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71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73" r:id="rId12"/>
    <p:sldId id="272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8C3F9"/>
    <a:srgbClr val="6FF85C"/>
    <a:srgbClr val="AFF7F7"/>
    <a:srgbClr val="F7A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1051" autoAdjust="0"/>
  </p:normalViewPr>
  <p:slideViewPr>
    <p:cSldViewPr snapToObjects="1">
      <p:cViewPr>
        <p:scale>
          <a:sx n="100" d="100"/>
          <a:sy n="100" d="100"/>
        </p:scale>
        <p:origin x="-204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6"/>
    </p:cViewPr>
  </p:sorterViewPr>
  <p:notesViewPr>
    <p:cSldViewPr snapToObjects="1" showGuides="1">
      <p:cViewPr varScale="1">
        <p:scale>
          <a:sx n="73" d="100"/>
          <a:sy n="73" d="100"/>
        </p:scale>
        <p:origin x="-284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93766-373C-4714-ACF2-CC5FFEF62CAE}" type="datetimeFigureOut">
              <a:rPr kumimoji="1" lang="ja-JP" altLang="en-US" smtClean="0"/>
              <a:t>2013/9/13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1BD6D-42DC-41A5-997E-C385AC2A7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43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BD6D-42DC-41A5-997E-C385AC2A702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49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18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0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1506885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126876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126876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 userDrawn="1"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899576" y="-27384"/>
            <a:ext cx="2289048" cy="365760"/>
          </a:xfrm>
        </p:spPr>
        <p:txBody>
          <a:bodyPr/>
          <a:lstStyle/>
          <a:p>
            <a:r>
              <a:rPr kumimoji="1" lang="en-US" altLang="ja-JP" smtClean="0"/>
              <a:t>2013/6/24</a:t>
            </a:r>
            <a:endParaRPr kumimoji="1" lang="ja-JP" altLang="en-US" dirty="0"/>
          </a:p>
        </p:txBody>
      </p:sp>
      <p:sp>
        <p:nvSpPr>
          <p:cNvPr id="1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397424" y="-27384"/>
            <a:ext cx="3505200" cy="365760"/>
          </a:xfrm>
        </p:spPr>
        <p:txBody>
          <a:bodyPr/>
          <a:lstStyle/>
          <a:p>
            <a:r>
              <a:rPr kumimoji="1" lang="zh-CN" altLang="en-US" dirty="0" smtClean="0"/>
              <a:t>入部研究室研究会</a:t>
            </a:r>
            <a:endParaRPr kumimoji="1" lang="ja-JP" altLang="en-US" dirty="0" smtClean="0"/>
          </a:p>
        </p:txBody>
      </p:sp>
      <p:sp>
        <p:nvSpPr>
          <p:cNvPr id="14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7164288" y="6519624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テキスト ボックス 1"/>
          <p:cNvSpPr txBox="1"/>
          <p:nvPr userDrawn="1"/>
        </p:nvSpPr>
        <p:spPr>
          <a:xfrm>
            <a:off x="5657472" y="47971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大阪電気通信大学大学院</a:t>
            </a:r>
            <a:endParaRPr kumimoji="1" lang="en-US" altLang="ja-JP" dirty="0" smtClean="0"/>
          </a:p>
          <a:p>
            <a:r>
              <a:rPr kumimoji="1" lang="ja-JP" altLang="en-US" dirty="0" smtClean="0"/>
              <a:t>工学研究科　制御機械工学専攻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 smtClean="0"/>
              <a:t>西田　秀哉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05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2013/9/7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検討会</a:t>
            </a:r>
            <a:endParaRPr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385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5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32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56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7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0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118865" y="0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2013/9/7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252465" y="0"/>
            <a:ext cx="2895600" cy="365125"/>
          </a:xfrm>
        </p:spPr>
        <p:txBody>
          <a:bodyPr/>
          <a:lstStyle/>
          <a:p>
            <a:r>
              <a:rPr kumimoji="1" lang="zh-CN" altLang="en-US" smtClean="0"/>
              <a:t>検討会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8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121896" y="-9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2013/9/7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55496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検討会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72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9200" y="1197065"/>
            <a:ext cx="6858000" cy="1466850"/>
          </a:xfrm>
        </p:spPr>
        <p:txBody>
          <a:bodyPr anchor="ctr" anchorCtr="0">
            <a:normAutofit/>
          </a:bodyPr>
          <a:lstStyle/>
          <a:p>
            <a:pPr algn="ctr"/>
            <a:r>
              <a:rPr lang="ja-JP" altLang="en-US" b="1" dirty="0" smtClean="0"/>
              <a:t>補償光学静的特性測定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7" name="Picture 2" descr="C:\Users\XENOM\Pictures\T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5" y="3203975"/>
            <a:ext cx="4279820" cy="28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083"/>
    </mc:Choice>
    <mc:Fallback xmlns="">
      <p:transition advTm="190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ENOM\Desktop\9.7\1378275907EMa8VIxBOxzTW9m13782759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65" y="1435875"/>
            <a:ext cx="3714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重ね合わせ測定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21897" y="1264865"/>
            <a:ext cx="7529117" cy="3559290"/>
            <a:chOff x="521897" y="1268760"/>
            <a:chExt cx="7529117" cy="3559290"/>
          </a:xfrm>
        </p:grpSpPr>
        <p:pic>
          <p:nvPicPr>
            <p:cNvPr id="6148" name="Picture 4" descr="C:\Users\XENOM\Desktop\9.7\1378052169rQqnsNd6dVnBf2w1378052164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97" y="1268760"/>
              <a:ext cx="3749582" cy="337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1070438" y="445871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重ね合わせなし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398514" y="445871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重ね合わせあり</a:t>
              </a:r>
            </a:p>
          </p:txBody>
        </p:sp>
      </p:grpSp>
      <p:sp>
        <p:nvSpPr>
          <p:cNvPr id="30" name="角丸四角形 29"/>
          <p:cNvSpPr/>
          <p:nvPr/>
        </p:nvSpPr>
        <p:spPr>
          <a:xfrm>
            <a:off x="836585" y="513919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仕様書より他素子の変形量が影響（重ね合わせ）を受ける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966482" y="527420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仕様書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の最大ストロークは重ね合わせに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よって記述されている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118882" y="545422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素子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番目の周辺素子を順に変形させて</a:t>
            </a:r>
            <a:endParaRPr kumimoji="1" lang="en-US" altLang="ja-JP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重ね合わせによる輝度を測定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588250" y="1110459"/>
            <a:ext cx="4008975" cy="3848711"/>
            <a:chOff x="2588250" y="1268760"/>
            <a:chExt cx="4008975" cy="3848711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588250" y="1268760"/>
              <a:ext cx="4008975" cy="3848711"/>
              <a:chOff x="456557" y="1493785"/>
              <a:chExt cx="4008975" cy="3848711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456557" y="1493785"/>
                <a:ext cx="4008975" cy="3848711"/>
                <a:chOff x="4755512" y="2561632"/>
                <a:chExt cx="4008975" cy="3848711"/>
              </a:xfrm>
            </p:grpSpPr>
            <p:pic>
              <p:nvPicPr>
                <p:cNvPr id="35" name="Picture 3" descr="C:\Users\XENOM\Desktop\第５回\fig4素子位置.bmp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5512" y="2561632"/>
                  <a:ext cx="4008975" cy="34326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5175560" y="6041011"/>
                  <a:ext cx="26525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可変形鏡素子位置</a:t>
                  </a:r>
                </a:p>
              </p:txBody>
            </p:sp>
          </p:grpSp>
          <p:sp>
            <p:nvSpPr>
              <p:cNvPr id="34" name="円/楕円 33"/>
              <p:cNvSpPr/>
              <p:nvPr/>
            </p:nvSpPr>
            <p:spPr>
              <a:xfrm>
                <a:off x="2106621" y="3398509"/>
                <a:ext cx="368937" cy="377178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3986936" y="2952177"/>
              <a:ext cx="889864" cy="83686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5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2013/9/7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検討会</a:t>
            </a:r>
            <a:endParaRPr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9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重ね合わせ測定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16505" y="1274449"/>
            <a:ext cx="8910990" cy="3288968"/>
            <a:chOff x="116505" y="1045139"/>
            <a:chExt cx="8910990" cy="3288968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16505" y="1045139"/>
              <a:ext cx="8910990" cy="2879722"/>
              <a:chOff x="116505" y="1045139"/>
              <a:chExt cx="8910990" cy="2879722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797" y="1045139"/>
                <a:ext cx="4398698" cy="2879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505" y="1045577"/>
                <a:ext cx="4398698" cy="2873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テキスト ボックス 11"/>
            <p:cNvSpPr txBox="1"/>
            <p:nvPr/>
          </p:nvSpPr>
          <p:spPr>
            <a:xfrm>
              <a:off x="2973370" y="3964775"/>
              <a:ext cx="319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/>
                <a:t>重ね合わせ測定結果</a:t>
              </a:r>
              <a:endParaRPr kumimoji="1" lang="ja-JP" altLang="en-US" dirty="0"/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836585" y="513919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重ね合わせを確認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988985" y="529159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各素子のみの結果を足し合わせる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141385" y="544399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重ね合わせ測定結果と足し合わせ結果が近似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293785" y="559639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各素子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を重ね合わせ，変位量を算出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446185" y="574879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重ね合わる素子が増加することで，仕様書からの理論値と近似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24530" y="1274449"/>
            <a:ext cx="8884665" cy="3288968"/>
            <a:chOff x="124530" y="1274449"/>
            <a:chExt cx="8884665" cy="3288968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24530" y="1274449"/>
              <a:ext cx="8884665" cy="2879722"/>
              <a:chOff x="134055" y="1274449"/>
              <a:chExt cx="8884665" cy="2879722"/>
            </a:xfrm>
          </p:grpSpPr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55" y="1291668"/>
                <a:ext cx="4381148" cy="2862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572" y="1274449"/>
                <a:ext cx="4381148" cy="2868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テキスト ボックス 31"/>
            <p:cNvSpPr txBox="1"/>
            <p:nvPr/>
          </p:nvSpPr>
          <p:spPr>
            <a:xfrm>
              <a:off x="2987300" y="4194085"/>
              <a:ext cx="319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/>
                <a:t>重ね合わせ測定結果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809550" y="913778"/>
            <a:ext cx="5552760" cy="4054684"/>
            <a:chOff x="1809550" y="913778"/>
            <a:chExt cx="5552760" cy="4054684"/>
          </a:xfrm>
        </p:grpSpPr>
        <p:pic>
          <p:nvPicPr>
            <p:cNvPr id="5129" name="Picture 9" descr="C:\Users\XENOM\Desktop\9.7\1378369689Zf8aa2SI7iNQ3Vq137836968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550" y="913778"/>
              <a:ext cx="5552760" cy="362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2973370" y="4599130"/>
              <a:ext cx="3197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重ね合わせによる変位量変化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1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重ね合わせ測定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21897" y="1264865"/>
            <a:ext cx="8077657" cy="3559290"/>
            <a:chOff x="521897" y="1268760"/>
            <a:chExt cx="8077657" cy="3559290"/>
          </a:xfrm>
        </p:grpSpPr>
        <p:pic>
          <p:nvPicPr>
            <p:cNvPr id="6148" name="Picture 4" descr="C:\Users\XENOM\Desktop\9.7\1378052169rQqnsNd6dVnBf2w1378052164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97" y="1268760"/>
              <a:ext cx="3749582" cy="337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XENOM\Desktop\9.7\1378052662S5wIDUsDAVtICZy1378052656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974" y="1268760"/>
              <a:ext cx="3749580" cy="337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1070438" y="445871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重ね合わせなし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398514" y="445871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重ね合わせあり</a:t>
              </a:r>
            </a:p>
          </p:txBody>
        </p:sp>
      </p:grpSp>
      <p:sp>
        <p:nvSpPr>
          <p:cNvPr id="30" name="角丸四角形 29"/>
          <p:cNvSpPr/>
          <p:nvPr/>
        </p:nvSpPr>
        <p:spPr>
          <a:xfrm>
            <a:off x="836585" y="513919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仕様書より他素子の変形量が影響（重ね合わせ）を受ける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966482" y="527420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仕様表の最大ストロークは重ね合わせに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よって記述されている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118882" y="545422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素子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番目の周辺素子を順に変形させて変位量を測定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271282" y="563424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結果</a:t>
            </a:r>
            <a:endParaRPr lang="en-US" altLang="ja-JP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周辺</a:t>
            </a:r>
            <a:r>
              <a:rPr lang="ja-JP" alt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素子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の重ね合わせにより理論値に近づくことを確認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588250" y="1110459"/>
            <a:ext cx="4008975" cy="3848711"/>
            <a:chOff x="2588250" y="1268760"/>
            <a:chExt cx="4008975" cy="3848711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588250" y="1268760"/>
              <a:ext cx="4008975" cy="3848711"/>
              <a:chOff x="456557" y="1493785"/>
              <a:chExt cx="4008975" cy="3848711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456557" y="1493785"/>
                <a:ext cx="4008975" cy="3848711"/>
                <a:chOff x="4755512" y="2561632"/>
                <a:chExt cx="4008975" cy="3848711"/>
              </a:xfrm>
            </p:grpSpPr>
            <p:pic>
              <p:nvPicPr>
                <p:cNvPr id="35" name="Picture 3" descr="C:\Users\XENOM\Desktop\第５回\fig4素子位置.bmp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5512" y="2561632"/>
                  <a:ext cx="4008975" cy="34326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5175560" y="6041011"/>
                  <a:ext cx="26525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可変形鏡素子位置</a:t>
                  </a:r>
                </a:p>
              </p:txBody>
            </p:sp>
          </p:grpSp>
          <p:sp>
            <p:nvSpPr>
              <p:cNvPr id="34" name="円/楕円 33"/>
              <p:cNvSpPr/>
              <p:nvPr/>
            </p:nvSpPr>
            <p:spPr>
              <a:xfrm>
                <a:off x="2106621" y="3398509"/>
                <a:ext cx="368937" cy="377178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3986936" y="2952177"/>
              <a:ext cx="889864" cy="83686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1423682" y="576926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ja-JP" alt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変位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制御のため</a:t>
            </a:r>
            <a:endParaRPr kumimoji="1" lang="en-US" altLang="ja-JP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静特性測定結果から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改めて，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入力～出力の定義を行う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入力～出力間の関係の再定義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296526" y="998730"/>
            <a:ext cx="8571418" cy="597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変位制御のために単素子ごとの静特性を測定，再定義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08521" y="2258870"/>
            <a:ext cx="4008975" cy="3848711"/>
            <a:chOff x="4755512" y="2561632"/>
            <a:chExt cx="4008975" cy="3848711"/>
          </a:xfrm>
        </p:grpSpPr>
        <p:pic>
          <p:nvPicPr>
            <p:cNvPr id="25" name="Picture 3" descr="C:\Users\XENOM\Desktop\第５回\fig4素子位置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512" y="2561632"/>
              <a:ext cx="4008975" cy="343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175560" y="6041011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可変形鏡素子位置</a:t>
              </a: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1556665" y="3654025"/>
            <a:ext cx="1140406" cy="112512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3949779" y="4740912"/>
            <a:ext cx="5239866" cy="1748906"/>
            <a:chOff x="4044798" y="2316384"/>
            <a:chExt cx="5239866" cy="1748906"/>
          </a:xfrm>
        </p:grpSpPr>
        <p:sp>
          <p:nvSpPr>
            <p:cNvPr id="36" name="角丸四角形 35"/>
            <p:cNvSpPr/>
            <p:nvPr/>
          </p:nvSpPr>
          <p:spPr>
            <a:xfrm>
              <a:off x="5202070" y="2316384"/>
              <a:ext cx="2925325" cy="5193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00" b="1" dirty="0">
                  <a:solidFill>
                    <a:schemeClr val="tx1"/>
                  </a:solidFill>
                </a:rPr>
                <a:t>実験</a:t>
              </a:r>
              <a:r>
                <a:rPr lang="ja-JP" altLang="en-US" sz="2200" b="1" dirty="0" smtClean="0">
                  <a:solidFill>
                    <a:schemeClr val="tx1"/>
                  </a:solidFill>
                </a:rPr>
                <a:t>手順</a:t>
              </a:r>
              <a:endParaRPr lang="en-US" altLang="ja-JP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044798" y="2957294"/>
              <a:ext cx="52398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・徐々に値を入力</a:t>
              </a:r>
              <a:endParaRPr lang="en-US" altLang="ja-JP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・変形ごとの輝度を測定し，</a:t>
              </a:r>
              <a:r>
                <a:rPr lang="ja-JP" alt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変位量に変換</a:t>
              </a:r>
              <a:endParaRPr lang="en-US" altLang="ja-JP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・最大ストロークの</a:t>
              </a:r>
              <a:r>
                <a:rPr lang="en-US" altLang="ja-JP" sz="2200" dirty="0" smtClean="0">
                  <a:latin typeface="Times New Roman" pitchFamily="18" charset="0"/>
                  <a:cs typeface="Times New Roman" pitchFamily="18" charset="0"/>
                </a:rPr>
                <a:t>±</a:t>
              </a:r>
              <a:r>
                <a:rPr lang="en-US" altLang="ja-JP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4.9%</a:t>
              </a:r>
              <a:r>
                <a:rPr lang="ja-JP" altLang="en-US" sz="2200" dirty="0" err="1" smtClean="0">
                  <a:latin typeface="Times New Roman" pitchFamily="18" charset="0"/>
                  <a:cs typeface="Times New Roman" pitchFamily="18" charset="0"/>
                </a:rPr>
                <a:t>まで</a:t>
              </a:r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測定</a:t>
              </a:r>
              <a:endParaRPr lang="en-US" altLang="ja-JP" sz="2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11" y="1831254"/>
            <a:ext cx="2641480" cy="151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6208421" y="2777267"/>
            <a:ext cx="2732771" cy="1963645"/>
            <a:chOff x="6208421" y="2777267"/>
            <a:chExt cx="2732771" cy="196364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060378"/>
              <a:ext cx="2568992" cy="1680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下矢印 1"/>
            <p:cNvSpPr/>
            <p:nvPr/>
          </p:nvSpPr>
          <p:spPr>
            <a:xfrm rot="19342323">
              <a:off x="6208421" y="2777267"/>
              <a:ext cx="689555" cy="7875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入力～出力間の関係の再定義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642610" y="1100287"/>
            <a:ext cx="5850650" cy="4230932"/>
            <a:chOff x="1642610" y="1808820"/>
            <a:chExt cx="5850650" cy="423093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610" y="1808820"/>
              <a:ext cx="5850650" cy="382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028121" y="5670420"/>
              <a:ext cx="3079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各測定結果</a:t>
              </a:r>
              <a:endParaRPr lang="en-US" altLang="ja-JP" dirty="0" smtClean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630699" y="1088740"/>
            <a:ext cx="5864921" cy="4242479"/>
            <a:chOff x="1630699" y="1797273"/>
            <a:chExt cx="5864921" cy="424247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699" y="1797273"/>
              <a:ext cx="5864921" cy="3836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3028121" y="5670420"/>
              <a:ext cx="3079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各測定結果の平均</a:t>
              </a:r>
              <a:endParaRPr lang="en-US" altLang="ja-JP" dirty="0" smtClean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649774" y="1043735"/>
            <a:ext cx="5864921" cy="4287484"/>
            <a:chOff x="1649774" y="1752268"/>
            <a:chExt cx="5864921" cy="428748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1649774" y="5670420"/>
              <a:ext cx="5836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平均値から導出した新たな入力定義（推定）値</a:t>
              </a:r>
              <a:endParaRPr lang="en-US" altLang="ja-JP" dirty="0" smtClean="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774" y="1752268"/>
              <a:ext cx="5864921" cy="3836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角丸四角形 30"/>
          <p:cNvSpPr/>
          <p:nvPr/>
        </p:nvSpPr>
        <p:spPr>
          <a:xfrm>
            <a:off x="814082" y="531921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各測定結果がまとまった値となっている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966482" y="547161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平均値から一次式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(Y=</a:t>
            </a:r>
            <a:r>
              <a:rPr kumimoji="1" lang="en-US" altLang="ja-JP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にフィッティング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，傾き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を導出</a:t>
            </a:r>
            <a:endParaRPr kumimoji="1" lang="en-US" altLang="ja-JP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：入力値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Y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：測定結果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118882" y="562401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フィッティングから得た結果を新たな入力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～出力の関係として定義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7207" y="1763815"/>
            <a:ext cx="3079628" cy="4745825"/>
            <a:chOff x="7207" y="1763815"/>
            <a:chExt cx="3079628" cy="474582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7207" y="1763815"/>
              <a:ext cx="3079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各傾き誤差表</a:t>
              </a:r>
              <a:endParaRPr lang="en-US" altLang="ja-JP" dirty="0" smtClean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33" y="2213865"/>
              <a:ext cx="2162175" cy="429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入力～出力間の関係の再定義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465639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296526" y="998730"/>
            <a:ext cx="8571418" cy="597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得られた関係の評価（</a:t>
            </a:r>
            <a:r>
              <a:rPr lang="ja-JP" altLang="en-US" sz="2400" b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念のため</a:t>
            </a:r>
            <a:r>
              <a:rPr lang="ja-JP" alt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kumimoji="1" lang="ja-JP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003247" y="2062510"/>
            <a:ext cx="6024248" cy="4246810"/>
            <a:chOff x="2662552" y="1827404"/>
            <a:chExt cx="6024248" cy="4246810"/>
          </a:xfrm>
        </p:grpSpPr>
        <p:sp>
          <p:nvSpPr>
            <p:cNvPr id="23" name="角丸四角形 22"/>
            <p:cNvSpPr/>
            <p:nvPr/>
          </p:nvSpPr>
          <p:spPr>
            <a:xfrm>
              <a:off x="2662552" y="1827404"/>
              <a:ext cx="6024248" cy="6114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chemeClr val="tx1"/>
                  </a:solidFill>
                </a:rPr>
                <a:t>各傾きとの差の標準偏差を導出，正規分布で表現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858" y="2528900"/>
              <a:ext cx="5419635" cy="3545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グループ化 7168"/>
          <p:cNvGrpSpPr/>
          <p:nvPr/>
        </p:nvGrpSpPr>
        <p:grpSpPr>
          <a:xfrm>
            <a:off x="5327005" y="3474005"/>
            <a:ext cx="1540250" cy="2430270"/>
            <a:chOff x="5327005" y="3068959"/>
            <a:chExt cx="1540250" cy="2835316"/>
          </a:xfrm>
        </p:grpSpPr>
        <p:cxnSp>
          <p:nvCxnSpPr>
            <p:cNvPr id="11" name="直線矢印コネクタ 10"/>
            <p:cNvCxnSpPr/>
            <p:nvPr/>
          </p:nvCxnSpPr>
          <p:spPr>
            <a:xfrm>
              <a:off x="5327005" y="3248980"/>
              <a:ext cx="153017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5327005" y="3068960"/>
              <a:ext cx="10080" cy="2835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6857175" y="3068959"/>
              <a:ext cx="10080" cy="2835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角丸四角形 41"/>
          <p:cNvSpPr/>
          <p:nvPr/>
        </p:nvSpPr>
        <p:spPr>
          <a:xfrm>
            <a:off x="824317" y="5544234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定義値と測定結果とのばらつきが少ない</a:t>
            </a:r>
            <a:endParaRPr kumimoji="1" lang="en-US" altLang="ja-JP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926595" y="567925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改めた新たな入力定義値として採用</a:t>
            </a:r>
            <a:endParaRPr kumimoji="1" lang="en-US" altLang="ja-JP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49897" y="2886907"/>
            <a:ext cx="3284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±3σ</a:t>
            </a:r>
            <a:r>
              <a:rPr lang="ja-JP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内に収まっている</a:t>
            </a:r>
            <a:endParaRPr lang="en-US" altLang="ja-JP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43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まとめ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296526" y="998730"/>
            <a:ext cx="8571418" cy="597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極限補償光学に使用される低域可変形鏡おいて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制御設計に必要</a:t>
            </a:r>
            <a:r>
              <a:rPr lang="ja-JP" alt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な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実験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556665" y="1853825"/>
            <a:ext cx="6024248" cy="1030689"/>
            <a:chOff x="296526" y="1989138"/>
            <a:chExt cx="6024248" cy="1030689"/>
          </a:xfrm>
        </p:grpSpPr>
        <p:sp>
          <p:nvSpPr>
            <p:cNvPr id="22" name="角丸四角形 21"/>
            <p:cNvSpPr/>
            <p:nvPr/>
          </p:nvSpPr>
          <p:spPr>
            <a:xfrm>
              <a:off x="296526" y="1989138"/>
              <a:ext cx="6024248" cy="6114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chemeClr val="tx1"/>
                  </a:solidFill>
                </a:rPr>
                <a:t>静特性実験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88717" y="2619717"/>
              <a:ext cx="5239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・入力と出力の関係は線形である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556665" y="2978652"/>
            <a:ext cx="6024248" cy="1050616"/>
            <a:chOff x="296526" y="1989138"/>
            <a:chExt cx="6024248" cy="1050616"/>
          </a:xfrm>
        </p:grpSpPr>
        <p:sp>
          <p:nvSpPr>
            <p:cNvPr id="26" name="角丸四角形 25"/>
            <p:cNvSpPr/>
            <p:nvPr/>
          </p:nvSpPr>
          <p:spPr>
            <a:xfrm>
              <a:off x="296526" y="1989138"/>
              <a:ext cx="6024248" cy="6114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chemeClr val="tx1"/>
                  </a:solidFill>
                </a:rPr>
                <a:t>輝度から変位量への変換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88717" y="2639644"/>
              <a:ext cx="5239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・測定結果と理論値には大きな差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556665" y="4104075"/>
            <a:ext cx="6024248" cy="1045739"/>
            <a:chOff x="296526" y="1989138"/>
            <a:chExt cx="6024248" cy="1045739"/>
          </a:xfrm>
        </p:grpSpPr>
        <p:sp>
          <p:nvSpPr>
            <p:cNvPr id="29" name="角丸四角形 28"/>
            <p:cNvSpPr/>
            <p:nvPr/>
          </p:nvSpPr>
          <p:spPr>
            <a:xfrm>
              <a:off x="296526" y="1989138"/>
              <a:ext cx="6024248" cy="6114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chemeClr val="tx1"/>
                  </a:solidFill>
                </a:rPr>
                <a:t>重ね合わせの測定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19274" y="2634767"/>
              <a:ext cx="5805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・仕様書の最大ストロークは重ね合わせによるもの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556665" y="5229200"/>
            <a:ext cx="6024248" cy="1320330"/>
            <a:chOff x="296526" y="1989138"/>
            <a:chExt cx="6024248" cy="1320330"/>
          </a:xfrm>
        </p:grpSpPr>
        <p:sp>
          <p:nvSpPr>
            <p:cNvPr id="32" name="角丸四角形 31"/>
            <p:cNvSpPr/>
            <p:nvPr/>
          </p:nvSpPr>
          <p:spPr>
            <a:xfrm>
              <a:off x="296526" y="1989138"/>
              <a:ext cx="6024248" cy="6114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tx1"/>
                  </a:solidFill>
                </a:rPr>
                <a:t>入力～出力間の関係の再定義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19274" y="2601582"/>
              <a:ext cx="580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・正規分布で表した結果，求めた関係に問題ない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今後，新たな入出力の関係として再定義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0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今後の展開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296526" y="998730"/>
            <a:ext cx="8571418" cy="597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極限補償光学に使用される低域可変形鏡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556665" y="1853825"/>
            <a:ext cx="6024248" cy="1029882"/>
            <a:chOff x="296526" y="1989138"/>
            <a:chExt cx="6024248" cy="1029882"/>
          </a:xfrm>
        </p:grpSpPr>
        <p:sp>
          <p:nvSpPr>
            <p:cNvPr id="22" name="角丸四角形 21"/>
            <p:cNvSpPr/>
            <p:nvPr/>
          </p:nvSpPr>
          <p:spPr>
            <a:xfrm>
              <a:off x="296526" y="1989138"/>
              <a:ext cx="6024248" cy="6114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chemeClr val="tx1"/>
                  </a:solidFill>
                </a:rPr>
                <a:t>動的特性実験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96526" y="2618910"/>
              <a:ext cx="5239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・測定結果から，システム同定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145198" y="3248980"/>
            <a:ext cx="6847182" cy="1346396"/>
            <a:chOff x="-114941" y="1989138"/>
            <a:chExt cx="6847182" cy="1346396"/>
          </a:xfrm>
        </p:grpSpPr>
        <p:sp>
          <p:nvSpPr>
            <p:cNvPr id="26" name="角丸四角形 25"/>
            <p:cNvSpPr/>
            <p:nvPr/>
          </p:nvSpPr>
          <p:spPr>
            <a:xfrm>
              <a:off x="296526" y="1989138"/>
              <a:ext cx="6024248" cy="6114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 smtClean="0">
                  <a:solidFill>
                    <a:schemeClr val="tx1"/>
                  </a:solidFill>
                </a:rPr>
                <a:t>制御系の設計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-114941" y="2627648"/>
              <a:ext cx="6847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・システム同定結果からフィードバック制御系を設計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・補償光学系に試験導入</a:t>
              </a:r>
              <a:endParaRPr lang="en-US" altLang="ja-JP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5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4178552" y="3068960"/>
            <a:ext cx="4725579" cy="3803650"/>
            <a:chOff x="4178552" y="3068960"/>
            <a:chExt cx="4725579" cy="3803650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4178552" y="3068960"/>
              <a:ext cx="4725579" cy="3803650"/>
              <a:chOff x="4178552" y="3068960"/>
              <a:chExt cx="4725579" cy="3803650"/>
            </a:xfrm>
          </p:grpSpPr>
          <p:grpSp>
            <p:nvGrpSpPr>
              <p:cNvPr id="52" name="グループ化 51"/>
              <p:cNvGrpSpPr/>
              <p:nvPr/>
            </p:nvGrpSpPr>
            <p:grpSpPr>
              <a:xfrm>
                <a:off x="4178552" y="3699030"/>
                <a:ext cx="4725579" cy="3173580"/>
                <a:chOff x="4178552" y="3609021"/>
                <a:chExt cx="4725579" cy="3173580"/>
              </a:xfrm>
            </p:grpSpPr>
            <p:grpSp>
              <p:nvGrpSpPr>
                <p:cNvPr id="45" name="グループ化 44"/>
                <p:cNvGrpSpPr/>
                <p:nvPr/>
              </p:nvGrpSpPr>
              <p:grpSpPr>
                <a:xfrm>
                  <a:off x="4346975" y="3699031"/>
                  <a:ext cx="4388736" cy="3083570"/>
                  <a:chOff x="4493536" y="2266544"/>
                  <a:chExt cx="5039514" cy="3512199"/>
                </a:xfrm>
              </p:grpSpPr>
              <p:pic>
                <p:nvPicPr>
                  <p:cNvPr id="46" name="Picture 2" descr="C:\Users\XENOM\Pictures\補償光学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32040" y="2266544"/>
                    <a:ext cx="4162505" cy="19980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7" name="テキスト ボックス 46"/>
                  <p:cNvSpPr txBox="1"/>
                  <p:nvPr/>
                </p:nvSpPr>
                <p:spPr>
                  <a:xfrm>
                    <a:off x="4493536" y="4727066"/>
                    <a:ext cx="5039514" cy="10516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dirty="0" smtClean="0"/>
                      <a:t>最終目標</a:t>
                    </a:r>
                    <a:endParaRPr kumimoji="1" lang="en-US" altLang="ja-JP" dirty="0" smtClean="0"/>
                  </a:p>
                  <a:p>
                    <a:pPr algn="ctr"/>
                    <a:r>
                      <a:rPr kumimoji="1" lang="ja-JP" altLang="en-US" dirty="0" smtClean="0"/>
                      <a:t>高コントラストな極限補償光学のための</a:t>
                    </a:r>
                    <a:endParaRPr kumimoji="1" lang="en-US" altLang="ja-JP" dirty="0" smtClean="0"/>
                  </a:p>
                  <a:p>
                    <a:pPr algn="ctr"/>
                    <a:r>
                      <a:rPr lang="ja-JP" altLang="en-US" dirty="0" smtClean="0"/>
                      <a:t>制御工学（の応用）</a:t>
                    </a:r>
                    <a:endParaRPr kumimoji="1" lang="ja-JP" altLang="en-US" dirty="0"/>
                  </a:p>
                </p:txBody>
              </p:sp>
            </p:grpSp>
            <p:sp>
              <p:nvSpPr>
                <p:cNvPr id="16" name="角丸四角形 15"/>
                <p:cNvSpPr/>
                <p:nvPr/>
              </p:nvSpPr>
              <p:spPr>
                <a:xfrm>
                  <a:off x="4178552" y="3609021"/>
                  <a:ext cx="4725579" cy="3158970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3" name="下矢印 52"/>
              <p:cNvSpPr/>
              <p:nvPr/>
            </p:nvSpPr>
            <p:spPr>
              <a:xfrm>
                <a:off x="5810617" y="3068960"/>
                <a:ext cx="1485165" cy="450050"/>
              </a:xfrm>
              <a:prstGeom prst="down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4358831" y="5610726"/>
              <a:ext cx="4388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/>
                <a:t>補償光学適用比較図</a:t>
              </a:r>
              <a:endParaRPr kumimoji="1" lang="ja-JP" altLang="en-US" sz="1200" dirty="0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2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HGS明朝E" pitchFamily="18" charset="-128"/>
                <a:ea typeface="HGS明朝E" pitchFamily="18" charset="-128"/>
              </a:rPr>
              <a:t>TMT</a:t>
            </a:r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計画における役割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171244" y="1203158"/>
            <a:ext cx="4388736" cy="5269831"/>
            <a:chOff x="-171244" y="1203158"/>
            <a:chExt cx="4388736" cy="5269831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5905" y="1203158"/>
              <a:ext cx="3831020" cy="5269831"/>
              <a:chOff x="425945" y="1203158"/>
              <a:chExt cx="3831020" cy="5269831"/>
            </a:xfrm>
          </p:grpSpPr>
          <p:sp>
            <p:nvSpPr>
              <p:cNvPr id="32" name="コンテンツ プレースホルダ 2"/>
              <p:cNvSpPr txBox="1">
                <a:spLocks/>
              </p:cNvSpPr>
              <p:nvPr/>
            </p:nvSpPr>
            <p:spPr>
              <a:xfrm>
                <a:off x="425945" y="1318612"/>
                <a:ext cx="3831020" cy="1298463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74320" marR="0" lvl="0" indent="-274320" algn="ctr" defTabSz="914400" rtl="0" eaLnBrk="1" fontAlgn="auto" latinLnBrk="0" hangingPunct="1">
                  <a:lnSpc>
                    <a:spcPct val="100000"/>
                  </a:lnSpc>
                  <a:spcBef>
                    <a:spcPts val="580"/>
                  </a:spcBef>
                  <a:spcAft>
                    <a:spcPts val="0"/>
                  </a:spcAft>
                  <a:buClr>
                    <a:schemeClr val="accent1"/>
                  </a:buClr>
                  <a:buSzPct val="85000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ＭＳ Ｐゴシック" pitchFamily="50" charset="-128"/>
                    <a:ea typeface="ＭＳ Ｐゴシック" pitchFamily="50" charset="-128"/>
                  </a:rPr>
                  <a:t>TMT</a:t>
                </a:r>
                <a:r>
                  <a:rPr lang="ja-JP" altLang="en-US" sz="2400" dirty="0" smtClean="0">
                    <a:latin typeface="ＭＳ Ｐゴシック" pitchFamily="50" charset="-128"/>
                    <a:ea typeface="ＭＳ Ｐゴシック" pitchFamily="50" charset="-128"/>
                  </a:rPr>
                  <a:t>に導入される</a:t>
                </a:r>
                <a:r>
                  <a:rPr kumimoji="1" lang="ja-JP" alt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ＭＳ Ｐゴシック" pitchFamily="50" charset="-128"/>
                    <a:ea typeface="ＭＳ Ｐゴシック" pitchFamily="50" charset="-128"/>
                  </a:rPr>
                  <a:t>補償光学</a:t>
                </a:r>
                <a:endPara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pic>
            <p:nvPicPr>
              <p:cNvPr id="33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246" y="1808820"/>
                <a:ext cx="3641836" cy="411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角丸四角形 34"/>
              <p:cNvSpPr/>
              <p:nvPr/>
            </p:nvSpPr>
            <p:spPr>
              <a:xfrm>
                <a:off x="493376" y="1203158"/>
                <a:ext cx="3705728" cy="5269831"/>
              </a:xfrm>
              <a:prstGeom prst="roundRect">
                <a:avLst>
                  <a:gd name="adj" fmla="val 8025"/>
                </a:avLst>
              </a:prstGeom>
              <a:noFill/>
              <a:ln w="1016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-171244" y="5890478"/>
              <a:ext cx="4388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/>
                <a:t>補償光学概要図</a:t>
              </a:r>
              <a:endParaRPr kumimoji="1" lang="ja-JP" altLang="en-US" sz="12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346975" y="998730"/>
            <a:ext cx="4500500" cy="2070231"/>
            <a:chOff x="4346975" y="998730"/>
            <a:chExt cx="4500500" cy="207023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346975" y="998730"/>
              <a:ext cx="4500500" cy="2070231"/>
              <a:chOff x="4346975" y="1318612"/>
              <a:chExt cx="4500500" cy="1795353"/>
            </a:xfrm>
          </p:grpSpPr>
          <p:sp>
            <p:nvSpPr>
              <p:cNvPr id="12" name="角丸四角形吹き出し 11"/>
              <p:cNvSpPr/>
              <p:nvPr/>
            </p:nvSpPr>
            <p:spPr>
              <a:xfrm>
                <a:off x="4346975" y="1318612"/>
                <a:ext cx="4500500" cy="1795353"/>
              </a:xfrm>
              <a:prstGeom prst="wedgeRoundRectCallout">
                <a:avLst>
                  <a:gd name="adj1" fmla="val -61468"/>
                  <a:gd name="adj2" fmla="val 41279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07650" y="1396671"/>
                <a:ext cx="4179150" cy="886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4819527" y="2545693"/>
                <a:ext cx="3555395" cy="560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 smtClean="0"/>
                  <a:t>役割</a:t>
                </a:r>
                <a:endParaRPr lang="en-US" altLang="ja-JP" dirty="0" smtClean="0"/>
              </a:p>
              <a:p>
                <a:pPr algn="ctr"/>
                <a:r>
                  <a:rPr lang="ja-JP" altLang="en-US" dirty="0" smtClean="0"/>
                  <a:t>（主に</a:t>
                </a:r>
                <a:r>
                  <a:rPr lang="en-US" altLang="ja-JP" dirty="0" smtClean="0"/>
                  <a:t>DM</a:t>
                </a:r>
                <a:r>
                  <a:rPr lang="ja-JP" altLang="en-US" dirty="0" smtClean="0"/>
                  <a:t>の）最適な制御系の設計</a:t>
                </a:r>
                <a:endParaRPr kumimoji="1" lang="ja-JP" altLang="en-US" dirty="0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4402857" y="2110626"/>
              <a:ext cx="4388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/>
                <a:t>制御概要図</a:t>
              </a:r>
              <a:endParaRPr kumimoji="1" lang="ja-JP" altLang="en-US" sz="1200" dirty="0"/>
            </a:p>
          </p:txBody>
        </p:sp>
      </p:grpSp>
      <p:sp>
        <p:nvSpPr>
          <p:cNvPr id="56" name="角丸四角形 55"/>
          <p:cNvSpPr/>
          <p:nvPr/>
        </p:nvSpPr>
        <p:spPr>
          <a:xfrm>
            <a:off x="804280" y="306896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京都大学に導入された可変形鏡（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woofer DM,AO88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）において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変位制御に必要な静的特性測定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導入された可変形鏡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</a:rPr>
              <a:t>の</a:t>
            </a:r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スペック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977045" y="1763815"/>
            <a:ext cx="4008975" cy="3848711"/>
            <a:chOff x="4755512" y="2561632"/>
            <a:chExt cx="4008975" cy="3848711"/>
          </a:xfrm>
        </p:grpSpPr>
        <p:pic>
          <p:nvPicPr>
            <p:cNvPr id="18" name="Picture 3" descr="C:\Users\XENOM\Desktop\第５回\fig4素子位置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512" y="2561632"/>
              <a:ext cx="4008975" cy="343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175560" y="6041011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可変形鏡素子位置</a:t>
              </a:r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2816805" y="4547259"/>
            <a:ext cx="112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816804" y="4871377"/>
            <a:ext cx="112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816805" y="5222334"/>
            <a:ext cx="112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816805" y="5537369"/>
            <a:ext cx="112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816804" y="5852404"/>
            <a:ext cx="112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317753" y="3872184"/>
            <a:ext cx="4062156" cy="2077096"/>
            <a:chOff x="317753" y="3096748"/>
            <a:chExt cx="4062156" cy="207709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800559" y="3096748"/>
              <a:ext cx="1125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仕様表</a:t>
              </a:r>
              <a:endParaRPr lang="en-US" altLang="ja-JP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53" y="3466080"/>
              <a:ext cx="4062156" cy="170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円/楕円 7"/>
          <p:cNvSpPr/>
          <p:nvPr/>
        </p:nvSpPr>
        <p:spPr>
          <a:xfrm>
            <a:off x="5419318" y="2516506"/>
            <a:ext cx="2477458" cy="240248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924944" y="1673805"/>
            <a:ext cx="1752401" cy="551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84378" y="1088740"/>
            <a:ext cx="4328906" cy="2655295"/>
            <a:chOff x="184378" y="1088740"/>
            <a:chExt cx="4328906" cy="2655295"/>
          </a:xfrm>
        </p:grpSpPr>
        <p:pic>
          <p:nvPicPr>
            <p:cNvPr id="22" name="Picture 10" descr="C:\Users\oya\Documents\AO\Meetings\Seminar\東北大\Figures\BMC-F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78" y="1650347"/>
              <a:ext cx="4328906" cy="20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836586" y="1088740"/>
              <a:ext cx="3024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+mn-ea"/>
                </a:rPr>
                <a:t>DM</a:t>
              </a:r>
              <a:r>
                <a:rPr lang="ja-JP" altLang="en-US" dirty="0" smtClean="0">
                  <a:latin typeface="+mn-ea"/>
                </a:rPr>
                <a:t>　</a:t>
              </a:r>
              <a:r>
                <a:rPr lang="en-US" altLang="ja-JP" dirty="0" smtClean="0">
                  <a:latin typeface="+mn-ea"/>
                </a:rPr>
                <a:t>Type</a:t>
              </a:r>
              <a:r>
                <a:rPr lang="ja-JP" altLang="en-US" dirty="0" smtClean="0">
                  <a:latin typeface="+mn-ea"/>
                </a:rPr>
                <a:t> </a:t>
              </a:r>
              <a:r>
                <a:rPr lang="en-US" altLang="ja-JP" dirty="0" smtClean="0">
                  <a:latin typeface="+mn-ea"/>
                </a:rPr>
                <a:t>:</a:t>
              </a:r>
              <a:r>
                <a:rPr lang="ja-JP" altLang="en-US" dirty="0" smtClean="0">
                  <a:latin typeface="+mn-ea"/>
                </a:rPr>
                <a:t> </a:t>
              </a:r>
              <a:r>
                <a:rPr lang="en-US" altLang="ja-JP" dirty="0" smtClean="0">
                  <a:latin typeface="+mn-ea"/>
                </a:rPr>
                <a:t>MEMS</a:t>
              </a: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2267590" y="1358770"/>
            <a:ext cx="3024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 smtClean="0">
                <a:latin typeface="+mn-ea"/>
              </a:rPr>
              <a:t>MEMS</a:t>
            </a:r>
            <a:r>
              <a:rPr lang="ja-JP" altLang="en-US" sz="1000" dirty="0">
                <a:latin typeface="+mn-ea"/>
              </a:rPr>
              <a:t> </a:t>
            </a:r>
            <a:r>
              <a:rPr lang="ja-JP" altLang="en-US" sz="1000" dirty="0" smtClean="0">
                <a:latin typeface="+mn-ea"/>
              </a:rPr>
              <a:t>： </a:t>
            </a:r>
            <a:r>
              <a:rPr lang="en-US" altLang="ja-JP" sz="1000" dirty="0" smtClean="0">
                <a:latin typeface="+mn-ea"/>
              </a:rPr>
              <a:t>Micro Electro Mechanical Systems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184379" y="1853825"/>
            <a:ext cx="4591647" cy="1782931"/>
            <a:chOff x="184379" y="1853825"/>
            <a:chExt cx="4591647" cy="1782931"/>
          </a:xfrm>
        </p:grpSpPr>
        <p:sp>
          <p:nvSpPr>
            <p:cNvPr id="9" name="正方形/長方形 8"/>
            <p:cNvSpPr/>
            <p:nvPr/>
          </p:nvSpPr>
          <p:spPr>
            <a:xfrm>
              <a:off x="184379" y="1853825"/>
              <a:ext cx="1360460" cy="1395155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下矢印 10"/>
            <p:cNvSpPr/>
            <p:nvPr/>
          </p:nvSpPr>
          <p:spPr>
            <a:xfrm rot="17011505">
              <a:off x="2815009" y="1675739"/>
              <a:ext cx="1062195" cy="28598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35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導入された可変形鏡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</a:rPr>
              <a:t>の</a:t>
            </a:r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特性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</a:rPr>
              <a:t>実験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814082" y="953725"/>
            <a:ext cx="7515835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静特性実験 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：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 導入された可変形鏡が仕様通りの動作か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151621" y="1853825"/>
            <a:ext cx="3079628" cy="2620224"/>
            <a:chOff x="881591" y="2730109"/>
            <a:chExt cx="3079628" cy="2620224"/>
          </a:xfrm>
        </p:grpSpPr>
        <p:pic>
          <p:nvPicPr>
            <p:cNvPr id="1027" name="Picture 3" descr="C:\Users\XENOM\Desktop\9.7\1378035664wWBnJ_AjkXoqO4T1378035660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910" y="2730109"/>
              <a:ext cx="2500990" cy="225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881591" y="4981001"/>
              <a:ext cx="3079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ja-JP" altLang="en-US" dirty="0" smtClean="0">
                  <a:latin typeface="Times New Roman" pitchFamily="18" charset="0"/>
                  <a:cs typeface="Times New Roman" pitchFamily="18" charset="0"/>
                </a:rPr>
                <a:t>の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ja-JP" altLang="en-US" dirty="0" smtClean="0"/>
                <a:t>素子変位イメージ図</a:t>
              </a:r>
              <a:endParaRPr lang="en-US" altLang="ja-JP" dirty="0" smtClean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-89234" y="4699777"/>
            <a:ext cx="5561334" cy="1748906"/>
            <a:chOff x="3884064" y="2316384"/>
            <a:chExt cx="5561334" cy="1748906"/>
          </a:xfrm>
        </p:grpSpPr>
        <p:sp>
          <p:nvSpPr>
            <p:cNvPr id="34" name="角丸四角形 33"/>
            <p:cNvSpPr/>
            <p:nvPr/>
          </p:nvSpPr>
          <p:spPr>
            <a:xfrm>
              <a:off x="5202070" y="2316384"/>
              <a:ext cx="2925325" cy="5193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chemeClr val="tx1"/>
                  </a:solidFill>
                </a:rPr>
                <a:t>実験</a:t>
              </a:r>
              <a:r>
                <a:rPr lang="ja-JP" altLang="en-US" sz="2400" b="1" dirty="0" smtClean="0">
                  <a:solidFill>
                    <a:schemeClr val="tx1"/>
                  </a:solidFill>
                </a:rPr>
                <a:t>手順</a:t>
              </a:r>
              <a:endParaRPr lang="en-US" altLang="ja-JP" sz="2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884064" y="2957294"/>
              <a:ext cx="55613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Times New Roman" pitchFamily="18" charset="0"/>
                  <a:cs typeface="Times New Roman" pitchFamily="18" charset="0"/>
                </a:rPr>
                <a:t>・</a:t>
              </a:r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徐々に値を入力</a:t>
              </a:r>
              <a:endParaRPr lang="en-US" altLang="ja-JP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・変形ごとの輝度を測定</a:t>
              </a:r>
              <a:endParaRPr lang="en-US" altLang="ja-JP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・最大ストロークの</a:t>
              </a:r>
              <a:r>
                <a:rPr lang="en-US" altLang="ja-JP" sz="2200" dirty="0" smtClean="0">
                  <a:latin typeface="Times New Roman" pitchFamily="18" charset="0"/>
                  <a:cs typeface="Times New Roman" pitchFamily="18" charset="0"/>
                </a:rPr>
                <a:t>±2.4%(±1.0</a:t>
              </a:r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㎛</a:t>
              </a:r>
              <a:r>
                <a:rPr lang="en-US" altLang="ja-JP" sz="2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ja-JP" altLang="en-US" sz="2200" dirty="0" err="1" smtClean="0">
                  <a:latin typeface="Times New Roman" pitchFamily="18" charset="0"/>
                  <a:cs typeface="Times New Roman" pitchFamily="18" charset="0"/>
                </a:rPr>
                <a:t>まで</a:t>
              </a:r>
              <a:r>
                <a:rPr lang="ja-JP" altLang="en-US" sz="2200" dirty="0" smtClean="0">
                  <a:latin typeface="Times New Roman" pitchFamily="18" charset="0"/>
                  <a:cs typeface="Times New Roman" pitchFamily="18" charset="0"/>
                </a:rPr>
                <a:t>測定</a:t>
              </a:r>
              <a:endParaRPr lang="en-US" altLang="ja-JP" sz="2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748490" y="2056267"/>
            <a:ext cx="4008975" cy="3848711"/>
            <a:chOff x="4755512" y="2561632"/>
            <a:chExt cx="4008975" cy="3848711"/>
          </a:xfrm>
        </p:grpSpPr>
        <p:pic>
          <p:nvPicPr>
            <p:cNvPr id="38" name="Picture 3" descr="C:\Users\XENOM\Desktop\第５回\fig4素子位置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512" y="2561632"/>
              <a:ext cx="4008975" cy="343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5175560" y="6041011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可変形鏡素子位置</a:t>
              </a:r>
            </a:p>
          </p:txBody>
        </p:sp>
      </p:grpSp>
      <p:sp>
        <p:nvSpPr>
          <p:cNvPr id="40" name="円/楕円 39"/>
          <p:cNvSpPr/>
          <p:nvPr/>
        </p:nvSpPr>
        <p:spPr>
          <a:xfrm>
            <a:off x="6408308" y="3974184"/>
            <a:ext cx="368937" cy="3771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6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導入された可変形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</a:rPr>
              <a:t>鏡の静特性実験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814082" y="548184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切片方向のばらつきで比較が困難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966482" y="563424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正規分布とフィッティングして比較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542850" y="998730"/>
            <a:ext cx="6058300" cy="4335290"/>
            <a:chOff x="1542850" y="998730"/>
            <a:chExt cx="6058300" cy="433529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850" y="998730"/>
              <a:ext cx="6058300" cy="3965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3245750" y="496468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測定結果：＋方向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2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71788" y="1628800"/>
            <a:ext cx="4441866" cy="3465385"/>
            <a:chOff x="71788" y="1628800"/>
            <a:chExt cx="4441866" cy="3465385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966471" y="4724853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フィッティング例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8" y="1628800"/>
              <a:ext cx="4441866" cy="2901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導入された可変形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</a:rPr>
              <a:t>鏡の静特性実験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814082" y="545422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非常に高い精度でフィッティング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966482" y="560662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相関係数が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0.9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以上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118882" y="575902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今後、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の測定結果はフィッティング結果で論じる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587977" y="1624599"/>
            <a:ext cx="4500500" cy="3469586"/>
            <a:chOff x="4662010" y="1624599"/>
            <a:chExt cx="4500500" cy="346958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010" y="1624599"/>
              <a:ext cx="4500500" cy="2944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5067055" y="4724853"/>
              <a:ext cx="3873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各フィッティング結果の相関係数</a:t>
              </a: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151751" y="2511560"/>
            <a:ext cx="4281940" cy="1170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入力</a:t>
            </a:r>
            <a:r>
              <a:rPr kumimoji="1" lang="en-US" altLang="ja-JP" sz="2400" dirty="0" smtClean="0"/>
              <a:t>2.4%</a:t>
            </a:r>
            <a:r>
              <a:rPr kumimoji="1" lang="ja-JP" altLang="en-US" sz="2400" dirty="0" smtClean="0"/>
              <a:t>の相関係数：</a:t>
            </a:r>
            <a:r>
              <a:rPr lang="en-US" altLang="ja-JP" sz="2400" dirty="0" smtClean="0"/>
              <a:t>0.996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16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導入された可変形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</a:rPr>
              <a:t>鏡の静特性実験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296526" y="998730"/>
            <a:ext cx="8571418" cy="597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相関係数の結果を前提 ： 各フィッティング結果の切片をキャリブレーション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814082" y="548184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各方向 ： 入力を増減することで輝度の</a:t>
            </a:r>
            <a:r>
              <a:rPr lang="ja-JP" altLang="en-US" sz="2000" b="1" dirty="0">
                <a:solidFill>
                  <a:schemeClr val="tx1"/>
                </a:solidFill>
              </a:rPr>
              <a:t>増減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を確認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002416" y="1717533"/>
            <a:ext cx="5139168" cy="3691687"/>
            <a:chOff x="2002416" y="1642333"/>
            <a:chExt cx="5139168" cy="36916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416" y="1642333"/>
              <a:ext cx="5139168" cy="3361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3245750" y="496468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各フィッティング結果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1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94">
        <p:fade/>
      </p:transition>
    </mc:Choice>
    <mc:Fallback xmlns="">
      <p:transition spd="med" advTm="30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itchFamily="18" charset="-128"/>
                <a:ea typeface="HGS明朝E" pitchFamily="18" charset="-128"/>
              </a:rPr>
              <a:t>導入された可変形</a:t>
            </a:r>
            <a:r>
              <a:rPr lang="ja-JP" altLang="en-US" sz="3200" dirty="0" smtClean="0">
                <a:latin typeface="HGS明朝E" pitchFamily="18" charset="-128"/>
                <a:ea typeface="HGS明朝E" pitchFamily="18" charset="-128"/>
              </a:rPr>
              <a:t>鏡の静特性実験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296526" y="998730"/>
            <a:ext cx="8571418" cy="597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相関係数の結果を前提 ： 各フィッティング結果の切片をキャリブレーション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" y="1781193"/>
            <a:ext cx="3807451" cy="24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814082" y="554423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各フィッティング結果 ： 各入力値毎のピーク値を比較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013575" y="1673805"/>
            <a:ext cx="5072191" cy="3730256"/>
            <a:chOff x="4013575" y="1781193"/>
            <a:chExt cx="5072191" cy="373025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575" y="1781193"/>
              <a:ext cx="5072191" cy="3318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223420" y="5142117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各ピーク値</a:t>
              </a:r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966482" y="569663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入力と出力の関係 ： 非常に高い線形性を確認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18882" y="584903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制御の観点 ： </a:t>
            </a:r>
            <a:r>
              <a:rPr lang="ja-JP" altLang="en-US" sz="2000" b="1" dirty="0">
                <a:solidFill>
                  <a:schemeClr val="tx1"/>
                </a:solidFill>
              </a:rPr>
              <a:t>出力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は輝度でなく変位量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271282" y="600143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入力相当の変位量が出力されているかを確認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087702" y="2011699"/>
            <a:ext cx="48056" cy="1733050"/>
            <a:chOff x="2087702" y="2011699"/>
            <a:chExt cx="48056" cy="1733050"/>
          </a:xfrm>
        </p:grpSpPr>
        <p:sp>
          <p:nvSpPr>
            <p:cNvPr id="7" name="円/楕円 6"/>
            <p:cNvSpPr/>
            <p:nvPr/>
          </p:nvSpPr>
          <p:spPr>
            <a:xfrm>
              <a:off x="2087710" y="201169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087709" y="207813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087708" y="21402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87707" y="22431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087710" y="234985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087710" y="252611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087706" y="243889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2087705" y="26141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087710" y="27208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087710" y="27989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087704" y="29736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087703" y="314748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088484" y="306181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2088484" y="322994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090039" y="33256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087702" y="340614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087702" y="348424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090039" y="356401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090039" y="361758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090039" y="36990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屈折矢印 8"/>
          <p:cNvSpPr/>
          <p:nvPr/>
        </p:nvSpPr>
        <p:spPr>
          <a:xfrm rot="5400000">
            <a:off x="2802848" y="3190018"/>
            <a:ext cx="804314" cy="1653870"/>
          </a:xfrm>
          <a:prstGeom prst="bentUp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9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94">
        <p:fade/>
      </p:transition>
    </mc:Choice>
    <mc:Fallback xmlns="">
      <p:transition spd="med" advTm="30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明朝E" pitchFamily="18" charset="-128"/>
                <a:ea typeface="HGS明朝E" pitchFamily="18" charset="-128"/>
              </a:rPr>
              <a:t>輝度から変位量への変換</a:t>
            </a:r>
            <a:endParaRPr kumimoji="1" lang="ja-JP" altLang="en-US" sz="32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2013/9/7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>
                <a:solidFill>
                  <a:schemeClr val="tx1"/>
                </a:solidFill>
              </a:rPr>
              <a:t>検討会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296526" y="998730"/>
            <a:ext cx="8571418" cy="597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測定結果 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 輝度から変位量に変換</a:t>
            </a:r>
            <a:endParaRPr kumimoji="1" lang="ja-JP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6526" y="1628800"/>
            <a:ext cx="855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輝度と変位量の関係 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測定結果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1.0[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㏅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㎡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]=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測定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に用いたレーザの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波長相当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(0.6328[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㎛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])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の変位量</a:t>
            </a:r>
            <a:endParaRPr kumimoji="1" lang="ja-JP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14082" y="5769260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比較結果 ： 理論値と測定結果に大きな差を確認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814081" y="6984395"/>
            <a:ext cx="751583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各素子の重ね合わせが原因では？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241500" y="2248496"/>
            <a:ext cx="4660796" cy="3520764"/>
            <a:chOff x="2241500" y="2248496"/>
            <a:chExt cx="4660796" cy="352076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245750" y="539992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測定結果</a:t>
              </a:r>
              <a:r>
                <a:rPr lang="ja-JP" altLang="en-US" dirty="0" smtClean="0"/>
                <a:t>：変位量</a:t>
              </a:r>
              <a:endParaRPr kumimoji="1" lang="ja-JP" altLang="en-US" dirty="0" smtClean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00" y="2248496"/>
              <a:ext cx="4660796" cy="3045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2231740" y="2270090"/>
            <a:ext cx="4660796" cy="3499170"/>
            <a:chOff x="2251837" y="2270090"/>
            <a:chExt cx="4660796" cy="3499170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255985" y="5399928"/>
              <a:ext cx="26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理論値との比較</a:t>
              </a: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837" y="2270090"/>
              <a:ext cx="4660796" cy="3045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06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94"/>
    </mc:Choice>
    <mc:Fallback xmlns="">
      <p:transition advTm="30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110582</TotalTime>
  <Words>945</Words>
  <Application>Microsoft Office PowerPoint</Application>
  <PresentationFormat>画面に合わせる (4:3)</PresentationFormat>
  <Paragraphs>188</Paragraphs>
  <Slides>17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補償光学静的特性測定</vt:lpstr>
      <vt:lpstr>TMT計画における役割</vt:lpstr>
      <vt:lpstr>導入された可変形鏡のスペック</vt:lpstr>
      <vt:lpstr>導入された可変形鏡の特性実験</vt:lpstr>
      <vt:lpstr>導入された可変形鏡の静特性実験</vt:lpstr>
      <vt:lpstr>導入された可変形鏡の静特性実験</vt:lpstr>
      <vt:lpstr>導入された可変形鏡の静特性実験</vt:lpstr>
      <vt:lpstr>導入された可変形鏡の静特性実験</vt:lpstr>
      <vt:lpstr>輝度から変位量への変換</vt:lpstr>
      <vt:lpstr>重ね合わせ測定</vt:lpstr>
      <vt:lpstr>重ね合わせ測定</vt:lpstr>
      <vt:lpstr>重ね合わせ測定</vt:lpstr>
      <vt:lpstr>入力～出力間の関係の再定義</vt:lpstr>
      <vt:lpstr>入力～出力間の関係の再定義</vt:lpstr>
      <vt:lpstr>入力～出力間の関係の再定義</vt:lpstr>
      <vt:lpstr>まとめ</vt:lpstr>
      <vt:lpstr>今後の展開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hideya</dc:creator>
  <cp:lastModifiedBy>okamoto</cp:lastModifiedBy>
  <cp:revision>1027</cp:revision>
  <dcterms:created xsi:type="dcterms:W3CDTF">2012-05-15T08:23:17Z</dcterms:created>
  <dcterms:modified xsi:type="dcterms:W3CDTF">2013-09-13T00:56:55Z</dcterms:modified>
</cp:coreProperties>
</file>