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sldIdLst>
    <p:sldId id="256" r:id="rId2"/>
    <p:sldId id="257" r:id="rId3"/>
    <p:sldId id="262" r:id="rId4"/>
    <p:sldId id="259" r:id="rId5"/>
    <p:sldId id="264" r:id="rId6"/>
    <p:sldId id="258" r:id="rId7"/>
    <p:sldId id="263" r:id="rId8"/>
    <p:sldId id="260" r:id="rId9"/>
    <p:sldId id="261" r:id="rId10"/>
    <p:sldId id="268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2" d="100"/>
          <a:sy n="42" d="100"/>
        </p:scale>
        <p:origin x="78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A7DA-E539-4853-8404-1141C4825424}" type="datetimeFigureOut">
              <a:rPr kumimoji="1" lang="ja-JP" altLang="en-US" smtClean="0"/>
              <a:t>2013/9/6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D8F9-BBDD-4DB1-99E6-915A669131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109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A7DA-E539-4853-8404-1141C4825424}" type="datetimeFigureOut">
              <a:rPr kumimoji="1" lang="ja-JP" altLang="en-US" smtClean="0"/>
              <a:t>2013/9/6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D8F9-BBDD-4DB1-99E6-915A669131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737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A7DA-E539-4853-8404-1141C4825424}" type="datetimeFigureOut">
              <a:rPr kumimoji="1" lang="ja-JP" altLang="en-US" smtClean="0"/>
              <a:t>2013/9/6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D8F9-BBDD-4DB1-99E6-915A6691312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7806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A7DA-E539-4853-8404-1141C4825424}" type="datetimeFigureOut">
              <a:rPr kumimoji="1" lang="ja-JP" altLang="en-US" smtClean="0"/>
              <a:t>2013/9/6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D8F9-BBDD-4DB1-99E6-915A669131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0301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A7DA-E539-4853-8404-1141C4825424}" type="datetimeFigureOut">
              <a:rPr kumimoji="1" lang="ja-JP" altLang="en-US" smtClean="0"/>
              <a:t>2013/9/6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D8F9-BBDD-4DB1-99E6-915A6691312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5449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A7DA-E539-4853-8404-1141C4825424}" type="datetimeFigureOut">
              <a:rPr kumimoji="1" lang="ja-JP" altLang="en-US" smtClean="0"/>
              <a:t>2013/9/6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D8F9-BBDD-4DB1-99E6-915A669131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607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A7DA-E539-4853-8404-1141C4825424}" type="datetimeFigureOut">
              <a:rPr kumimoji="1" lang="ja-JP" altLang="en-US" smtClean="0"/>
              <a:t>2013/9/6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D8F9-BBDD-4DB1-99E6-915A669131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3295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A7DA-E539-4853-8404-1141C4825424}" type="datetimeFigureOut">
              <a:rPr kumimoji="1" lang="ja-JP" altLang="en-US" smtClean="0"/>
              <a:t>2013/9/6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D8F9-BBDD-4DB1-99E6-915A669131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800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A7DA-E539-4853-8404-1141C4825424}" type="datetimeFigureOut">
              <a:rPr kumimoji="1" lang="ja-JP" altLang="en-US" smtClean="0"/>
              <a:t>2013/9/6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D8F9-BBDD-4DB1-99E6-915A669131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039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A7DA-E539-4853-8404-1141C4825424}" type="datetimeFigureOut">
              <a:rPr kumimoji="1" lang="ja-JP" altLang="en-US" smtClean="0"/>
              <a:t>2013/9/6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D8F9-BBDD-4DB1-99E6-915A669131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002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A7DA-E539-4853-8404-1141C4825424}" type="datetimeFigureOut">
              <a:rPr kumimoji="1" lang="ja-JP" altLang="en-US" smtClean="0"/>
              <a:t>2013/9/6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D8F9-BBDD-4DB1-99E6-915A669131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589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A7DA-E539-4853-8404-1141C4825424}" type="datetimeFigureOut">
              <a:rPr kumimoji="1" lang="ja-JP" altLang="en-US" smtClean="0"/>
              <a:t>2013/9/6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D8F9-BBDD-4DB1-99E6-915A669131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676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A7DA-E539-4853-8404-1141C4825424}" type="datetimeFigureOut">
              <a:rPr kumimoji="1" lang="ja-JP" altLang="en-US" smtClean="0"/>
              <a:t>2013/9/6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D8F9-BBDD-4DB1-99E6-915A669131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12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A7DA-E539-4853-8404-1141C4825424}" type="datetimeFigureOut">
              <a:rPr kumimoji="1" lang="ja-JP" altLang="en-US" smtClean="0"/>
              <a:t>2013/9/6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D8F9-BBDD-4DB1-99E6-915A669131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330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A7DA-E539-4853-8404-1141C4825424}" type="datetimeFigureOut">
              <a:rPr kumimoji="1" lang="ja-JP" altLang="en-US" smtClean="0"/>
              <a:t>2013/9/6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D8F9-BBDD-4DB1-99E6-915A669131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826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A7DA-E539-4853-8404-1141C4825424}" type="datetimeFigureOut">
              <a:rPr kumimoji="1" lang="ja-JP" altLang="en-US" smtClean="0"/>
              <a:t>2013/9/6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D8F9-BBDD-4DB1-99E6-915A669131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7816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BA7DA-E539-4853-8404-1141C4825424}" type="datetimeFigureOut">
              <a:rPr kumimoji="1" lang="ja-JP" altLang="en-US" smtClean="0"/>
              <a:t>2013/9/6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3CBD8F9-BBDD-4DB1-99E6-915A669131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49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07067" y="1116062"/>
            <a:ext cx="7766936" cy="1232284"/>
          </a:xfrm>
        </p:spPr>
        <p:txBody>
          <a:bodyPr/>
          <a:lstStyle/>
          <a:p>
            <a:pPr algn="ctr"/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位相カメラ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07067" y="3522518"/>
            <a:ext cx="7766936" cy="1313487"/>
          </a:xfrm>
        </p:spPr>
        <p:txBody>
          <a:bodyPr>
            <a:normAutofit/>
          </a:bodyPr>
          <a:lstStyle/>
          <a:p>
            <a:pPr algn="ctr"/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京都大学大学院修士</a:t>
            </a:r>
            <a: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endParaRPr lang="en-US" altLang="ja-JP" sz="3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上野</a:t>
            </a:r>
            <a:r>
              <a:rPr kumimoji="1"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忠美</a:t>
            </a:r>
          </a:p>
        </p:txBody>
      </p:sp>
    </p:spTree>
    <p:extLst>
      <p:ext uri="{BB962C8B-B14F-4D97-AF65-F5344CB8AC3E}">
        <p14:creationId xmlns:p14="http://schemas.microsoft.com/office/powerpoint/2010/main" val="5558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84464" y="300898"/>
            <a:ext cx="2014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まと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め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26276" y="1376721"/>
            <a:ext cx="89539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以前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まで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の実験では、開発中の位相カメラが</a:t>
            </a:r>
            <a:r>
              <a:rPr lang="en-US" altLang="ja-JP" sz="2400" dirty="0" smtClean="0">
                <a:latin typeface="Calibri" panose="020F0502020204030204" pitchFamily="34" charset="0"/>
                <a:ea typeface="ＭＳ ゴシック" panose="020B0609070205080204" pitchFamily="49" charset="-128"/>
              </a:rPr>
              <a:t>3.8m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望遠鏡で使えるか確認できなかった</a:t>
            </a:r>
            <a:endParaRPr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latin typeface="Calibri" panose="020F0502020204030204" pitchFamily="34" charset="0"/>
                <a:ea typeface="ＭＳ ゴシック" panose="020B0609070205080204" pitchFamily="49" charset="-128"/>
              </a:rPr>
              <a:t>その確認のためには、リアルタイム計測のための</a:t>
            </a:r>
            <a:r>
              <a:rPr lang="ja-JP" altLang="en-US" sz="2400" dirty="0" smtClean="0">
                <a:solidFill>
                  <a:srgbClr val="FF0000"/>
                </a:solidFill>
                <a:latin typeface="Calibri" panose="020F0502020204030204" pitchFamily="34" charset="0"/>
                <a:ea typeface="ＭＳ ゴシック" panose="020B0609070205080204" pitchFamily="49" charset="-128"/>
              </a:rPr>
              <a:t>プログラム開発</a:t>
            </a:r>
            <a:r>
              <a:rPr lang="ja-JP" altLang="en-US" sz="2400" dirty="0" smtClean="0">
                <a:latin typeface="Calibri" panose="020F0502020204030204" pitchFamily="34" charset="0"/>
                <a:ea typeface="ＭＳ ゴシック" panose="020B0609070205080204" pitchFamily="49" charset="-128"/>
              </a:rPr>
              <a:t>と</a:t>
            </a:r>
            <a:r>
              <a:rPr lang="en-US" altLang="ja-JP" sz="2400" dirty="0" smtClean="0">
                <a:latin typeface="Calibri" panose="020F0502020204030204" pitchFamily="34" charset="0"/>
                <a:ea typeface="ＭＳ ゴシック" panose="020B0609070205080204" pitchFamily="49" charset="-128"/>
              </a:rPr>
              <a:t>3.8m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望遠鏡と同じ合成焦点距離の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光学系の設計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が必要</a:t>
            </a: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その後位相カメラの動作確認</a:t>
            </a: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新しいカメラは既存の実験であれば問題なく動作しそう。現在は段差決定のプログラムなどを開発中</a:t>
            </a:r>
            <a:endParaRPr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光学系はフレームと鏡の設置はできた。今後はレーザーとカメラとハーフミラーを設置して鏡の位置や向きの調整も行う</a:t>
            </a:r>
            <a:endParaRPr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今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のままでは、新しい光学系で干渉縞のスポットが重なる恐れがあるので、各レーザーを離すか縮小光学系を作る必要がある</a:t>
            </a:r>
            <a:endParaRPr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879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881" y="1873333"/>
            <a:ext cx="7982921" cy="442782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053940" y="1049043"/>
            <a:ext cx="2845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量子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効率</a:t>
            </a:r>
          </a:p>
        </p:txBody>
      </p:sp>
    </p:spTree>
    <p:extLst>
      <p:ext uri="{BB962C8B-B14F-4D97-AF65-F5344CB8AC3E}">
        <p14:creationId xmlns:p14="http://schemas.microsoft.com/office/powerpoint/2010/main" val="310746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表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991952"/>
              </p:ext>
            </p:extLst>
          </p:nvPr>
        </p:nvGraphicFramePr>
        <p:xfrm>
          <a:off x="291577" y="3789986"/>
          <a:ext cx="7126683" cy="2194560"/>
        </p:xfrm>
        <a:graphic>
          <a:graphicData uri="http://schemas.openxmlformats.org/drawingml/2006/table">
            <a:tbl>
              <a:tblPr firstRow="1" bandRow="1"/>
              <a:tblGrid>
                <a:gridCol w="4899643"/>
                <a:gridCol w="2227040"/>
              </a:tblGrid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ja-JP" altLang="en-US" sz="2400" dirty="0" smtClean="0">
                          <a:solidFill>
                            <a:schemeClr val="tx1"/>
                          </a:solidFill>
                        </a:rPr>
                        <a:t>レーザー名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ja-JP" altLang="en-US" sz="2400" dirty="0" smtClean="0">
                          <a:solidFill>
                            <a:sysClr val="windowText" lastClr="000000"/>
                          </a:solidFill>
                        </a:rPr>
                        <a:t>波長</a:t>
                      </a:r>
                      <a:endParaRPr kumimoji="1" lang="ja-JP" alt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ja-JP" altLang="en-US" sz="2400" dirty="0" smtClean="0">
                          <a:solidFill>
                            <a:sysClr val="windowText" lastClr="000000"/>
                          </a:solidFill>
                        </a:rPr>
                        <a:t>チューナブルダイオードレーザー</a:t>
                      </a:r>
                      <a:r>
                        <a:rPr kumimoji="1" lang="en-US" altLang="ja-JP" sz="2400" dirty="0" smtClean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kumimoji="1" lang="ja-JP" altLang="en-US" sz="2400" dirty="0" smtClean="0">
                          <a:solidFill>
                            <a:sysClr val="windowText" lastClr="000000"/>
                          </a:solidFill>
                        </a:rPr>
                        <a:t>波長可変</a:t>
                      </a:r>
                      <a:r>
                        <a:rPr kumimoji="1" lang="en-US" altLang="ja-JP" sz="240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kumimoji="1" lang="ja-JP" alt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en-US" altLang="ja-JP" sz="240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765-781nm</a:t>
                      </a:r>
                      <a:endParaRPr kumimoji="1" lang="ja-JP" altLang="en-US" sz="24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ja-JP" altLang="en-US" sz="2400" dirty="0" smtClean="0">
                          <a:solidFill>
                            <a:sysClr val="windowText" lastClr="000000"/>
                          </a:solidFill>
                        </a:rPr>
                        <a:t>安定化ダイオードレーザー</a:t>
                      </a:r>
                      <a:endParaRPr kumimoji="1" lang="ja-JP" alt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en-US" altLang="ja-JP" sz="240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808nm</a:t>
                      </a:r>
                      <a:endParaRPr kumimoji="1" lang="ja-JP" altLang="en-US" sz="24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en-US" altLang="ja-JP" sz="240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He-Ne</a:t>
                      </a:r>
                      <a:r>
                        <a:rPr kumimoji="1" lang="ja-JP" altLang="en-US" sz="240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ガスレーザー</a:t>
                      </a:r>
                      <a:endParaRPr kumimoji="1" lang="ja-JP" altLang="en-US" sz="24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en-US" altLang="ja-JP" sz="240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633nm</a:t>
                      </a:r>
                      <a:endParaRPr kumimoji="1" lang="ja-JP" altLang="en-US" sz="24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grpSp>
        <p:nvGrpSpPr>
          <p:cNvPr id="40" name="グループ化 39"/>
          <p:cNvGrpSpPr/>
          <p:nvPr/>
        </p:nvGrpSpPr>
        <p:grpSpPr>
          <a:xfrm>
            <a:off x="7587779" y="215870"/>
            <a:ext cx="4011435" cy="6543675"/>
            <a:chOff x="7587779" y="215870"/>
            <a:chExt cx="4011435" cy="6543675"/>
          </a:xfrm>
        </p:grpSpPr>
        <p:sp>
          <p:nvSpPr>
            <p:cNvPr id="41" name="テキスト ボックス 40"/>
            <p:cNvSpPr txBox="1"/>
            <p:nvPr/>
          </p:nvSpPr>
          <p:spPr>
            <a:xfrm>
              <a:off x="10380025" y="516638"/>
              <a:ext cx="121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ＭＳ ゴシック" panose="020B0609070205080204" pitchFamily="49" charset="-128"/>
                </a:rPr>
                <a:t>カメラ</a:t>
              </a: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ＭＳ ゴシック" panose="020B0609070205080204" pitchFamily="49" charset="-128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9475524" y="680913"/>
              <a:ext cx="10074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ＭＳ ゴシック" panose="020B0609070205080204" pitchFamily="49" charset="-128"/>
                </a:rPr>
                <a:t>光源</a:t>
              </a:r>
            </a:p>
          </p:txBody>
        </p:sp>
        <p:grpSp>
          <p:nvGrpSpPr>
            <p:cNvPr id="43" name="グループ化 42"/>
            <p:cNvGrpSpPr/>
            <p:nvPr/>
          </p:nvGrpSpPr>
          <p:grpSpPr>
            <a:xfrm>
              <a:off x="9311922" y="1040843"/>
              <a:ext cx="1978540" cy="4977736"/>
              <a:chOff x="3804742" y="1259054"/>
              <a:chExt cx="1978540" cy="4977736"/>
            </a:xfrm>
          </p:grpSpPr>
          <p:sp>
            <p:nvSpPr>
              <p:cNvPr id="55" name="フリーフォーム 54"/>
              <p:cNvSpPr/>
              <p:nvPr/>
            </p:nvSpPr>
            <p:spPr>
              <a:xfrm>
                <a:off x="4816123" y="6026046"/>
                <a:ext cx="967159" cy="210744"/>
              </a:xfrm>
              <a:custGeom>
                <a:avLst/>
                <a:gdLst>
                  <a:gd name="connsiteX0" fmla="*/ 0 w 1593273"/>
                  <a:gd name="connsiteY0" fmla="*/ 346364 h 362527"/>
                  <a:gd name="connsiteX1" fmla="*/ 1136073 w 1593273"/>
                  <a:gd name="connsiteY1" fmla="*/ 304800 h 362527"/>
                  <a:gd name="connsiteX2" fmla="*/ 1593273 w 1593273"/>
                  <a:gd name="connsiteY2" fmla="*/ 0 h 362527"/>
                  <a:gd name="connsiteX0" fmla="*/ 0 w 1593273"/>
                  <a:gd name="connsiteY0" fmla="*/ 346364 h 400077"/>
                  <a:gd name="connsiteX1" fmla="*/ 919336 w 1593273"/>
                  <a:gd name="connsiteY1" fmla="*/ 342350 h 400077"/>
                  <a:gd name="connsiteX2" fmla="*/ 1593273 w 1593273"/>
                  <a:gd name="connsiteY2" fmla="*/ 0 h 400077"/>
                  <a:gd name="connsiteX0" fmla="*/ 0 w 1322009"/>
                  <a:gd name="connsiteY0" fmla="*/ 486366 h 494447"/>
                  <a:gd name="connsiteX1" fmla="*/ 648072 w 1322009"/>
                  <a:gd name="connsiteY1" fmla="*/ 342350 h 494447"/>
                  <a:gd name="connsiteX2" fmla="*/ 1322009 w 1322009"/>
                  <a:gd name="connsiteY2" fmla="*/ 0 h 494447"/>
                  <a:gd name="connsiteX0" fmla="*/ 0 w 1322009"/>
                  <a:gd name="connsiteY0" fmla="*/ 486366 h 494447"/>
                  <a:gd name="connsiteX1" fmla="*/ 792088 w 1322009"/>
                  <a:gd name="connsiteY1" fmla="*/ 342350 h 494447"/>
                  <a:gd name="connsiteX2" fmla="*/ 1322009 w 1322009"/>
                  <a:gd name="connsiteY2" fmla="*/ 0 h 494447"/>
                  <a:gd name="connsiteX0" fmla="*/ 0 w 1368152"/>
                  <a:gd name="connsiteY0" fmla="*/ 360040 h 368121"/>
                  <a:gd name="connsiteX1" fmla="*/ 792088 w 1368152"/>
                  <a:gd name="connsiteY1" fmla="*/ 216024 h 368121"/>
                  <a:gd name="connsiteX2" fmla="*/ 1368152 w 1368152"/>
                  <a:gd name="connsiteY2" fmla="*/ 0 h 368121"/>
                  <a:gd name="connsiteX0" fmla="*/ 0 w 1368152"/>
                  <a:gd name="connsiteY0" fmla="*/ 360040 h 368121"/>
                  <a:gd name="connsiteX1" fmla="*/ 792087 w 1368152"/>
                  <a:gd name="connsiteY1" fmla="*/ 288032 h 368121"/>
                  <a:gd name="connsiteX2" fmla="*/ 1368152 w 1368152"/>
                  <a:gd name="connsiteY2" fmla="*/ 0 h 368121"/>
                  <a:gd name="connsiteX0" fmla="*/ 0 w 1368152"/>
                  <a:gd name="connsiteY0" fmla="*/ 360040 h 420047"/>
                  <a:gd name="connsiteX1" fmla="*/ 792088 w 1368152"/>
                  <a:gd name="connsiteY1" fmla="*/ 360040 h 420047"/>
                  <a:gd name="connsiteX2" fmla="*/ 1368152 w 1368152"/>
                  <a:gd name="connsiteY2" fmla="*/ 0 h 420047"/>
                  <a:gd name="connsiteX0" fmla="*/ 0 w 1368152"/>
                  <a:gd name="connsiteY0" fmla="*/ 360040 h 368121"/>
                  <a:gd name="connsiteX1" fmla="*/ 792088 w 1368152"/>
                  <a:gd name="connsiteY1" fmla="*/ 288032 h 368121"/>
                  <a:gd name="connsiteX2" fmla="*/ 1368152 w 1368152"/>
                  <a:gd name="connsiteY2" fmla="*/ 0 h 368121"/>
                  <a:gd name="connsiteX0" fmla="*/ 0 w 1368152"/>
                  <a:gd name="connsiteY0" fmla="*/ 288032 h 296113"/>
                  <a:gd name="connsiteX1" fmla="*/ 792088 w 1368152"/>
                  <a:gd name="connsiteY1" fmla="*/ 216024 h 296113"/>
                  <a:gd name="connsiteX2" fmla="*/ 1368152 w 1368152"/>
                  <a:gd name="connsiteY2" fmla="*/ 0 h 296113"/>
                  <a:gd name="connsiteX0" fmla="*/ 0 w 1368152"/>
                  <a:gd name="connsiteY0" fmla="*/ 288032 h 296113"/>
                  <a:gd name="connsiteX1" fmla="*/ 720080 w 1368152"/>
                  <a:gd name="connsiteY1" fmla="*/ 216024 h 296113"/>
                  <a:gd name="connsiteX2" fmla="*/ 1368152 w 1368152"/>
                  <a:gd name="connsiteY2" fmla="*/ 0 h 296113"/>
                  <a:gd name="connsiteX0" fmla="*/ 0 w 1296144"/>
                  <a:gd name="connsiteY0" fmla="*/ 288032 h 296113"/>
                  <a:gd name="connsiteX1" fmla="*/ 720080 w 1296144"/>
                  <a:gd name="connsiteY1" fmla="*/ 216024 h 296113"/>
                  <a:gd name="connsiteX2" fmla="*/ 1296144 w 1296144"/>
                  <a:gd name="connsiteY2" fmla="*/ 0 h 296113"/>
                  <a:gd name="connsiteX0" fmla="*/ 0 w 1296144"/>
                  <a:gd name="connsiteY0" fmla="*/ 288032 h 296113"/>
                  <a:gd name="connsiteX1" fmla="*/ 792088 w 1296144"/>
                  <a:gd name="connsiteY1" fmla="*/ 216024 h 296113"/>
                  <a:gd name="connsiteX2" fmla="*/ 1296144 w 1296144"/>
                  <a:gd name="connsiteY2" fmla="*/ 0 h 296113"/>
                  <a:gd name="connsiteX0" fmla="*/ 0 w 1440160"/>
                  <a:gd name="connsiteY0" fmla="*/ 288032 h 296113"/>
                  <a:gd name="connsiteX1" fmla="*/ 792088 w 1440160"/>
                  <a:gd name="connsiteY1" fmla="*/ 216024 h 296113"/>
                  <a:gd name="connsiteX2" fmla="*/ 1440160 w 1440160"/>
                  <a:gd name="connsiteY2" fmla="*/ 0 h 296113"/>
                  <a:gd name="connsiteX0" fmla="*/ 0 w 1440160"/>
                  <a:gd name="connsiteY0" fmla="*/ 288032 h 296113"/>
                  <a:gd name="connsiteX1" fmla="*/ 792088 w 1440160"/>
                  <a:gd name="connsiteY1" fmla="*/ 216024 h 296113"/>
                  <a:gd name="connsiteX2" fmla="*/ 1440160 w 1440160"/>
                  <a:gd name="connsiteY2" fmla="*/ 0 h 296113"/>
                  <a:gd name="connsiteX0" fmla="*/ 0 w 1440160"/>
                  <a:gd name="connsiteY0" fmla="*/ 288032 h 296113"/>
                  <a:gd name="connsiteX1" fmla="*/ 792088 w 1440160"/>
                  <a:gd name="connsiteY1" fmla="*/ 216024 h 296113"/>
                  <a:gd name="connsiteX2" fmla="*/ 1440160 w 1440160"/>
                  <a:gd name="connsiteY2" fmla="*/ 0 h 296113"/>
                  <a:gd name="connsiteX0" fmla="*/ 0 w 1368152"/>
                  <a:gd name="connsiteY0" fmla="*/ 216024 h 224105"/>
                  <a:gd name="connsiteX1" fmla="*/ 792088 w 1368152"/>
                  <a:gd name="connsiteY1" fmla="*/ 144016 h 224105"/>
                  <a:gd name="connsiteX2" fmla="*/ 1368152 w 1368152"/>
                  <a:gd name="connsiteY2" fmla="*/ 0 h 224105"/>
                  <a:gd name="connsiteX0" fmla="*/ 0 w 1368152"/>
                  <a:gd name="connsiteY0" fmla="*/ 216024 h 224105"/>
                  <a:gd name="connsiteX1" fmla="*/ 720080 w 1368152"/>
                  <a:gd name="connsiteY1" fmla="*/ 144016 h 224105"/>
                  <a:gd name="connsiteX2" fmla="*/ 1368152 w 1368152"/>
                  <a:gd name="connsiteY2" fmla="*/ 0 h 224105"/>
                  <a:gd name="connsiteX0" fmla="*/ 0 w 1368152"/>
                  <a:gd name="connsiteY0" fmla="*/ 216024 h 224105"/>
                  <a:gd name="connsiteX1" fmla="*/ 720080 w 1368152"/>
                  <a:gd name="connsiteY1" fmla="*/ 144016 h 224105"/>
                  <a:gd name="connsiteX2" fmla="*/ 1368152 w 1368152"/>
                  <a:gd name="connsiteY2" fmla="*/ 0 h 224105"/>
                  <a:gd name="connsiteX0" fmla="*/ 0 w 1368152"/>
                  <a:gd name="connsiteY0" fmla="*/ 216024 h 224105"/>
                  <a:gd name="connsiteX1" fmla="*/ 792088 w 1368152"/>
                  <a:gd name="connsiteY1" fmla="*/ 144016 h 224105"/>
                  <a:gd name="connsiteX2" fmla="*/ 1368152 w 1368152"/>
                  <a:gd name="connsiteY2" fmla="*/ 0 h 224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8152" h="224105">
                    <a:moveTo>
                      <a:pt x="0" y="216024"/>
                    </a:moveTo>
                    <a:cubicBezTo>
                      <a:pt x="435264" y="224105"/>
                      <a:pt x="564063" y="180020"/>
                      <a:pt x="792088" y="144016"/>
                    </a:cubicBezTo>
                    <a:cubicBezTo>
                      <a:pt x="1020113" y="108012"/>
                      <a:pt x="1133894" y="85631"/>
                      <a:pt x="1368152" y="0"/>
                    </a:cubicBezTo>
                  </a:path>
                </a:pathLst>
              </a:custGeom>
              <a:noFill/>
              <a:ln w="1270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ＭＳ ゴシック" panose="020B0609070205080204" pitchFamily="49" charset="-128"/>
                </a:endParaRPr>
              </a:p>
            </p:txBody>
          </p:sp>
          <p:sp>
            <p:nvSpPr>
              <p:cNvPr id="56" name="フリーフォーム 55"/>
              <p:cNvSpPr/>
              <p:nvPr/>
            </p:nvSpPr>
            <p:spPr>
              <a:xfrm>
                <a:off x="3804742" y="6024071"/>
                <a:ext cx="967159" cy="210744"/>
              </a:xfrm>
              <a:custGeom>
                <a:avLst/>
                <a:gdLst>
                  <a:gd name="connsiteX0" fmla="*/ 0 w 1593273"/>
                  <a:gd name="connsiteY0" fmla="*/ 346364 h 362527"/>
                  <a:gd name="connsiteX1" fmla="*/ 1136073 w 1593273"/>
                  <a:gd name="connsiteY1" fmla="*/ 304800 h 362527"/>
                  <a:gd name="connsiteX2" fmla="*/ 1593273 w 1593273"/>
                  <a:gd name="connsiteY2" fmla="*/ 0 h 362527"/>
                  <a:gd name="connsiteX0" fmla="*/ 0 w 1593273"/>
                  <a:gd name="connsiteY0" fmla="*/ 346364 h 400077"/>
                  <a:gd name="connsiteX1" fmla="*/ 919336 w 1593273"/>
                  <a:gd name="connsiteY1" fmla="*/ 342350 h 400077"/>
                  <a:gd name="connsiteX2" fmla="*/ 1593273 w 1593273"/>
                  <a:gd name="connsiteY2" fmla="*/ 0 h 400077"/>
                  <a:gd name="connsiteX0" fmla="*/ 0 w 1322009"/>
                  <a:gd name="connsiteY0" fmla="*/ 486366 h 494447"/>
                  <a:gd name="connsiteX1" fmla="*/ 648072 w 1322009"/>
                  <a:gd name="connsiteY1" fmla="*/ 342350 h 494447"/>
                  <a:gd name="connsiteX2" fmla="*/ 1322009 w 1322009"/>
                  <a:gd name="connsiteY2" fmla="*/ 0 h 494447"/>
                  <a:gd name="connsiteX0" fmla="*/ 0 w 1322009"/>
                  <a:gd name="connsiteY0" fmla="*/ 486366 h 494447"/>
                  <a:gd name="connsiteX1" fmla="*/ 792088 w 1322009"/>
                  <a:gd name="connsiteY1" fmla="*/ 342350 h 494447"/>
                  <a:gd name="connsiteX2" fmla="*/ 1322009 w 1322009"/>
                  <a:gd name="connsiteY2" fmla="*/ 0 h 494447"/>
                  <a:gd name="connsiteX0" fmla="*/ 0 w 1368152"/>
                  <a:gd name="connsiteY0" fmla="*/ 360040 h 368121"/>
                  <a:gd name="connsiteX1" fmla="*/ 792088 w 1368152"/>
                  <a:gd name="connsiteY1" fmla="*/ 216024 h 368121"/>
                  <a:gd name="connsiteX2" fmla="*/ 1368152 w 1368152"/>
                  <a:gd name="connsiteY2" fmla="*/ 0 h 368121"/>
                  <a:gd name="connsiteX0" fmla="*/ 0 w 1368152"/>
                  <a:gd name="connsiteY0" fmla="*/ 360040 h 368121"/>
                  <a:gd name="connsiteX1" fmla="*/ 792087 w 1368152"/>
                  <a:gd name="connsiteY1" fmla="*/ 288032 h 368121"/>
                  <a:gd name="connsiteX2" fmla="*/ 1368152 w 1368152"/>
                  <a:gd name="connsiteY2" fmla="*/ 0 h 368121"/>
                  <a:gd name="connsiteX0" fmla="*/ 0 w 1368152"/>
                  <a:gd name="connsiteY0" fmla="*/ 360040 h 420047"/>
                  <a:gd name="connsiteX1" fmla="*/ 792088 w 1368152"/>
                  <a:gd name="connsiteY1" fmla="*/ 360040 h 420047"/>
                  <a:gd name="connsiteX2" fmla="*/ 1368152 w 1368152"/>
                  <a:gd name="connsiteY2" fmla="*/ 0 h 420047"/>
                  <a:gd name="connsiteX0" fmla="*/ 0 w 1368152"/>
                  <a:gd name="connsiteY0" fmla="*/ 360040 h 368121"/>
                  <a:gd name="connsiteX1" fmla="*/ 792088 w 1368152"/>
                  <a:gd name="connsiteY1" fmla="*/ 288032 h 368121"/>
                  <a:gd name="connsiteX2" fmla="*/ 1368152 w 1368152"/>
                  <a:gd name="connsiteY2" fmla="*/ 0 h 368121"/>
                  <a:gd name="connsiteX0" fmla="*/ 0 w 1368152"/>
                  <a:gd name="connsiteY0" fmla="*/ 288032 h 296113"/>
                  <a:gd name="connsiteX1" fmla="*/ 792088 w 1368152"/>
                  <a:gd name="connsiteY1" fmla="*/ 216024 h 296113"/>
                  <a:gd name="connsiteX2" fmla="*/ 1368152 w 1368152"/>
                  <a:gd name="connsiteY2" fmla="*/ 0 h 296113"/>
                  <a:gd name="connsiteX0" fmla="*/ 0 w 1368152"/>
                  <a:gd name="connsiteY0" fmla="*/ 288032 h 296113"/>
                  <a:gd name="connsiteX1" fmla="*/ 720080 w 1368152"/>
                  <a:gd name="connsiteY1" fmla="*/ 216024 h 296113"/>
                  <a:gd name="connsiteX2" fmla="*/ 1368152 w 1368152"/>
                  <a:gd name="connsiteY2" fmla="*/ 0 h 296113"/>
                  <a:gd name="connsiteX0" fmla="*/ 0 w 1296144"/>
                  <a:gd name="connsiteY0" fmla="*/ 288032 h 296113"/>
                  <a:gd name="connsiteX1" fmla="*/ 720080 w 1296144"/>
                  <a:gd name="connsiteY1" fmla="*/ 216024 h 296113"/>
                  <a:gd name="connsiteX2" fmla="*/ 1296144 w 1296144"/>
                  <a:gd name="connsiteY2" fmla="*/ 0 h 296113"/>
                  <a:gd name="connsiteX0" fmla="*/ 0 w 1296144"/>
                  <a:gd name="connsiteY0" fmla="*/ 288032 h 296113"/>
                  <a:gd name="connsiteX1" fmla="*/ 792088 w 1296144"/>
                  <a:gd name="connsiteY1" fmla="*/ 216024 h 296113"/>
                  <a:gd name="connsiteX2" fmla="*/ 1296144 w 1296144"/>
                  <a:gd name="connsiteY2" fmla="*/ 0 h 296113"/>
                  <a:gd name="connsiteX0" fmla="*/ 0 w 1440160"/>
                  <a:gd name="connsiteY0" fmla="*/ 288032 h 296113"/>
                  <a:gd name="connsiteX1" fmla="*/ 792088 w 1440160"/>
                  <a:gd name="connsiteY1" fmla="*/ 216024 h 296113"/>
                  <a:gd name="connsiteX2" fmla="*/ 1440160 w 1440160"/>
                  <a:gd name="connsiteY2" fmla="*/ 0 h 296113"/>
                  <a:gd name="connsiteX0" fmla="*/ 0 w 1440160"/>
                  <a:gd name="connsiteY0" fmla="*/ 288032 h 296113"/>
                  <a:gd name="connsiteX1" fmla="*/ 792088 w 1440160"/>
                  <a:gd name="connsiteY1" fmla="*/ 216024 h 296113"/>
                  <a:gd name="connsiteX2" fmla="*/ 1440160 w 1440160"/>
                  <a:gd name="connsiteY2" fmla="*/ 0 h 296113"/>
                  <a:gd name="connsiteX0" fmla="*/ 0 w 1440160"/>
                  <a:gd name="connsiteY0" fmla="*/ 288032 h 296113"/>
                  <a:gd name="connsiteX1" fmla="*/ 792088 w 1440160"/>
                  <a:gd name="connsiteY1" fmla="*/ 216024 h 296113"/>
                  <a:gd name="connsiteX2" fmla="*/ 1440160 w 1440160"/>
                  <a:gd name="connsiteY2" fmla="*/ 0 h 296113"/>
                  <a:gd name="connsiteX0" fmla="*/ 0 w 1368152"/>
                  <a:gd name="connsiteY0" fmla="*/ 216024 h 224105"/>
                  <a:gd name="connsiteX1" fmla="*/ 792088 w 1368152"/>
                  <a:gd name="connsiteY1" fmla="*/ 144016 h 224105"/>
                  <a:gd name="connsiteX2" fmla="*/ 1368152 w 1368152"/>
                  <a:gd name="connsiteY2" fmla="*/ 0 h 224105"/>
                  <a:gd name="connsiteX0" fmla="*/ 0 w 1368152"/>
                  <a:gd name="connsiteY0" fmla="*/ 216024 h 224105"/>
                  <a:gd name="connsiteX1" fmla="*/ 720080 w 1368152"/>
                  <a:gd name="connsiteY1" fmla="*/ 144016 h 224105"/>
                  <a:gd name="connsiteX2" fmla="*/ 1368152 w 1368152"/>
                  <a:gd name="connsiteY2" fmla="*/ 0 h 224105"/>
                  <a:gd name="connsiteX0" fmla="*/ 0 w 1368152"/>
                  <a:gd name="connsiteY0" fmla="*/ 216024 h 224105"/>
                  <a:gd name="connsiteX1" fmla="*/ 720080 w 1368152"/>
                  <a:gd name="connsiteY1" fmla="*/ 144016 h 224105"/>
                  <a:gd name="connsiteX2" fmla="*/ 1368152 w 1368152"/>
                  <a:gd name="connsiteY2" fmla="*/ 0 h 224105"/>
                  <a:gd name="connsiteX0" fmla="*/ 0 w 1368152"/>
                  <a:gd name="connsiteY0" fmla="*/ 216024 h 224105"/>
                  <a:gd name="connsiteX1" fmla="*/ 792088 w 1368152"/>
                  <a:gd name="connsiteY1" fmla="*/ 144016 h 224105"/>
                  <a:gd name="connsiteX2" fmla="*/ 1368152 w 1368152"/>
                  <a:gd name="connsiteY2" fmla="*/ 0 h 224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8152" h="224105">
                    <a:moveTo>
                      <a:pt x="0" y="216024"/>
                    </a:moveTo>
                    <a:cubicBezTo>
                      <a:pt x="435264" y="224105"/>
                      <a:pt x="564063" y="180020"/>
                      <a:pt x="792088" y="144016"/>
                    </a:cubicBezTo>
                    <a:cubicBezTo>
                      <a:pt x="1020113" y="108012"/>
                      <a:pt x="1133894" y="85631"/>
                      <a:pt x="1368152" y="0"/>
                    </a:cubicBezTo>
                  </a:path>
                </a:pathLst>
              </a:custGeom>
              <a:noFill/>
              <a:ln w="1270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  <a:scene3d>
                <a:camera prst="orthographicFront">
                  <a:rot lat="0" lon="10799999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ＭＳ ゴシック" panose="020B0609070205080204" pitchFamily="49" charset="-128"/>
                </a:endParaRPr>
              </a:p>
            </p:txBody>
          </p:sp>
          <p:sp>
            <p:nvSpPr>
              <p:cNvPr id="57" name="直方体 56"/>
              <p:cNvSpPr/>
              <p:nvPr/>
            </p:nvSpPr>
            <p:spPr>
              <a:xfrm flipH="1">
                <a:off x="4381603" y="5887078"/>
                <a:ext cx="891424" cy="124910"/>
              </a:xfrm>
              <a:prstGeom prst="cube">
                <a:avLst>
                  <a:gd name="adj" fmla="val 34377"/>
                </a:avLst>
              </a:prstGeom>
              <a:solidFill>
                <a:sysClr val="window" lastClr="FFFFFF">
                  <a:lumMod val="75000"/>
                </a:sysClr>
              </a:solidFill>
              <a:ln w="1952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ＭＳ ゴシック" panose="020B0609070205080204" pitchFamily="49" charset="-128"/>
                </a:endParaRPr>
              </a:p>
            </p:txBody>
          </p:sp>
          <p:cxnSp>
            <p:nvCxnSpPr>
              <p:cNvPr id="58" name="直線コネクタ 57"/>
              <p:cNvCxnSpPr/>
              <p:nvPr/>
            </p:nvCxnSpPr>
            <p:spPr>
              <a:xfrm>
                <a:off x="4536377" y="6026354"/>
                <a:ext cx="0" cy="155118"/>
              </a:xfrm>
              <a:prstGeom prst="line">
                <a:avLst/>
              </a:prstGeom>
              <a:noFill/>
              <a:ln w="47625" cap="flat" cmpd="sng" algn="ctr">
                <a:solidFill>
                  <a:srgbClr val="4F81BD">
                    <a:alpha val="100000"/>
                  </a:srgbClr>
                </a:solidFill>
                <a:prstDash val="solid"/>
              </a:ln>
              <a:effectLst/>
            </p:spPr>
          </p:cxnSp>
          <p:cxnSp>
            <p:nvCxnSpPr>
              <p:cNvPr id="59" name="直線コネクタ 58"/>
              <p:cNvCxnSpPr/>
              <p:nvPr/>
            </p:nvCxnSpPr>
            <p:spPr>
              <a:xfrm>
                <a:off x="5104414" y="6024375"/>
                <a:ext cx="0" cy="155118"/>
              </a:xfrm>
              <a:prstGeom prst="line">
                <a:avLst/>
              </a:prstGeom>
              <a:noFill/>
              <a:ln w="47625" cap="flat" cmpd="sng" algn="ctr">
                <a:solidFill>
                  <a:srgbClr val="4F81BD">
                    <a:alpha val="100000"/>
                  </a:srgbClr>
                </a:solidFill>
                <a:prstDash val="solid"/>
              </a:ln>
              <a:effectLst/>
            </p:spPr>
          </p:cxnSp>
          <p:cxnSp>
            <p:nvCxnSpPr>
              <p:cNvPr id="60" name="直線コネクタ 59"/>
              <p:cNvCxnSpPr/>
              <p:nvPr/>
            </p:nvCxnSpPr>
            <p:spPr>
              <a:xfrm>
                <a:off x="4807526" y="1567813"/>
                <a:ext cx="0" cy="4667002"/>
              </a:xfrm>
              <a:prstGeom prst="line">
                <a:avLst/>
              </a:prstGeom>
              <a:noFill/>
              <a:ln w="13175" cap="flat" cmpd="sng" algn="ctr">
                <a:solidFill>
                  <a:srgbClr val="4F81BD">
                    <a:alpha val="100000"/>
                  </a:srgbClr>
                </a:solidFill>
                <a:prstDash val="dash"/>
              </a:ln>
              <a:effectLst/>
            </p:spPr>
          </p:cxnSp>
          <p:sp>
            <p:nvSpPr>
              <p:cNvPr id="61" name="円/楕円 60"/>
              <p:cNvSpPr/>
              <p:nvPr/>
            </p:nvSpPr>
            <p:spPr>
              <a:xfrm>
                <a:off x="4358247" y="1401558"/>
                <a:ext cx="356260" cy="332509"/>
              </a:xfrm>
              <a:prstGeom prst="ellipse">
                <a:avLst/>
              </a:prstGeom>
              <a:solidFill>
                <a:sysClr val="window" lastClr="FFFFFF"/>
              </a:solidFill>
              <a:ln w="1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ＭＳ ゴシック" panose="020B0609070205080204" pitchFamily="49" charset="-128"/>
                </a:endParaRPr>
              </a:p>
            </p:txBody>
          </p:sp>
          <p:sp>
            <p:nvSpPr>
              <p:cNvPr id="62" name="直方体 61"/>
              <p:cNvSpPr/>
              <p:nvPr/>
            </p:nvSpPr>
            <p:spPr>
              <a:xfrm>
                <a:off x="4975763" y="1259054"/>
                <a:ext cx="641267" cy="581622"/>
              </a:xfrm>
              <a:prstGeom prst="cube">
                <a:avLst>
                  <a:gd name="adj" fmla="val 18875"/>
                </a:avLst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1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ＭＳ ゴシック" panose="020B0609070205080204" pitchFamily="49" charset="-128"/>
                </a:endParaRPr>
              </a:p>
            </p:txBody>
          </p:sp>
          <p:sp>
            <p:nvSpPr>
              <p:cNvPr id="63" name="円/楕円 62"/>
              <p:cNvSpPr/>
              <p:nvPr/>
            </p:nvSpPr>
            <p:spPr>
              <a:xfrm>
                <a:off x="5118268" y="1460667"/>
                <a:ext cx="261258" cy="261257"/>
              </a:xfrm>
              <a:prstGeom prst="ellipse">
                <a:avLst/>
              </a:prstGeom>
              <a:solidFill>
                <a:sysClr val="window" lastClr="FFFFFF">
                  <a:lumMod val="75000"/>
                </a:sysClr>
              </a:solidFill>
              <a:ln w="1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ＭＳ ゴシック" panose="020B0609070205080204" pitchFamily="49" charset="-128"/>
                </a:endParaRPr>
              </a:p>
            </p:txBody>
          </p:sp>
          <p:cxnSp>
            <p:nvCxnSpPr>
              <p:cNvPr id="64" name="直線矢印コネクタ 63"/>
              <p:cNvCxnSpPr/>
              <p:nvPr/>
            </p:nvCxnSpPr>
            <p:spPr>
              <a:xfrm>
                <a:off x="4544974" y="1549865"/>
                <a:ext cx="189568" cy="4619242"/>
              </a:xfrm>
              <a:prstGeom prst="straightConnector1">
                <a:avLst/>
              </a:prstGeom>
              <a:noFill/>
              <a:ln w="22225" cap="flat" cmpd="sng" algn="ctr">
                <a:solidFill>
                  <a:srgbClr val="4F81BD">
                    <a:alpha val="100000"/>
                  </a:srgbClr>
                </a:solidFill>
                <a:prstDash val="solid"/>
                <a:tailEnd type="triangle" w="lg" len="lg"/>
              </a:ln>
              <a:effectLst/>
            </p:spPr>
          </p:cxnSp>
          <p:cxnSp>
            <p:nvCxnSpPr>
              <p:cNvPr id="65" name="直線矢印コネクタ 64"/>
              <p:cNvCxnSpPr/>
              <p:nvPr/>
            </p:nvCxnSpPr>
            <p:spPr>
              <a:xfrm>
                <a:off x="4459867" y="1583515"/>
                <a:ext cx="189568" cy="4619242"/>
              </a:xfrm>
              <a:prstGeom prst="straightConnector1">
                <a:avLst/>
              </a:prstGeom>
              <a:noFill/>
              <a:ln w="22225" cap="flat" cmpd="sng" algn="ctr">
                <a:solidFill>
                  <a:srgbClr val="FF0000"/>
                </a:solidFill>
                <a:prstDash val="solid"/>
                <a:tailEnd type="triangle" w="lg" len="lg"/>
              </a:ln>
              <a:effectLst/>
            </p:spPr>
          </p:cxnSp>
          <p:cxnSp>
            <p:nvCxnSpPr>
              <p:cNvPr id="66" name="直線矢印コネクタ 65"/>
              <p:cNvCxnSpPr/>
              <p:nvPr/>
            </p:nvCxnSpPr>
            <p:spPr>
              <a:xfrm flipH="1">
                <a:off x="5032518" y="1600539"/>
                <a:ext cx="361128" cy="4543478"/>
              </a:xfrm>
              <a:prstGeom prst="straightConnector1">
                <a:avLst/>
              </a:prstGeom>
              <a:noFill/>
              <a:ln w="22225" cap="flat" cmpd="sng" algn="ctr">
                <a:solidFill>
                  <a:srgbClr val="FF0000"/>
                </a:solidFill>
                <a:prstDash val="solid"/>
                <a:headEnd type="triangle" w="lg" len="lg"/>
                <a:tailEnd type="none" w="lg" len="lg"/>
              </a:ln>
              <a:effectLst/>
            </p:spPr>
          </p:cxnSp>
          <p:cxnSp>
            <p:nvCxnSpPr>
              <p:cNvPr id="67" name="直線矢印コネクタ 66"/>
              <p:cNvCxnSpPr/>
              <p:nvPr/>
            </p:nvCxnSpPr>
            <p:spPr>
              <a:xfrm>
                <a:off x="4647892" y="1569662"/>
                <a:ext cx="189568" cy="4619242"/>
              </a:xfrm>
              <a:prstGeom prst="straightConnector1">
                <a:avLst/>
              </a:prstGeom>
              <a:noFill/>
              <a:ln w="22225" cap="flat" cmpd="sng" algn="ctr">
                <a:solidFill>
                  <a:srgbClr val="92D050"/>
                </a:solidFill>
                <a:prstDash val="solid"/>
                <a:tailEnd type="triangle" w="lg" len="lg"/>
              </a:ln>
              <a:effectLst/>
            </p:spPr>
          </p:cxnSp>
          <p:cxnSp>
            <p:nvCxnSpPr>
              <p:cNvPr id="68" name="直線矢印コネクタ 67"/>
              <p:cNvCxnSpPr/>
              <p:nvPr/>
            </p:nvCxnSpPr>
            <p:spPr>
              <a:xfrm flipH="1">
                <a:off x="4872845" y="1598089"/>
                <a:ext cx="317352" cy="4545928"/>
              </a:xfrm>
              <a:prstGeom prst="straightConnector1">
                <a:avLst/>
              </a:prstGeom>
              <a:noFill/>
              <a:ln w="22225" cap="flat" cmpd="sng" algn="ctr">
                <a:solidFill>
                  <a:srgbClr val="92D050"/>
                </a:solidFill>
                <a:prstDash val="solid"/>
                <a:headEnd type="triangle" w="lg" len="lg"/>
                <a:tailEnd type="none" w="lg" len="lg"/>
              </a:ln>
              <a:effectLst/>
            </p:spPr>
          </p:cxnSp>
          <p:cxnSp>
            <p:nvCxnSpPr>
              <p:cNvPr id="69" name="直線矢印コネクタ 68"/>
              <p:cNvCxnSpPr/>
              <p:nvPr/>
            </p:nvCxnSpPr>
            <p:spPr>
              <a:xfrm flipV="1">
                <a:off x="4940137" y="1613413"/>
                <a:ext cx="325829" cy="4542991"/>
              </a:xfrm>
              <a:prstGeom prst="straightConnector1">
                <a:avLst/>
              </a:prstGeom>
              <a:noFill/>
              <a:ln w="22225" cap="flat" cmpd="sng" algn="ctr">
                <a:solidFill>
                  <a:srgbClr val="4F81BD">
                    <a:alpha val="100000"/>
                  </a:srgbClr>
                </a:solidFill>
                <a:prstDash val="solid"/>
                <a:tailEnd type="triangle" w="lg" len="lg"/>
              </a:ln>
              <a:effectLst/>
            </p:spPr>
          </p:cxnSp>
          <p:sp>
            <p:nvSpPr>
              <p:cNvPr id="70" name="乗算記号 69"/>
              <p:cNvSpPr/>
              <p:nvPr/>
            </p:nvSpPr>
            <p:spPr>
              <a:xfrm>
                <a:off x="4667011" y="1421347"/>
                <a:ext cx="299423" cy="288696"/>
              </a:xfrm>
              <a:prstGeom prst="mathMultiply">
                <a:avLst>
                  <a:gd name="adj1" fmla="val 0"/>
                </a:avLst>
              </a:prstGeom>
              <a:solidFill>
                <a:sysClr val="windowText" lastClr="000000"/>
              </a:solidFill>
              <a:ln w="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ＭＳ ゴシック" panose="020B0609070205080204" pitchFamily="49" charset="-128"/>
                </a:endParaRPr>
              </a:p>
            </p:txBody>
          </p:sp>
        </p:grpSp>
        <p:cxnSp>
          <p:nvCxnSpPr>
            <p:cNvPr id="44" name="直線矢印コネクタ 43"/>
            <p:cNvCxnSpPr>
              <a:stCxn id="45" idx="2"/>
            </p:cNvCxnSpPr>
            <p:nvPr/>
          </p:nvCxnSpPr>
          <p:spPr>
            <a:xfrm flipH="1">
              <a:off x="10314707" y="677535"/>
              <a:ext cx="77786" cy="540751"/>
            </a:xfrm>
            <a:prstGeom prst="straightConnector1">
              <a:avLst/>
            </a:prstGeom>
            <a:noFill/>
            <a:ln w="1317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45" name="テキスト ボックス 44"/>
            <p:cNvSpPr txBox="1"/>
            <p:nvPr/>
          </p:nvSpPr>
          <p:spPr>
            <a:xfrm>
              <a:off x="9888783" y="215870"/>
              <a:ext cx="10074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ＭＳ ゴシック" panose="020B0609070205080204" pitchFamily="49" charset="-128"/>
                </a:rPr>
                <a:t>焦点</a:t>
              </a: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10314706" y="6065131"/>
              <a:ext cx="1284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ＭＳ ゴシック" panose="020B0609070205080204" pitchFamily="49" charset="-128"/>
                </a:rPr>
                <a:t>分割</a:t>
              </a:r>
              <a:r>
                <a:rPr kumimoji="0" lang="ja-JP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ＭＳ ゴシック" panose="020B0609070205080204" pitchFamily="49" charset="-128"/>
                </a:rPr>
                <a:t>鏡</a:t>
              </a: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8076489" y="4489535"/>
              <a:ext cx="2115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ＭＳ ゴシック" panose="020B0609070205080204" pitchFamily="49" charset="-128"/>
                </a:rPr>
                <a:t>ハーフミラ</a:t>
              </a:r>
              <a:r>
                <a:rPr kumimoji="0" lang="ja-JP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ＭＳ ゴシック" panose="020B0609070205080204" pitchFamily="49" charset="-128"/>
                </a:rPr>
                <a:t>ー</a:t>
              </a: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ＭＳ ゴシック" panose="020B0609070205080204" pitchFamily="49" charset="-128"/>
              </a:endParaRPr>
            </a:p>
          </p:txBody>
        </p:sp>
        <p:cxnSp>
          <p:nvCxnSpPr>
            <p:cNvPr id="48" name="直線矢印コネクタ 47"/>
            <p:cNvCxnSpPr/>
            <p:nvPr/>
          </p:nvCxnSpPr>
          <p:spPr>
            <a:xfrm>
              <a:off x="9661367" y="4973184"/>
              <a:ext cx="297084" cy="556262"/>
            </a:xfrm>
            <a:prstGeom prst="straightConnector1">
              <a:avLst/>
            </a:prstGeom>
            <a:noFill/>
            <a:ln w="1317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49" name="直線コネクタ 48"/>
            <p:cNvCxnSpPr/>
            <p:nvPr/>
          </p:nvCxnSpPr>
          <p:spPr>
            <a:xfrm>
              <a:off x="9175335" y="5735491"/>
              <a:ext cx="339994" cy="0"/>
            </a:xfrm>
            <a:prstGeom prst="line">
              <a:avLst/>
            </a:prstGeom>
            <a:noFill/>
            <a:ln w="38100" cap="flat" cmpd="sng" algn="ctr">
              <a:solidFill>
                <a:srgbClr val="C0504D"/>
              </a:solidFill>
              <a:prstDash val="solid"/>
            </a:ln>
            <a:effectLst/>
          </p:spPr>
        </p:cxnSp>
        <p:cxnSp>
          <p:nvCxnSpPr>
            <p:cNvPr id="50" name="直線コネクタ 49"/>
            <p:cNvCxnSpPr/>
            <p:nvPr/>
          </p:nvCxnSpPr>
          <p:spPr>
            <a:xfrm>
              <a:off x="9170942" y="5943100"/>
              <a:ext cx="339994" cy="0"/>
            </a:xfrm>
            <a:prstGeom prst="line">
              <a:avLst/>
            </a:prstGeom>
            <a:noFill/>
            <a:ln w="38100" cap="flat" cmpd="sng" algn="ctr">
              <a:solidFill>
                <a:srgbClr val="C0504D"/>
              </a:solidFill>
              <a:prstDash val="solid"/>
            </a:ln>
            <a:effectLst/>
          </p:spPr>
        </p:cxnSp>
        <p:cxnSp>
          <p:nvCxnSpPr>
            <p:cNvPr id="51" name="直線コネクタ 50"/>
            <p:cNvCxnSpPr/>
            <p:nvPr/>
          </p:nvCxnSpPr>
          <p:spPr>
            <a:xfrm flipV="1">
              <a:off x="9188532" y="5723510"/>
              <a:ext cx="0" cy="216649"/>
            </a:xfrm>
            <a:prstGeom prst="line">
              <a:avLst/>
            </a:prstGeom>
            <a:noFill/>
            <a:ln w="38100" cap="flat" cmpd="sng" algn="ctr">
              <a:solidFill>
                <a:srgbClr val="C0504D"/>
              </a:solidFill>
              <a:prstDash val="solid"/>
            </a:ln>
            <a:effectLst/>
          </p:spPr>
        </p:cxnSp>
        <p:sp>
          <p:nvSpPr>
            <p:cNvPr id="52" name="テキスト ボックス 51"/>
            <p:cNvSpPr txBox="1"/>
            <p:nvPr/>
          </p:nvSpPr>
          <p:spPr>
            <a:xfrm>
              <a:off x="7587779" y="5928548"/>
              <a:ext cx="26597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ＭＳ ゴシック" panose="020B0609070205080204" pitchFamily="49" charset="-128"/>
                </a:rPr>
                <a:t>ピエゾ</a:t>
              </a:r>
              <a:endPara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ＭＳ ゴシック" panose="020B0609070205080204" pitchFamily="49" charset="-128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ＭＳ ゴシック" panose="020B0609070205080204" pitchFamily="49" charset="-128"/>
                </a:rPr>
                <a:t>アクチュエーター</a:t>
              </a: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ＭＳ ゴシック" panose="020B0609070205080204" pitchFamily="49" charset="-128"/>
              </a:endParaRPr>
            </a:p>
          </p:txBody>
        </p:sp>
        <p:cxnSp>
          <p:nvCxnSpPr>
            <p:cNvPr id="53" name="直線矢印コネクタ 52"/>
            <p:cNvCxnSpPr/>
            <p:nvPr/>
          </p:nvCxnSpPr>
          <p:spPr>
            <a:xfrm flipV="1">
              <a:off x="8697191" y="6016605"/>
              <a:ext cx="345623" cy="165986"/>
            </a:xfrm>
            <a:prstGeom prst="straightConnector1">
              <a:avLst/>
            </a:prstGeom>
            <a:noFill/>
            <a:ln w="1317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54" name="直線矢印コネクタ 53"/>
            <p:cNvCxnSpPr/>
            <p:nvPr/>
          </p:nvCxnSpPr>
          <p:spPr>
            <a:xfrm flipH="1" flipV="1">
              <a:off x="9142519" y="5590112"/>
              <a:ext cx="1" cy="477521"/>
            </a:xfrm>
            <a:prstGeom prst="straightConnector1">
              <a:avLst/>
            </a:prstGeom>
            <a:noFill/>
            <a:ln w="19050" cap="flat" cmpd="sng" algn="ctr">
              <a:solidFill>
                <a:srgbClr val="F79646">
                  <a:lumMod val="75000"/>
                </a:srgbClr>
              </a:solidFill>
              <a:prstDash val="sysDash"/>
              <a:headEnd type="triangle"/>
              <a:tailEnd type="triangle"/>
            </a:ln>
            <a:effectLst/>
          </p:spPr>
        </p:cxnSp>
      </p:grpSp>
      <p:sp>
        <p:nvSpPr>
          <p:cNvPr id="71" name="テキスト ボックス 70"/>
          <p:cNvSpPr txBox="1"/>
          <p:nvPr/>
        </p:nvSpPr>
        <p:spPr>
          <a:xfrm>
            <a:off x="694548" y="1347484"/>
            <a:ext cx="6095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070C0"/>
                </a:solidFill>
                <a:latin typeface="Calibri"/>
                <a:ea typeface="ＭＳ ゴシック" panose="020B0609070205080204" pitchFamily="49" charset="-128"/>
              </a:rPr>
              <a:t>1</a:t>
            </a:r>
            <a:r>
              <a:rPr lang="ja-JP" altLang="en-US" sz="2400" dirty="0">
                <a:solidFill>
                  <a:srgbClr val="0070C0"/>
                </a:solidFill>
                <a:latin typeface="Calibri"/>
                <a:ea typeface="ＭＳ ゴシック" panose="020B0609070205080204" pitchFamily="49" charset="-128"/>
              </a:rPr>
              <a:t>種類</a:t>
            </a:r>
            <a:r>
              <a:rPr lang="ja-JP" altLang="en-US" sz="2400" dirty="0">
                <a:solidFill>
                  <a:prstClr val="black"/>
                </a:solidFill>
                <a:latin typeface="Corbel"/>
                <a:ea typeface="ＭＳ ゴシック" panose="020B0609070205080204" pitchFamily="49" charset="-128"/>
              </a:rPr>
              <a:t>の</a:t>
            </a:r>
            <a:r>
              <a:rPr lang="ja-JP" altLang="en-US" sz="2400" dirty="0">
                <a:solidFill>
                  <a:prstClr val="black"/>
                </a:solidFill>
                <a:latin typeface="Corbel"/>
                <a:ea typeface="ＭＳ ゴシック" panose="020B0609070205080204" pitchFamily="49" charset="-128"/>
              </a:rPr>
              <a:t>レーザ</a:t>
            </a:r>
            <a:r>
              <a:rPr lang="ja-JP" altLang="en-US" sz="2400" dirty="0">
                <a:solidFill>
                  <a:prstClr val="black"/>
                </a:solidFill>
                <a:latin typeface="Corbel"/>
                <a:ea typeface="ＭＳ ゴシック" panose="020B0609070205080204" pitchFamily="49" charset="-128"/>
              </a:rPr>
              <a:t>ーで測定を行うと波の周期性から段差の計測値が</a:t>
            </a:r>
            <a:r>
              <a:rPr lang="ja-JP" altLang="en-US" sz="2400" u="sng" dirty="0">
                <a:solidFill>
                  <a:srgbClr val="7030A0"/>
                </a:solidFill>
                <a:latin typeface="Corbel"/>
                <a:ea typeface="ＭＳ ゴシック" panose="020B0609070205080204" pitchFamily="49" charset="-128"/>
              </a:rPr>
              <a:t>定まらない</a:t>
            </a:r>
            <a:endParaRPr lang="en-US" altLang="ja-JP" sz="2400" dirty="0">
              <a:solidFill>
                <a:prstClr val="black"/>
              </a:solidFill>
              <a:latin typeface="Corbel"/>
              <a:ea typeface="ＭＳ ゴシック" panose="020B0609070205080204" pitchFamily="49" charset="-128"/>
            </a:endParaRPr>
          </a:p>
          <a:p>
            <a:r>
              <a:rPr lang="ja-JP" altLang="en-US" sz="2400" dirty="0">
                <a:solidFill>
                  <a:prstClr val="black"/>
                </a:solidFill>
                <a:latin typeface="Corbel"/>
                <a:ea typeface="ＭＳ ゴシック" panose="020B0609070205080204" pitchFamily="49" charset="-128"/>
              </a:rPr>
              <a:t>⇒</a:t>
            </a:r>
            <a:r>
              <a:rPr lang="ja-JP" altLang="en-US" sz="2400" dirty="0">
                <a:solidFill>
                  <a:prstClr val="black"/>
                </a:solidFill>
                <a:latin typeface="Corbel"/>
                <a:ea typeface="ＭＳ ゴシック" panose="020B0609070205080204" pitchFamily="49" charset="-128"/>
              </a:rPr>
              <a:t>実験</a:t>
            </a:r>
            <a:r>
              <a:rPr lang="ja-JP" altLang="en-US" sz="2400" dirty="0">
                <a:solidFill>
                  <a:prstClr val="black"/>
                </a:solidFill>
                <a:latin typeface="Corbel"/>
                <a:ea typeface="ＭＳ ゴシック" panose="020B0609070205080204" pitchFamily="49" charset="-128"/>
              </a:rPr>
              <a:t>ではレーザーを</a:t>
            </a:r>
            <a:r>
              <a:rPr lang="en-US" altLang="ja-JP" sz="2400" dirty="0">
                <a:solidFill>
                  <a:srgbClr val="0070C0"/>
                </a:solidFill>
                <a:latin typeface="Calibri"/>
                <a:ea typeface="ＭＳ ゴシック" panose="020B0609070205080204" pitchFamily="49" charset="-128"/>
              </a:rPr>
              <a:t>3</a:t>
            </a:r>
            <a:r>
              <a:rPr lang="ja-JP" altLang="en-US" sz="2400" dirty="0">
                <a:solidFill>
                  <a:srgbClr val="0070C0"/>
                </a:solidFill>
                <a:latin typeface="Corbel"/>
                <a:ea typeface="ＭＳ ゴシック" panose="020B0609070205080204" pitchFamily="49" charset="-128"/>
              </a:rPr>
              <a:t>種類</a:t>
            </a:r>
            <a:r>
              <a:rPr lang="ja-JP" altLang="en-US" sz="2400" dirty="0">
                <a:solidFill>
                  <a:prstClr val="black"/>
                </a:solidFill>
                <a:latin typeface="Corbel"/>
                <a:ea typeface="ＭＳ ゴシック" panose="020B0609070205080204" pitchFamily="49" charset="-128"/>
              </a:rPr>
              <a:t>使う</a:t>
            </a:r>
            <a:endParaRPr lang="en-US" altLang="ja-JP" sz="2400" dirty="0">
              <a:solidFill>
                <a:prstClr val="black"/>
              </a:solidFill>
              <a:latin typeface="Corbel"/>
              <a:ea typeface="ＭＳ ゴシック" panose="020B0609070205080204" pitchFamily="49" charset="-128"/>
            </a:endParaRPr>
          </a:p>
          <a:p>
            <a:r>
              <a:rPr lang="ja-JP" altLang="en-US" sz="2400" dirty="0">
                <a:solidFill>
                  <a:prstClr val="black"/>
                </a:solidFill>
                <a:latin typeface="Corbel"/>
                <a:ea typeface="ＭＳ ゴシック" panose="020B0609070205080204" pitchFamily="49" charset="-128"/>
              </a:rPr>
              <a:t>その</a:t>
            </a:r>
            <a:r>
              <a:rPr lang="ja-JP" altLang="en-US" sz="2400" dirty="0">
                <a:solidFill>
                  <a:prstClr val="black"/>
                </a:solidFill>
                <a:latin typeface="Corbel"/>
                <a:ea typeface="ＭＳ ゴシック" panose="020B0609070205080204" pitchFamily="49" charset="-128"/>
              </a:rPr>
              <a:t>中</a:t>
            </a:r>
            <a:r>
              <a:rPr lang="ja-JP" altLang="en-US" sz="2400" dirty="0">
                <a:solidFill>
                  <a:prstClr val="black"/>
                </a:solidFill>
                <a:latin typeface="Corbel"/>
                <a:ea typeface="ＭＳ ゴシック" panose="020B0609070205080204" pitchFamily="49" charset="-128"/>
              </a:rPr>
              <a:t>の一つ</a:t>
            </a:r>
            <a:r>
              <a:rPr lang="ja-JP" altLang="en-US" sz="2400" dirty="0">
                <a:solidFill>
                  <a:prstClr val="black"/>
                </a:solidFill>
                <a:latin typeface="Corbel"/>
                <a:ea typeface="ＭＳ ゴシック" panose="020B0609070205080204" pitchFamily="49" charset="-128"/>
              </a:rPr>
              <a:t>は波長可変レーザーを</a:t>
            </a:r>
            <a:r>
              <a:rPr lang="ja-JP" altLang="en-US" sz="2400" dirty="0">
                <a:solidFill>
                  <a:prstClr val="black"/>
                </a:solidFill>
                <a:latin typeface="Corbel"/>
                <a:ea typeface="ＭＳ ゴシック" panose="020B0609070205080204" pitchFamily="49" charset="-128"/>
              </a:rPr>
              <a:t>用いる</a:t>
            </a:r>
            <a:endParaRPr lang="en-US" altLang="ja-JP" sz="2400" dirty="0">
              <a:solidFill>
                <a:prstClr val="black"/>
              </a:solidFill>
              <a:latin typeface="Corbel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385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792" y="276349"/>
            <a:ext cx="2657475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1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 flipV="1">
            <a:off x="2264324" y="2042558"/>
            <a:ext cx="2387576" cy="570014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2256842" y="2624445"/>
            <a:ext cx="2408124" cy="570014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4699644" y="2030681"/>
            <a:ext cx="3461686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フローチャート: 論理積ゲート 15"/>
          <p:cNvSpPr/>
          <p:nvPr/>
        </p:nvSpPr>
        <p:spPr>
          <a:xfrm>
            <a:off x="4680097" y="1763485"/>
            <a:ext cx="188787" cy="1745673"/>
          </a:xfrm>
          <a:prstGeom prst="flowChartDelay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ローチャート: 論理積ゲート 16"/>
          <p:cNvSpPr/>
          <p:nvPr/>
        </p:nvSpPr>
        <p:spPr>
          <a:xfrm flipH="1">
            <a:off x="4580438" y="1751612"/>
            <a:ext cx="181566" cy="1745672"/>
          </a:xfrm>
          <a:prstGeom prst="flowChartDelay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ローチャート: 論理積ゲート 17"/>
          <p:cNvSpPr/>
          <p:nvPr/>
        </p:nvSpPr>
        <p:spPr>
          <a:xfrm>
            <a:off x="8098211" y="1797132"/>
            <a:ext cx="357021" cy="1745673"/>
          </a:xfrm>
          <a:prstGeom prst="flowChartDelay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ローチャート: 論理積ゲート 18"/>
          <p:cNvSpPr/>
          <p:nvPr/>
        </p:nvSpPr>
        <p:spPr>
          <a:xfrm flipH="1">
            <a:off x="7927301" y="1797134"/>
            <a:ext cx="343365" cy="1745672"/>
          </a:xfrm>
          <a:prstGeom prst="flowChartDelay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/>
          <p:cNvCxnSpPr/>
          <p:nvPr/>
        </p:nvCxnSpPr>
        <p:spPr>
          <a:xfrm>
            <a:off x="8217724" y="2030681"/>
            <a:ext cx="1021278" cy="570014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V="1">
            <a:off x="8217723" y="2636323"/>
            <a:ext cx="1021278" cy="570014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4719650" y="3204357"/>
            <a:ext cx="3461686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円/楕円 38"/>
          <p:cNvSpPr/>
          <p:nvPr/>
        </p:nvSpPr>
        <p:spPr>
          <a:xfrm>
            <a:off x="6904623" y="1846614"/>
            <a:ext cx="549067" cy="1626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平行四辺形 29"/>
          <p:cNvSpPr/>
          <p:nvPr/>
        </p:nvSpPr>
        <p:spPr>
          <a:xfrm rot="16200000">
            <a:off x="7074608" y="2693368"/>
            <a:ext cx="403757" cy="170909"/>
          </a:xfrm>
          <a:prstGeom prst="parallelogram">
            <a:avLst>
              <a:gd name="adj" fmla="val 142809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平行四辺形 37"/>
          <p:cNvSpPr/>
          <p:nvPr/>
        </p:nvSpPr>
        <p:spPr>
          <a:xfrm rot="16200000">
            <a:off x="6858870" y="2406377"/>
            <a:ext cx="403757" cy="170909"/>
          </a:xfrm>
          <a:prstGeom prst="parallelogram">
            <a:avLst>
              <a:gd name="adj" fmla="val 142809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矢印コネクタ 40"/>
          <p:cNvCxnSpPr/>
          <p:nvPr/>
        </p:nvCxnSpPr>
        <p:spPr>
          <a:xfrm>
            <a:off x="5142016" y="2491831"/>
            <a:ext cx="2679975" cy="0"/>
          </a:xfrm>
          <a:prstGeom prst="straightConnector1">
            <a:avLst/>
          </a:prstGeom>
          <a:ln w="25400">
            <a:solidFill>
              <a:srgbClr val="FFC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>
            <a:off x="5142016" y="2778822"/>
            <a:ext cx="2679975" cy="0"/>
          </a:xfrm>
          <a:prstGeom prst="straightConnector1">
            <a:avLst/>
          </a:prstGeom>
          <a:ln w="25400">
            <a:solidFill>
              <a:srgbClr val="FFC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>
            <a:endCxn id="38" idx="5"/>
          </p:cNvCxnSpPr>
          <p:nvPr/>
        </p:nvCxnSpPr>
        <p:spPr>
          <a:xfrm flipV="1">
            <a:off x="6313659" y="2571673"/>
            <a:ext cx="747090" cy="14144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 flipV="1">
            <a:off x="6471322" y="2878118"/>
            <a:ext cx="788285" cy="110804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/>
          <p:nvPr/>
        </p:nvSpPr>
        <p:spPr>
          <a:xfrm>
            <a:off x="4463569" y="3986161"/>
            <a:ext cx="3697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ハーフミラーから戻ってくる部分だけ光を通す</a:t>
            </a:r>
            <a:endParaRPr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他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の部分はマスク</a:t>
            </a:r>
            <a:endParaRPr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52" name="図 5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5" t="7052" r="3624" b="9431"/>
          <a:stretch/>
        </p:blipFill>
        <p:spPr>
          <a:xfrm>
            <a:off x="8744277" y="3986161"/>
            <a:ext cx="3158837" cy="2671948"/>
          </a:xfrm>
          <a:prstGeom prst="rect">
            <a:avLst/>
          </a:prstGeom>
        </p:spPr>
      </p:pic>
      <p:sp>
        <p:nvSpPr>
          <p:cNvPr id="53" name="テキスト ボックス 52"/>
          <p:cNvSpPr txBox="1"/>
          <p:nvPr/>
        </p:nvSpPr>
        <p:spPr>
          <a:xfrm>
            <a:off x="4991666" y="785084"/>
            <a:ext cx="2789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縮小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光学系</a:t>
            </a:r>
          </a:p>
        </p:txBody>
      </p:sp>
    </p:spTree>
    <p:extLst>
      <p:ext uri="{BB962C8B-B14F-4D97-AF65-F5344CB8AC3E}">
        <p14:creationId xmlns:p14="http://schemas.microsoft.com/office/powerpoint/2010/main" val="94865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84464" y="300898"/>
            <a:ext cx="4665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今までの実験方法</a:t>
            </a:r>
            <a:endParaRPr kumimoji="1" lang="ja-JP" altLang="en-US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40743" y="753732"/>
            <a:ext cx="4447312" cy="333548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2" t="19514" r="12086" b="18320"/>
          <a:stretch/>
        </p:blipFill>
        <p:spPr>
          <a:xfrm>
            <a:off x="8894618" y="4852556"/>
            <a:ext cx="2265218" cy="180801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11936" y="1092495"/>
            <a:ext cx="6391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prstClr val="black"/>
                </a:solidFill>
                <a:latin typeface="Calibri"/>
                <a:ea typeface="ＭＳ ゴシック" panose="020B0609070205080204" pitchFamily="49" charset="-128"/>
              </a:rPr>
              <a:t>焦点</a:t>
            </a:r>
            <a:r>
              <a:rPr lang="ja-JP" altLang="en-US" sz="2400" dirty="0">
                <a:solidFill>
                  <a:prstClr val="black"/>
                </a:solidFill>
                <a:latin typeface="Calibri"/>
                <a:ea typeface="ＭＳ ゴシック" panose="020B0609070205080204" pitchFamily="49" charset="-128"/>
              </a:rPr>
              <a:t>距離</a:t>
            </a: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ゴシック" panose="020B0609070205080204" pitchFamily="49" charset="-128"/>
              </a:rPr>
              <a:t>2m</a:t>
            </a:r>
            <a:r>
              <a:rPr lang="ja-JP" altLang="en-US" sz="2400" dirty="0" smtClean="0">
                <a:solidFill>
                  <a:prstClr val="black"/>
                </a:solidFill>
                <a:latin typeface="Calibri"/>
                <a:ea typeface="ＭＳ ゴシック" panose="020B0609070205080204" pitchFamily="49" charset="-128"/>
              </a:rPr>
              <a:t>の</a:t>
            </a:r>
            <a:r>
              <a:rPr lang="ja-JP" altLang="en-US" sz="2400" dirty="0">
                <a:solidFill>
                  <a:prstClr val="black"/>
                </a:solidFill>
                <a:latin typeface="Calibri"/>
                <a:ea typeface="ＭＳ ゴシック" panose="020B0609070205080204" pitchFamily="49" charset="-128"/>
              </a:rPr>
              <a:t>分割</a:t>
            </a:r>
            <a:r>
              <a:rPr lang="ja-JP" altLang="en-US" sz="2400" dirty="0" smtClean="0">
                <a:solidFill>
                  <a:prstClr val="black"/>
                </a:solidFill>
                <a:latin typeface="Calibri"/>
                <a:ea typeface="ＭＳ ゴシック" panose="020B0609070205080204" pitchFamily="49" charset="-128"/>
              </a:rPr>
              <a:t>鏡と</a:t>
            </a:r>
            <a:endParaRPr lang="en-US" altLang="ja-JP" sz="2400" dirty="0" smtClean="0">
              <a:solidFill>
                <a:prstClr val="black"/>
              </a:solidFill>
              <a:latin typeface="Calibri"/>
              <a:ea typeface="ＭＳ ゴシック" panose="020B0609070205080204" pitchFamily="49" charset="-128"/>
            </a:endParaRPr>
          </a:p>
          <a:p>
            <a:r>
              <a:rPr lang="ja-JP" altLang="en-US" sz="2400" dirty="0" smtClean="0">
                <a:solidFill>
                  <a:prstClr val="black"/>
                </a:solidFill>
                <a:latin typeface="Calibri"/>
                <a:ea typeface="ＭＳ ゴシック" panose="020B0609070205080204" pitchFamily="49" charset="-128"/>
              </a:rPr>
              <a:t>リアルタイム計測を行えないビデオ出力の</a:t>
            </a: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ゴシック" panose="020B0609070205080204" pitchFamily="49" charset="-128"/>
              </a:rPr>
              <a:t>(CCD)</a:t>
            </a:r>
            <a:r>
              <a:rPr lang="ja-JP" altLang="en-US" sz="2400" dirty="0" smtClean="0">
                <a:solidFill>
                  <a:prstClr val="black"/>
                </a:solidFill>
                <a:latin typeface="Calibri"/>
                <a:ea typeface="ＭＳ ゴシック" panose="020B0609070205080204" pitchFamily="49" charset="-128"/>
              </a:rPr>
              <a:t>カメラを使って実験を行っていた</a:t>
            </a:r>
            <a:endParaRPr lang="en-US" altLang="ja-JP" sz="2400" dirty="0">
              <a:solidFill>
                <a:prstClr val="black"/>
              </a:solidFill>
              <a:latin typeface="Calibri"/>
              <a:ea typeface="ＭＳ ゴシック" panose="020B0609070205080204" pitchFamily="49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1936" y="2937063"/>
            <a:ext cx="6837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prstClr val="black"/>
                </a:solidFill>
                <a:latin typeface="Calibri"/>
                <a:ea typeface="ＭＳ ゴシック" panose="020B0609070205080204" pitchFamily="49" charset="-128"/>
              </a:rPr>
              <a:t>実際は、</a:t>
            </a: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ゴシック" panose="020B0609070205080204" pitchFamily="49" charset="-128"/>
              </a:rPr>
              <a:t>3.8m</a:t>
            </a:r>
            <a:r>
              <a:rPr lang="ja-JP" altLang="en-US" sz="2400" dirty="0" smtClean="0">
                <a:solidFill>
                  <a:prstClr val="black"/>
                </a:solidFill>
                <a:latin typeface="Calibri"/>
                <a:ea typeface="ＭＳ ゴシック" panose="020B0609070205080204" pitchFamily="49" charset="-128"/>
              </a:rPr>
              <a:t>望遠鏡の</a:t>
            </a:r>
            <a:r>
              <a:rPr lang="ja-JP" altLang="en-US" sz="2400" dirty="0" smtClean="0">
                <a:solidFill>
                  <a:srgbClr val="FF0000"/>
                </a:solidFill>
                <a:latin typeface="Calibri"/>
                <a:ea typeface="ＭＳ ゴシック" panose="020B0609070205080204" pitchFamily="49" charset="-128"/>
              </a:rPr>
              <a:t>合成焦点距離は</a:t>
            </a:r>
            <a:r>
              <a:rPr lang="en-US" altLang="ja-JP" sz="2400" dirty="0">
                <a:solidFill>
                  <a:srgbClr val="FF0000"/>
                </a:solidFill>
                <a:latin typeface="Calibri"/>
                <a:ea typeface="ＭＳ ゴシック" panose="020B0609070205080204" pitchFamily="49" charset="-128"/>
              </a:rPr>
              <a:t>22.8</a:t>
            </a:r>
            <a:r>
              <a:rPr lang="en-US" altLang="ja-JP" sz="2400" dirty="0" smtClean="0">
                <a:solidFill>
                  <a:srgbClr val="FF0000"/>
                </a:solidFill>
                <a:latin typeface="Calibri"/>
                <a:ea typeface="ＭＳ ゴシック" panose="020B0609070205080204" pitchFamily="49" charset="-128"/>
              </a:rPr>
              <a:t>m</a:t>
            </a:r>
            <a:r>
              <a:rPr lang="ja-JP" altLang="en-US" sz="2400" dirty="0" smtClean="0">
                <a:solidFill>
                  <a:prstClr val="black"/>
                </a:solidFill>
                <a:latin typeface="Calibri"/>
                <a:ea typeface="ＭＳ ゴシック" panose="020B0609070205080204" pitchFamily="49" charset="-128"/>
              </a:rPr>
              <a:t>で</a:t>
            </a:r>
            <a:endParaRPr lang="en-US" altLang="ja-JP" sz="2400" dirty="0" smtClean="0">
              <a:solidFill>
                <a:prstClr val="black"/>
              </a:solidFill>
              <a:latin typeface="Calibri"/>
              <a:ea typeface="ＭＳ ゴシック" panose="020B0609070205080204" pitchFamily="49" charset="-128"/>
            </a:endParaRPr>
          </a:p>
          <a:p>
            <a:r>
              <a:rPr lang="ja-JP" altLang="en-US" sz="2400" dirty="0">
                <a:solidFill>
                  <a:prstClr val="black"/>
                </a:solidFill>
                <a:latin typeface="Calibri"/>
                <a:ea typeface="ＭＳ ゴシック" panose="020B0609070205080204" pitchFamily="49" charset="-128"/>
              </a:rPr>
              <a:t>カメラ</a:t>
            </a:r>
            <a:r>
              <a:rPr lang="ja-JP" altLang="en-US" sz="2400" dirty="0" smtClean="0">
                <a:solidFill>
                  <a:prstClr val="black"/>
                </a:solidFill>
                <a:latin typeface="Calibri"/>
                <a:ea typeface="ＭＳ ゴシック" panose="020B0609070205080204" pitchFamily="49" charset="-128"/>
              </a:rPr>
              <a:t>も</a:t>
            </a:r>
            <a:r>
              <a:rPr lang="ja-JP" altLang="en-US" sz="2400" dirty="0" smtClean="0">
                <a:solidFill>
                  <a:srgbClr val="FF0000"/>
                </a:solidFill>
                <a:latin typeface="Calibri"/>
                <a:ea typeface="ＭＳ ゴシック" panose="020B0609070205080204" pitchFamily="49" charset="-128"/>
              </a:rPr>
              <a:t>リアルタイム計測を行えるもの</a:t>
            </a:r>
            <a:r>
              <a:rPr lang="ja-JP" altLang="en-US" sz="2400" dirty="0" smtClean="0">
                <a:solidFill>
                  <a:prstClr val="black"/>
                </a:solidFill>
                <a:latin typeface="Calibri"/>
                <a:ea typeface="ＭＳ ゴシック" panose="020B0609070205080204" pitchFamily="49" charset="-128"/>
              </a:rPr>
              <a:t>でないといけない</a:t>
            </a:r>
            <a:endParaRPr lang="en-US" altLang="ja-JP" sz="2400" dirty="0">
              <a:solidFill>
                <a:prstClr val="black"/>
              </a:solidFill>
              <a:latin typeface="Calibri"/>
              <a:ea typeface="ＭＳ ゴシック" panose="020B0609070205080204" pitchFamily="49" charset="-128"/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1654593" y="2355171"/>
            <a:ext cx="1062630" cy="519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1936" y="4352250"/>
            <a:ext cx="63915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prstClr val="black"/>
                </a:solidFill>
                <a:latin typeface="Calibri"/>
                <a:ea typeface="ＭＳ ゴシック" panose="020B0609070205080204" pitchFamily="49" charset="-128"/>
              </a:rPr>
              <a:t>今やるべきこと</a:t>
            </a:r>
            <a:endParaRPr lang="en-US" altLang="ja-JP" sz="2400" dirty="0" smtClean="0">
              <a:solidFill>
                <a:prstClr val="black"/>
              </a:solidFill>
              <a:latin typeface="Calibri"/>
              <a:ea typeface="ＭＳ ゴシック" panose="020B0609070205080204" pitchFamily="49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solidFill>
                  <a:prstClr val="black"/>
                </a:solidFill>
                <a:latin typeface="Calibri"/>
                <a:ea typeface="ＭＳ ゴシック" panose="020B0609070205080204" pitchFamily="49" charset="-128"/>
              </a:rPr>
              <a:t>リアルタイム計測を行えるカメラを用いた計測</a:t>
            </a:r>
            <a:r>
              <a:rPr lang="ja-JP" altLang="en-US" sz="2400" dirty="0" smtClean="0">
                <a:solidFill>
                  <a:srgbClr val="FF0000"/>
                </a:solidFill>
                <a:latin typeface="Calibri"/>
                <a:ea typeface="ＭＳ ゴシック" panose="020B0609070205080204" pitchFamily="49" charset="-128"/>
              </a:rPr>
              <a:t>プログラムの開発</a:t>
            </a:r>
            <a:endParaRPr lang="en-US" altLang="ja-JP" sz="2400" dirty="0" smtClean="0">
              <a:solidFill>
                <a:srgbClr val="FF0000"/>
              </a:solidFill>
              <a:latin typeface="Calibri"/>
              <a:ea typeface="ＭＳ ゴシック" panose="020B0609070205080204" pitchFamily="49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solidFill>
                  <a:prstClr val="black"/>
                </a:solidFill>
                <a:latin typeface="Calibri"/>
                <a:ea typeface="ＭＳ ゴシック" panose="020B0609070205080204" pitchFamily="49" charset="-128"/>
              </a:rPr>
              <a:t>合成焦点距離</a:t>
            </a: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ゴシック" panose="020B0609070205080204" pitchFamily="49" charset="-128"/>
              </a:rPr>
              <a:t>22.8m</a:t>
            </a:r>
            <a:r>
              <a:rPr lang="ja-JP" altLang="en-US" sz="2400" dirty="0" smtClean="0">
                <a:solidFill>
                  <a:prstClr val="black"/>
                </a:solidFill>
                <a:latin typeface="Calibri"/>
                <a:ea typeface="ＭＳ ゴシック" panose="020B0609070205080204" pitchFamily="49" charset="-128"/>
              </a:rPr>
              <a:t>の鏡</a:t>
            </a: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ゴシック" panose="020B0609070205080204" pitchFamily="49" charset="-128"/>
              </a:rPr>
              <a:t>(</a:t>
            </a:r>
            <a:r>
              <a:rPr lang="ja-JP" altLang="en-US" sz="2400" dirty="0" smtClean="0">
                <a:solidFill>
                  <a:prstClr val="black"/>
                </a:solidFill>
                <a:latin typeface="Calibri"/>
                <a:ea typeface="ＭＳ ゴシック" panose="020B0609070205080204" pitchFamily="49" charset="-128"/>
              </a:rPr>
              <a:t>主鏡、副鏡の組み合わせ</a:t>
            </a: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ゴシック" panose="020B0609070205080204" pitchFamily="49" charset="-128"/>
              </a:rPr>
              <a:t>)</a:t>
            </a:r>
            <a:r>
              <a:rPr lang="ja-JP" altLang="en-US" sz="2400" dirty="0" smtClean="0">
                <a:solidFill>
                  <a:prstClr val="black"/>
                </a:solidFill>
                <a:latin typeface="Calibri"/>
                <a:ea typeface="ＭＳ ゴシック" panose="020B0609070205080204" pitchFamily="49" charset="-128"/>
              </a:rPr>
              <a:t>を用いた</a:t>
            </a:r>
            <a:r>
              <a:rPr lang="ja-JP" altLang="en-US" sz="2400" dirty="0" smtClean="0">
                <a:solidFill>
                  <a:srgbClr val="FF0000"/>
                </a:solidFill>
                <a:latin typeface="Calibri"/>
                <a:ea typeface="ＭＳ ゴシック" panose="020B0609070205080204" pitchFamily="49" charset="-128"/>
              </a:rPr>
              <a:t>光学系の設計</a:t>
            </a:r>
            <a:endParaRPr lang="en-US" altLang="ja-JP" sz="2400" dirty="0" smtClean="0">
              <a:solidFill>
                <a:srgbClr val="FF0000"/>
              </a:solidFill>
              <a:latin typeface="Calibri"/>
              <a:ea typeface="ＭＳ ゴシック" panose="020B0609070205080204" pitchFamily="49" charset="-128"/>
            </a:endParaRPr>
          </a:p>
          <a:p>
            <a:r>
              <a:rPr lang="ja-JP" altLang="en-US" sz="2400" dirty="0">
                <a:solidFill>
                  <a:prstClr val="black"/>
                </a:solidFill>
                <a:latin typeface="Calibri"/>
                <a:ea typeface="ＭＳ ゴシック" panose="020B0609070205080204" pitchFamily="49" charset="-128"/>
              </a:rPr>
              <a:t>今回</a:t>
            </a:r>
            <a:r>
              <a:rPr lang="ja-JP" altLang="en-US" sz="2400" dirty="0" smtClean="0">
                <a:solidFill>
                  <a:prstClr val="black"/>
                </a:solidFill>
                <a:latin typeface="Calibri"/>
                <a:ea typeface="ＭＳ ゴシック" panose="020B0609070205080204" pitchFamily="49" charset="-128"/>
              </a:rPr>
              <a:t>はその途中経過について発表する</a:t>
            </a:r>
            <a:endParaRPr lang="en-US" altLang="ja-JP" sz="2400" dirty="0" smtClean="0">
              <a:solidFill>
                <a:prstClr val="black"/>
              </a:solidFill>
              <a:latin typeface="Calibri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818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84464" y="300898"/>
            <a:ext cx="324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Calibri" panose="020F0502020204030204" pitchFamily="34" charset="0"/>
                <a:ea typeface="ＭＳ ゴシック" panose="020B0609070205080204" pitchFamily="49" charset="-128"/>
              </a:rPr>
              <a:t>C-MOS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カメラ</a:t>
            </a:r>
            <a:endParaRPr lang="ja-JP" altLang="en-US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15447" y="830748"/>
            <a:ext cx="4333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Calibri" panose="020F0502020204030204" pitchFamily="34" charset="0"/>
                <a:ea typeface="ＭＳ ゴシック" panose="020B0609070205080204" pitchFamily="49" charset="-128"/>
              </a:rPr>
              <a:t>Point Grey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社の</a:t>
            </a:r>
            <a:r>
              <a:rPr lang="en-US" altLang="ja-JP" sz="2400" dirty="0" smtClean="0">
                <a:latin typeface="Calibri" panose="020F0502020204030204" pitchFamily="34" charset="0"/>
                <a:ea typeface="ＭＳ ゴシック" panose="020B0609070205080204" pitchFamily="49" charset="-128"/>
              </a:rPr>
              <a:t>Flea3(USB 3.0)</a:t>
            </a:r>
            <a:r>
              <a:rPr lang="en-US" altLang="ja-JP" sz="2400" dirty="0"/>
              <a:t> </a:t>
            </a:r>
            <a:r>
              <a:rPr lang="en-US" altLang="ja-JP" sz="2400" dirty="0" smtClean="0">
                <a:latin typeface="Calibri" panose="020F0502020204030204" pitchFamily="34" charset="0"/>
              </a:rPr>
              <a:t>FL3‑U3‑13E4M‑C</a:t>
            </a:r>
            <a:endParaRPr kumimoji="1" lang="en-US" altLang="ja-JP" sz="2400" dirty="0" smtClean="0">
              <a:latin typeface="Calibri" panose="020F0502020204030204" pitchFamily="34" charset="0"/>
              <a:ea typeface="ＭＳ ゴシック" panose="020B0609070205080204" pitchFamily="49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275358"/>
              </p:ext>
            </p:extLst>
          </p:nvPr>
        </p:nvGraphicFramePr>
        <p:xfrm>
          <a:off x="288346" y="3983668"/>
          <a:ext cx="5937828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8914"/>
                <a:gridCol w="2968914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カメラ仕様</a:t>
                      </a:r>
                      <a:endParaRPr kumimoji="1" lang="ja-JP" altLang="en-US" sz="24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デジタルカメラ</a:t>
                      </a:r>
                      <a:endParaRPr kumimoji="1" lang="ja-JP" altLang="en-US" sz="24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特徴</a:t>
                      </a:r>
                      <a:endParaRPr kumimoji="1" lang="ja-JP" altLang="en-US" sz="24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Calibri" panose="020F0502020204030204" pitchFamily="34" charset="0"/>
                          <a:ea typeface="ＭＳ ゴシック" panose="020B0609070205080204" pitchFamily="49" charset="-128"/>
                        </a:rPr>
                        <a:t>Linux</a:t>
                      </a:r>
                      <a:r>
                        <a:rPr kumimoji="1" lang="ja-JP" altLang="en-US" sz="2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ドライバあり</a:t>
                      </a:r>
                      <a:endParaRPr kumimoji="1" lang="ja-JP" altLang="en-US" sz="24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画素数</a:t>
                      </a:r>
                      <a:endParaRPr kumimoji="1" lang="ja-JP" altLang="en-US" sz="24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Calibri" panose="020F0502020204030204" pitchFamily="34" charset="0"/>
                          <a:ea typeface="ＭＳ ゴシック" panose="020B0609070205080204" pitchFamily="49" charset="-128"/>
                        </a:rPr>
                        <a:t>1280×1048</a:t>
                      </a:r>
                      <a:endParaRPr kumimoji="1" lang="ja-JP" altLang="en-US" sz="2400" dirty="0">
                        <a:latin typeface="Calibri" panose="020F050202020403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ピクセルサイズ</a:t>
                      </a:r>
                      <a:endParaRPr kumimoji="1" lang="ja-JP" altLang="en-US" sz="24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Calibri" panose="020F0502020204030204" pitchFamily="34" charset="0"/>
                          <a:ea typeface="ＭＳ ゴシック" panose="020B0609070205080204" pitchFamily="49" charset="-128"/>
                        </a:rPr>
                        <a:t>5.3μm</a:t>
                      </a:r>
                      <a:endParaRPr kumimoji="1" lang="ja-JP" altLang="en-US" sz="2400" dirty="0">
                        <a:latin typeface="Calibri" panose="020F050202020403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読み出しレート</a:t>
                      </a:r>
                      <a:endParaRPr kumimoji="1" lang="ja-JP" altLang="en-US" sz="24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Calibri" panose="020F0502020204030204" pitchFamily="34" charset="0"/>
                          <a:ea typeface="ＭＳ ゴシック" panose="020B0609070205080204" pitchFamily="49" charset="-128"/>
                        </a:rPr>
                        <a:t>60fps</a:t>
                      </a:r>
                      <a:endParaRPr kumimoji="1" lang="ja-JP" altLang="en-US" sz="2400" dirty="0">
                        <a:latin typeface="Calibri" panose="020F050202020403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量子効率</a:t>
                      </a:r>
                      <a:endParaRPr kumimoji="1" lang="ja-JP" altLang="en-US" sz="24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Calibri" panose="020F0502020204030204" pitchFamily="34" charset="0"/>
                          <a:ea typeface="ＭＳ ゴシック" panose="020B0609070205080204" pitchFamily="49" charset="-128"/>
                        </a:rPr>
                        <a:t>633nm</a:t>
                      </a:r>
                      <a:r>
                        <a:rPr kumimoji="1" lang="ja-JP" altLang="en-US" sz="2400" dirty="0" smtClean="0">
                          <a:latin typeface="Calibri" panose="020F0502020204030204" pitchFamily="34" charset="0"/>
                          <a:ea typeface="ＭＳ ゴシック" panose="020B0609070205080204" pitchFamily="49" charset="-128"/>
                        </a:rPr>
                        <a:t>で</a:t>
                      </a:r>
                      <a:r>
                        <a:rPr kumimoji="1" lang="en-US" altLang="ja-JP" sz="2400" dirty="0" smtClean="0">
                          <a:latin typeface="Calibri" panose="020F0502020204030204" pitchFamily="34" charset="0"/>
                          <a:ea typeface="ＭＳ ゴシック" panose="020B0609070205080204" pitchFamily="49" charset="-128"/>
                        </a:rPr>
                        <a:t>43%</a:t>
                      </a:r>
                      <a:endParaRPr kumimoji="1" lang="ja-JP" altLang="en-US" sz="2400" dirty="0">
                        <a:latin typeface="Calibri" panose="020F050202020403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Fle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347" y="1661745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7" t="19243" r="11212" b="8940"/>
          <a:stretch/>
        </p:blipFill>
        <p:spPr>
          <a:xfrm>
            <a:off x="6587837" y="947229"/>
            <a:ext cx="5070763" cy="402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5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84464" y="300898"/>
            <a:ext cx="324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実際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撮影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574" y="156474"/>
            <a:ext cx="7429500" cy="5572125"/>
          </a:xfrm>
          <a:prstGeom prst="rect">
            <a:avLst/>
          </a:prstGeom>
        </p:spPr>
      </p:pic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776714"/>
              </p:ext>
            </p:extLst>
          </p:nvPr>
        </p:nvGraphicFramePr>
        <p:xfrm>
          <a:off x="4551850" y="4548522"/>
          <a:ext cx="7126683" cy="2194560"/>
        </p:xfrm>
        <a:graphic>
          <a:graphicData uri="http://schemas.openxmlformats.org/drawingml/2006/table">
            <a:tbl>
              <a:tblPr firstRow="1" bandRow="1"/>
              <a:tblGrid>
                <a:gridCol w="4899643"/>
                <a:gridCol w="2227040"/>
              </a:tblGrid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ja-JP" altLang="en-US" sz="2400" dirty="0" smtClean="0">
                          <a:solidFill>
                            <a:schemeClr val="tx1"/>
                          </a:solidFill>
                        </a:rPr>
                        <a:t>レーザー名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ja-JP" altLang="en-US" sz="2400" dirty="0" smtClean="0">
                          <a:solidFill>
                            <a:sysClr val="windowText" lastClr="000000"/>
                          </a:solidFill>
                        </a:rPr>
                        <a:t>波長</a:t>
                      </a:r>
                      <a:endParaRPr kumimoji="1" lang="ja-JP" alt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ja-JP" altLang="en-US" sz="2400" dirty="0" smtClean="0">
                          <a:solidFill>
                            <a:sysClr val="windowText" lastClr="000000"/>
                          </a:solidFill>
                        </a:rPr>
                        <a:t>チューナブルダイオードレーザー</a:t>
                      </a:r>
                      <a:r>
                        <a:rPr kumimoji="1" lang="en-US" altLang="ja-JP" sz="2400" dirty="0" smtClean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kumimoji="1" lang="ja-JP" altLang="en-US" sz="2400" dirty="0" smtClean="0">
                          <a:solidFill>
                            <a:sysClr val="windowText" lastClr="000000"/>
                          </a:solidFill>
                        </a:rPr>
                        <a:t>波長可変</a:t>
                      </a:r>
                      <a:r>
                        <a:rPr kumimoji="1" lang="en-US" altLang="ja-JP" sz="240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kumimoji="1" lang="ja-JP" alt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en-US" altLang="ja-JP" sz="240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765-781nm</a:t>
                      </a:r>
                      <a:endParaRPr kumimoji="1" lang="ja-JP" altLang="en-US" sz="24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ja-JP" altLang="en-US" sz="2400" dirty="0" smtClean="0">
                          <a:solidFill>
                            <a:sysClr val="windowText" lastClr="000000"/>
                          </a:solidFill>
                        </a:rPr>
                        <a:t>安定化ダイオードレーザー</a:t>
                      </a:r>
                      <a:endParaRPr kumimoji="1" lang="ja-JP" alt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en-US" altLang="ja-JP" sz="240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808nm</a:t>
                      </a:r>
                      <a:endParaRPr kumimoji="1" lang="ja-JP" altLang="en-US" sz="24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en-US" altLang="ja-JP" sz="240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He-Ne</a:t>
                      </a:r>
                      <a:r>
                        <a:rPr kumimoji="1" lang="ja-JP" altLang="en-US" sz="240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ガスレーザー</a:t>
                      </a:r>
                      <a:endParaRPr kumimoji="1" lang="ja-JP" altLang="en-US" sz="24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en-US" altLang="ja-JP" sz="240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633nm</a:t>
                      </a:r>
                      <a:endParaRPr kumimoji="1" lang="ja-JP" altLang="en-US" sz="24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384465" y="1911838"/>
            <a:ext cx="36160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全体の画面に対してスポットは小さいが、</a:t>
            </a:r>
            <a:endParaRPr kumimoji="1" lang="en-US" altLang="ja-JP" sz="28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干渉縞がはっきり見えるレベルで撮影ができている</a:t>
            </a:r>
            <a:endParaRPr kumimoji="1" lang="en-US" altLang="ja-JP" sz="28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133360" y="1911838"/>
            <a:ext cx="2200645" cy="1677478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782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84463" y="300898"/>
            <a:ext cx="484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計測プログラムの開発</a:t>
            </a:r>
            <a:endParaRPr lang="ja-JP" altLang="en-US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0" t="38664" r="37718" b="41493"/>
          <a:stretch/>
        </p:blipFill>
        <p:spPr>
          <a:xfrm>
            <a:off x="6138611" y="745544"/>
            <a:ext cx="4606233" cy="332290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68038" y="1267601"/>
            <a:ext cx="49703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段差計測には各フレームで</a:t>
            </a:r>
            <a:r>
              <a:rPr lang="en-US" altLang="ja-JP" sz="2400" dirty="0" smtClean="0">
                <a:latin typeface="Calibri" panose="020F0502020204030204" pitchFamily="34" charset="0"/>
              </a:rPr>
              <a:t>808nm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波長のレーザーに対する</a:t>
            </a:r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相対位相を計測し、</a:t>
            </a:r>
            <a:endParaRPr kumimoji="1"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波長スキャンした結果を用いて相対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位相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から段差を決定する</a:t>
            </a:r>
            <a:endParaRPr kumimoji="1"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568820"/>
              </p:ext>
            </p:extLst>
          </p:nvPr>
        </p:nvGraphicFramePr>
        <p:xfrm>
          <a:off x="4551850" y="4548522"/>
          <a:ext cx="7126683" cy="2194560"/>
        </p:xfrm>
        <a:graphic>
          <a:graphicData uri="http://schemas.openxmlformats.org/drawingml/2006/table">
            <a:tbl>
              <a:tblPr firstRow="1" bandRow="1"/>
              <a:tblGrid>
                <a:gridCol w="4899643"/>
                <a:gridCol w="2227040"/>
              </a:tblGrid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ja-JP" altLang="en-US" sz="2400" dirty="0" smtClean="0">
                          <a:solidFill>
                            <a:schemeClr val="tx1"/>
                          </a:solidFill>
                        </a:rPr>
                        <a:t>レーザー名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ja-JP" altLang="en-US" sz="2400" dirty="0" smtClean="0">
                          <a:solidFill>
                            <a:sysClr val="windowText" lastClr="000000"/>
                          </a:solidFill>
                        </a:rPr>
                        <a:t>波長</a:t>
                      </a:r>
                      <a:endParaRPr kumimoji="1" lang="ja-JP" alt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ja-JP" altLang="en-US" sz="2400" dirty="0" smtClean="0">
                          <a:solidFill>
                            <a:sysClr val="windowText" lastClr="000000"/>
                          </a:solidFill>
                        </a:rPr>
                        <a:t>チューナブルダイオードレーザー</a:t>
                      </a:r>
                      <a:r>
                        <a:rPr kumimoji="1" lang="en-US" altLang="ja-JP" sz="2400" dirty="0" smtClean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kumimoji="1" lang="ja-JP" altLang="en-US" sz="2400" dirty="0" smtClean="0">
                          <a:solidFill>
                            <a:sysClr val="windowText" lastClr="000000"/>
                          </a:solidFill>
                        </a:rPr>
                        <a:t>波長可変</a:t>
                      </a:r>
                      <a:r>
                        <a:rPr kumimoji="1" lang="en-US" altLang="ja-JP" sz="240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kumimoji="1" lang="ja-JP" alt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en-US" altLang="ja-JP" sz="240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765-781nm</a:t>
                      </a:r>
                      <a:endParaRPr kumimoji="1" lang="ja-JP" altLang="en-US" sz="24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ja-JP" altLang="en-US" sz="2400" dirty="0" smtClean="0">
                          <a:solidFill>
                            <a:sysClr val="windowText" lastClr="000000"/>
                          </a:solidFill>
                        </a:rPr>
                        <a:t>安定化ダイオードレーザー</a:t>
                      </a:r>
                      <a:endParaRPr kumimoji="1" lang="ja-JP" alt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en-US" altLang="ja-JP" sz="240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808nm</a:t>
                      </a:r>
                      <a:endParaRPr kumimoji="1" lang="ja-JP" altLang="en-US" sz="24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en-US" altLang="ja-JP" sz="240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He-Ne</a:t>
                      </a:r>
                      <a:r>
                        <a:rPr kumimoji="1" lang="ja-JP" altLang="en-US" sz="240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ガスレーザー</a:t>
                      </a:r>
                      <a:endParaRPr kumimoji="1" lang="ja-JP" altLang="en-US" sz="24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en-US" altLang="ja-JP" sz="240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633nm</a:t>
                      </a:r>
                      <a:endParaRPr kumimoji="1" lang="ja-JP" altLang="en-US" sz="24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568037" y="4183984"/>
            <a:ext cx="36679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プログラムの開発の結果、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相対位相をリアルタイム計測する</a:t>
            </a:r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ところまではできた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が、</a:t>
            </a:r>
            <a:r>
              <a:rPr lang="ja-JP" altLang="en-US" sz="2400" dirty="0" smtClean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段差を決定するところまでは行えていない</a:t>
            </a:r>
            <a:endParaRPr kumimoji="1" lang="en-US" altLang="ja-JP" sz="2400" dirty="0" smtClean="0">
              <a:solidFill>
                <a:srgbClr val="00206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1683327" y="3575925"/>
            <a:ext cx="966355" cy="4925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961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8738902" y="932156"/>
            <a:ext cx="34530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焦点</a:t>
            </a: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レーザー</a:t>
            </a: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カメラ</a:t>
            </a: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kumimoji="1"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245" y="321386"/>
            <a:ext cx="2705743" cy="632546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84464" y="300898"/>
            <a:ext cx="324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光学系の設計</a:t>
            </a:r>
            <a:endParaRPr lang="ja-JP" altLang="en-US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26789" y="1698901"/>
            <a:ext cx="4776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主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鏡と副鏡を合わせた</a:t>
            </a:r>
            <a:endParaRPr lang="en-US" altLang="ja-JP" sz="28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合成焦点距離</a:t>
            </a:r>
            <a:r>
              <a:rPr lang="en-US" altLang="ja-JP" sz="2800" dirty="0" smtClean="0">
                <a:latin typeface="Calibri" panose="020F0502020204030204" pitchFamily="34" charset="0"/>
                <a:ea typeface="ＭＳ ゴシック" panose="020B0609070205080204" pitchFamily="49" charset="-128"/>
              </a:rPr>
              <a:t>22.8m</a:t>
            </a:r>
            <a:r>
              <a:rPr lang="ja-JP" altLang="en-US" sz="2800" dirty="0" smtClean="0">
                <a:latin typeface="Calibri" panose="020F0502020204030204" pitchFamily="34" charset="0"/>
                <a:ea typeface="ＭＳ ゴシック" panose="020B0609070205080204" pitchFamily="49" charset="-128"/>
              </a:rPr>
              <a:t>の光学系</a:t>
            </a:r>
            <a:endParaRPr kumimoji="1" lang="en-US" altLang="ja-JP" sz="2800" dirty="0" smtClean="0">
              <a:latin typeface="Calibri" panose="020F0502020204030204" pitchFamily="34" charset="0"/>
              <a:ea typeface="ＭＳ ゴシック" panose="020B0609070205080204" pitchFamily="49" charset="-128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8507974" y="2089254"/>
            <a:ext cx="318014" cy="332509"/>
          </a:xfrm>
          <a:prstGeom prst="ellipse">
            <a:avLst/>
          </a:prstGeom>
          <a:solidFill>
            <a:srgbClr val="0070C0">
              <a:alpha val="5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 flipV="1">
            <a:off x="8861614" y="1393821"/>
            <a:ext cx="211134" cy="678346"/>
          </a:xfrm>
          <a:prstGeom prst="line">
            <a:avLst/>
          </a:prstGeom>
          <a:ln w="1905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8861614" y="2844032"/>
            <a:ext cx="29305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主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鏡とハーフミラー</a:t>
            </a:r>
            <a:endParaRPr kumimoji="1"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flipH="1">
            <a:off x="7196448" y="3334446"/>
            <a:ext cx="1959427" cy="2555715"/>
          </a:xfrm>
          <a:prstGeom prst="straightConnector1">
            <a:avLst/>
          </a:prstGeom>
          <a:ln w="1905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9012706" y="4337143"/>
            <a:ext cx="12193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副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鏡</a:t>
            </a:r>
            <a:endParaRPr kumimoji="1"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 flipH="1">
            <a:off x="7602586" y="4892634"/>
            <a:ext cx="1573627" cy="1173677"/>
          </a:xfrm>
          <a:prstGeom prst="straightConnector1">
            <a:avLst/>
          </a:prstGeom>
          <a:ln w="1905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フリーフォーム 49"/>
          <p:cNvSpPr/>
          <p:nvPr/>
        </p:nvSpPr>
        <p:spPr>
          <a:xfrm>
            <a:off x="3591662" y="4750932"/>
            <a:ext cx="967159" cy="210744"/>
          </a:xfrm>
          <a:custGeom>
            <a:avLst/>
            <a:gdLst>
              <a:gd name="connsiteX0" fmla="*/ 0 w 1593273"/>
              <a:gd name="connsiteY0" fmla="*/ 346364 h 362527"/>
              <a:gd name="connsiteX1" fmla="*/ 1136073 w 1593273"/>
              <a:gd name="connsiteY1" fmla="*/ 304800 h 362527"/>
              <a:gd name="connsiteX2" fmla="*/ 1593273 w 1593273"/>
              <a:gd name="connsiteY2" fmla="*/ 0 h 362527"/>
              <a:gd name="connsiteX0" fmla="*/ 0 w 1593273"/>
              <a:gd name="connsiteY0" fmla="*/ 346364 h 400077"/>
              <a:gd name="connsiteX1" fmla="*/ 919336 w 1593273"/>
              <a:gd name="connsiteY1" fmla="*/ 342350 h 400077"/>
              <a:gd name="connsiteX2" fmla="*/ 1593273 w 1593273"/>
              <a:gd name="connsiteY2" fmla="*/ 0 h 400077"/>
              <a:gd name="connsiteX0" fmla="*/ 0 w 1322009"/>
              <a:gd name="connsiteY0" fmla="*/ 486366 h 494447"/>
              <a:gd name="connsiteX1" fmla="*/ 648072 w 1322009"/>
              <a:gd name="connsiteY1" fmla="*/ 342350 h 494447"/>
              <a:gd name="connsiteX2" fmla="*/ 1322009 w 1322009"/>
              <a:gd name="connsiteY2" fmla="*/ 0 h 494447"/>
              <a:gd name="connsiteX0" fmla="*/ 0 w 1322009"/>
              <a:gd name="connsiteY0" fmla="*/ 486366 h 494447"/>
              <a:gd name="connsiteX1" fmla="*/ 792088 w 1322009"/>
              <a:gd name="connsiteY1" fmla="*/ 342350 h 494447"/>
              <a:gd name="connsiteX2" fmla="*/ 1322009 w 1322009"/>
              <a:gd name="connsiteY2" fmla="*/ 0 h 494447"/>
              <a:gd name="connsiteX0" fmla="*/ 0 w 1368152"/>
              <a:gd name="connsiteY0" fmla="*/ 360040 h 368121"/>
              <a:gd name="connsiteX1" fmla="*/ 792088 w 1368152"/>
              <a:gd name="connsiteY1" fmla="*/ 216024 h 368121"/>
              <a:gd name="connsiteX2" fmla="*/ 1368152 w 1368152"/>
              <a:gd name="connsiteY2" fmla="*/ 0 h 368121"/>
              <a:gd name="connsiteX0" fmla="*/ 0 w 1368152"/>
              <a:gd name="connsiteY0" fmla="*/ 360040 h 368121"/>
              <a:gd name="connsiteX1" fmla="*/ 792087 w 1368152"/>
              <a:gd name="connsiteY1" fmla="*/ 288032 h 368121"/>
              <a:gd name="connsiteX2" fmla="*/ 1368152 w 1368152"/>
              <a:gd name="connsiteY2" fmla="*/ 0 h 368121"/>
              <a:gd name="connsiteX0" fmla="*/ 0 w 1368152"/>
              <a:gd name="connsiteY0" fmla="*/ 360040 h 420047"/>
              <a:gd name="connsiteX1" fmla="*/ 792088 w 1368152"/>
              <a:gd name="connsiteY1" fmla="*/ 360040 h 420047"/>
              <a:gd name="connsiteX2" fmla="*/ 1368152 w 1368152"/>
              <a:gd name="connsiteY2" fmla="*/ 0 h 420047"/>
              <a:gd name="connsiteX0" fmla="*/ 0 w 1368152"/>
              <a:gd name="connsiteY0" fmla="*/ 360040 h 368121"/>
              <a:gd name="connsiteX1" fmla="*/ 792088 w 1368152"/>
              <a:gd name="connsiteY1" fmla="*/ 288032 h 368121"/>
              <a:gd name="connsiteX2" fmla="*/ 1368152 w 1368152"/>
              <a:gd name="connsiteY2" fmla="*/ 0 h 368121"/>
              <a:gd name="connsiteX0" fmla="*/ 0 w 1368152"/>
              <a:gd name="connsiteY0" fmla="*/ 288032 h 296113"/>
              <a:gd name="connsiteX1" fmla="*/ 792088 w 1368152"/>
              <a:gd name="connsiteY1" fmla="*/ 216024 h 296113"/>
              <a:gd name="connsiteX2" fmla="*/ 1368152 w 1368152"/>
              <a:gd name="connsiteY2" fmla="*/ 0 h 296113"/>
              <a:gd name="connsiteX0" fmla="*/ 0 w 1368152"/>
              <a:gd name="connsiteY0" fmla="*/ 288032 h 296113"/>
              <a:gd name="connsiteX1" fmla="*/ 720080 w 1368152"/>
              <a:gd name="connsiteY1" fmla="*/ 216024 h 296113"/>
              <a:gd name="connsiteX2" fmla="*/ 1368152 w 1368152"/>
              <a:gd name="connsiteY2" fmla="*/ 0 h 296113"/>
              <a:gd name="connsiteX0" fmla="*/ 0 w 1296144"/>
              <a:gd name="connsiteY0" fmla="*/ 288032 h 296113"/>
              <a:gd name="connsiteX1" fmla="*/ 720080 w 1296144"/>
              <a:gd name="connsiteY1" fmla="*/ 216024 h 296113"/>
              <a:gd name="connsiteX2" fmla="*/ 1296144 w 1296144"/>
              <a:gd name="connsiteY2" fmla="*/ 0 h 296113"/>
              <a:gd name="connsiteX0" fmla="*/ 0 w 1296144"/>
              <a:gd name="connsiteY0" fmla="*/ 288032 h 296113"/>
              <a:gd name="connsiteX1" fmla="*/ 792088 w 1296144"/>
              <a:gd name="connsiteY1" fmla="*/ 216024 h 296113"/>
              <a:gd name="connsiteX2" fmla="*/ 1296144 w 1296144"/>
              <a:gd name="connsiteY2" fmla="*/ 0 h 296113"/>
              <a:gd name="connsiteX0" fmla="*/ 0 w 1440160"/>
              <a:gd name="connsiteY0" fmla="*/ 288032 h 296113"/>
              <a:gd name="connsiteX1" fmla="*/ 792088 w 1440160"/>
              <a:gd name="connsiteY1" fmla="*/ 216024 h 296113"/>
              <a:gd name="connsiteX2" fmla="*/ 1440160 w 1440160"/>
              <a:gd name="connsiteY2" fmla="*/ 0 h 296113"/>
              <a:gd name="connsiteX0" fmla="*/ 0 w 1440160"/>
              <a:gd name="connsiteY0" fmla="*/ 288032 h 296113"/>
              <a:gd name="connsiteX1" fmla="*/ 792088 w 1440160"/>
              <a:gd name="connsiteY1" fmla="*/ 216024 h 296113"/>
              <a:gd name="connsiteX2" fmla="*/ 1440160 w 1440160"/>
              <a:gd name="connsiteY2" fmla="*/ 0 h 296113"/>
              <a:gd name="connsiteX0" fmla="*/ 0 w 1440160"/>
              <a:gd name="connsiteY0" fmla="*/ 288032 h 296113"/>
              <a:gd name="connsiteX1" fmla="*/ 792088 w 1440160"/>
              <a:gd name="connsiteY1" fmla="*/ 216024 h 296113"/>
              <a:gd name="connsiteX2" fmla="*/ 1440160 w 1440160"/>
              <a:gd name="connsiteY2" fmla="*/ 0 h 296113"/>
              <a:gd name="connsiteX0" fmla="*/ 0 w 1368152"/>
              <a:gd name="connsiteY0" fmla="*/ 216024 h 224105"/>
              <a:gd name="connsiteX1" fmla="*/ 792088 w 1368152"/>
              <a:gd name="connsiteY1" fmla="*/ 144016 h 224105"/>
              <a:gd name="connsiteX2" fmla="*/ 1368152 w 1368152"/>
              <a:gd name="connsiteY2" fmla="*/ 0 h 224105"/>
              <a:gd name="connsiteX0" fmla="*/ 0 w 1368152"/>
              <a:gd name="connsiteY0" fmla="*/ 216024 h 224105"/>
              <a:gd name="connsiteX1" fmla="*/ 720080 w 1368152"/>
              <a:gd name="connsiteY1" fmla="*/ 144016 h 224105"/>
              <a:gd name="connsiteX2" fmla="*/ 1368152 w 1368152"/>
              <a:gd name="connsiteY2" fmla="*/ 0 h 224105"/>
              <a:gd name="connsiteX0" fmla="*/ 0 w 1368152"/>
              <a:gd name="connsiteY0" fmla="*/ 216024 h 224105"/>
              <a:gd name="connsiteX1" fmla="*/ 720080 w 1368152"/>
              <a:gd name="connsiteY1" fmla="*/ 144016 h 224105"/>
              <a:gd name="connsiteX2" fmla="*/ 1368152 w 1368152"/>
              <a:gd name="connsiteY2" fmla="*/ 0 h 224105"/>
              <a:gd name="connsiteX0" fmla="*/ 0 w 1368152"/>
              <a:gd name="connsiteY0" fmla="*/ 216024 h 224105"/>
              <a:gd name="connsiteX1" fmla="*/ 792088 w 1368152"/>
              <a:gd name="connsiteY1" fmla="*/ 144016 h 224105"/>
              <a:gd name="connsiteX2" fmla="*/ 1368152 w 1368152"/>
              <a:gd name="connsiteY2" fmla="*/ 0 h 22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8152" h="224105">
                <a:moveTo>
                  <a:pt x="0" y="216024"/>
                </a:moveTo>
                <a:cubicBezTo>
                  <a:pt x="435264" y="224105"/>
                  <a:pt x="564063" y="180020"/>
                  <a:pt x="792088" y="144016"/>
                </a:cubicBezTo>
                <a:cubicBezTo>
                  <a:pt x="1020113" y="108012"/>
                  <a:pt x="1133894" y="85631"/>
                  <a:pt x="1368152" y="0"/>
                </a:cubicBezTo>
              </a:path>
            </a:pathLst>
          </a:custGeom>
          <a:noFill/>
          <a:ln w="1270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ＭＳ ゴシック" panose="020B0609070205080204" pitchFamily="49" charset="-128"/>
            </a:endParaRPr>
          </a:p>
        </p:txBody>
      </p:sp>
      <p:sp>
        <p:nvSpPr>
          <p:cNvPr id="51" name="フリーフォーム 50"/>
          <p:cNvSpPr/>
          <p:nvPr/>
        </p:nvSpPr>
        <p:spPr>
          <a:xfrm>
            <a:off x="2568406" y="4760832"/>
            <a:ext cx="967159" cy="210744"/>
          </a:xfrm>
          <a:custGeom>
            <a:avLst/>
            <a:gdLst>
              <a:gd name="connsiteX0" fmla="*/ 0 w 1593273"/>
              <a:gd name="connsiteY0" fmla="*/ 346364 h 362527"/>
              <a:gd name="connsiteX1" fmla="*/ 1136073 w 1593273"/>
              <a:gd name="connsiteY1" fmla="*/ 304800 h 362527"/>
              <a:gd name="connsiteX2" fmla="*/ 1593273 w 1593273"/>
              <a:gd name="connsiteY2" fmla="*/ 0 h 362527"/>
              <a:gd name="connsiteX0" fmla="*/ 0 w 1593273"/>
              <a:gd name="connsiteY0" fmla="*/ 346364 h 400077"/>
              <a:gd name="connsiteX1" fmla="*/ 919336 w 1593273"/>
              <a:gd name="connsiteY1" fmla="*/ 342350 h 400077"/>
              <a:gd name="connsiteX2" fmla="*/ 1593273 w 1593273"/>
              <a:gd name="connsiteY2" fmla="*/ 0 h 400077"/>
              <a:gd name="connsiteX0" fmla="*/ 0 w 1322009"/>
              <a:gd name="connsiteY0" fmla="*/ 486366 h 494447"/>
              <a:gd name="connsiteX1" fmla="*/ 648072 w 1322009"/>
              <a:gd name="connsiteY1" fmla="*/ 342350 h 494447"/>
              <a:gd name="connsiteX2" fmla="*/ 1322009 w 1322009"/>
              <a:gd name="connsiteY2" fmla="*/ 0 h 494447"/>
              <a:gd name="connsiteX0" fmla="*/ 0 w 1322009"/>
              <a:gd name="connsiteY0" fmla="*/ 486366 h 494447"/>
              <a:gd name="connsiteX1" fmla="*/ 792088 w 1322009"/>
              <a:gd name="connsiteY1" fmla="*/ 342350 h 494447"/>
              <a:gd name="connsiteX2" fmla="*/ 1322009 w 1322009"/>
              <a:gd name="connsiteY2" fmla="*/ 0 h 494447"/>
              <a:gd name="connsiteX0" fmla="*/ 0 w 1368152"/>
              <a:gd name="connsiteY0" fmla="*/ 360040 h 368121"/>
              <a:gd name="connsiteX1" fmla="*/ 792088 w 1368152"/>
              <a:gd name="connsiteY1" fmla="*/ 216024 h 368121"/>
              <a:gd name="connsiteX2" fmla="*/ 1368152 w 1368152"/>
              <a:gd name="connsiteY2" fmla="*/ 0 h 368121"/>
              <a:gd name="connsiteX0" fmla="*/ 0 w 1368152"/>
              <a:gd name="connsiteY0" fmla="*/ 360040 h 368121"/>
              <a:gd name="connsiteX1" fmla="*/ 792087 w 1368152"/>
              <a:gd name="connsiteY1" fmla="*/ 288032 h 368121"/>
              <a:gd name="connsiteX2" fmla="*/ 1368152 w 1368152"/>
              <a:gd name="connsiteY2" fmla="*/ 0 h 368121"/>
              <a:gd name="connsiteX0" fmla="*/ 0 w 1368152"/>
              <a:gd name="connsiteY0" fmla="*/ 360040 h 420047"/>
              <a:gd name="connsiteX1" fmla="*/ 792088 w 1368152"/>
              <a:gd name="connsiteY1" fmla="*/ 360040 h 420047"/>
              <a:gd name="connsiteX2" fmla="*/ 1368152 w 1368152"/>
              <a:gd name="connsiteY2" fmla="*/ 0 h 420047"/>
              <a:gd name="connsiteX0" fmla="*/ 0 w 1368152"/>
              <a:gd name="connsiteY0" fmla="*/ 360040 h 368121"/>
              <a:gd name="connsiteX1" fmla="*/ 792088 w 1368152"/>
              <a:gd name="connsiteY1" fmla="*/ 288032 h 368121"/>
              <a:gd name="connsiteX2" fmla="*/ 1368152 w 1368152"/>
              <a:gd name="connsiteY2" fmla="*/ 0 h 368121"/>
              <a:gd name="connsiteX0" fmla="*/ 0 w 1368152"/>
              <a:gd name="connsiteY0" fmla="*/ 288032 h 296113"/>
              <a:gd name="connsiteX1" fmla="*/ 792088 w 1368152"/>
              <a:gd name="connsiteY1" fmla="*/ 216024 h 296113"/>
              <a:gd name="connsiteX2" fmla="*/ 1368152 w 1368152"/>
              <a:gd name="connsiteY2" fmla="*/ 0 h 296113"/>
              <a:gd name="connsiteX0" fmla="*/ 0 w 1368152"/>
              <a:gd name="connsiteY0" fmla="*/ 288032 h 296113"/>
              <a:gd name="connsiteX1" fmla="*/ 720080 w 1368152"/>
              <a:gd name="connsiteY1" fmla="*/ 216024 h 296113"/>
              <a:gd name="connsiteX2" fmla="*/ 1368152 w 1368152"/>
              <a:gd name="connsiteY2" fmla="*/ 0 h 296113"/>
              <a:gd name="connsiteX0" fmla="*/ 0 w 1296144"/>
              <a:gd name="connsiteY0" fmla="*/ 288032 h 296113"/>
              <a:gd name="connsiteX1" fmla="*/ 720080 w 1296144"/>
              <a:gd name="connsiteY1" fmla="*/ 216024 h 296113"/>
              <a:gd name="connsiteX2" fmla="*/ 1296144 w 1296144"/>
              <a:gd name="connsiteY2" fmla="*/ 0 h 296113"/>
              <a:gd name="connsiteX0" fmla="*/ 0 w 1296144"/>
              <a:gd name="connsiteY0" fmla="*/ 288032 h 296113"/>
              <a:gd name="connsiteX1" fmla="*/ 792088 w 1296144"/>
              <a:gd name="connsiteY1" fmla="*/ 216024 h 296113"/>
              <a:gd name="connsiteX2" fmla="*/ 1296144 w 1296144"/>
              <a:gd name="connsiteY2" fmla="*/ 0 h 296113"/>
              <a:gd name="connsiteX0" fmla="*/ 0 w 1440160"/>
              <a:gd name="connsiteY0" fmla="*/ 288032 h 296113"/>
              <a:gd name="connsiteX1" fmla="*/ 792088 w 1440160"/>
              <a:gd name="connsiteY1" fmla="*/ 216024 h 296113"/>
              <a:gd name="connsiteX2" fmla="*/ 1440160 w 1440160"/>
              <a:gd name="connsiteY2" fmla="*/ 0 h 296113"/>
              <a:gd name="connsiteX0" fmla="*/ 0 w 1440160"/>
              <a:gd name="connsiteY0" fmla="*/ 288032 h 296113"/>
              <a:gd name="connsiteX1" fmla="*/ 792088 w 1440160"/>
              <a:gd name="connsiteY1" fmla="*/ 216024 h 296113"/>
              <a:gd name="connsiteX2" fmla="*/ 1440160 w 1440160"/>
              <a:gd name="connsiteY2" fmla="*/ 0 h 296113"/>
              <a:gd name="connsiteX0" fmla="*/ 0 w 1440160"/>
              <a:gd name="connsiteY0" fmla="*/ 288032 h 296113"/>
              <a:gd name="connsiteX1" fmla="*/ 792088 w 1440160"/>
              <a:gd name="connsiteY1" fmla="*/ 216024 h 296113"/>
              <a:gd name="connsiteX2" fmla="*/ 1440160 w 1440160"/>
              <a:gd name="connsiteY2" fmla="*/ 0 h 296113"/>
              <a:gd name="connsiteX0" fmla="*/ 0 w 1368152"/>
              <a:gd name="connsiteY0" fmla="*/ 216024 h 224105"/>
              <a:gd name="connsiteX1" fmla="*/ 792088 w 1368152"/>
              <a:gd name="connsiteY1" fmla="*/ 144016 h 224105"/>
              <a:gd name="connsiteX2" fmla="*/ 1368152 w 1368152"/>
              <a:gd name="connsiteY2" fmla="*/ 0 h 224105"/>
              <a:gd name="connsiteX0" fmla="*/ 0 w 1368152"/>
              <a:gd name="connsiteY0" fmla="*/ 216024 h 224105"/>
              <a:gd name="connsiteX1" fmla="*/ 720080 w 1368152"/>
              <a:gd name="connsiteY1" fmla="*/ 144016 h 224105"/>
              <a:gd name="connsiteX2" fmla="*/ 1368152 w 1368152"/>
              <a:gd name="connsiteY2" fmla="*/ 0 h 224105"/>
              <a:gd name="connsiteX0" fmla="*/ 0 w 1368152"/>
              <a:gd name="connsiteY0" fmla="*/ 216024 h 224105"/>
              <a:gd name="connsiteX1" fmla="*/ 720080 w 1368152"/>
              <a:gd name="connsiteY1" fmla="*/ 144016 h 224105"/>
              <a:gd name="connsiteX2" fmla="*/ 1368152 w 1368152"/>
              <a:gd name="connsiteY2" fmla="*/ 0 h 224105"/>
              <a:gd name="connsiteX0" fmla="*/ 0 w 1368152"/>
              <a:gd name="connsiteY0" fmla="*/ 216024 h 224105"/>
              <a:gd name="connsiteX1" fmla="*/ 792088 w 1368152"/>
              <a:gd name="connsiteY1" fmla="*/ 144016 h 224105"/>
              <a:gd name="connsiteX2" fmla="*/ 1368152 w 1368152"/>
              <a:gd name="connsiteY2" fmla="*/ 0 h 22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8152" h="224105">
                <a:moveTo>
                  <a:pt x="0" y="216024"/>
                </a:moveTo>
                <a:cubicBezTo>
                  <a:pt x="435264" y="224105"/>
                  <a:pt x="564063" y="180020"/>
                  <a:pt x="792088" y="144016"/>
                </a:cubicBezTo>
                <a:cubicBezTo>
                  <a:pt x="1020113" y="108012"/>
                  <a:pt x="1133894" y="85631"/>
                  <a:pt x="1368152" y="0"/>
                </a:cubicBezTo>
              </a:path>
            </a:pathLst>
          </a:custGeom>
          <a:noFill/>
          <a:ln w="1270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  <a:scene3d>
            <a:camera prst="orthographicFront">
              <a:rot lat="0" lon="10799999" rev="0"/>
            </a:camera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ＭＳ ゴシック" panose="020B0609070205080204" pitchFamily="49" charset="-128"/>
            </a:endParaRPr>
          </a:p>
        </p:txBody>
      </p:sp>
      <p:sp>
        <p:nvSpPr>
          <p:cNvPr id="52" name="直方体 51"/>
          <p:cNvSpPr/>
          <p:nvPr/>
        </p:nvSpPr>
        <p:spPr>
          <a:xfrm flipH="1">
            <a:off x="3145267" y="4623839"/>
            <a:ext cx="891424" cy="124910"/>
          </a:xfrm>
          <a:prstGeom prst="cube">
            <a:avLst>
              <a:gd name="adj" fmla="val 34377"/>
            </a:avLst>
          </a:prstGeom>
          <a:solidFill>
            <a:sysClr val="window" lastClr="FFFFFF">
              <a:lumMod val="75000"/>
            </a:sysClr>
          </a:solidFill>
          <a:ln w="1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ＭＳ ゴシック" panose="020B0609070205080204" pitchFamily="49" charset="-128"/>
            </a:endParaRPr>
          </a:p>
        </p:txBody>
      </p:sp>
      <p:cxnSp>
        <p:nvCxnSpPr>
          <p:cNvPr id="53" name="直線コネクタ 52"/>
          <p:cNvCxnSpPr/>
          <p:nvPr/>
        </p:nvCxnSpPr>
        <p:spPr>
          <a:xfrm>
            <a:off x="3300041" y="4763115"/>
            <a:ext cx="0" cy="155118"/>
          </a:xfrm>
          <a:prstGeom prst="line">
            <a:avLst/>
          </a:prstGeom>
          <a:noFill/>
          <a:ln w="47625" cap="flat" cmpd="sng" algn="ctr">
            <a:solidFill>
              <a:srgbClr val="4F81BD">
                <a:alpha val="100000"/>
              </a:srgbClr>
            </a:solidFill>
            <a:prstDash val="solid"/>
          </a:ln>
          <a:effectLst/>
        </p:spPr>
      </p:cxnSp>
      <p:cxnSp>
        <p:nvCxnSpPr>
          <p:cNvPr id="54" name="直線コネクタ 53"/>
          <p:cNvCxnSpPr/>
          <p:nvPr/>
        </p:nvCxnSpPr>
        <p:spPr>
          <a:xfrm>
            <a:off x="3868078" y="4761136"/>
            <a:ext cx="0" cy="155118"/>
          </a:xfrm>
          <a:prstGeom prst="line">
            <a:avLst/>
          </a:prstGeom>
          <a:noFill/>
          <a:ln w="47625" cap="flat" cmpd="sng" algn="ctr">
            <a:solidFill>
              <a:srgbClr val="4F81BD">
                <a:alpha val="100000"/>
              </a:srgbClr>
            </a:solidFill>
            <a:prstDash val="solid"/>
          </a:ln>
          <a:effectLst/>
        </p:spPr>
      </p:cxnSp>
      <p:sp>
        <p:nvSpPr>
          <p:cNvPr id="41" name="テキスト ボックス 40"/>
          <p:cNvSpPr txBox="1"/>
          <p:nvPr/>
        </p:nvSpPr>
        <p:spPr>
          <a:xfrm>
            <a:off x="3571190" y="5020103"/>
            <a:ext cx="1284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ＭＳ ゴシック" panose="020B0609070205080204" pitchFamily="49" charset="-128"/>
              </a:rPr>
              <a:t>分割</a:t>
            </a: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ＭＳ ゴシック" panose="020B0609070205080204" pitchFamily="49" charset="-128"/>
              </a:rPr>
              <a:t>鏡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493922" y="3706363"/>
            <a:ext cx="211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ＭＳ ゴシック" panose="020B0609070205080204" pitchFamily="49" charset="-128"/>
              </a:rPr>
              <a:t>ハーフミラ</a:t>
            </a:r>
            <a:r>
              <a:rPr kumimoji="0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ＭＳ ゴシック" panose="020B0609070205080204" pitchFamily="49" charset="-128"/>
              </a:rPr>
              <a:t>ー</a:t>
            </a:r>
            <a:endParaRPr kumimoji="0" lang="ja-JP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ＭＳ ゴシック" panose="020B0609070205080204" pitchFamily="49" charset="-128"/>
            </a:endParaRPr>
          </a:p>
        </p:txBody>
      </p:sp>
      <p:cxnSp>
        <p:nvCxnSpPr>
          <p:cNvPr id="43" name="直線矢印コネクタ 42"/>
          <p:cNvCxnSpPr/>
          <p:nvPr/>
        </p:nvCxnSpPr>
        <p:spPr>
          <a:xfrm>
            <a:off x="3051985" y="4219627"/>
            <a:ext cx="162950" cy="264791"/>
          </a:xfrm>
          <a:prstGeom prst="straightConnector1">
            <a:avLst/>
          </a:prstGeom>
          <a:noFill/>
          <a:ln w="1317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47" name="テキスト ボックス 46"/>
          <p:cNvSpPr txBox="1"/>
          <p:nvPr/>
        </p:nvSpPr>
        <p:spPr>
          <a:xfrm>
            <a:off x="913893" y="5668570"/>
            <a:ext cx="377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ＭＳ ゴシック" panose="020B0609070205080204" pitchFamily="49" charset="-128"/>
              </a:rPr>
              <a:t>ピエゾアクチュエーター</a:t>
            </a:r>
            <a:endParaRPr kumimoji="0" lang="ja-JP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ＭＳ ゴシック" panose="020B0609070205080204" pitchFamily="49" charset="-128"/>
            </a:endParaRPr>
          </a:p>
        </p:txBody>
      </p:sp>
      <p:cxnSp>
        <p:nvCxnSpPr>
          <p:cNvPr id="48" name="直線矢印コネクタ 47"/>
          <p:cNvCxnSpPr/>
          <p:nvPr/>
        </p:nvCxnSpPr>
        <p:spPr>
          <a:xfrm flipV="1">
            <a:off x="2201816" y="5389211"/>
            <a:ext cx="503599" cy="223428"/>
          </a:xfrm>
          <a:prstGeom prst="straightConnector1">
            <a:avLst/>
          </a:prstGeom>
          <a:noFill/>
          <a:ln w="1317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grpSp>
        <p:nvGrpSpPr>
          <p:cNvPr id="73" name="グループ化 72"/>
          <p:cNvGrpSpPr/>
          <p:nvPr/>
        </p:nvGrpSpPr>
        <p:grpSpPr>
          <a:xfrm>
            <a:off x="2799256" y="4957668"/>
            <a:ext cx="572429" cy="416775"/>
            <a:chOff x="2941758" y="4957668"/>
            <a:chExt cx="572429" cy="416775"/>
          </a:xfrm>
        </p:grpSpPr>
        <p:sp>
          <p:nvSpPr>
            <p:cNvPr id="66" name="正方形/長方形 65"/>
            <p:cNvSpPr/>
            <p:nvPr/>
          </p:nvSpPr>
          <p:spPr>
            <a:xfrm>
              <a:off x="2941758" y="5137563"/>
              <a:ext cx="572429" cy="236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8" name="直線コネクタ 67"/>
            <p:cNvCxnSpPr/>
            <p:nvPr/>
          </p:nvCxnSpPr>
          <p:spPr>
            <a:xfrm>
              <a:off x="3069920" y="4957668"/>
              <a:ext cx="0" cy="179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>
              <a:off x="3400450" y="5013679"/>
              <a:ext cx="0" cy="13515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直線矢印コネクタ 75"/>
          <p:cNvCxnSpPr/>
          <p:nvPr/>
        </p:nvCxnSpPr>
        <p:spPr>
          <a:xfrm flipH="1" flipV="1">
            <a:off x="2504222" y="4578664"/>
            <a:ext cx="1" cy="434110"/>
          </a:xfrm>
          <a:prstGeom prst="straightConnector1">
            <a:avLst/>
          </a:prstGeom>
          <a:noFill/>
          <a:ln w="19050" cap="flat" cmpd="sng" algn="ctr">
            <a:solidFill>
              <a:srgbClr val="F79646">
                <a:lumMod val="75000"/>
              </a:srgbClr>
            </a:solidFill>
            <a:prstDash val="sysDash"/>
            <a:headEnd type="triangle"/>
            <a:tailEnd type="triangle"/>
          </a:ln>
          <a:effectLst/>
        </p:spPr>
      </p:cxnSp>
      <p:sp>
        <p:nvSpPr>
          <p:cNvPr id="78" name="正方形/長方形 77"/>
          <p:cNvSpPr/>
          <p:nvPr/>
        </p:nvSpPr>
        <p:spPr>
          <a:xfrm>
            <a:off x="544321" y="3272349"/>
            <a:ext cx="4980542" cy="2976966"/>
          </a:xfrm>
          <a:prstGeom prst="rect">
            <a:avLst/>
          </a:prstGeom>
          <a:solidFill>
            <a:srgbClr val="00B0F0">
              <a:alpha val="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564659" y="3286595"/>
            <a:ext cx="1198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主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鏡</a:t>
            </a:r>
            <a:endParaRPr kumimoji="1"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622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2" b="30270"/>
          <a:stretch/>
        </p:blipFill>
        <p:spPr>
          <a:xfrm>
            <a:off x="5274104" y="1200138"/>
            <a:ext cx="6754634" cy="442207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84464" y="300898"/>
            <a:ext cx="324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光学系の設計</a:t>
            </a:r>
            <a:endParaRPr lang="ja-JP" altLang="en-US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1415" y="1548423"/>
            <a:ext cx="4776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主鏡とステージを直接接着するとステージの熱膨張がダイレクトに鏡に伝わってしまう</a:t>
            </a:r>
            <a:endParaRPr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1415" y="3956352"/>
            <a:ext cx="4776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ステージから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足を出して</a:t>
            </a: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en-US" altLang="ja-JP" sz="2400" dirty="0" smtClean="0">
                <a:latin typeface="Calibri" panose="020F0502020204030204" pitchFamily="34" charset="0"/>
                <a:ea typeface="ＭＳ ゴシック" panose="020B0609070205080204" pitchFamily="49" charset="-128"/>
              </a:rPr>
              <a:t>3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点支持</a:t>
            </a: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その影響を小さくした</a:t>
            </a:r>
            <a:endParaRPr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さらに足のねじを下から締めるために鏡とステージの間に板を挟んだ</a:t>
            </a:r>
            <a:endParaRPr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88925" y="5795405"/>
            <a:ext cx="44769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色の境界間は</a:t>
            </a:r>
            <a:r>
              <a:rPr lang="en-US" altLang="ja-JP" sz="2400" dirty="0" smtClean="0">
                <a:latin typeface="Calibri" panose="020F0502020204030204" pitchFamily="34" charset="0"/>
                <a:ea typeface="ＭＳ ゴシック" panose="020B0609070205080204" pitchFamily="49" charset="-128"/>
              </a:rPr>
              <a:t>140nm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のひずみ</a:t>
            </a:r>
            <a:endParaRPr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2005444" y="3086838"/>
            <a:ext cx="951511" cy="5262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821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4" t="4499" r="37382" b="7119"/>
          <a:stretch/>
        </p:blipFill>
        <p:spPr>
          <a:xfrm>
            <a:off x="7980217" y="189838"/>
            <a:ext cx="2766952" cy="646903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84464" y="300898"/>
            <a:ext cx="5579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光学系の設計</a:t>
            </a:r>
            <a:r>
              <a:rPr lang="en-US" altLang="ja-JP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組立途中</a:t>
            </a:r>
            <a:r>
              <a:rPr lang="en-US" altLang="ja-JP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ja-JP" altLang="en-US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5" t="41731" r="19132" b="13940"/>
          <a:stretch/>
        </p:blipFill>
        <p:spPr>
          <a:xfrm>
            <a:off x="1313708" y="4144514"/>
            <a:ext cx="5125687" cy="252827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183078" y="1436914"/>
            <a:ext cx="55858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まだ焦点位置にレーザーとカメラ、主鏡の上にハーフミラーを取り付けていないので</a:t>
            </a:r>
            <a:endParaRPr lang="en-US" altLang="ja-JP" sz="28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鏡</a:t>
            </a:r>
            <a:r>
              <a:rPr kumimoji="1"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の位置と向きの調整も行えていない</a:t>
            </a:r>
            <a:endParaRPr kumimoji="1"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185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84464" y="300898"/>
            <a:ext cx="2774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今後の課題</a:t>
            </a:r>
            <a:endParaRPr lang="ja-JP" altLang="en-US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80" y="624063"/>
            <a:ext cx="7429500" cy="5572125"/>
          </a:xfrm>
          <a:prstGeom prst="rect">
            <a:avLst/>
          </a:prstGeom>
        </p:spPr>
      </p:pic>
      <p:sp>
        <p:nvSpPr>
          <p:cNvPr id="7" name="円/楕円 6"/>
          <p:cNvSpPr/>
          <p:nvPr/>
        </p:nvSpPr>
        <p:spPr>
          <a:xfrm>
            <a:off x="8216097" y="2766950"/>
            <a:ext cx="1584000" cy="1584000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7101237" y="2503714"/>
            <a:ext cx="1584000" cy="15840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7798483" y="2242457"/>
            <a:ext cx="1584000" cy="1584000"/>
          </a:xfrm>
          <a:prstGeom prst="ellipse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42172" y="1310555"/>
            <a:ext cx="40158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焦点距離</a:t>
            </a:r>
            <a:r>
              <a:rPr lang="en-US" altLang="ja-JP" sz="2400" dirty="0" smtClean="0">
                <a:latin typeface="Calibri" panose="020F0502020204030204" pitchFamily="34" charset="0"/>
                <a:ea typeface="ＭＳ ゴシック" panose="020B0609070205080204" pitchFamily="49" charset="-128"/>
              </a:rPr>
              <a:t>2m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のとき干渉縞のスポットは重ならないが、</a:t>
            </a:r>
            <a:endParaRPr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焦点距離</a:t>
            </a:r>
            <a:r>
              <a:rPr lang="en-US" altLang="ja-JP" sz="2400" dirty="0" smtClean="0">
                <a:latin typeface="Calibri" panose="020F0502020204030204" pitchFamily="34" charset="0"/>
                <a:ea typeface="ＭＳ ゴシック" panose="020B0609070205080204" pitchFamily="49" charset="-128"/>
              </a:rPr>
              <a:t>22.8m</a:t>
            </a:r>
            <a:r>
              <a:rPr lang="ja-JP" altLang="en-US" sz="2400" dirty="0" smtClean="0">
                <a:latin typeface="Calibri" panose="020F0502020204030204" pitchFamily="34" charset="0"/>
                <a:ea typeface="ＭＳ ゴシック" panose="020B0609070205080204" pitchFamily="49" charset="-128"/>
              </a:rPr>
              <a:t>のときはスポットのサイズが</a:t>
            </a:r>
            <a:r>
              <a:rPr lang="en-US" altLang="ja-JP" sz="2400" dirty="0" smtClean="0">
                <a:latin typeface="Calibri" panose="020F0502020204030204" pitchFamily="34" charset="0"/>
                <a:ea typeface="ＭＳ ゴシック" panose="020B0609070205080204" pitchFamily="49" charset="-128"/>
              </a:rPr>
              <a:t>10</a:t>
            </a:r>
            <a:r>
              <a:rPr lang="ja-JP" altLang="en-US" sz="2400" dirty="0" smtClean="0">
                <a:latin typeface="Calibri" panose="020F0502020204030204" pitchFamily="34" charset="0"/>
                <a:ea typeface="ＭＳ ゴシック" panose="020B0609070205080204" pitchFamily="49" charset="-128"/>
              </a:rPr>
              <a:t>倍以上になることが予想され、</a:t>
            </a:r>
            <a:endParaRPr lang="en-US" altLang="ja-JP" sz="2400" dirty="0" smtClean="0">
              <a:latin typeface="Calibri" panose="020F0502020204030204" pitchFamily="34" charset="0"/>
              <a:ea typeface="ＭＳ ゴシック" panose="020B0609070205080204" pitchFamily="49" charset="-128"/>
            </a:endParaRPr>
          </a:p>
          <a:p>
            <a:r>
              <a:rPr lang="ja-JP" altLang="en-US" sz="2400" dirty="0" smtClean="0">
                <a:latin typeface="Calibri" panose="020F0502020204030204" pitchFamily="34" charset="0"/>
                <a:ea typeface="ＭＳ ゴシック" panose="020B0609070205080204" pitchFamily="49" charset="-128"/>
              </a:rPr>
              <a:t>今のままではスポットが重なってしまう可能性がある</a:t>
            </a:r>
            <a:endParaRPr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1349408" y="4048129"/>
            <a:ext cx="1258784" cy="6056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42172" y="4713688"/>
            <a:ext cx="4015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各レーザーの出射位置を離す</a:t>
            </a:r>
            <a:endParaRPr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縮小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光学系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を新たに組んでスポットを小さくする</a:t>
            </a:r>
            <a:endParaRPr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19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1642</TotalTime>
  <Words>671</Words>
  <Application>Microsoft Office PowerPoint</Application>
  <PresentationFormat>ワイド画面</PresentationFormat>
  <Paragraphs>101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2" baseType="lpstr">
      <vt:lpstr>ＭＳ ゴシック</vt:lpstr>
      <vt:lpstr>メイリオ</vt:lpstr>
      <vt:lpstr>Arial</vt:lpstr>
      <vt:lpstr>Calibri</vt:lpstr>
      <vt:lpstr>Corbel</vt:lpstr>
      <vt:lpstr>Trebuchet MS</vt:lpstr>
      <vt:lpstr>Wingdings 3</vt:lpstr>
      <vt:lpstr>ファセット</vt:lpstr>
      <vt:lpstr>位相カメラ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位相カメラ</dc:title>
  <dc:creator>tadami</dc:creator>
  <cp:lastModifiedBy>tadami</cp:lastModifiedBy>
  <cp:revision>74</cp:revision>
  <dcterms:created xsi:type="dcterms:W3CDTF">2013-09-06T02:22:32Z</dcterms:created>
  <dcterms:modified xsi:type="dcterms:W3CDTF">2013-09-07T05:45:08Z</dcterms:modified>
</cp:coreProperties>
</file>