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5" r:id="rId2"/>
    <p:sldId id="258" r:id="rId3"/>
    <p:sldId id="271" r:id="rId4"/>
    <p:sldId id="267" r:id="rId5"/>
    <p:sldId id="268" r:id="rId6"/>
    <p:sldId id="269" r:id="rId7"/>
    <p:sldId id="270" r:id="rId8"/>
    <p:sldId id="266" r:id="rId9"/>
    <p:sldId id="272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5229D-CBFE-4CB0-A746-67CC4BEA8501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3EF89-8722-4F1C-9325-EE01C8C25B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2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A291E1-487C-4129-B0F2-961B2FC121A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2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EF89-8722-4F1C-9325-EE01C8C25B6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55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3EF89-8722-4F1C-9325-EE01C8C25B6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149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268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61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30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45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39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E5561-A9B6-43AA-A0AB-6F85FE8ED32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35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74D78-7BB4-4AF7-80B8-DF608E461FC6}" type="datetimeFigureOut">
              <a:rPr lang="en-GB" smtClean="0"/>
              <a:pPr/>
              <a:t>11/11/2013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156E-B3E7-48B6-9396-B66B7ACC96F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//upload.wikimedia.org/wikipedia/commons/1/17/CylinderVelocityPressure.png" TargetMode="External"/><Relationship Id="rId11" Type="http://schemas.openxmlformats.org/officeDocument/2006/relationships/image" Target="../media/image12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8.png"/><Relationship Id="rId9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ull_prom_neg_and_zoom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2387" t="18631" r="53732" b="19403"/>
          <a:stretch>
            <a:fillRect/>
          </a:stretch>
        </p:blipFill>
        <p:spPr>
          <a:xfrm>
            <a:off x="827584" y="0"/>
            <a:ext cx="7499563" cy="6858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72" y="44624"/>
            <a:ext cx="8964488" cy="3312368"/>
          </a:xfrm>
        </p:spPr>
        <p:txBody>
          <a:bodyPr>
            <a:normAutofit/>
          </a:bodyPr>
          <a:lstStyle/>
          <a:p>
            <a:r>
              <a:rPr lang="en-GB" sz="4000" b="1" dirty="0" smtClean="0">
                <a:ln>
                  <a:solidFill>
                    <a:schemeClr val="bg1"/>
                  </a:solidFill>
                </a:ln>
              </a:rPr>
              <a:t>Determination of Prominence Plasma β from the Dynamics of Rising Plumes</a:t>
            </a:r>
            <a:endParaRPr lang="en-GB" sz="4000" b="1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4" name="図 10" descr="KwasanHidaLogo-Color-Whit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5163692"/>
            <a:ext cx="1598129" cy="1577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3786" y="3789040"/>
            <a:ext cx="8064896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Hinode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7 @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Hida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Takayama</a:t>
            </a:r>
            <a:endParaRPr kumimoji="0" lang="en-US" sz="3200" b="1" i="0" u="none" strike="noStrike" kern="1200" cap="none" spc="0" normalizeH="0" baseline="0" noProof="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Andrew Hillier, Richard Hillier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&amp;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Durgesh</a:t>
            </a: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Tripathi</a:t>
            </a: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02" y="5163692"/>
            <a:ext cx="1196862" cy="1514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96" y="6019789"/>
            <a:ext cx="1906875" cy="733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32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838363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For greater detail, please see:</a:t>
            </a:r>
          </a:p>
          <a:p>
            <a:pPr algn="ctr"/>
            <a:r>
              <a:rPr lang="en-US" sz="2400" dirty="0" smtClean="0"/>
              <a:t>Hillier, Hillier &amp; </a:t>
            </a:r>
            <a:r>
              <a:rPr lang="en-US" sz="2400" dirty="0" err="1" smtClean="0"/>
              <a:t>Tripathi</a:t>
            </a:r>
            <a:r>
              <a:rPr lang="en-US" sz="2400" dirty="0" smtClean="0"/>
              <a:t> (2012) ApJ</a:t>
            </a:r>
            <a:r>
              <a:rPr lang="en-GB" sz="2400" dirty="0" smtClean="0"/>
              <a:t>, 761, 106</a:t>
            </a:r>
            <a:endParaRPr lang="en-GB" sz="24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47253"/>
            <a:ext cx="8229600" cy="5246043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/>
              <a:t>Though it doesn’t directly give the magnetic field strength, we now have a </a:t>
            </a:r>
            <a:r>
              <a:rPr lang="en-GB" sz="2400" b="1" dirty="0" smtClean="0">
                <a:solidFill>
                  <a:srgbClr val="FF0000"/>
                </a:solidFill>
              </a:rPr>
              <a:t>new way to estimate the plasma beta of quiescent prominences</a:t>
            </a:r>
            <a:r>
              <a:rPr lang="en-GB" sz="2400" dirty="0" smtClean="0"/>
              <a:t> using the Rayleigh-Taylor plumes</a:t>
            </a:r>
          </a:p>
          <a:p>
            <a:endParaRPr lang="en-GB" sz="2400" dirty="0" smtClean="0"/>
          </a:p>
          <a:p>
            <a:r>
              <a:rPr lang="en-GB" sz="2400" dirty="0" smtClean="0"/>
              <a:t>Application to one prominence gives the plasma </a:t>
            </a:r>
            <a:r>
              <a:rPr lang="el-GR" sz="2400" dirty="0" smtClean="0"/>
              <a:t>β</a:t>
            </a:r>
            <a:r>
              <a:rPr lang="en-US" sz="2400" dirty="0" smtClean="0"/>
              <a:t> as </a:t>
            </a:r>
            <a:r>
              <a:rPr lang="el-GR" sz="2400" dirty="0" smtClean="0"/>
              <a:t>β</a:t>
            </a:r>
            <a:r>
              <a:rPr lang="en-US" sz="2400" dirty="0" smtClean="0"/>
              <a:t>=0.47 – 1.13 for </a:t>
            </a:r>
            <a:r>
              <a:rPr lang="el-GR" sz="2400" dirty="0" smtClean="0"/>
              <a:t>γ</a:t>
            </a:r>
            <a:r>
              <a:rPr lang="en-US" sz="2400" dirty="0" smtClean="0"/>
              <a:t>=1.4 – </a:t>
            </a:r>
            <a:r>
              <a:rPr lang="en-US" sz="2400" dirty="0" smtClean="0"/>
              <a:t>1.7. (</a:t>
            </a:r>
            <a:r>
              <a:rPr lang="en-US" sz="2400" dirty="0"/>
              <a:t>I</a:t>
            </a:r>
            <a:r>
              <a:rPr lang="en-US" sz="2400" dirty="0" smtClean="0"/>
              <a:t>s this too large for prominence support cf. Hillier and van </a:t>
            </a:r>
            <a:r>
              <a:rPr lang="en-US" sz="2400" dirty="0" err="1" smtClean="0"/>
              <a:t>Ballegooijen</a:t>
            </a:r>
            <a:r>
              <a:rPr lang="en-US" sz="2400" dirty="0" smtClean="0"/>
              <a:t> 2013)</a:t>
            </a:r>
          </a:p>
          <a:p>
            <a:endParaRPr lang="en-US" sz="2400" dirty="0" smtClean="0"/>
          </a:p>
          <a:p>
            <a:r>
              <a:rPr lang="en-US" sz="2400" dirty="0" smtClean="0"/>
              <a:t>There </a:t>
            </a:r>
            <a:r>
              <a:rPr lang="en-US" sz="2400" dirty="0" smtClean="0"/>
              <a:t>are many </a:t>
            </a:r>
            <a:r>
              <a:rPr lang="en-US" sz="2400" dirty="0" smtClean="0">
                <a:solidFill>
                  <a:srgbClr val="FF0000"/>
                </a:solidFill>
              </a:rPr>
              <a:t>potential improvements (especially with regard to the intensity modeling – </a:t>
            </a:r>
            <a:r>
              <a:rPr lang="en-US" sz="2400" dirty="0" smtClean="0">
                <a:solidFill>
                  <a:srgbClr val="FF0000"/>
                </a:solidFill>
              </a:rPr>
              <a:t>i.e. work </a:t>
            </a:r>
            <a:r>
              <a:rPr lang="en-US" sz="2400" dirty="0" smtClean="0">
                <a:solidFill>
                  <a:srgbClr val="FF0000"/>
                </a:solidFill>
              </a:rPr>
              <a:t>on </a:t>
            </a:r>
            <a:r>
              <a:rPr lang="en-US" sz="2400" dirty="0">
                <a:solidFill>
                  <a:srgbClr val="FF0000"/>
                </a:solidFill>
              </a:rPr>
              <a:t>poster S7- P- </a:t>
            </a:r>
            <a:r>
              <a:rPr lang="en-US" sz="2400" dirty="0" smtClean="0">
                <a:solidFill>
                  <a:srgbClr val="FF0000"/>
                </a:solidFill>
              </a:rPr>
              <a:t>02 by S </a:t>
            </a:r>
            <a:r>
              <a:rPr lang="en-US" sz="2400" dirty="0" err="1" smtClean="0">
                <a:solidFill>
                  <a:srgbClr val="FF0000"/>
                </a:solidFill>
              </a:rPr>
              <a:t>Gunar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r>
              <a:rPr lang="en-US" sz="2400" dirty="0" smtClean="0"/>
              <a:t> </a:t>
            </a:r>
            <a:r>
              <a:rPr lang="en-US" sz="2400" dirty="0" smtClean="0"/>
              <a:t>that can be made, that will </a:t>
            </a:r>
            <a:r>
              <a:rPr lang="en-US" sz="2400" dirty="0" smtClean="0">
                <a:solidFill>
                  <a:srgbClr val="FF0000"/>
                </a:solidFill>
              </a:rPr>
              <a:t>improve the accuracy</a:t>
            </a:r>
            <a:r>
              <a:rPr lang="en-US" sz="2400" dirty="0" smtClean="0"/>
              <a:t> AND the </a:t>
            </a:r>
            <a:r>
              <a:rPr lang="en-US" sz="2400" dirty="0" smtClean="0">
                <a:solidFill>
                  <a:srgbClr val="FF0000"/>
                </a:solidFill>
              </a:rPr>
              <a:t>amount of information</a:t>
            </a:r>
            <a:r>
              <a:rPr lang="en-US" sz="2400" dirty="0" smtClean="0"/>
              <a:t> we can extract from the </a:t>
            </a:r>
            <a:r>
              <a:rPr lang="en-US" sz="2400" dirty="0" smtClean="0"/>
              <a:t>prominence (would be good to compare with David’s work!!)</a:t>
            </a: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r>
              <a:rPr lang="en-GB" dirty="0" smtClean="0"/>
              <a:t>Back to University (+</a:t>
            </a:r>
            <a:r>
              <a:rPr lang="el-GR" dirty="0" smtClean="0"/>
              <a:t>α</a:t>
            </a:r>
            <a:r>
              <a:rPr lang="en-GB" dirty="0" smtClean="0"/>
              <a:t>): Flow around a circular cylinder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1863983"/>
            <a:ext cx="40679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 smtClean="0"/>
              <a:t>The classic solution of </a:t>
            </a:r>
            <a:r>
              <a:rPr lang="en-GB" sz="2600" dirty="0" smtClean="0">
                <a:solidFill>
                  <a:srgbClr val="FF0000"/>
                </a:solidFill>
              </a:rPr>
              <a:t>flow around a circular cylinder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+ MHD </a:t>
            </a:r>
            <a:r>
              <a:rPr lang="en-GB" sz="2600" dirty="0" smtClean="0">
                <a:solidFill>
                  <a:srgbClr val="FF0000"/>
                </a:solidFill>
              </a:rPr>
              <a:t>(tube-aligned </a:t>
            </a:r>
            <a:r>
              <a:rPr lang="en-GB" sz="2600" dirty="0" smtClean="0">
                <a:solidFill>
                  <a:srgbClr val="FF0000"/>
                </a:solidFill>
              </a:rPr>
              <a:t>field only)</a:t>
            </a:r>
          </a:p>
          <a:p>
            <a:r>
              <a:rPr lang="en-GB" sz="2600" dirty="0" smtClean="0">
                <a:solidFill>
                  <a:srgbClr val="FF0000"/>
                </a:solidFill>
              </a:rPr>
              <a:t>+Compressibility </a:t>
            </a:r>
            <a:r>
              <a:rPr lang="en-GB" sz="2600" dirty="0" smtClean="0">
                <a:solidFill>
                  <a:srgbClr val="FF0000"/>
                </a:solidFill>
              </a:rPr>
              <a:t>correction </a:t>
            </a:r>
            <a:r>
              <a:rPr lang="en-GB" altLang="ja-JP" sz="2600" dirty="0"/>
              <a:t>(van Dyke 1975</a:t>
            </a:r>
            <a:r>
              <a:rPr lang="en-GB" altLang="ja-JP" sz="2600" dirty="0" smtClean="0"/>
              <a:t>)</a:t>
            </a:r>
          </a:p>
          <a:p>
            <a:endParaRPr lang="en-GB" sz="2600" dirty="0" smtClean="0">
              <a:solidFill>
                <a:srgbClr val="FF0000"/>
              </a:solidFill>
            </a:endParaRPr>
          </a:p>
          <a:p>
            <a:r>
              <a:rPr lang="en-GB" sz="2600" dirty="0" smtClean="0"/>
              <a:t>The density distribution and streamlines are </a:t>
            </a:r>
            <a:r>
              <a:rPr lang="en-GB" sz="2600" dirty="0" smtClean="0"/>
              <a:t>shown. Black circle is the circular cylinder</a:t>
            </a:r>
            <a:endParaRPr lang="en-GB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6984" r="2114" b="5571"/>
          <a:stretch/>
        </p:blipFill>
        <p:spPr>
          <a:xfrm>
            <a:off x="107504" y="1700807"/>
            <a:ext cx="4824536" cy="4824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6984" r="2114" b="49946"/>
          <a:stretch/>
        </p:blipFill>
        <p:spPr>
          <a:xfrm>
            <a:off x="107504" y="1412776"/>
            <a:ext cx="4824536" cy="23762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484784"/>
          </a:xfrm>
        </p:spPr>
        <p:txBody>
          <a:bodyPr>
            <a:normAutofit/>
          </a:bodyPr>
          <a:lstStyle/>
          <a:p>
            <a:r>
              <a:rPr lang="en-GB" dirty="0" smtClean="0"/>
              <a:t>Mathematical model for the Compression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3861048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Image: Compressible MHD flow round a circular cylinder. Magnetic field into screen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860032" y="6021288"/>
          <a:ext cx="2880321" cy="712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Equation" r:id="rId5" imgW="1434960" imgH="457200" progId="Equation.3">
                  <p:embed/>
                </p:oleObj>
              </mc:Choice>
              <mc:Fallback>
                <p:oleObj name="Equation" r:id="rId5" imgW="1434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6021288"/>
                        <a:ext cx="2880321" cy="7126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30523" y="4581128"/>
            <a:ext cx="8129909" cy="141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6021288"/>
            <a:ext cx="453224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267370" y="1312312"/>
            <a:ext cx="37691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The equations</a:t>
            </a:r>
            <a:endParaRPr lang="en-US" sz="2600" dirty="0" smtClean="0"/>
          </a:p>
          <a:p>
            <a:endParaRPr lang="en-US" sz="2600" dirty="0"/>
          </a:p>
          <a:p>
            <a:r>
              <a:rPr lang="en-GB" sz="2600" dirty="0" smtClean="0"/>
              <a:t>Shows </a:t>
            </a:r>
            <a:r>
              <a:rPr lang="en-GB" sz="2600" dirty="0" smtClean="0"/>
              <a:t>the</a:t>
            </a:r>
            <a:r>
              <a:rPr lang="en-GB" sz="2600" dirty="0" smtClean="0"/>
              <a:t> </a:t>
            </a:r>
            <a:r>
              <a:rPr lang="en-GB" sz="2600" dirty="0" smtClean="0"/>
              <a:t>connection between the </a:t>
            </a:r>
            <a:r>
              <a:rPr lang="en-GB" sz="2600" dirty="0" smtClean="0"/>
              <a:t>density change222 </a:t>
            </a:r>
            <a:r>
              <a:rPr lang="en-GB" sz="2600" dirty="0" smtClean="0"/>
              <a:t>and the plasma beta of the flow</a:t>
            </a:r>
            <a:endParaRPr lang="en-GB" sz="2600" dirty="0"/>
          </a:p>
        </p:txBody>
      </p:sp>
      <p:sp>
        <p:nvSpPr>
          <p:cNvPr id="11" name="Oval 10"/>
          <p:cNvSpPr/>
          <p:nvPr/>
        </p:nvSpPr>
        <p:spPr>
          <a:xfrm>
            <a:off x="323528" y="3429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>
            <a:stCxn id="11" idx="3"/>
            <a:endCxn id="11" idx="7"/>
          </p:cNvCxnSpPr>
          <p:nvPr/>
        </p:nvCxnSpPr>
        <p:spPr>
          <a:xfrm flipV="1">
            <a:off x="365709" y="3471181"/>
            <a:ext cx="203670" cy="2036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1" idx="1"/>
            <a:endCxn id="11" idx="5"/>
          </p:cNvCxnSpPr>
          <p:nvPr/>
        </p:nvCxnSpPr>
        <p:spPr>
          <a:xfrm>
            <a:off x="365709" y="3471181"/>
            <a:ext cx="203670" cy="20367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12360" y="5949280"/>
            <a:ext cx="100811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837070" y="4653136"/>
            <a:ext cx="100811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788024" y="5949280"/>
            <a:ext cx="3024336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91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ull_prom_neg_and_zoom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52536" y="908720"/>
            <a:ext cx="9649072" cy="48245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altLang="ja-JP" dirty="0"/>
              <a:t>Where this might be useful on the Sun: Prominence plumes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766996"/>
            <a:ext cx="2304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smtClean="0"/>
              <a:t>Negative image</a:t>
            </a:r>
            <a:endParaRPr lang="en-GB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32240" y="764704"/>
            <a:ext cx="23042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smtClean="0"/>
              <a:t>Positive image</a:t>
            </a:r>
            <a:endParaRPr lang="en-GB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008" y="5301208"/>
            <a:ext cx="5364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Movie: Negative image of prominence (left) and positive, enlarged image of white box region (right) observed on 2007/10/03 in the Ca II H line (3968.5 Å)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148064" y="5294386"/>
            <a:ext cx="3995936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First observed by </a:t>
            </a:r>
            <a:r>
              <a:rPr lang="en-GB" sz="2400" dirty="0" err="1" smtClean="0"/>
              <a:t>Stellmacher</a:t>
            </a:r>
            <a:r>
              <a:rPr lang="en-GB" sz="2400" dirty="0" smtClean="0"/>
              <a:t> &amp; </a:t>
            </a:r>
            <a:r>
              <a:rPr lang="en-GB" sz="2400" dirty="0" err="1" smtClean="0"/>
              <a:t>Wiehr</a:t>
            </a:r>
            <a:r>
              <a:rPr lang="en-GB" sz="2400" dirty="0" smtClean="0"/>
              <a:t> (1973). Rediscovered by Berger et al (2008) and  de </a:t>
            </a:r>
            <a:r>
              <a:rPr lang="en-GB" sz="2400" dirty="0" err="1" smtClean="0"/>
              <a:t>Toma</a:t>
            </a:r>
            <a:r>
              <a:rPr lang="en-GB" sz="2400" dirty="0" smtClean="0"/>
              <a:t> et al  (2008)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399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important characteristics of plumes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764704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smtClean="0"/>
              <a:t>From Observations</a:t>
            </a:r>
            <a:endParaRPr lang="en-GB" sz="2500" b="1" dirty="0"/>
          </a:p>
        </p:txBody>
      </p:sp>
      <p:pic>
        <p:nvPicPr>
          <p:cNvPr id="7" name="Content Placeholder 4" descr="bright_plume_hat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672966"/>
            <a:ext cx="5184576" cy="5184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5541039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Figure: Zoom image of plume region observed on 2007/10/03 in the Ca II H line (3968.5 Å)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764704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Key Point 1:</a:t>
            </a:r>
            <a:r>
              <a:rPr lang="en-GB" sz="2800" dirty="0" smtClean="0"/>
              <a:t> plumes have an  </a:t>
            </a:r>
            <a:r>
              <a:rPr lang="en-GB" sz="2800" dirty="0" smtClean="0">
                <a:solidFill>
                  <a:srgbClr val="0070C0"/>
                </a:solidFill>
              </a:rPr>
              <a:t>elliptical head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2</a:t>
            </a:r>
            <a:r>
              <a:rPr lang="en-GB" sz="2800" dirty="0" smtClean="0"/>
              <a:t>: </a:t>
            </a:r>
            <a:r>
              <a:rPr lang="en-GB" sz="2800" dirty="0" smtClean="0">
                <a:solidFill>
                  <a:srgbClr val="0070C0"/>
                </a:solidFill>
              </a:rPr>
              <a:t>Constant rise velocity</a:t>
            </a:r>
            <a:r>
              <a:rPr lang="en-GB" sz="2800" dirty="0" smtClean="0"/>
              <a:t> (10 – 30  km/s) – Berger et al (2010)</a:t>
            </a:r>
          </a:p>
        </p:txBody>
      </p:sp>
    </p:spTree>
    <p:extLst>
      <p:ext uri="{BB962C8B-B14F-4D97-AF65-F5344CB8AC3E}">
        <p14:creationId xmlns:p14="http://schemas.microsoft.com/office/powerpoint/2010/main" val="32669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important characteristics of plumes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791706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smtClean="0"/>
              <a:t>From Simulations</a:t>
            </a:r>
            <a:endParaRPr lang="en-GB" sz="2500" b="1" dirty="0"/>
          </a:p>
        </p:txBody>
      </p:sp>
      <p:pic>
        <p:nvPicPr>
          <p:cNvPr id="5" name="Content Placeholder 3" descr="3dmovi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2518"/>
            <a:ext cx="4880042" cy="4880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764704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Key Point 1:</a:t>
            </a:r>
            <a:r>
              <a:rPr lang="en-GB" sz="2800" dirty="0" smtClean="0"/>
              <a:t> plumes have an  </a:t>
            </a:r>
            <a:r>
              <a:rPr lang="en-GB" sz="2800" dirty="0" smtClean="0">
                <a:solidFill>
                  <a:srgbClr val="0070C0"/>
                </a:solidFill>
              </a:rPr>
              <a:t>elliptical head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2</a:t>
            </a:r>
            <a:r>
              <a:rPr lang="en-GB" sz="2800" dirty="0" smtClean="0"/>
              <a:t>: </a:t>
            </a:r>
            <a:r>
              <a:rPr lang="en-GB" sz="2800" dirty="0" smtClean="0">
                <a:solidFill>
                  <a:srgbClr val="0070C0"/>
                </a:solidFill>
              </a:rPr>
              <a:t>Constant rise velocity</a:t>
            </a:r>
            <a:r>
              <a:rPr lang="en-GB" sz="2800" dirty="0" smtClean="0"/>
              <a:t> (10 – 30  km/s) – Berger et al (2010)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3: </a:t>
            </a:r>
            <a:r>
              <a:rPr lang="en-GB" sz="2800" dirty="0" smtClean="0"/>
              <a:t>Plumes are </a:t>
            </a:r>
            <a:r>
              <a:rPr lang="en-GB" sz="2800" dirty="0" smtClean="0">
                <a:solidFill>
                  <a:srgbClr val="0070C0"/>
                </a:solidFill>
              </a:rPr>
              <a:t>filamentary structure</a:t>
            </a:r>
            <a:r>
              <a:rPr lang="en-GB" sz="2800" dirty="0" smtClean="0"/>
              <a:t> aligned with magnetic field – Hillier et al (2012)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027003"/>
            <a:ext cx="558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Movie: 3D simulation of magnetic Rayleigh-Taylor instability  - Hillier et al 2012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66905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 descr="bright_plume_hat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692696"/>
            <a:ext cx="5184576" cy="5184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important characteristics of plumes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764704"/>
            <a:ext cx="28803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 smtClean="0"/>
              <a:t>From Observations</a:t>
            </a:r>
            <a:endParaRPr lang="en-GB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541039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Figure: Zoom image of plume region observed on 2007/10/03 in the Ca II H line (3968.5 Å)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267744" y="3429000"/>
            <a:ext cx="0" cy="108012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3568" y="35730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Plume rises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1691680" y="2564904"/>
            <a:ext cx="1296144" cy="7920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27584" y="1772816"/>
            <a:ext cx="14401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Material is compressed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540842" y="3012718"/>
            <a:ext cx="504056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34606" y="3021662"/>
            <a:ext cx="432048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87824" y="1772816"/>
            <a:ext cx="1403648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High total pressure drives material out the way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932040" y="764704"/>
            <a:ext cx="41764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Key Point 1:</a:t>
            </a:r>
            <a:r>
              <a:rPr lang="en-GB" sz="2800" dirty="0" smtClean="0"/>
              <a:t> plumes have an  </a:t>
            </a:r>
            <a:r>
              <a:rPr lang="en-GB" sz="2800" dirty="0" smtClean="0">
                <a:solidFill>
                  <a:srgbClr val="0070C0"/>
                </a:solidFill>
              </a:rPr>
              <a:t>elliptical head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2</a:t>
            </a:r>
            <a:r>
              <a:rPr lang="en-GB" sz="2800" dirty="0" smtClean="0"/>
              <a:t>: </a:t>
            </a:r>
            <a:r>
              <a:rPr lang="en-GB" sz="2800" dirty="0" smtClean="0">
                <a:solidFill>
                  <a:srgbClr val="0070C0"/>
                </a:solidFill>
              </a:rPr>
              <a:t>Constant rise velocity</a:t>
            </a:r>
            <a:r>
              <a:rPr lang="en-GB" sz="2800" dirty="0" smtClean="0"/>
              <a:t> (10 – 30  km/s) – Berger et al (2010)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3: </a:t>
            </a:r>
            <a:r>
              <a:rPr lang="en-GB" sz="2800" dirty="0" smtClean="0"/>
              <a:t>Plumes are </a:t>
            </a:r>
            <a:r>
              <a:rPr lang="en-GB" sz="2800" dirty="0" smtClean="0">
                <a:solidFill>
                  <a:srgbClr val="0070C0"/>
                </a:solidFill>
              </a:rPr>
              <a:t>filamentary structure</a:t>
            </a:r>
            <a:r>
              <a:rPr lang="en-GB" sz="2800" dirty="0" smtClean="0"/>
              <a:t> aligned with magnetic field – Hillier et al (2012)</a:t>
            </a:r>
          </a:p>
          <a:p>
            <a:r>
              <a:rPr lang="en-GB" sz="2800" dirty="0" smtClean="0">
                <a:solidFill>
                  <a:srgbClr val="FF0000"/>
                </a:solidFill>
              </a:rPr>
              <a:t>Key Point 4:</a:t>
            </a:r>
            <a:r>
              <a:rPr lang="en-GB" sz="2800" dirty="0" smtClean="0"/>
              <a:t> Plumes have a thick, bright hat. Assuming emission of prominences is mainly scattering, this is showing </a:t>
            </a:r>
            <a:r>
              <a:rPr lang="en-GB" sz="2800" dirty="0" smtClean="0">
                <a:solidFill>
                  <a:srgbClr val="0070C0"/>
                </a:solidFill>
              </a:rPr>
              <a:t>high density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45170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8268" y="4293096"/>
            <a:ext cx="453224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How </a:t>
            </a:r>
            <a:r>
              <a:rPr lang="en-GB" dirty="0" smtClean="0"/>
              <a:t>can the flow solution </a:t>
            </a:r>
            <a:r>
              <a:rPr lang="en-GB" dirty="0" smtClean="0"/>
              <a:t>be </a:t>
            </a:r>
            <a:r>
              <a:rPr lang="en-GB" dirty="0"/>
              <a:t>a</a:t>
            </a:r>
            <a:r>
              <a:rPr lang="en-GB" dirty="0" smtClean="0"/>
              <a:t>pplied?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51520" y="980728"/>
            <a:ext cx="4464496" cy="3640876"/>
            <a:chOff x="251520" y="980728"/>
            <a:chExt cx="4464496" cy="3640876"/>
          </a:xfrm>
        </p:grpSpPr>
        <p:pic>
          <p:nvPicPr>
            <p:cNvPr id="5" name="Content Placeholder 4" descr="bright_plume_hat.eps"/>
            <p:cNvPicPr>
              <a:picLocks noChangeAspect="1"/>
            </p:cNvPicPr>
            <p:nvPr/>
          </p:nvPicPr>
          <p:blipFill>
            <a:blip r:embed="rId5" cstate="print"/>
            <a:srcRect l="23702" t="14062" r="10765" b="45313"/>
            <a:stretch>
              <a:fillRect/>
            </a:stretch>
          </p:blipFill>
          <p:spPr>
            <a:xfrm>
              <a:off x="251520" y="980728"/>
              <a:ext cx="4464496" cy="2767612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507188" y="3212976"/>
              <a:ext cx="1224136" cy="1008112"/>
            </a:xfrm>
            <a:prstGeom prst="ellipse">
              <a:avLst/>
            </a:prstGeom>
            <a:solidFill>
              <a:schemeClr val="tx1"/>
            </a:solidFill>
            <a:ln w="508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110162" y="3757508"/>
              <a:ext cx="2016224" cy="864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6" name="Picture 2" descr="File:CylinderVelocityPressure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20315" t="9251" r="18101" b="14913"/>
          <a:stretch>
            <a:fillRect/>
          </a:stretch>
        </p:blipFill>
        <p:spPr bwMode="auto">
          <a:xfrm>
            <a:off x="251520" y="3968736"/>
            <a:ext cx="4464496" cy="2745248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788024" y="1052736"/>
            <a:ext cx="4355976" cy="3312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By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modelling the intensity in terms of density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compression at the top of the plume can be calculated.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will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allow for the plasma beta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be estimated.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/>
        </p:nvGraphicFramePr>
        <p:xfrm>
          <a:off x="5367356" y="5157192"/>
          <a:ext cx="2881312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Equation" r:id="rId8" imgW="1434960" imgH="457200" progId="Equation.3">
                  <p:embed/>
                </p:oleObj>
              </mc:Choice>
              <mc:Fallback>
                <p:oleObj name="Equation" r:id="rId8" imgW="14349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356" y="5157192"/>
                        <a:ext cx="2881312" cy="71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6083516" y="5847035"/>
          <a:ext cx="158908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Equation" r:id="rId10" imgW="761760" imgH="393480" progId="Equation.3">
                  <p:embed/>
                </p:oleObj>
              </mc:Choice>
              <mc:Fallback>
                <p:oleObj name="Equation" r:id="rId10" imgW="761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516" y="5847035"/>
                        <a:ext cx="1589088" cy="82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6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576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Estimate of Prominence Plasma Beta – Fitting Intensity to calculate </a:t>
            </a:r>
            <a:r>
              <a:rPr lang="el-GR" dirty="0" smtClean="0"/>
              <a:t>β</a:t>
            </a:r>
            <a:endParaRPr lang="en-GB" dirty="0"/>
          </a:p>
        </p:txBody>
      </p:sp>
      <p:pic>
        <p:nvPicPr>
          <p:cNvPr id="5" name="Picture 4" descr="figure7_b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7112" y="1025676"/>
            <a:ext cx="4932548" cy="493254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2451684" y="1628800"/>
            <a:ext cx="0" cy="1728192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36512" y="5613047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Assuming that the emission is only proportional to the density we can fit to solve for M</a:t>
            </a:r>
            <a:r>
              <a:rPr lang="en-GB" sz="2400" baseline="-25000" dirty="0" smtClean="0"/>
              <a:t>*</a:t>
            </a:r>
            <a:r>
              <a:rPr lang="en-GB" sz="2400" dirty="0" smtClean="0"/>
              <a:t>, giving an estimate of the plasma beta of </a:t>
            </a:r>
          </a:p>
          <a:p>
            <a:r>
              <a:rPr lang="en-GB" sz="2400" dirty="0" smtClean="0"/>
              <a:t>                               for                     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94596" y="6371073"/>
          <a:ext cx="198913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5" imgW="952200" imgH="203040" progId="Equation.3">
                  <p:embed/>
                </p:oleObj>
              </mc:Choice>
              <mc:Fallback>
                <p:oleObj name="Equation" r:id="rId5" imgW="952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96" y="6371073"/>
                        <a:ext cx="1989137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1299" name="Object 3"/>
          <p:cNvGraphicFramePr>
            <a:graphicFrameLocks noChangeAspect="1"/>
          </p:cNvGraphicFramePr>
          <p:nvPr/>
        </p:nvGraphicFramePr>
        <p:xfrm>
          <a:off x="2582608" y="6349796"/>
          <a:ext cx="1616075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7" imgW="774360" imgH="203040" progId="Equation.3">
                  <p:embed/>
                </p:oleObj>
              </mc:Choice>
              <mc:Fallback>
                <p:oleObj name="Equation" r:id="rId7" imgW="774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2608" y="6349796"/>
                        <a:ext cx="1616075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84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 l="8684" t="1035" r="17384" b="1549"/>
          <a:stretch>
            <a:fillRect/>
          </a:stretch>
        </p:blipFill>
        <p:spPr bwMode="auto">
          <a:xfrm>
            <a:off x="4355976" y="1251817"/>
            <a:ext cx="4608512" cy="433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67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643</Words>
  <Application>Microsoft Office PowerPoint</Application>
  <PresentationFormat>On-screen Show (4:3)</PresentationFormat>
  <Paragraphs>65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ＭＳ Ｐゴシック</vt:lpstr>
      <vt:lpstr>Arial</vt:lpstr>
      <vt:lpstr>Calibri</vt:lpstr>
      <vt:lpstr>Office Theme</vt:lpstr>
      <vt:lpstr>Equation</vt:lpstr>
      <vt:lpstr>Determination of Prominence Plasma β from the Dynamics of Rising Plumes</vt:lpstr>
      <vt:lpstr>Back to University (+α): Flow around a circular cylinder</vt:lpstr>
      <vt:lpstr>Mathematical model for the Compression</vt:lpstr>
      <vt:lpstr>Where this might be useful on the Sun: Prominence plumes</vt:lpstr>
      <vt:lpstr>The important characteristics of plumes</vt:lpstr>
      <vt:lpstr>The important characteristics of plumes</vt:lpstr>
      <vt:lpstr>The important characteristics of plumes</vt:lpstr>
      <vt:lpstr>How can the flow solution be applied?</vt:lpstr>
      <vt:lpstr>Estimate of Prominence Plasma Beta – Fitting Intensity to calculate β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Prominence  Plasma β from the Dynamics of Rising Plumes </dc:title>
  <dc:creator>Andrew</dc:creator>
  <cp:lastModifiedBy>Andrew</cp:lastModifiedBy>
  <cp:revision>42</cp:revision>
  <dcterms:created xsi:type="dcterms:W3CDTF">2013-11-04T14:09:41Z</dcterms:created>
  <dcterms:modified xsi:type="dcterms:W3CDTF">2013-11-12T08:57:24Z</dcterms:modified>
</cp:coreProperties>
</file>