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wdp" ContentType="image/vnd.ms-photo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notesMasterIdLst>
    <p:notesMasterId r:id="rId19"/>
  </p:notesMasterIdLst>
  <p:sldIdLst>
    <p:sldId id="256" r:id="rId2"/>
    <p:sldId id="257" r:id="rId3"/>
    <p:sldId id="277" r:id="rId4"/>
    <p:sldId id="278" r:id="rId5"/>
    <p:sldId id="259" r:id="rId6"/>
    <p:sldId id="273" r:id="rId7"/>
    <p:sldId id="272" r:id="rId8"/>
    <p:sldId id="260" r:id="rId9"/>
    <p:sldId id="267" r:id="rId10"/>
    <p:sldId id="274" r:id="rId11"/>
    <p:sldId id="265" r:id="rId12"/>
    <p:sldId id="275" r:id="rId13"/>
    <p:sldId id="264" r:id="rId14"/>
    <p:sldId id="263" r:id="rId15"/>
    <p:sldId id="270" r:id="rId16"/>
    <p:sldId id="261" r:id="rId17"/>
    <p:sldId id="276" r:id="rId18"/>
  </p:sldIdLst>
  <p:sldSz cx="9144000" cy="6858000" type="screen4x3"/>
  <p:notesSz cx="6858000" cy="9144000"/>
  <p:defaultTextStyle>
    <a:defPPr>
      <a:defRPr lang="ko-KR"/>
    </a:defPPr>
    <a:lvl1pPr marL="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800080"/>
    <a:srgbClr val="008000"/>
    <a:srgbClr val="0D0DFB"/>
    <a:srgbClr val="0F02B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보통 스타일 2 - 강조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7320" autoAdjust="0"/>
  </p:normalViewPr>
  <p:slideViewPr>
    <p:cSldViewPr>
      <p:cViewPr varScale="1">
        <p:scale>
          <a:sx n="86" d="100"/>
          <a:sy n="86" d="100"/>
        </p:scale>
        <p:origin x="-648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printerSettings" Target="printerSettings/printerSettings1.bin"/><Relationship Id="rId21" Type="http://schemas.openxmlformats.org/officeDocument/2006/relationships/presProps" Target="presProps.xml"/><Relationship Id="rId22" Type="http://schemas.openxmlformats.org/officeDocument/2006/relationships/viewProps" Target="viewProps.xml"/><Relationship Id="rId23" Type="http://schemas.openxmlformats.org/officeDocument/2006/relationships/theme" Target="theme/theme1.xml"/><Relationship Id="rId24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머리글 개체 틀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3" name="날짜 개체 틀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9335B6A-B921-4343-B5B4-01154B56F2CC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4" name="슬라이드 이미지 개체 틀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ko-KR" altLang="en-US"/>
          </a:p>
        </p:txBody>
      </p:sp>
      <p:sp>
        <p:nvSpPr>
          <p:cNvPr id="5" name="슬라이드 노트 개체 틀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3E2197-1F09-45DC-8098-3EB3BA1041F7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18161145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슬라이드 이미지 개체 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슬라이드 노트 개체 틀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83E2197-1F09-45DC-8098-3EB3BA1041F7}" type="slidenum">
              <a:rPr lang="ko-KR" altLang="en-US" smtClean="0"/>
              <a:t>3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377539662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슬라이드 이미지 개체 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슬라이드 노트 개체 틀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83E2197-1F09-45DC-8098-3EB3BA1041F7}" type="slidenum">
              <a:rPr lang="ko-KR" altLang="en-US" smtClean="0"/>
              <a:t>9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24785777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슬라이드 이미지 개체 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슬라이드 노트 개체 틀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83E2197-1F09-45DC-8098-3EB3BA1041F7}" type="slidenum">
              <a:rPr lang="ko-KR" altLang="en-US" smtClean="0"/>
              <a:t>11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4080410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슬라이드 이미지 개체 틀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슬라이드 노트 개체 틀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83E2197-1F09-45DC-8098-3EB3BA1041F7}" type="slidenum">
              <a:rPr lang="ko-KR" altLang="en-US" smtClean="0"/>
              <a:t>14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7118233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제목 슬라이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부제목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ko-KR" altLang="en-US" smtClean="0"/>
              <a:t>마스터 부제목 스타일 편집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28426166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제목 및 내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29843597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구역 머리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6363260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콘텐츠 2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내용 개체 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42733564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비교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4" name="내용 개체 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5" name="텍스트 개체 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6" name="내용 개체 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7" name="날짜 개체 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8" name="바닥글 개체 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9" name="슬라이드 번호 개체 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8558812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제목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날짜 개체 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4" name="바닥글 개체 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5" name="슬라이드 번호 개체 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31461617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빈 화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날짜 개체 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3" name="바닥글 개체 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19815566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캡션 있는 콘텐츠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텍스트 개체 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191711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캡션 있는 그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그림 개체 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ko-KR" altLang="en-US"/>
          </a:p>
        </p:txBody>
      </p:sp>
      <p:sp>
        <p:nvSpPr>
          <p:cNvPr id="4" name="텍스트 개체 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19349682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제목 및 세로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세로 텍스트 개체 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32514289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세로 제목 및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세로 제목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세로 텍스트 개체 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243118359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개체 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6BA9771-4593-4A9C-B0FF-59116C28CF14}" type="datetimeFigureOut">
              <a:rPr lang="ko-KR" altLang="en-US" smtClean="0"/>
              <a:t>2013. 11. 13.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77A5C20-69F0-4975-AD42-09BA051DAD50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32763802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ctr" defTabSz="914400" rtl="0" eaLnBrk="1" latinLnBrk="1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1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1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ko-KR"/>
      </a:defPPr>
      <a:lvl1pPr marL="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png"/><Relationship Id="rId3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png"/><Relationship Id="rId5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4" Type="http://schemas.openxmlformats.org/officeDocument/2006/relationships/image" Target="../media/image11.png"/><Relationship Id="rId5" Type="http://schemas.openxmlformats.org/officeDocument/2006/relationships/image" Target="../media/image12.png"/><Relationship Id="rId6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5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4" Type="http://schemas.openxmlformats.org/officeDocument/2006/relationships/image" Target="../media/image15.png"/><Relationship Id="rId5" Type="http://schemas.microsoft.com/office/2007/relationships/hdphoto" Target="../media/hdphoto2.wdp"/><Relationship Id="rId6" Type="http://schemas.openxmlformats.org/officeDocument/2006/relationships/image" Target="../media/image16.png"/><Relationship Id="rId7" Type="http://schemas.openxmlformats.org/officeDocument/2006/relationships/image" Target="../media/image17.png"/><Relationship Id="rId8" Type="http://schemas.openxmlformats.org/officeDocument/2006/relationships/image" Target="../media/image18.png"/><Relationship Id="rId9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4" Type="http://schemas.openxmlformats.org/officeDocument/2006/relationships/image" Target="../media/image24.png"/><Relationship Id="rId5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4" Type="http://schemas.openxmlformats.org/officeDocument/2006/relationships/image" Target="../media/image27.png"/><Relationship Id="rId5" Type="http://schemas.openxmlformats.org/officeDocument/2006/relationships/image" Target="../media/image24.png"/><Relationship Id="rId6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4" Type="http://schemas.openxmlformats.org/officeDocument/2006/relationships/image" Target="../media/image30.png"/><Relationship Id="rId5" Type="http://schemas.openxmlformats.org/officeDocument/2006/relationships/image" Target="../media/image26.png"/><Relationship Id="rId6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4" Type="http://schemas.openxmlformats.org/officeDocument/2006/relationships/image" Target="../media/image11.png"/><Relationship Id="rId5" Type="http://schemas.openxmlformats.org/officeDocument/2006/relationships/image" Target="../media/image33.png"/><Relationship Id="rId6" Type="http://schemas.openxmlformats.org/officeDocument/2006/relationships/image" Target="../media/image34.png"/><Relationship Id="rId7" Type="http://schemas.openxmlformats.org/officeDocument/2006/relationships/image" Target="../media/image35.png"/><Relationship Id="rId8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1.png"/></Relationships>
</file>

<file path=ppt/slides/_rels/slide14.xml.rels><?xml version="1.0" encoding="UTF-8" standalone="yes"?>
<Relationships xmlns="http://schemas.openxmlformats.org/package/2006/relationships"><Relationship Id="rId11" Type="http://schemas.openxmlformats.org/officeDocument/2006/relationships/image" Target="../media/image45.png"/><Relationship Id="rId12" Type="http://schemas.openxmlformats.org/officeDocument/2006/relationships/image" Target="../media/image46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37.png"/><Relationship Id="rId4" Type="http://schemas.openxmlformats.org/officeDocument/2006/relationships/image" Target="../media/image38.png"/><Relationship Id="rId5" Type="http://schemas.openxmlformats.org/officeDocument/2006/relationships/image" Target="../media/image39.png"/><Relationship Id="rId6" Type="http://schemas.openxmlformats.org/officeDocument/2006/relationships/image" Target="../media/image40.png"/><Relationship Id="rId7" Type="http://schemas.openxmlformats.org/officeDocument/2006/relationships/image" Target="../media/image41.png"/><Relationship Id="rId8" Type="http://schemas.openxmlformats.org/officeDocument/2006/relationships/image" Target="../media/image42.png"/><Relationship Id="rId9" Type="http://schemas.openxmlformats.org/officeDocument/2006/relationships/image" Target="../media/image43.png"/><Relationship Id="rId10" Type="http://schemas.openxmlformats.org/officeDocument/2006/relationships/image" Target="../media/image44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7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8.png"/><Relationship Id="rId3" Type="http://schemas.openxmlformats.org/officeDocument/2006/relationships/image" Target="../media/image4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4" Type="http://schemas.openxmlformats.org/officeDocument/2006/relationships/image" Target="../media/image38.png"/><Relationship Id="rId5" Type="http://schemas.openxmlformats.org/officeDocument/2006/relationships/image" Target="../media/image51.png"/><Relationship Id="rId6" Type="http://schemas.openxmlformats.org/officeDocument/2006/relationships/image" Target="../media/image40.png"/><Relationship Id="rId7" Type="http://schemas.openxmlformats.org/officeDocument/2006/relationships/image" Target="../media/image3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직사각형 5"/>
          <p:cNvSpPr/>
          <p:nvPr/>
        </p:nvSpPr>
        <p:spPr>
          <a:xfrm>
            <a:off x="0" y="764704"/>
            <a:ext cx="9144000" cy="4032448"/>
          </a:xfrm>
          <a:prstGeom prst="rect">
            <a:avLst/>
          </a:prstGeom>
          <a:ln>
            <a:noFill/>
          </a:ln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2" name="제목 1"/>
          <p:cNvSpPr>
            <a:spLocks noGrp="1"/>
          </p:cNvSpPr>
          <p:nvPr>
            <p:ph type="ctrTitle"/>
          </p:nvPr>
        </p:nvSpPr>
        <p:spPr>
          <a:xfrm>
            <a:off x="0" y="1340769"/>
            <a:ext cx="9144000" cy="2592287"/>
          </a:xfrm>
        </p:spPr>
        <p:txBody>
          <a:bodyPr>
            <a:normAutofit/>
          </a:bodyPr>
          <a:lstStyle/>
          <a:p>
            <a:r>
              <a:rPr lang="en-US" altLang="ko-KR" sz="3600" dirty="0" smtClean="0">
                <a:latin typeface="HY헤드라인M" panose="02030600000101010101" pitchFamily="18" charset="-127"/>
                <a:ea typeface="HY헤드라인M" panose="02030600000101010101" pitchFamily="18" charset="-127"/>
              </a:rPr>
              <a:t>Magnetic configurations</a:t>
            </a:r>
            <a:r>
              <a:rPr lang="en-US" altLang="ko-KR" sz="3600" dirty="0">
                <a:latin typeface="HY헤드라인M" panose="02030600000101010101" pitchFamily="18" charset="-127"/>
                <a:ea typeface="HY헤드라인M" panose="02030600000101010101" pitchFamily="18" charset="-127"/>
              </a:rPr>
              <a:t> </a:t>
            </a:r>
            <a:r>
              <a:rPr lang="en-US" altLang="ko-KR" sz="3600" dirty="0" smtClean="0">
                <a:latin typeface="HY헤드라인M" panose="02030600000101010101" pitchFamily="18" charset="-127"/>
                <a:ea typeface="HY헤드라인M" panose="02030600000101010101" pitchFamily="18" charset="-127"/>
              </a:rPr>
              <a:t>responsible for</a:t>
            </a:r>
            <a:br>
              <a:rPr lang="en-US" altLang="ko-KR" sz="3600" dirty="0" smtClean="0">
                <a:latin typeface="HY헤드라인M" panose="02030600000101010101" pitchFamily="18" charset="-127"/>
                <a:ea typeface="HY헤드라인M" panose="02030600000101010101" pitchFamily="18" charset="-127"/>
              </a:rPr>
            </a:br>
            <a:r>
              <a:rPr lang="en-US" altLang="ko-KR" sz="3600" dirty="0" smtClean="0">
                <a:latin typeface="HY헤드라인M" panose="02030600000101010101" pitchFamily="18" charset="-127"/>
                <a:ea typeface="HY헤드라인M" panose="02030600000101010101" pitchFamily="18" charset="-127"/>
              </a:rPr>
              <a:t>the coronal heating and the solar wind</a:t>
            </a:r>
            <a:endParaRPr lang="ko-KR" altLang="en-US" sz="3600" dirty="0">
              <a:latin typeface="HY헤드라인M" panose="02030600000101010101" pitchFamily="18" charset="-127"/>
              <a:ea typeface="HY헤드라인M" panose="02030600000101010101" pitchFamily="18" charset="-127"/>
            </a:endParaRPr>
          </a:p>
        </p:txBody>
      </p:sp>
      <p:sp>
        <p:nvSpPr>
          <p:cNvPr id="3" name="부제목 2"/>
          <p:cNvSpPr>
            <a:spLocks noGrp="1"/>
          </p:cNvSpPr>
          <p:nvPr>
            <p:ph type="subTitle" idx="1"/>
          </p:nvPr>
        </p:nvSpPr>
        <p:spPr>
          <a:xfrm>
            <a:off x="179512" y="3645024"/>
            <a:ext cx="8784976" cy="1752600"/>
          </a:xfrm>
        </p:spPr>
        <p:txBody>
          <a:bodyPr>
            <a:normAutofit/>
          </a:bodyPr>
          <a:lstStyle/>
          <a:p>
            <a:r>
              <a:rPr lang="en-US" altLang="ko-KR" sz="2400" dirty="0" err="1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Hwanhee</a:t>
            </a:r>
            <a:r>
              <a:rPr lang="en-US" altLang="ko-KR" sz="24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Lee</a:t>
            </a:r>
            <a:r>
              <a:rPr lang="en-US" altLang="ko-KR" sz="2400" baseline="300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1</a:t>
            </a:r>
            <a:r>
              <a:rPr lang="en-US" altLang="ko-KR" sz="24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, Tetsuya Magara</a:t>
            </a:r>
            <a:r>
              <a:rPr lang="en-US" altLang="ko-KR" sz="2400" baseline="300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1</a:t>
            </a:r>
            <a:endParaRPr lang="en-US" altLang="ko-KR" sz="2400" dirty="0" smtClean="0">
              <a:solidFill>
                <a:schemeClr val="tx2">
                  <a:lumMod val="75000"/>
                </a:schemeClr>
              </a:solidFill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r>
              <a:rPr lang="en-US" altLang="ko-KR" sz="2000" baseline="300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1</a:t>
            </a:r>
            <a:r>
              <a:rPr lang="en-US" altLang="ko-KR" sz="20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School of Space research, Kyung </a:t>
            </a:r>
            <a:r>
              <a:rPr lang="en-US" altLang="ko-KR" sz="2000" dirty="0" err="1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Hee</a:t>
            </a:r>
            <a:r>
              <a:rPr lang="en-US" altLang="ko-KR" sz="2000" dirty="0" smtClean="0">
                <a:solidFill>
                  <a:schemeClr val="tx2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University</a:t>
            </a:r>
            <a:endParaRPr lang="ko-KR" altLang="en-US" sz="2000" dirty="0">
              <a:solidFill>
                <a:schemeClr val="tx2">
                  <a:lumMod val="75000"/>
                </a:schemeClr>
              </a:solidFill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516052"/>
            <a:ext cx="914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ko-KR" sz="1600" dirty="0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The 7</a:t>
            </a:r>
            <a:r>
              <a:rPr lang="en-US" altLang="ko-KR" sz="1600" baseline="30000" dirty="0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th</a:t>
            </a:r>
            <a:r>
              <a:rPr lang="en-US" altLang="ko-KR" sz="1600" dirty="0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 </a:t>
            </a:r>
            <a:r>
              <a:rPr lang="en-US" altLang="ko-KR" sz="1600" dirty="0" err="1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Hinode</a:t>
            </a:r>
            <a:r>
              <a:rPr lang="en-US" altLang="ko-KR" sz="1600" dirty="0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 Science Meeting in </a:t>
            </a:r>
            <a:r>
              <a:rPr lang="en-US" altLang="ko-KR" sz="1600" dirty="0" err="1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Takayama</a:t>
            </a:r>
            <a:r>
              <a:rPr lang="en-US" altLang="ko-KR" sz="1600" dirty="0" smtClean="0">
                <a:solidFill>
                  <a:schemeClr val="bg1">
                    <a:lumMod val="50000"/>
                  </a:schemeClr>
                </a:solidFill>
                <a:latin typeface="Meiryo" panose="020B0604030504040204" pitchFamily="34" charset="-128"/>
                <a:ea typeface="Meiryo" panose="020B0604030504040204" pitchFamily="34" charset="-128"/>
                <a:cs typeface="Meiryo" panose="020B0604030504040204" pitchFamily="34" charset="-128"/>
              </a:rPr>
              <a:t>, Japan                                   13 Nov. 2013</a:t>
            </a:r>
            <a:endParaRPr lang="ko-KR" altLang="en-US" sz="1600" dirty="0">
              <a:solidFill>
                <a:schemeClr val="bg1">
                  <a:lumMod val="50000"/>
                </a:schemeClr>
              </a:solidFill>
              <a:latin typeface="Meiryo" panose="020B0604030504040204" pitchFamily="34" charset="-128"/>
              <a:cs typeface="Meiryo" panose="020B0604030504040204" pitchFamily="34" charset="-128"/>
            </a:endParaRPr>
          </a:p>
        </p:txBody>
      </p:sp>
      <p:pic>
        <p:nvPicPr>
          <p:cNvPr id="5" name="Picture 106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354" r="18151"/>
          <a:stretch/>
        </p:blipFill>
        <p:spPr bwMode="auto">
          <a:xfrm>
            <a:off x="1" y="45004"/>
            <a:ext cx="899592" cy="6476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" name="Picture 1"/>
          <p:cNvPicPr>
            <a:picLocks noChangeAspect="1" noChangeArrowheads="1"/>
          </p:cNvPicPr>
          <p:nvPr/>
        </p:nvPicPr>
        <p:blipFill rotWithShape="1">
          <a:blip r:embed="rId3"/>
          <a:srcRect l="32592"/>
          <a:stretch/>
        </p:blipFill>
        <p:spPr bwMode="auto">
          <a:xfrm>
            <a:off x="899593" y="77021"/>
            <a:ext cx="1440160" cy="615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40461110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1143000"/>
          </a:xfrm>
        </p:spPr>
        <p:txBody>
          <a:bodyPr>
            <a:noAutofit/>
          </a:bodyPr>
          <a:lstStyle/>
          <a:p>
            <a:r>
              <a:rPr lang="en-US" altLang="ko-KR" sz="3600" dirty="0" smtClean="0"/>
              <a:t>Key points of our study compared</a:t>
            </a:r>
            <a:br>
              <a:rPr lang="en-US" altLang="ko-KR" sz="3600" dirty="0" smtClean="0"/>
            </a:br>
            <a:r>
              <a:rPr lang="en-US" altLang="ko-KR" sz="3600" dirty="0" smtClean="0"/>
              <a:t>to previous studies</a:t>
            </a:r>
            <a:endParaRPr lang="ko-KR" alt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1043608" y="6135687"/>
            <a:ext cx="777686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C00000"/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We try to derive more detailed magnetic configurations</a:t>
            </a:r>
            <a:endParaRPr lang="en-US" sz="2400" dirty="0">
              <a:solidFill>
                <a:srgbClr val="C00000"/>
              </a:solidFill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203848" y="4737918"/>
            <a:ext cx="529208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Half-circle shaped loop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Cross sectional area is constant</a:t>
            </a:r>
            <a:endParaRPr lang="en-US" altLang="ko-KR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Potential-field approximation</a:t>
            </a:r>
            <a:endParaRPr lang="ko-KR" altLang="en-US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  <p:pic>
        <p:nvPicPr>
          <p:cNvPr id="4100" name="Picture 4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9048"/>
          <a:stretch/>
        </p:blipFill>
        <p:spPr bwMode="auto">
          <a:xfrm>
            <a:off x="1684325" y="4506661"/>
            <a:ext cx="1159483" cy="6505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오른쪽 화살표 13"/>
          <p:cNvSpPr/>
          <p:nvPr/>
        </p:nvSpPr>
        <p:spPr>
          <a:xfrm>
            <a:off x="467544" y="6137623"/>
            <a:ext cx="432048" cy="435636"/>
          </a:xfrm>
          <a:prstGeom prst="rightArrow">
            <a:avLst/>
          </a:prstGeom>
          <a:solidFill>
            <a:srgbClr val="FFC000"/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grpSp>
        <p:nvGrpSpPr>
          <p:cNvPr id="13" name="그룹 12"/>
          <p:cNvGrpSpPr/>
          <p:nvPr/>
        </p:nvGrpSpPr>
        <p:grpSpPr>
          <a:xfrm>
            <a:off x="1547664" y="1780605"/>
            <a:ext cx="5844543" cy="1812156"/>
            <a:chOff x="1242682" y="1429622"/>
            <a:chExt cx="5844543" cy="1812156"/>
          </a:xfrm>
        </p:grpSpPr>
        <p:sp>
          <p:nvSpPr>
            <p:cNvPr id="6" name="TextBox 5"/>
            <p:cNvSpPr txBox="1"/>
            <p:nvPr/>
          </p:nvSpPr>
          <p:spPr>
            <a:xfrm>
              <a:off x="1970731" y="2934001"/>
              <a:ext cx="1216167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sz="1400" dirty="0" smtClean="0"/>
                <a:t>photosphere</a:t>
              </a:r>
              <a:endParaRPr lang="ko-KR" altLang="en-US" sz="1400" dirty="0"/>
            </a:p>
          </p:txBody>
        </p:sp>
        <p:pic>
          <p:nvPicPr>
            <p:cNvPr id="1028" name="Picture 4"/>
            <p:cNvPicPr>
              <a:picLocks noChangeAspect="1" noChangeArrowheads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283" r="8620" b="28221"/>
            <a:stretch/>
          </p:blipFill>
          <p:spPr bwMode="auto">
            <a:xfrm>
              <a:off x="1725917" y="1829314"/>
              <a:ext cx="1709114" cy="114605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9" name="Picture 5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44906" y="1869439"/>
              <a:ext cx="1294860" cy="11059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7" name="그룹 6"/>
            <p:cNvGrpSpPr/>
            <p:nvPr/>
          </p:nvGrpSpPr>
          <p:grpSpPr>
            <a:xfrm>
              <a:off x="1665655" y="1804612"/>
              <a:ext cx="319318" cy="369332"/>
              <a:chOff x="1167731" y="2668270"/>
              <a:chExt cx="319318" cy="369332"/>
            </a:xfrm>
          </p:grpSpPr>
          <p:sp>
            <p:nvSpPr>
              <p:cNvPr id="10" name="TextBox 9"/>
              <p:cNvSpPr txBox="1"/>
              <p:nvPr/>
            </p:nvSpPr>
            <p:spPr>
              <a:xfrm>
                <a:off x="1167731" y="2668270"/>
                <a:ext cx="319318" cy="369332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US" altLang="ko-KR" dirty="0" smtClean="0">
                    <a:solidFill>
                      <a:srgbClr val="0070C0"/>
                    </a:solidFill>
                  </a:rPr>
                  <a:t>B</a:t>
                </a:r>
                <a:endParaRPr lang="ko-KR" altLang="en-US" dirty="0">
                  <a:solidFill>
                    <a:srgbClr val="0070C0"/>
                  </a:solidFill>
                </a:endParaRPr>
              </a:p>
            </p:txBody>
          </p:sp>
          <p:cxnSp>
            <p:nvCxnSpPr>
              <p:cNvPr id="11" name="직선 화살표 연결선 10"/>
              <p:cNvCxnSpPr/>
              <p:nvPr/>
            </p:nvCxnSpPr>
            <p:spPr>
              <a:xfrm>
                <a:off x="1227993" y="2738789"/>
                <a:ext cx="220752" cy="0"/>
              </a:xfrm>
              <a:prstGeom prst="straightConnector1">
                <a:avLst/>
              </a:prstGeom>
              <a:ln>
                <a:solidFill>
                  <a:srgbClr val="0070C0"/>
                </a:solidFill>
                <a:tailEnd type="arrow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8" name="TextBox 7"/>
            <p:cNvSpPr txBox="1"/>
            <p:nvPr/>
          </p:nvSpPr>
          <p:spPr>
            <a:xfrm>
              <a:off x="1242682" y="1432197"/>
              <a:ext cx="260353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dirty="0" smtClean="0">
                  <a:solidFill>
                    <a:srgbClr val="00B0F0"/>
                  </a:solidFill>
                </a:rPr>
                <a:t>Coronal heating model</a:t>
              </a:r>
              <a:endParaRPr lang="ko-KR" altLang="en-US" dirty="0">
                <a:solidFill>
                  <a:srgbClr val="00B0F0"/>
                </a:solidFill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5059106" y="1429622"/>
              <a:ext cx="2028119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dirty="0" smtClean="0">
                  <a:solidFill>
                    <a:srgbClr val="00B0F0"/>
                  </a:solidFill>
                </a:rPr>
                <a:t>Solar wind model</a:t>
              </a:r>
              <a:endParaRPr lang="ko-KR" altLang="en-US" dirty="0">
                <a:solidFill>
                  <a:srgbClr val="00B0F0"/>
                </a:solidFill>
              </a:endParaRPr>
            </a:p>
          </p:txBody>
        </p:sp>
      </p:grpSp>
      <p:sp>
        <p:nvSpPr>
          <p:cNvPr id="9" name="TextBox 8"/>
          <p:cNvSpPr txBox="1"/>
          <p:nvPr/>
        </p:nvSpPr>
        <p:spPr>
          <a:xfrm>
            <a:off x="2555776" y="3995772"/>
            <a:ext cx="621248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ko-KR" dirty="0" smtClean="0"/>
              <a:t>: </a:t>
            </a:r>
            <a:r>
              <a:rPr lang="en-US" altLang="ko-KR" dirty="0" smtClean="0">
                <a:solidFill>
                  <a:srgbClr val="FF0000"/>
                </a:solidFill>
              </a:rPr>
              <a:t>simple magnetic configurations </a:t>
            </a:r>
            <a:r>
              <a:rPr lang="en-US" altLang="ko-KR" dirty="0" smtClean="0"/>
              <a:t>are assumed</a:t>
            </a:r>
            <a:endParaRPr lang="ko-KR" alt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230833" y="1349670"/>
            <a:ext cx="346120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sz="2000" dirty="0">
                <a:latin typeface="HY헤드라인M" panose="02030600000101010101" pitchFamily="18" charset="-127"/>
                <a:ea typeface="HY헤드라인M" panose="02030600000101010101" pitchFamily="18" charset="-127"/>
              </a:rPr>
              <a:t>Magnetic configurations</a:t>
            </a:r>
            <a:endParaRPr lang="ko-KR" altLang="en-US" sz="2000" dirty="0">
              <a:latin typeface="HY헤드라인M" panose="02030600000101010101" pitchFamily="18" charset="-127"/>
              <a:ea typeface="HY헤드라인M" panose="02030600000101010101" pitchFamily="18" charset="-127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240035" y="3964994"/>
            <a:ext cx="236795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sz="2000" dirty="0" smtClean="0">
                <a:latin typeface="HY헤드라인M" panose="02030600000101010101" pitchFamily="18" charset="-127"/>
                <a:ea typeface="HY헤드라인M" panose="02030600000101010101" pitchFamily="18" charset="-127"/>
              </a:rPr>
              <a:t>Previous works</a:t>
            </a:r>
            <a:endParaRPr lang="ko-KR" altLang="en-US" sz="2000" dirty="0">
              <a:latin typeface="HY헤드라인M" panose="02030600000101010101" pitchFamily="18" charset="-127"/>
              <a:ea typeface="HY헤드라인M" panose="02030600000101010101" pitchFamily="18" charset="-127"/>
            </a:endParaRPr>
          </a:p>
        </p:txBody>
      </p:sp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80017" y="5301208"/>
            <a:ext cx="819875" cy="726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901914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/>
          <a:lstStyle/>
          <a:p>
            <a:r>
              <a:rPr lang="en-US" dirty="0" smtClean="0"/>
              <a:t>Introduction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9512" y="1052736"/>
            <a:ext cx="8291264" cy="5073427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0070C0"/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Two aspects of magnetic configurations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rgbClr val="C00000"/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Global configuration : whole active region</a:t>
            </a:r>
          </a:p>
          <a:p>
            <a:pPr lvl="1"/>
            <a:endParaRPr lang="en-US" sz="2400" dirty="0" smtClean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lvl="1"/>
            <a:endParaRPr lang="en-US" sz="2400" dirty="0" smtClean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lvl="1"/>
            <a:endParaRPr lang="en-US" sz="2400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lvl="1"/>
            <a:endParaRPr lang="en-US" sz="2400" dirty="0" smtClean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lvl="1"/>
            <a:endParaRPr lang="en-US" sz="2400" dirty="0" smtClean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rgbClr val="C00000"/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Local configuration : individual coronal loop</a:t>
            </a:r>
          </a:p>
          <a:p>
            <a:pPr lvl="2"/>
            <a:endParaRPr lang="en-US" sz="2000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526" t="8782" r="7629" b="4345"/>
          <a:stretch/>
        </p:blipFill>
        <p:spPr bwMode="auto">
          <a:xfrm>
            <a:off x="6915214" y="1772816"/>
            <a:ext cx="1977266" cy="1630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567" t="12045" r="3870" b="46647"/>
          <a:stretch/>
        </p:blipFill>
        <p:spPr bwMode="auto">
          <a:xfrm>
            <a:off x="7773005" y="4221088"/>
            <a:ext cx="1348124" cy="13011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직사각형 4"/>
          <p:cNvSpPr/>
          <p:nvPr/>
        </p:nvSpPr>
        <p:spPr>
          <a:xfrm>
            <a:off x="539552" y="2017458"/>
            <a:ext cx="6264696" cy="13644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>
              <a:lnSpc>
                <a:spcPct val="140000"/>
              </a:lnSpc>
              <a:buFont typeface="Arial" panose="020B0604020202020204" pitchFamily="34" charset="0"/>
              <a:buChar char="•"/>
            </a:pPr>
            <a:r>
              <a:rPr lang="en-US" altLang="ko-KR" sz="2000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Distributions </a:t>
            </a: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of the following </a:t>
            </a:r>
            <a:r>
              <a:rPr lang="en-US" altLang="ko-KR" sz="2000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two parameters</a:t>
            </a:r>
          </a:p>
          <a:p>
            <a:pPr marL="514350" lvl="1" indent="0">
              <a:lnSpc>
                <a:spcPct val="140000"/>
              </a:lnSpc>
              <a:buNone/>
            </a:pPr>
            <a:r>
              <a:rPr lang="en-US" altLang="ko-KR" sz="2000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     (</a:t>
            </a: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1) </a:t>
            </a:r>
            <a:r>
              <a:rPr lang="en-US" altLang="ko-KR" sz="2000" dirty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Force-Free parameter  </a:t>
            </a: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: </a:t>
            </a:r>
            <a:r>
              <a:rPr lang="el-GR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α</a:t>
            </a:r>
            <a:endParaRPr lang="en-US" altLang="ko-KR" sz="2000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  <a:p>
            <a:pPr marL="514350" lvl="1" indent="0">
              <a:lnSpc>
                <a:spcPct val="140000"/>
              </a:lnSpc>
              <a:buNone/>
            </a:pPr>
            <a:r>
              <a:rPr lang="en-US" altLang="ko-KR" sz="2000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     (</a:t>
            </a: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2) </a:t>
            </a:r>
            <a:r>
              <a:rPr lang="en-US" altLang="ko-KR" sz="2000" dirty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Flux-tube expansion rate </a:t>
            </a: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: </a:t>
            </a:r>
            <a:r>
              <a:rPr lang="en-US" altLang="ko-KR" sz="2000" i="1" dirty="0" err="1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f</a:t>
            </a:r>
            <a:r>
              <a:rPr lang="en-US" altLang="ko-KR" sz="2000" baseline="-25000" dirty="0" err="1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ex</a:t>
            </a:r>
            <a:endParaRPr lang="en-US" altLang="ko-KR" sz="2000" baseline="-25000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  <p:sp>
        <p:nvSpPr>
          <p:cNvPr id="7" name="직사각형 6"/>
          <p:cNvSpPr/>
          <p:nvPr/>
        </p:nvSpPr>
        <p:spPr>
          <a:xfrm>
            <a:off x="539552" y="4581128"/>
            <a:ext cx="7475467" cy="9625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800100" lvl="1" indent="-34290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altLang="ko-KR" sz="2000" dirty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Expansion profile of a coronal loop expanding </a:t>
            </a:r>
            <a:r>
              <a:rPr lang="en-US" altLang="ko-KR" sz="2000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outward</a:t>
            </a:r>
          </a:p>
          <a:p>
            <a:pPr lvl="1">
              <a:lnSpc>
                <a:spcPct val="150000"/>
              </a:lnSpc>
            </a:pPr>
            <a:r>
              <a:rPr lang="en-US" altLang="ko-KR" sz="2000" dirty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</a:t>
            </a:r>
            <a:r>
              <a:rPr lang="en-US" altLang="ko-KR" sz="2000" dirty="0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     - Distribution of </a:t>
            </a:r>
            <a:r>
              <a:rPr lang="en-US" altLang="ko-KR" sz="2000" i="1" dirty="0" err="1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f</a:t>
            </a:r>
            <a:r>
              <a:rPr lang="en-US" altLang="ko-KR" sz="2000" baseline="-25000" dirty="0" err="1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ex</a:t>
            </a:r>
            <a:r>
              <a:rPr lang="en-US" altLang="ko-KR" sz="2000" baseline="-25000" dirty="0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  </a:t>
            </a:r>
            <a:r>
              <a:rPr lang="en-US" altLang="ko-KR" sz="2000" dirty="0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along a loop</a:t>
            </a:r>
            <a:endParaRPr lang="en-US" altLang="ko-KR" sz="2000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6080492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/>
          <a:lstStyle/>
          <a:p>
            <a:r>
              <a:rPr lang="en-US" altLang="ko-KR" dirty="0" smtClean="0"/>
              <a:t>Definitions of the parameters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457200" y="1412776"/>
            <a:ext cx="8229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altLang="ko-KR" sz="2400" dirty="0" smtClean="0">
                <a:latin typeface="Adobe Heiti Std R" pitchFamily="34" charset="-128"/>
                <a:ea typeface="Adobe Heiti Std R" pitchFamily="34" charset="-128"/>
              </a:rPr>
              <a:t> To investigate these magnetic configurations,</a:t>
            </a:r>
            <a:r>
              <a:rPr lang="en-US" altLang="ko-KR" sz="2400" dirty="0">
                <a:latin typeface="Adobe Heiti Std R" pitchFamily="34" charset="-128"/>
                <a:ea typeface="Adobe Heiti Std R" pitchFamily="34" charset="-128"/>
              </a:rPr>
              <a:t/>
            </a:r>
            <a:br>
              <a:rPr lang="en-US" altLang="ko-KR" sz="2400" dirty="0">
                <a:latin typeface="Adobe Heiti Std R" pitchFamily="34" charset="-128"/>
                <a:ea typeface="Adobe Heiti Std R" pitchFamily="34" charset="-128"/>
              </a:rPr>
            </a:br>
            <a:r>
              <a:rPr lang="en-US" altLang="ko-KR" sz="2400" dirty="0" smtClean="0">
                <a:latin typeface="Adobe Heiti Std R" pitchFamily="34" charset="-128"/>
                <a:ea typeface="Adobe Heiti Std R" pitchFamily="34" charset="-128"/>
              </a:rPr>
              <a:t>we focus on two key parameters</a:t>
            </a:r>
          </a:p>
          <a:p>
            <a:endParaRPr lang="en-US" altLang="ko-KR" sz="2400" dirty="0">
              <a:latin typeface="Adobe Heiti Std R" pitchFamily="34" charset="-128"/>
              <a:ea typeface="Adobe Heiti Std R" pitchFamily="34" charset="-128"/>
            </a:endParaRPr>
          </a:p>
          <a:p>
            <a:r>
              <a:rPr lang="en-US" altLang="ko-KR" sz="2400" dirty="0" smtClean="0">
                <a:solidFill>
                  <a:schemeClr val="accent6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Force-Free parameter</a:t>
            </a:r>
          </a:p>
          <a:p>
            <a:endParaRPr lang="en-US" altLang="ko-KR" sz="2400" dirty="0" smtClean="0">
              <a:latin typeface="Adobe Heiti Std R" pitchFamily="34" charset="-128"/>
              <a:ea typeface="Adobe Heiti Std R" pitchFamily="34" charset="-128"/>
            </a:endParaRPr>
          </a:p>
          <a:p>
            <a:endParaRPr lang="en-US" altLang="ko-KR" sz="2400" dirty="0">
              <a:latin typeface="Adobe Heiti Std R" pitchFamily="34" charset="-128"/>
              <a:ea typeface="Adobe Heiti Std R" pitchFamily="34" charset="-128"/>
            </a:endParaRPr>
          </a:p>
          <a:p>
            <a:endParaRPr lang="en-US" altLang="ko-KR" sz="2400" dirty="0" smtClean="0">
              <a:latin typeface="Adobe Heiti Std R" pitchFamily="34" charset="-128"/>
              <a:ea typeface="Adobe Heiti Std R" pitchFamily="34" charset="-128"/>
            </a:endParaRPr>
          </a:p>
          <a:p>
            <a:r>
              <a:rPr lang="en-US" altLang="ko-KR" sz="2400" dirty="0" smtClean="0">
                <a:solidFill>
                  <a:schemeClr val="accent6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Flux-tube expansion rate</a:t>
            </a:r>
          </a:p>
        </p:txBody>
      </p:sp>
      <p:grpSp>
        <p:nvGrpSpPr>
          <p:cNvPr id="11" name="그룹 10"/>
          <p:cNvGrpSpPr/>
          <p:nvPr/>
        </p:nvGrpSpPr>
        <p:grpSpPr>
          <a:xfrm>
            <a:off x="1619672" y="2924944"/>
            <a:ext cx="6696744" cy="1296144"/>
            <a:chOff x="1619672" y="3080354"/>
            <a:chExt cx="6696744" cy="1296144"/>
          </a:xfrm>
        </p:grpSpPr>
        <p:pic>
          <p:nvPicPr>
            <p:cNvPr id="4" name="Picture 4" descr="D:\자료저장소\학회\그림\그림15.pn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19672" y="3497420"/>
              <a:ext cx="2166975" cy="65166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grpSp>
          <p:nvGrpSpPr>
            <p:cNvPr id="10" name="그룹 9"/>
            <p:cNvGrpSpPr/>
            <p:nvPr/>
          </p:nvGrpSpPr>
          <p:grpSpPr>
            <a:xfrm>
              <a:off x="4355976" y="3080354"/>
              <a:ext cx="3960440" cy="1296144"/>
              <a:chOff x="4355976" y="3080354"/>
              <a:chExt cx="3960440" cy="1296144"/>
            </a:xfrm>
          </p:grpSpPr>
          <p:pic>
            <p:nvPicPr>
              <p:cNvPr id="3076" name="Picture 4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626262" y="3080354"/>
                <a:ext cx="690154" cy="12961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" name="오른쪽 화살표 6"/>
              <p:cNvSpPr/>
              <p:nvPr/>
            </p:nvSpPr>
            <p:spPr>
              <a:xfrm>
                <a:off x="4355976" y="3497420"/>
                <a:ext cx="432048" cy="435636"/>
              </a:xfrm>
              <a:prstGeom prst="rightArrow">
                <a:avLst/>
              </a:prstGeom>
              <a:solidFill>
                <a:srgbClr val="FFC000"/>
              </a:solidFill>
              <a:ln>
                <a:solidFill>
                  <a:schemeClr val="accent6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ko-KR" altLang="en-US"/>
              </a:p>
            </p:txBody>
          </p:sp>
          <p:sp>
            <p:nvSpPr>
              <p:cNvPr id="8" name="TextBox 7"/>
              <p:cNvSpPr txBox="1"/>
              <p:nvPr/>
            </p:nvSpPr>
            <p:spPr>
              <a:xfrm>
                <a:off x="4932040" y="3527057"/>
                <a:ext cx="2455457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altLang="ko-KR" dirty="0" smtClean="0">
                    <a:solidFill>
                      <a:schemeClr val="accent6">
                        <a:lumMod val="75000"/>
                      </a:schemeClr>
                    </a:solidFill>
                    <a:latin typeface="HY헤드라인M" panose="02030600000101010101" pitchFamily="18" charset="-127"/>
                    <a:ea typeface="HY헤드라인M" panose="02030600000101010101" pitchFamily="18" charset="-127"/>
                  </a:rPr>
                  <a:t>Twist of magnetic field</a:t>
                </a:r>
                <a:endParaRPr lang="ko-KR" altLang="en-US" dirty="0">
                  <a:solidFill>
                    <a:schemeClr val="accent6">
                      <a:lumMod val="75000"/>
                    </a:schemeClr>
                  </a:solidFill>
                  <a:latin typeface="HY헤드라인M" panose="02030600000101010101" pitchFamily="18" charset="-127"/>
                  <a:ea typeface="HY헤드라인M" panose="02030600000101010101" pitchFamily="18" charset="-127"/>
                </a:endParaRPr>
              </a:p>
            </p:txBody>
          </p:sp>
        </p:grpSp>
      </p:grpSp>
      <p:grpSp>
        <p:nvGrpSpPr>
          <p:cNvPr id="14" name="그룹 13"/>
          <p:cNvGrpSpPr/>
          <p:nvPr/>
        </p:nvGrpSpPr>
        <p:grpSpPr>
          <a:xfrm>
            <a:off x="1619673" y="4941168"/>
            <a:ext cx="7272807" cy="1012366"/>
            <a:chOff x="1619673" y="5138012"/>
            <a:chExt cx="7272807" cy="1012366"/>
          </a:xfrm>
        </p:grpSpPr>
        <p:pic>
          <p:nvPicPr>
            <p:cNvPr id="5" name="Picture 5" descr="D:\자료저장소\학회\그림\그림14.png"/>
            <p:cNvPicPr>
              <a:picLocks noChangeAspect="1" noChangeArrowheads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84150"/>
            <a:stretch/>
          </p:blipFill>
          <p:spPr bwMode="auto">
            <a:xfrm>
              <a:off x="1619673" y="5157192"/>
              <a:ext cx="474048" cy="72008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grpSp>
          <p:nvGrpSpPr>
            <p:cNvPr id="9" name="그룹 8"/>
            <p:cNvGrpSpPr/>
            <p:nvPr/>
          </p:nvGrpSpPr>
          <p:grpSpPr>
            <a:xfrm>
              <a:off x="4355976" y="5138012"/>
              <a:ext cx="4536504" cy="1012366"/>
              <a:chOff x="4355976" y="5138012"/>
              <a:chExt cx="4536504" cy="1012366"/>
            </a:xfrm>
          </p:grpSpPr>
          <p:sp>
            <p:nvSpPr>
              <p:cNvPr id="12" name="오른쪽 화살표 11"/>
              <p:cNvSpPr/>
              <p:nvPr/>
            </p:nvSpPr>
            <p:spPr>
              <a:xfrm>
                <a:off x="4355976" y="5302929"/>
                <a:ext cx="432048" cy="435636"/>
              </a:xfrm>
              <a:prstGeom prst="rightArrow">
                <a:avLst/>
              </a:prstGeom>
              <a:solidFill>
                <a:srgbClr val="FFC000"/>
              </a:solidFill>
              <a:ln>
                <a:solidFill>
                  <a:schemeClr val="accent6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ko-KR" altLang="en-US"/>
              </a:p>
            </p:txBody>
          </p:sp>
          <p:sp>
            <p:nvSpPr>
              <p:cNvPr id="13" name="TextBox 12"/>
              <p:cNvSpPr txBox="1"/>
              <p:nvPr/>
            </p:nvSpPr>
            <p:spPr>
              <a:xfrm>
                <a:off x="5004048" y="5332566"/>
                <a:ext cx="3123046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altLang="ko-KR" dirty="0" smtClean="0">
                    <a:solidFill>
                      <a:schemeClr val="accent6">
                        <a:lumMod val="75000"/>
                      </a:schemeClr>
                    </a:solidFill>
                    <a:latin typeface="HY헤드라인M" panose="02030600000101010101" pitchFamily="18" charset="-127"/>
                    <a:ea typeface="HY헤드라인M" panose="02030600000101010101" pitchFamily="18" charset="-127"/>
                  </a:rPr>
                  <a:t>Expansion of magnetic field</a:t>
                </a:r>
                <a:endParaRPr lang="ko-KR" altLang="en-US" dirty="0">
                  <a:solidFill>
                    <a:schemeClr val="accent6">
                      <a:lumMod val="75000"/>
                    </a:schemeClr>
                  </a:solidFill>
                  <a:latin typeface="HY헤드라인M" panose="02030600000101010101" pitchFamily="18" charset="-127"/>
                  <a:ea typeface="HY헤드라인M" panose="02030600000101010101" pitchFamily="18" charset="-127"/>
                </a:endParaRPr>
              </a:p>
            </p:txBody>
          </p:sp>
          <p:pic>
            <p:nvPicPr>
              <p:cNvPr id="3077" name="Picture 5"/>
              <p:cNvPicPr>
                <a:picLocks noChangeAspect="1" noChangeArrowheads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220530" y="5138012"/>
                <a:ext cx="671950" cy="101236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</p:grpSp>
      <p:pic>
        <p:nvPicPr>
          <p:cNvPr id="2051" name="Picture 3" descr="D:\자료저장소\학회\그림\22.pn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0"/>
          <a:stretch/>
        </p:blipFill>
        <p:spPr bwMode="auto">
          <a:xfrm>
            <a:off x="2149331" y="4941168"/>
            <a:ext cx="982509" cy="6741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617854" y="5768868"/>
            <a:ext cx="27381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dirty="0" smtClean="0">
                <a:latin typeface="Arial Unicode MS" panose="020B0604020202020204" pitchFamily="50" charset="-127"/>
                <a:ea typeface="Arial Unicode MS" panose="020B0604020202020204" pitchFamily="50" charset="-127"/>
                <a:cs typeface="Arial Unicode MS" panose="020B0604020202020204" pitchFamily="50" charset="-127"/>
              </a:rPr>
              <a:t>(A : cross sectional area)</a:t>
            </a:r>
            <a:endParaRPr lang="ko-KR" altLang="en-US" dirty="0">
              <a:latin typeface="Arial Unicode MS" panose="020B0604020202020204" pitchFamily="50" charset="-127"/>
              <a:ea typeface="Arial Unicode MS" panose="020B0604020202020204" pitchFamily="50" charset="-127"/>
              <a:cs typeface="Arial Unicode MS" panose="020B0604020202020204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2986033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/>
          <a:lstStyle/>
          <a:p>
            <a:r>
              <a:rPr lang="en-US" altLang="ko-KR" dirty="0" smtClean="0"/>
              <a:t>Model Description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323528" y="980728"/>
            <a:ext cx="8229600" cy="4525963"/>
          </a:xfrm>
        </p:spPr>
        <p:txBody>
          <a:bodyPr>
            <a:normAutofit/>
          </a:bodyPr>
          <a:lstStyle/>
          <a:p>
            <a:r>
              <a:rPr lang="en-US" altLang="ko-KR" sz="2000" dirty="0" smtClean="0">
                <a:solidFill>
                  <a:srgbClr val="C00000"/>
                </a:solidFill>
              </a:rPr>
              <a:t>Flux-emergence MHD simulation </a:t>
            </a:r>
            <a:r>
              <a:rPr lang="en-US" altLang="ko-KR" sz="2000" dirty="0" smtClean="0"/>
              <a:t>(Lee &amp; Magara, submitted)</a:t>
            </a:r>
          </a:p>
          <a:p>
            <a:r>
              <a:rPr lang="en-US" altLang="ko-KR" sz="2000" dirty="0" smtClean="0"/>
              <a:t>Basic equations: </a:t>
            </a:r>
            <a:r>
              <a:rPr lang="en-US" altLang="ko-KR" sz="2000" dirty="0" smtClean="0">
                <a:solidFill>
                  <a:srgbClr val="FF0000"/>
                </a:solidFill>
              </a:rPr>
              <a:t>ideal MHD equations</a:t>
            </a:r>
          </a:p>
          <a:p>
            <a:endParaRPr lang="en-US" altLang="ko-KR" sz="2000" dirty="0"/>
          </a:p>
          <a:p>
            <a:endParaRPr lang="en-US" altLang="ko-KR" sz="2000" dirty="0" smtClean="0"/>
          </a:p>
          <a:p>
            <a:endParaRPr lang="en-US" altLang="ko-KR" sz="2000" dirty="0"/>
          </a:p>
          <a:p>
            <a:endParaRPr lang="en-US" altLang="ko-KR" sz="2000" dirty="0" smtClean="0"/>
          </a:p>
          <a:p>
            <a:endParaRPr lang="en-US" altLang="ko-KR" sz="2000" dirty="0"/>
          </a:p>
          <a:p>
            <a:endParaRPr lang="en-US" altLang="ko-KR" sz="2000" dirty="0" smtClean="0"/>
          </a:p>
          <a:p>
            <a:endParaRPr lang="en-US" altLang="ko-KR" sz="2000" dirty="0" smtClean="0"/>
          </a:p>
        </p:txBody>
      </p:sp>
      <p:grpSp>
        <p:nvGrpSpPr>
          <p:cNvPr id="4" name="그룹 3"/>
          <p:cNvGrpSpPr/>
          <p:nvPr/>
        </p:nvGrpSpPr>
        <p:grpSpPr>
          <a:xfrm>
            <a:off x="1035514" y="1879474"/>
            <a:ext cx="4289794" cy="2440044"/>
            <a:chOff x="16303416" y="18113630"/>
            <a:chExt cx="12534900" cy="7129877"/>
          </a:xfrm>
        </p:grpSpPr>
        <p:pic>
          <p:nvPicPr>
            <p:cNvPr id="5" name="Picture 40"/>
            <p:cNvPicPr>
              <a:picLocks noChangeAspect="1" noChangeArrowheads="1"/>
            </p:cNvPicPr>
            <p:nvPr/>
          </p:nvPicPr>
          <p:blipFill>
            <a:blip r:embed="rId2" cstate="print">
              <a:biLevel thresh="75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5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303416" y="18113630"/>
              <a:ext cx="12534900" cy="56102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6" name="Picture 42"/>
            <p:cNvPicPr>
              <a:picLocks noChangeAspect="1" noChangeArrowheads="1"/>
            </p:cNvPicPr>
            <p:nvPr/>
          </p:nvPicPr>
          <p:blipFill>
            <a:blip r:embed="rId4" cstate="print">
              <a:biLevel thresh="75000"/>
              <a:extLst>
                <a:ext uri="{BEBA8EAE-BF5A-486C-A8C5-ECC9F3942E4B}">
                  <a14:imgProps xmlns:a14="http://schemas.microsoft.com/office/drawing/2010/main">
                    <a14:imgLayer r:embed="rId5">
                      <a14:imgEffect>
                        <a14:sharpenSoften amount="5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773103" y="23690932"/>
              <a:ext cx="2381250" cy="15525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8" name="TextBox 7"/>
          <p:cNvSpPr txBox="1"/>
          <p:nvPr/>
        </p:nvSpPr>
        <p:spPr>
          <a:xfrm>
            <a:off x="6008906" y="4057908"/>
            <a:ext cx="306881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ko-KR" sz="1400" dirty="0" smtClean="0"/>
              <a:t>Initial state </a:t>
            </a:r>
            <a:br>
              <a:rPr lang="en-US" altLang="ko-KR" sz="1400" dirty="0" smtClean="0"/>
            </a:br>
            <a:r>
              <a:rPr lang="en-US" altLang="ko-KR" sz="1400" dirty="0" smtClean="0"/>
              <a:t>Magara (2013); An &amp; Magara (2013)</a:t>
            </a:r>
            <a:endParaRPr lang="ko-KR" altLang="en-US" sz="1400" dirty="0"/>
          </a:p>
        </p:txBody>
      </p:sp>
      <p:pic>
        <p:nvPicPr>
          <p:cNvPr id="9" name="Picture 30" descr="C:\Users\hhee\Desktop\그림1.pn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61291" y="5052699"/>
            <a:ext cx="1670549" cy="4976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942770" y="5694347"/>
            <a:ext cx="3125174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600" dirty="0" smtClean="0">
                <a:latin typeface="GoudyOlSt BT" pitchFamily="2" charset="0"/>
              </a:rPr>
              <a:t>, where </a:t>
            </a:r>
            <a:r>
              <a:rPr lang="en-US" altLang="ko-KR" sz="1600" i="1" dirty="0" smtClean="0">
                <a:latin typeface="Cambria Math" panose="02040503050406030204" pitchFamily="18" charset="0"/>
                <a:ea typeface="Cambria Math" panose="02040503050406030204" pitchFamily="18" charset="0"/>
              </a:rPr>
              <a:t>r</a:t>
            </a:r>
            <a:r>
              <a:rPr lang="en-US" altLang="ko-KR" sz="1600" dirty="0" smtClean="0">
                <a:latin typeface="GoudyOlSt BT" pitchFamily="2" charset="0"/>
              </a:rPr>
              <a:t>  is the radial distance</a:t>
            </a:r>
            <a:br>
              <a:rPr lang="en-US" altLang="ko-KR" sz="1600" dirty="0" smtClean="0">
                <a:latin typeface="GoudyOlSt BT" pitchFamily="2" charset="0"/>
              </a:rPr>
            </a:br>
            <a:r>
              <a:rPr lang="en-US" altLang="ko-KR" sz="1600" dirty="0" smtClean="0">
                <a:latin typeface="GoudyOlSt BT" pitchFamily="2" charset="0"/>
              </a:rPr>
              <a:t> from the axis  and </a:t>
            </a:r>
            <a:r>
              <a:rPr lang="en-US" altLang="ko-KR" sz="1600" i="1" dirty="0" smtClean="0">
                <a:latin typeface="Cambria Math" panose="02040503050406030204" pitchFamily="18" charset="0"/>
                <a:ea typeface="Cambria Math" panose="02040503050406030204" pitchFamily="18" charset="0"/>
              </a:rPr>
              <a:t>b</a:t>
            </a:r>
            <a:r>
              <a:rPr lang="en-US" altLang="ko-KR" sz="1600" dirty="0" smtClean="0">
                <a:latin typeface="GoudyOlSt BT" pitchFamily="2" charset="0"/>
              </a:rPr>
              <a:t>  is field-line </a:t>
            </a:r>
            <a:br>
              <a:rPr lang="en-US" altLang="ko-KR" sz="1600" dirty="0" smtClean="0">
                <a:latin typeface="GoudyOlSt BT" pitchFamily="2" charset="0"/>
              </a:rPr>
            </a:br>
            <a:r>
              <a:rPr lang="en-US" altLang="ko-KR" sz="1600" dirty="0" smtClean="0">
                <a:latin typeface="GoudyOlSt BT" pitchFamily="2" charset="0"/>
              </a:rPr>
              <a:t>twist parameter</a:t>
            </a:r>
            <a:endParaRPr lang="ko-KR" altLang="en-US" sz="1600" dirty="0">
              <a:latin typeface="GoudyOlSt BT" pitchFamily="2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6292" y="1556792"/>
            <a:ext cx="2450164" cy="2497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TextBox 17"/>
          <p:cNvSpPr txBox="1"/>
          <p:nvPr/>
        </p:nvSpPr>
        <p:spPr>
          <a:xfrm>
            <a:off x="5076056" y="4869160"/>
            <a:ext cx="168296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600" dirty="0" smtClean="0">
                <a:solidFill>
                  <a:srgbClr val="FF0000"/>
                </a:solidFill>
              </a:rPr>
              <a:t>Strongly twisted</a:t>
            </a:r>
            <a:endParaRPr lang="ko-KR" altLang="en-US" sz="1600" dirty="0">
              <a:solidFill>
                <a:srgbClr val="FF0000"/>
              </a:solidFill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7235423" y="4869160"/>
            <a:ext cx="158504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600" dirty="0" smtClean="0">
                <a:solidFill>
                  <a:srgbClr val="00B0F0"/>
                </a:solidFill>
              </a:rPr>
              <a:t>Weakly twisted</a:t>
            </a:r>
            <a:endParaRPr lang="ko-KR" altLang="en-US" sz="1600" dirty="0">
              <a:solidFill>
                <a:srgbClr val="00B0F0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4997490" y="6474822"/>
            <a:ext cx="382298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ko-KR" sz="1600" dirty="0" smtClean="0"/>
              <a:t>Initial states of </a:t>
            </a:r>
            <a:r>
              <a:rPr lang="en-US" altLang="ko-KR" sz="1600" dirty="0" smtClean="0">
                <a:solidFill>
                  <a:srgbClr val="FF0000"/>
                </a:solidFill>
              </a:rPr>
              <a:t>b=1</a:t>
            </a:r>
            <a:r>
              <a:rPr lang="en-US" altLang="ko-KR" sz="1600" dirty="0" smtClean="0"/>
              <a:t>(left) and </a:t>
            </a:r>
            <a:r>
              <a:rPr lang="en-US" altLang="ko-KR" sz="1600" dirty="0" smtClean="0">
                <a:solidFill>
                  <a:srgbClr val="0070C0"/>
                </a:solidFill>
              </a:rPr>
              <a:t>b=0.2</a:t>
            </a:r>
            <a:r>
              <a:rPr lang="en-US" altLang="ko-KR" sz="1600" dirty="0" smtClean="0"/>
              <a:t>(right)</a:t>
            </a:r>
            <a:endParaRPr lang="ko-KR" altLang="en-US" sz="1600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020"/>
          <a:stretch/>
        </p:blipFill>
        <p:spPr bwMode="auto">
          <a:xfrm>
            <a:off x="4916132" y="5206430"/>
            <a:ext cx="2032132" cy="12850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04364" y="5212654"/>
            <a:ext cx="2032132" cy="12925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직사각형 10"/>
          <p:cNvSpPr/>
          <p:nvPr/>
        </p:nvSpPr>
        <p:spPr>
          <a:xfrm>
            <a:off x="329432" y="4541058"/>
            <a:ext cx="452656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sz="2000" dirty="0"/>
              <a:t>Magnetic field : </a:t>
            </a:r>
            <a:r>
              <a:rPr lang="en-US" altLang="ko-KR" sz="2000" dirty="0">
                <a:solidFill>
                  <a:srgbClr val="FF0000"/>
                </a:solidFill>
              </a:rPr>
              <a:t>Gold-Hoyle profile</a:t>
            </a:r>
            <a:endParaRPr lang="ko-KR" alt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60281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/>
          <a:lstStyle/>
          <a:p>
            <a:r>
              <a:rPr lang="en-US" dirty="0" smtClean="0"/>
              <a:t>Overview of evolution</a:t>
            </a:r>
            <a:endParaRPr lang="en-US" dirty="0"/>
          </a:p>
        </p:txBody>
      </p:sp>
      <p:grpSp>
        <p:nvGrpSpPr>
          <p:cNvPr id="7" name="그룹 6"/>
          <p:cNvGrpSpPr/>
          <p:nvPr/>
        </p:nvGrpSpPr>
        <p:grpSpPr>
          <a:xfrm>
            <a:off x="1979712" y="956517"/>
            <a:ext cx="5472608" cy="5640835"/>
            <a:chOff x="1835696" y="1056475"/>
            <a:chExt cx="5472608" cy="5640835"/>
          </a:xfrm>
        </p:grpSpPr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35696" y="1404133"/>
              <a:ext cx="5472608" cy="52931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3" name="TextBox 2"/>
            <p:cNvSpPr txBox="1"/>
            <p:nvPr/>
          </p:nvSpPr>
          <p:spPr>
            <a:xfrm>
              <a:off x="2195736" y="1056475"/>
              <a:ext cx="2231188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sz="1600" dirty="0" smtClean="0">
                  <a:solidFill>
                    <a:srgbClr val="C00000"/>
                  </a:solidFill>
                </a:rPr>
                <a:t>Strongly </a:t>
              </a:r>
              <a:r>
                <a:rPr lang="en-US" altLang="ko-KR" sz="1600" dirty="0">
                  <a:solidFill>
                    <a:srgbClr val="C00000"/>
                  </a:solidFill>
                </a:rPr>
                <a:t>twisted  case</a:t>
              </a:r>
              <a:endParaRPr lang="ko-KR" altLang="en-US" sz="1600" dirty="0">
                <a:solidFill>
                  <a:srgbClr val="C00000"/>
                </a:solidFill>
              </a:endParaRPr>
            </a:p>
          </p:txBody>
        </p:sp>
        <p:sp>
          <p:nvSpPr>
            <p:cNvPr id="5" name="TextBox 4"/>
            <p:cNvSpPr txBox="1"/>
            <p:nvPr/>
          </p:nvSpPr>
          <p:spPr>
            <a:xfrm>
              <a:off x="4814988" y="1056475"/>
              <a:ext cx="2133276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sz="1600" dirty="0" smtClean="0">
                  <a:solidFill>
                    <a:srgbClr val="0070C0"/>
                  </a:solidFill>
                </a:rPr>
                <a:t>Weakly twisted  </a:t>
              </a:r>
              <a:r>
                <a:rPr lang="en-US" altLang="ko-KR" sz="1600" dirty="0">
                  <a:solidFill>
                    <a:srgbClr val="0070C0"/>
                  </a:solidFill>
                </a:rPr>
                <a:t>case</a:t>
              </a:r>
              <a:endParaRPr lang="ko-KR" altLang="en-US" sz="1600" dirty="0">
                <a:solidFill>
                  <a:srgbClr val="0070C0"/>
                </a:solidFill>
              </a:endParaRPr>
            </a:p>
          </p:txBody>
        </p:sp>
        <p:cxnSp>
          <p:nvCxnSpPr>
            <p:cNvPr id="6" name="직선 연결선 5"/>
            <p:cNvCxnSpPr/>
            <p:nvPr/>
          </p:nvCxnSpPr>
          <p:spPr>
            <a:xfrm>
              <a:off x="4644008" y="1404133"/>
              <a:ext cx="0" cy="5293177"/>
            </a:xfrm>
            <a:prstGeom prst="line">
              <a:avLst/>
            </a:prstGeom>
            <a:ln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8" name="TextBox 7"/>
          <p:cNvSpPr txBox="1"/>
          <p:nvPr/>
        </p:nvSpPr>
        <p:spPr>
          <a:xfrm>
            <a:off x="467544" y="2780928"/>
            <a:ext cx="1332096" cy="258532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dirty="0" smtClean="0"/>
              <a:t>Initial state</a:t>
            </a:r>
          </a:p>
          <a:p>
            <a:endParaRPr lang="en-US" altLang="ko-KR" dirty="0"/>
          </a:p>
          <a:p>
            <a:endParaRPr lang="en-US" altLang="ko-KR" dirty="0" smtClean="0"/>
          </a:p>
          <a:p>
            <a:endParaRPr lang="en-US" altLang="ko-KR" dirty="0"/>
          </a:p>
          <a:p>
            <a:endParaRPr lang="en-US" altLang="ko-KR" dirty="0" smtClean="0"/>
          </a:p>
          <a:p>
            <a:endParaRPr lang="en-US" altLang="ko-KR" dirty="0"/>
          </a:p>
          <a:p>
            <a:endParaRPr lang="en-US" altLang="ko-KR" dirty="0" smtClean="0"/>
          </a:p>
          <a:p>
            <a:endParaRPr lang="en-US" altLang="ko-KR" dirty="0"/>
          </a:p>
          <a:p>
            <a:r>
              <a:rPr lang="en-US" altLang="ko-KR" dirty="0" smtClean="0"/>
              <a:t>Late state</a:t>
            </a:r>
            <a:endParaRPr lang="ko-KR" altLang="en-US" dirty="0"/>
          </a:p>
        </p:txBody>
      </p:sp>
    </p:spTree>
    <p:extLst>
      <p:ext uri="{BB962C8B-B14F-4D97-AF65-F5344CB8AC3E}">
        <p14:creationId xmlns:p14="http://schemas.microsoft.com/office/powerpoint/2010/main" val="32230935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11560" y="2204864"/>
            <a:ext cx="820891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742950" indent="-742950">
              <a:buAutoNum type="arabicPeriod"/>
            </a:pPr>
            <a:r>
              <a:rPr lang="en-US" sz="4000" dirty="0" smtClean="0"/>
              <a:t>Global magnetic configuration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723574" y="3356992"/>
            <a:ext cx="5983369" cy="67710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Distributions of </a:t>
            </a:r>
            <a:r>
              <a:rPr lang="el-GR" altLang="ko-KR" sz="2000" dirty="0">
                <a:latin typeface="Cambria Math" panose="02040503050406030204" pitchFamily="18" charset="0"/>
                <a:ea typeface="Cambria Math" panose="02040503050406030204" pitchFamily="18" charset="0"/>
              </a:rPr>
              <a:t>α </a:t>
            </a:r>
            <a:r>
              <a:rPr lang="en-US" altLang="ko-KR" sz="2000" dirty="0" smtClean="0">
                <a:latin typeface="Cambria Math" panose="02040503050406030204" pitchFamily="18" charset="0"/>
                <a:ea typeface="Cambria Math" panose="02040503050406030204" pitchFamily="18" charset="0"/>
              </a:rPr>
              <a:t> </a:t>
            </a:r>
            <a:r>
              <a:rPr lang="en-US" sz="2000" dirty="0" smtClean="0"/>
              <a:t>and </a:t>
            </a:r>
            <a:r>
              <a:rPr lang="en-US" sz="2000" i="1" dirty="0" err="1" smtClean="0">
                <a:latin typeface="Cambria Math" panose="02040503050406030204" pitchFamily="18" charset="0"/>
                <a:ea typeface="Cambria Math" panose="02040503050406030204" pitchFamily="18" charset="0"/>
              </a:rPr>
              <a:t>f</a:t>
            </a:r>
            <a:r>
              <a:rPr lang="en-US" sz="2000" i="1" baseline="-25000" dirty="0" err="1" smtClean="0">
                <a:latin typeface="Cambria Math" panose="02040503050406030204" pitchFamily="18" charset="0"/>
                <a:ea typeface="Cambria Math" panose="02040503050406030204" pitchFamily="18" charset="0"/>
              </a:rPr>
              <a:t>ex</a:t>
            </a:r>
            <a:r>
              <a:rPr lang="en-US" sz="2000" dirty="0" smtClean="0"/>
              <a:t> in a whole active region</a:t>
            </a:r>
            <a:endParaRPr lang="en-US" dirty="0"/>
          </a:p>
          <a:p>
            <a:endParaRPr lang="en-US" dirty="0"/>
          </a:p>
        </p:txBody>
      </p:sp>
      <p:pic>
        <p:nvPicPr>
          <p:cNvPr id="7" name="Picture 11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396" r="51159"/>
          <a:stretch/>
        </p:blipFill>
        <p:spPr bwMode="auto">
          <a:xfrm>
            <a:off x="3299101" y="4293096"/>
            <a:ext cx="2425027" cy="20882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727994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-90264"/>
            <a:ext cx="8229600" cy="1143000"/>
          </a:xfrm>
        </p:spPr>
        <p:txBody>
          <a:bodyPr/>
          <a:lstStyle/>
          <a:p>
            <a:pPr algn="l"/>
            <a:r>
              <a:rPr lang="en-US" altLang="ko-KR" dirty="0" smtClean="0"/>
              <a:t>Strongly twisted case</a:t>
            </a:r>
            <a:endParaRPr lang="ko-KR" altLang="en-US" dirty="0"/>
          </a:p>
        </p:txBody>
      </p:sp>
      <p:pic>
        <p:nvPicPr>
          <p:cNvPr id="1034" name="Picture 1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1806" y="1124743"/>
            <a:ext cx="5292321" cy="26461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5" name="Picture 1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1807" y="3790942"/>
            <a:ext cx="5292321" cy="26623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5724128" y="1628800"/>
            <a:ext cx="3456384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 In the </a:t>
            </a:r>
            <a:r>
              <a:rPr lang="el-GR" altLang="ko-KR" dirty="0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α </a:t>
            </a:r>
            <a:r>
              <a:rPr lang="en-US" dirty="0" smtClean="0">
                <a:solidFill>
                  <a:srgbClr val="FF0000"/>
                </a:solidFill>
              </a:rPr>
              <a:t>-distribution, 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inner loops form </a:t>
            </a:r>
            <a:r>
              <a:rPr lang="en-US" altLang="ko-KR" dirty="0" smtClean="0">
                <a:solidFill>
                  <a:srgbClr val="FF0000"/>
                </a:solidFill>
              </a:rPr>
              <a:t>double J-</a:t>
            </a:r>
            <a:br>
              <a:rPr lang="en-US" altLang="ko-KR" dirty="0" smtClean="0">
                <a:solidFill>
                  <a:srgbClr val="FF0000"/>
                </a:solidFill>
              </a:rPr>
            </a:br>
            <a:r>
              <a:rPr lang="en-US" altLang="ko-KR" dirty="0" smtClean="0">
                <a:solidFill>
                  <a:srgbClr val="FF0000"/>
                </a:solidFill>
              </a:rPr>
              <a:t>shaped </a:t>
            </a:r>
            <a:r>
              <a:rPr lang="en-US" altLang="ko-KR" dirty="0">
                <a:solidFill>
                  <a:srgbClr val="FF0000"/>
                </a:solidFill>
              </a:rPr>
              <a:t>structure </a:t>
            </a:r>
            <a:r>
              <a:rPr lang="en-US" dirty="0" smtClean="0">
                <a:solidFill>
                  <a:srgbClr val="FF0000"/>
                </a:solidFill>
              </a:rPr>
              <a:t>in the corona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where strong electric current 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flows,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while less current flows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along outer loops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012160" y="4365104"/>
            <a:ext cx="3003899" cy="123110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lvl="2"/>
            <a:r>
              <a:rPr lang="en-US" dirty="0" smtClean="0">
                <a:solidFill>
                  <a:srgbClr val="FF0000"/>
                </a:solidFill>
              </a:rPr>
              <a:t> In the </a:t>
            </a:r>
            <a:r>
              <a:rPr lang="en-US" altLang="ko-KR" sz="2000" i="1" dirty="0" err="1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f</a:t>
            </a:r>
            <a:r>
              <a:rPr lang="en-US" altLang="ko-KR" sz="2000" baseline="-25000" dirty="0" err="1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ex</a:t>
            </a:r>
            <a:r>
              <a:rPr lang="en-US" dirty="0" smtClean="0">
                <a:solidFill>
                  <a:srgbClr val="FF0000"/>
                </a:solidFill>
              </a:rPr>
              <a:t> distribution,</a:t>
            </a:r>
          </a:p>
          <a:p>
            <a:r>
              <a:rPr lang="en-US" dirty="0">
                <a:solidFill>
                  <a:srgbClr val="FF0000"/>
                </a:solidFill>
              </a:rPr>
              <a:t>l</a:t>
            </a:r>
            <a:r>
              <a:rPr lang="en-US" dirty="0" smtClean="0">
                <a:solidFill>
                  <a:srgbClr val="FF0000"/>
                </a:solidFill>
              </a:rPr>
              <a:t>arge flux expansion rate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is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found at the </a:t>
            </a:r>
            <a:r>
              <a:rPr lang="en-US" dirty="0" err="1" smtClean="0">
                <a:solidFill>
                  <a:srgbClr val="FF0000"/>
                </a:solidFill>
              </a:rPr>
              <a:t>footpoints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of outer loops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1680" y="1556792"/>
            <a:ext cx="1298742" cy="33818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33705" y="4179012"/>
            <a:ext cx="1280149" cy="3478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934133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제목 1"/>
          <p:cNvSpPr>
            <a:spLocks noGrp="1"/>
          </p:cNvSpPr>
          <p:nvPr>
            <p:ph type="title"/>
          </p:nvPr>
        </p:nvSpPr>
        <p:spPr>
          <a:xfrm>
            <a:off x="457200" y="-18256"/>
            <a:ext cx="8229600" cy="1143000"/>
          </a:xfrm>
        </p:spPr>
        <p:txBody>
          <a:bodyPr/>
          <a:lstStyle/>
          <a:p>
            <a:pPr algn="l"/>
            <a:r>
              <a:rPr lang="en-US" altLang="ko-KR" dirty="0" smtClean="0"/>
              <a:t>Weakly twisted case</a:t>
            </a:r>
            <a:endParaRPr lang="ko-KR" altLang="en-US" dirty="0"/>
          </a:p>
        </p:txBody>
      </p:sp>
      <p:pic>
        <p:nvPicPr>
          <p:cNvPr id="2055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6269" y="3815899"/>
            <a:ext cx="5292321" cy="26461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" name="Picture 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6270" y="1133206"/>
            <a:ext cx="5292321" cy="26577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5868144" y="2060848"/>
            <a:ext cx="309634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 In the </a:t>
            </a:r>
            <a:r>
              <a:rPr lang="el-GR" altLang="ko-KR" dirty="0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α </a:t>
            </a:r>
            <a:r>
              <a:rPr lang="en-US" dirty="0" smtClean="0">
                <a:solidFill>
                  <a:srgbClr val="FF0000"/>
                </a:solidFill>
              </a:rPr>
              <a:t>-distribution, 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strong electric current flows 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along short and low loops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(inner part)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868144" y="4365104"/>
            <a:ext cx="3106684" cy="123110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lvl="2"/>
            <a:r>
              <a:rPr lang="en-US" dirty="0" smtClean="0">
                <a:solidFill>
                  <a:srgbClr val="FF0000"/>
                </a:solidFill>
              </a:rPr>
              <a:t> In the </a:t>
            </a:r>
            <a:r>
              <a:rPr lang="en-US" altLang="ko-KR" sz="2000" i="1" dirty="0" err="1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f</a:t>
            </a:r>
            <a:r>
              <a:rPr lang="en-US" altLang="ko-KR" sz="2000" baseline="-25000" dirty="0" err="1" smtClean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ex</a:t>
            </a:r>
            <a:r>
              <a:rPr lang="en-US" dirty="0" smtClean="0">
                <a:solidFill>
                  <a:srgbClr val="FF0000"/>
                </a:solidFill>
              </a:rPr>
              <a:t> distribution,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long outer loops have large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flux expansion rate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at their </a:t>
            </a:r>
            <a:r>
              <a:rPr lang="en-US" dirty="0" err="1" smtClean="0">
                <a:solidFill>
                  <a:srgbClr val="FF0000"/>
                </a:solidFill>
              </a:rPr>
              <a:t>footpoints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1680" y="1556792"/>
            <a:ext cx="1298742" cy="33818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33705" y="4179012"/>
            <a:ext cx="1280149" cy="3478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963625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132856"/>
            <a:ext cx="8229600" cy="1872208"/>
          </a:xfrm>
        </p:spPr>
        <p:txBody>
          <a:bodyPr>
            <a:normAutofit/>
          </a:bodyPr>
          <a:lstStyle/>
          <a:p>
            <a:r>
              <a:rPr lang="en-US" sz="4000" dirty="0" smtClean="0"/>
              <a:t>Comparison to potential field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sz="3600" b="1" dirty="0" smtClean="0"/>
              <a:t/>
            </a:r>
            <a:br>
              <a:rPr lang="en-US" sz="3600" b="1" dirty="0" smtClean="0"/>
            </a:br>
            <a:r>
              <a:rPr lang="en-US" sz="2000" dirty="0" smtClean="0"/>
              <a:t>(extrapolated from </a:t>
            </a:r>
            <a:r>
              <a:rPr lang="en-US" sz="2000" dirty="0" err="1" smtClean="0"/>
              <a:t>photospheric</a:t>
            </a:r>
            <a:r>
              <a:rPr lang="en-US" sz="2000" dirty="0" smtClean="0"/>
              <a:t> field)</a:t>
            </a:r>
            <a:endParaRPr lang="en-US" sz="2000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262" r="2642"/>
          <a:stretch/>
        </p:blipFill>
        <p:spPr bwMode="auto">
          <a:xfrm>
            <a:off x="3419872" y="4249803"/>
            <a:ext cx="2365239" cy="2131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266194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제목 1"/>
          <p:cNvSpPr txBox="1">
            <a:spLocks/>
          </p:cNvSpPr>
          <p:nvPr/>
        </p:nvSpPr>
        <p:spPr>
          <a:xfrm>
            <a:off x="0" y="-99392"/>
            <a:ext cx="9144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1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ko-KR" sz="4000" dirty="0" smtClean="0"/>
              <a:t>Distribution of flux expansion rate</a:t>
            </a:r>
            <a:endParaRPr lang="ko-KR" altLang="en-US" sz="4000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262" r="2642"/>
          <a:stretch/>
        </p:blipFill>
        <p:spPr bwMode="auto">
          <a:xfrm>
            <a:off x="251520" y="1614703"/>
            <a:ext cx="2652455" cy="23903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t="12574" r="2534"/>
          <a:stretch/>
        </p:blipFill>
        <p:spPr bwMode="auto">
          <a:xfrm>
            <a:off x="3275856" y="1623191"/>
            <a:ext cx="2664296" cy="23818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7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438" r="51188"/>
          <a:stretch/>
        </p:blipFill>
        <p:spPr bwMode="auto">
          <a:xfrm>
            <a:off x="3274840" y="4293096"/>
            <a:ext cx="2664295" cy="22805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1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396" r="51159"/>
          <a:stretch/>
        </p:blipFill>
        <p:spPr bwMode="auto">
          <a:xfrm>
            <a:off x="251520" y="4293096"/>
            <a:ext cx="2656452" cy="22875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" name="TextBox 20"/>
          <p:cNvSpPr txBox="1"/>
          <p:nvPr/>
        </p:nvSpPr>
        <p:spPr>
          <a:xfrm>
            <a:off x="251520" y="1124744"/>
            <a:ext cx="266429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ko-KR" b="1" dirty="0" smtClean="0">
                <a:solidFill>
                  <a:srgbClr val="C00000"/>
                </a:solidFill>
              </a:rPr>
              <a:t>Strongly twisted case</a:t>
            </a:r>
            <a:endParaRPr lang="ko-KR" altLang="en-US" b="1" dirty="0">
              <a:solidFill>
                <a:srgbClr val="C00000"/>
              </a:solidFill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3347864" y="1124744"/>
            <a:ext cx="25192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ko-KR" b="1" dirty="0" smtClean="0">
                <a:solidFill>
                  <a:srgbClr val="0070C0"/>
                </a:solidFill>
              </a:rPr>
              <a:t>Weakly twisted case</a:t>
            </a:r>
            <a:endParaRPr lang="ko-KR" altLang="en-US" b="1" dirty="0">
              <a:solidFill>
                <a:srgbClr val="0070C0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711558" y="6237312"/>
            <a:ext cx="198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ko-KR" b="1" dirty="0" smtClean="0">
                <a:solidFill>
                  <a:schemeClr val="accent6">
                    <a:lumMod val="75000"/>
                  </a:schemeClr>
                </a:solidFill>
              </a:rPr>
              <a:t>emerging field</a:t>
            </a:r>
            <a:endParaRPr lang="ko-KR" altLang="en-US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214957" y="2084655"/>
            <a:ext cx="2965555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ko-KR" dirty="0" smtClean="0">
                <a:solidFill>
                  <a:srgbClr val="008000"/>
                </a:solidFill>
              </a:rPr>
              <a:t>In the potential fields, </a:t>
            </a:r>
            <a:br>
              <a:rPr lang="en-US" altLang="ko-KR" dirty="0" smtClean="0">
                <a:solidFill>
                  <a:srgbClr val="008000"/>
                </a:solidFill>
              </a:rPr>
            </a:br>
            <a:r>
              <a:rPr lang="en-US" altLang="ko-KR" dirty="0" smtClean="0">
                <a:solidFill>
                  <a:srgbClr val="008000"/>
                </a:solidFill>
              </a:rPr>
              <a:t>not only outer but also </a:t>
            </a:r>
            <a:br>
              <a:rPr lang="en-US" altLang="ko-KR" dirty="0" smtClean="0">
                <a:solidFill>
                  <a:srgbClr val="008000"/>
                </a:solidFill>
              </a:rPr>
            </a:br>
            <a:r>
              <a:rPr lang="en-US" altLang="ko-KR" dirty="0" smtClean="0">
                <a:solidFill>
                  <a:srgbClr val="008000"/>
                </a:solidFill>
              </a:rPr>
              <a:t>inner loops have large</a:t>
            </a:r>
            <a:br>
              <a:rPr lang="en-US" altLang="ko-KR" dirty="0" smtClean="0">
                <a:solidFill>
                  <a:srgbClr val="008000"/>
                </a:solidFill>
              </a:rPr>
            </a:br>
            <a:r>
              <a:rPr lang="en-US" altLang="ko-KR" dirty="0" smtClean="0">
                <a:solidFill>
                  <a:srgbClr val="008000"/>
                </a:solidFill>
              </a:rPr>
              <a:t>expansion rate at their </a:t>
            </a:r>
            <a:br>
              <a:rPr lang="en-US" altLang="ko-KR" dirty="0" smtClean="0">
                <a:solidFill>
                  <a:srgbClr val="008000"/>
                </a:solidFill>
              </a:rPr>
            </a:br>
            <a:r>
              <a:rPr lang="en-US" altLang="ko-KR" dirty="0" err="1" smtClean="0">
                <a:solidFill>
                  <a:srgbClr val="008000"/>
                </a:solidFill>
              </a:rPr>
              <a:t>footpoints</a:t>
            </a:r>
            <a:endParaRPr lang="ko-KR" altLang="en-US" dirty="0">
              <a:solidFill>
                <a:srgbClr val="008000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6214957" y="4725144"/>
            <a:ext cx="2661493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  <a:t>However in the</a:t>
            </a:r>
            <a:b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  <a:t>emerging fields,</a:t>
            </a:r>
            <a:b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  <a:t>outer loops tend to have</a:t>
            </a:r>
            <a:b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  <a:t>large expansion rate</a:t>
            </a:r>
            <a:b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altLang="ko-KR" dirty="0" smtClean="0">
                <a:solidFill>
                  <a:schemeClr val="accent6">
                    <a:lumMod val="75000"/>
                  </a:schemeClr>
                </a:solidFill>
              </a:rPr>
              <a:t>at their </a:t>
            </a:r>
            <a:r>
              <a:rPr lang="en-US" altLang="ko-KR" dirty="0" err="1" smtClean="0">
                <a:solidFill>
                  <a:schemeClr val="accent6">
                    <a:lumMod val="75000"/>
                  </a:schemeClr>
                </a:solidFill>
              </a:rPr>
              <a:t>footpoints</a:t>
            </a:r>
            <a:endParaRPr lang="ko-KR" altLang="en-US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2" name="직사각형 1"/>
          <p:cNvSpPr/>
          <p:nvPr/>
        </p:nvSpPr>
        <p:spPr>
          <a:xfrm>
            <a:off x="683568" y="3635732"/>
            <a:ext cx="187220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ko-KR" b="1" dirty="0">
                <a:solidFill>
                  <a:srgbClr val="00B050"/>
                </a:solidFill>
              </a:rPr>
              <a:t>potential field</a:t>
            </a:r>
            <a:endParaRPr lang="ko-KR" altLang="en-US" dirty="0">
              <a:solidFill>
                <a:srgbClr val="00B050"/>
              </a:solidFill>
            </a:endParaRPr>
          </a:p>
        </p:txBody>
      </p:sp>
      <p:sp>
        <p:nvSpPr>
          <p:cNvPr id="3" name="직사각형 2"/>
          <p:cNvSpPr/>
          <p:nvPr/>
        </p:nvSpPr>
        <p:spPr>
          <a:xfrm>
            <a:off x="3739315" y="3635732"/>
            <a:ext cx="173534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ko-KR" b="1" dirty="0">
                <a:solidFill>
                  <a:srgbClr val="00B050"/>
                </a:solidFill>
              </a:rPr>
              <a:t>potential field</a:t>
            </a:r>
            <a:endParaRPr lang="ko-KR" altLang="en-US" b="1" dirty="0">
              <a:solidFill>
                <a:srgbClr val="00B050"/>
              </a:solidFill>
            </a:endParaRPr>
          </a:p>
        </p:txBody>
      </p:sp>
      <p:sp>
        <p:nvSpPr>
          <p:cNvPr id="6" name="직사각형 5"/>
          <p:cNvSpPr/>
          <p:nvPr/>
        </p:nvSpPr>
        <p:spPr>
          <a:xfrm>
            <a:off x="3667502" y="6237312"/>
            <a:ext cx="18025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ko-KR" b="1" dirty="0">
                <a:solidFill>
                  <a:schemeClr val="accent6">
                    <a:lumMod val="75000"/>
                  </a:schemeClr>
                </a:solidFill>
              </a:rPr>
              <a:t>emerging field</a:t>
            </a:r>
            <a:endParaRPr lang="ko-KR" altLang="en-US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7" name="모서리가 둥근 직사각형 6"/>
          <p:cNvSpPr/>
          <p:nvPr/>
        </p:nvSpPr>
        <p:spPr>
          <a:xfrm>
            <a:off x="119345" y="1043608"/>
            <a:ext cx="2940487" cy="5769768"/>
          </a:xfrm>
          <a:prstGeom prst="roundRect">
            <a:avLst>
              <a:gd name="adj" fmla="val 12017"/>
            </a:avLst>
          </a:prstGeom>
          <a:noFill/>
          <a:ln w="12700">
            <a:solidFill>
              <a:srgbClr val="C0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 dirty="0"/>
          </a:p>
        </p:txBody>
      </p:sp>
      <p:sp>
        <p:nvSpPr>
          <p:cNvPr id="17" name="모서리가 둥근 직사각형 16"/>
          <p:cNvSpPr/>
          <p:nvPr/>
        </p:nvSpPr>
        <p:spPr>
          <a:xfrm>
            <a:off x="3143681" y="1043608"/>
            <a:ext cx="2940487" cy="5743055"/>
          </a:xfrm>
          <a:prstGeom prst="roundRect">
            <a:avLst>
              <a:gd name="adj" fmla="val 12017"/>
            </a:avLst>
          </a:prstGeom>
          <a:noFill/>
          <a:ln w="12700">
            <a:solidFill>
              <a:srgbClr val="0070C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7412348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0" y="2780928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/>
              <a:t>2. Local magnetic configuration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0" y="3789040"/>
            <a:ext cx="9144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 smtClean="0"/>
              <a:t>Expansion profile of a coronal loop</a:t>
            </a:r>
          </a:p>
          <a:p>
            <a:pPr algn="ctr"/>
            <a:endParaRPr lang="en-US" sz="2000" dirty="0"/>
          </a:p>
          <a:p>
            <a:pPr algn="ctr"/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9475929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>
            <a:noAutofit/>
          </a:bodyPr>
          <a:lstStyle/>
          <a:p>
            <a:r>
              <a:rPr lang="en-US" altLang="ko-KR" sz="4000" dirty="0" smtClean="0"/>
              <a:t>Expansion types of coronal loops</a:t>
            </a:r>
            <a:endParaRPr lang="ko-KR" altLang="en-US" sz="4000" dirty="0"/>
          </a:p>
        </p:txBody>
      </p:sp>
      <p:grpSp>
        <p:nvGrpSpPr>
          <p:cNvPr id="17" name="그룹 16"/>
          <p:cNvGrpSpPr/>
          <p:nvPr/>
        </p:nvGrpSpPr>
        <p:grpSpPr>
          <a:xfrm>
            <a:off x="6110309" y="2297977"/>
            <a:ext cx="1414019" cy="1563071"/>
            <a:chOff x="3454303" y="1196752"/>
            <a:chExt cx="785778" cy="868607"/>
          </a:xfrm>
        </p:grpSpPr>
        <p:pic>
          <p:nvPicPr>
            <p:cNvPr id="7" name="Picture 5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54303" y="1267271"/>
              <a:ext cx="785778" cy="7980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" name="TextBox 8"/>
            <p:cNvSpPr txBox="1"/>
            <p:nvPr/>
          </p:nvSpPr>
          <p:spPr>
            <a:xfrm>
              <a:off x="3487027" y="1772816"/>
              <a:ext cx="319975" cy="20524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altLang="ko-KR" dirty="0" smtClean="0"/>
                <a:t>Sun</a:t>
              </a:r>
              <a:endParaRPr lang="ko-KR" altLang="en-US" dirty="0"/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3559822" y="1196752"/>
              <a:ext cx="31931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altLang="ko-KR" dirty="0" smtClean="0">
                  <a:solidFill>
                    <a:srgbClr val="002060"/>
                  </a:solidFill>
                </a:rPr>
                <a:t>B</a:t>
              </a:r>
              <a:endParaRPr lang="ko-KR" altLang="en-US" dirty="0">
                <a:solidFill>
                  <a:srgbClr val="002060"/>
                </a:solidFill>
              </a:endParaRPr>
            </a:p>
          </p:txBody>
        </p:sp>
        <p:cxnSp>
          <p:nvCxnSpPr>
            <p:cNvPr id="14" name="직선 화살표 연결선 13"/>
            <p:cNvCxnSpPr/>
            <p:nvPr/>
          </p:nvCxnSpPr>
          <p:spPr>
            <a:xfrm>
              <a:off x="3596428" y="1238052"/>
              <a:ext cx="123053" cy="0"/>
            </a:xfrm>
            <a:prstGeom prst="straightConnector1">
              <a:avLst/>
            </a:prstGeom>
            <a:ln>
              <a:solidFill>
                <a:srgbClr val="00206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5" name="그룹 14"/>
          <p:cNvGrpSpPr/>
          <p:nvPr/>
        </p:nvGrpSpPr>
        <p:grpSpPr>
          <a:xfrm>
            <a:off x="6334474" y="4581608"/>
            <a:ext cx="901822" cy="1439680"/>
            <a:chOff x="8313522" y="1268760"/>
            <a:chExt cx="506950" cy="809301"/>
          </a:xfrm>
        </p:grpSpPr>
        <p:pic>
          <p:nvPicPr>
            <p:cNvPr id="8" name="Picture 7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13522" y="1268760"/>
              <a:ext cx="506950" cy="80930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" name="TextBox 10"/>
            <p:cNvSpPr txBox="1"/>
            <p:nvPr/>
          </p:nvSpPr>
          <p:spPr>
            <a:xfrm>
              <a:off x="8327594" y="1783701"/>
              <a:ext cx="396229" cy="25415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altLang="ko-KR" dirty="0" smtClean="0"/>
                <a:t>Sun</a:t>
              </a:r>
              <a:endParaRPr lang="ko-KR" altLang="en-US" dirty="0"/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8373252" y="1344223"/>
              <a:ext cx="159659" cy="2076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ko-KR" dirty="0" smtClean="0">
                  <a:solidFill>
                    <a:srgbClr val="002060"/>
                  </a:solidFill>
                </a:rPr>
                <a:t>B</a:t>
              </a:r>
              <a:endParaRPr lang="ko-KR" altLang="en-US" dirty="0">
                <a:solidFill>
                  <a:srgbClr val="002060"/>
                </a:solidFill>
              </a:endParaRPr>
            </a:p>
          </p:txBody>
        </p:sp>
        <p:cxnSp>
          <p:nvCxnSpPr>
            <p:cNvPr id="16" name="직선 화살표 연결선 15"/>
            <p:cNvCxnSpPr/>
            <p:nvPr/>
          </p:nvCxnSpPr>
          <p:spPr>
            <a:xfrm>
              <a:off x="8415332" y="1365777"/>
              <a:ext cx="110376" cy="0"/>
            </a:xfrm>
            <a:prstGeom prst="straightConnector1">
              <a:avLst/>
            </a:prstGeom>
            <a:ln>
              <a:solidFill>
                <a:srgbClr val="00206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" name="TextBox 2"/>
          <p:cNvSpPr txBox="1"/>
          <p:nvPr/>
        </p:nvSpPr>
        <p:spPr>
          <a:xfrm>
            <a:off x="395536" y="4249658"/>
            <a:ext cx="216174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2400" u="sng" dirty="0" smtClean="0">
                <a:solidFill>
                  <a:srgbClr val="0070C0"/>
                </a:solidFill>
              </a:rPr>
              <a:t>Parabolic type</a:t>
            </a:r>
            <a:endParaRPr lang="ko-KR" altLang="en-US" sz="2400" u="sng" dirty="0">
              <a:solidFill>
                <a:srgbClr val="0070C0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364899" y="2457387"/>
            <a:ext cx="250902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2400" u="sng" dirty="0" smtClean="0">
                <a:solidFill>
                  <a:srgbClr val="008000"/>
                </a:solidFill>
              </a:rPr>
              <a:t>Exponential type</a:t>
            </a:r>
            <a:endParaRPr lang="ko-KR" altLang="en-US" sz="2400" u="sng" dirty="0">
              <a:solidFill>
                <a:srgbClr val="008000"/>
              </a:solidFill>
            </a:endParaRPr>
          </a:p>
        </p:txBody>
      </p:sp>
      <p:grpSp>
        <p:nvGrpSpPr>
          <p:cNvPr id="21" name="그룹 20"/>
          <p:cNvGrpSpPr/>
          <p:nvPr/>
        </p:nvGrpSpPr>
        <p:grpSpPr>
          <a:xfrm>
            <a:off x="988241" y="1511281"/>
            <a:ext cx="1207495" cy="621575"/>
            <a:chOff x="943917" y="1223249"/>
            <a:chExt cx="1207495" cy="621575"/>
          </a:xfrm>
        </p:grpSpPr>
        <p:pic>
          <p:nvPicPr>
            <p:cNvPr id="19" name="Picture 5" descr="D:\자료저장소\학회\그림\그림14.png"/>
            <p:cNvPicPr>
              <a:picLocks noChangeAspect="1" noChangeArrowheads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77641"/>
            <a:stretch/>
          </p:blipFill>
          <p:spPr bwMode="auto">
            <a:xfrm>
              <a:off x="943917" y="1223249"/>
              <a:ext cx="577234" cy="62157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0" name="Picture 3" descr="D:\자료저장소\학회\그림\22.png"/>
            <p:cNvPicPr>
              <a:picLocks noChangeAspect="1" noChangeArrowheads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4711"/>
            <a:stretch/>
          </p:blipFill>
          <p:spPr bwMode="auto">
            <a:xfrm>
              <a:off x="1619672" y="1283861"/>
              <a:ext cx="531740" cy="51693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2" name="TextBox 21"/>
          <p:cNvSpPr txBox="1"/>
          <p:nvPr/>
        </p:nvSpPr>
        <p:spPr>
          <a:xfrm>
            <a:off x="364899" y="1141949"/>
            <a:ext cx="355251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dirty="0" smtClean="0">
                <a:solidFill>
                  <a:srgbClr val="C00000"/>
                </a:solidFill>
              </a:rPr>
              <a:t>Definition of flux expansion rate</a:t>
            </a:r>
            <a:endParaRPr lang="ko-KR" altLang="en-US" dirty="0">
              <a:solidFill>
                <a:srgbClr val="C00000"/>
              </a:solidFill>
            </a:endParaRPr>
          </a:p>
        </p:txBody>
      </p:sp>
      <p:pic>
        <p:nvPicPr>
          <p:cNvPr id="3075" name="Picture 3" descr="D:\자료저장소\학회\그림\200.png"/>
          <p:cNvPicPr>
            <a:picLocks noChangeAspect="1" noChangeArrowheads="1"/>
          </p:cNvPicPr>
          <p:nvPr/>
        </p:nvPicPr>
        <p:blipFill>
          <a:blip r:embed="rId6" cstate="print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56567" y="5661248"/>
            <a:ext cx="3126610" cy="6022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7" name="Picture 5" descr="D:\자료저장소\학회\그림\202.png"/>
          <p:cNvPicPr>
            <a:picLocks noChangeAspect="1" noChangeArrowheads="1"/>
          </p:cNvPicPr>
          <p:nvPr/>
        </p:nvPicPr>
        <p:blipFill>
          <a:blip r:embed="rId7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4803362"/>
            <a:ext cx="4865451" cy="7133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타원 3"/>
          <p:cNvSpPr/>
          <p:nvPr/>
        </p:nvSpPr>
        <p:spPr>
          <a:xfrm rot="18758932">
            <a:off x="6647875" y="3177738"/>
            <a:ext cx="45719" cy="16698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5" name="TextBox 4"/>
          <p:cNvSpPr txBox="1"/>
          <p:nvPr/>
        </p:nvSpPr>
        <p:spPr>
          <a:xfrm>
            <a:off x="6732240" y="3212976"/>
            <a:ext cx="328936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100" dirty="0" smtClean="0">
                <a:solidFill>
                  <a:srgbClr val="FF0000"/>
                </a:solidFill>
              </a:rPr>
              <a:t>A</a:t>
            </a:r>
            <a:r>
              <a:rPr lang="en-US" altLang="ko-KR" sz="1100" baseline="-25000" dirty="0" smtClean="0">
                <a:solidFill>
                  <a:srgbClr val="FF0000"/>
                </a:solidFill>
              </a:rPr>
              <a:t>0</a:t>
            </a:r>
            <a:endParaRPr lang="ko-KR" altLang="en-US" sz="1100" baseline="-25000" dirty="0">
              <a:solidFill>
                <a:srgbClr val="FF0000"/>
              </a:solidFill>
            </a:endParaRPr>
          </a:p>
        </p:txBody>
      </p:sp>
      <p:sp>
        <p:nvSpPr>
          <p:cNvPr id="25" name="타원 24"/>
          <p:cNvSpPr/>
          <p:nvPr/>
        </p:nvSpPr>
        <p:spPr>
          <a:xfrm rot="17380748">
            <a:off x="6812004" y="5248251"/>
            <a:ext cx="45719" cy="14762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26" name="TextBox 25"/>
          <p:cNvSpPr txBox="1"/>
          <p:nvPr/>
        </p:nvSpPr>
        <p:spPr>
          <a:xfrm>
            <a:off x="6963665" y="5179792"/>
            <a:ext cx="328936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100" dirty="0" smtClean="0">
                <a:solidFill>
                  <a:srgbClr val="FF0000"/>
                </a:solidFill>
              </a:rPr>
              <a:t>A</a:t>
            </a:r>
            <a:r>
              <a:rPr lang="en-US" altLang="ko-KR" sz="1100" baseline="-25000" dirty="0" smtClean="0">
                <a:solidFill>
                  <a:srgbClr val="FF0000"/>
                </a:solidFill>
              </a:rPr>
              <a:t>0</a:t>
            </a:r>
            <a:endParaRPr lang="ko-KR" altLang="en-US" sz="1100" baseline="-25000" dirty="0">
              <a:solidFill>
                <a:srgbClr val="FF0000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948264" y="3212976"/>
            <a:ext cx="1896673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100" dirty="0" smtClean="0">
                <a:solidFill>
                  <a:srgbClr val="FF0000"/>
                </a:solidFill>
              </a:rPr>
              <a:t>: cross-section of flux tube</a:t>
            </a:r>
            <a:endParaRPr lang="ko-KR" altLang="en-US" sz="1100" dirty="0">
              <a:solidFill>
                <a:srgbClr val="FF0000"/>
              </a:solidFill>
            </a:endParaRPr>
          </a:p>
        </p:txBody>
      </p:sp>
      <p:sp>
        <p:nvSpPr>
          <p:cNvPr id="27" name="타원 26"/>
          <p:cNvSpPr/>
          <p:nvPr/>
        </p:nvSpPr>
        <p:spPr>
          <a:xfrm rot="18703163">
            <a:off x="6988461" y="2221822"/>
            <a:ext cx="227967" cy="1088063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28" name="TextBox 27"/>
          <p:cNvSpPr txBox="1"/>
          <p:nvPr/>
        </p:nvSpPr>
        <p:spPr>
          <a:xfrm>
            <a:off x="7459252" y="2924944"/>
            <a:ext cx="425116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100" dirty="0" smtClean="0">
                <a:solidFill>
                  <a:srgbClr val="FF0000"/>
                </a:solidFill>
              </a:rPr>
              <a:t>A(s)</a:t>
            </a:r>
            <a:endParaRPr lang="ko-KR" altLang="en-US" sz="1100" baseline="-25000" dirty="0">
              <a:solidFill>
                <a:srgbClr val="FF0000"/>
              </a:solidFill>
            </a:endParaRPr>
          </a:p>
        </p:txBody>
      </p:sp>
      <p:sp>
        <p:nvSpPr>
          <p:cNvPr id="29" name="타원 28"/>
          <p:cNvSpPr/>
          <p:nvPr/>
        </p:nvSpPr>
        <p:spPr>
          <a:xfrm rot="17380748">
            <a:off x="6968367" y="4541510"/>
            <a:ext cx="191230" cy="339625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30" name="TextBox 29"/>
          <p:cNvSpPr txBox="1"/>
          <p:nvPr/>
        </p:nvSpPr>
        <p:spPr>
          <a:xfrm>
            <a:off x="7236296" y="4596928"/>
            <a:ext cx="425116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100" dirty="0" smtClean="0">
                <a:solidFill>
                  <a:srgbClr val="FF0000"/>
                </a:solidFill>
              </a:rPr>
              <a:t>A(s)</a:t>
            </a:r>
            <a:endParaRPr lang="ko-KR" altLang="en-US" sz="1100" baseline="-25000" dirty="0">
              <a:solidFill>
                <a:srgbClr val="FF0000"/>
              </a:solidFill>
            </a:endParaRPr>
          </a:p>
        </p:txBody>
      </p:sp>
      <p:pic>
        <p:nvPicPr>
          <p:cNvPr id="2050" name="Picture 2" descr="D:\자료저장소\학회\그림\그림231.pn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4166" y="3014722"/>
            <a:ext cx="4917954" cy="6316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356846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2636912"/>
            <a:ext cx="1244411" cy="8641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345783" y="980728"/>
            <a:ext cx="52406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Example: Weakly twisted case, emerging field</a:t>
            </a:r>
            <a:endParaRPr lang="en-US" dirty="0"/>
          </a:p>
        </p:txBody>
      </p:sp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267344" y="-99392"/>
            <a:ext cx="9057184" cy="1143000"/>
          </a:xfrm>
        </p:spPr>
        <p:txBody>
          <a:bodyPr>
            <a:noAutofit/>
          </a:bodyPr>
          <a:lstStyle/>
          <a:p>
            <a:pPr algn="l"/>
            <a:r>
              <a:rPr lang="en-US" altLang="ko-KR" sz="4000" dirty="0" smtClean="0"/>
              <a:t>Expansion profile of a coronal loop</a:t>
            </a:r>
            <a:endParaRPr lang="ko-KR" altLang="en-US" sz="4000" dirty="0"/>
          </a:p>
        </p:txBody>
      </p:sp>
      <p:sp>
        <p:nvSpPr>
          <p:cNvPr id="24" name="모서리가 둥근 직사각형 23"/>
          <p:cNvSpPr/>
          <p:nvPr/>
        </p:nvSpPr>
        <p:spPr>
          <a:xfrm>
            <a:off x="162551" y="4533866"/>
            <a:ext cx="4331203" cy="1127382"/>
          </a:xfrm>
          <a:prstGeom prst="round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38" name="모서리가 둥근 직사각형 37"/>
          <p:cNvSpPr/>
          <p:nvPr/>
        </p:nvSpPr>
        <p:spPr>
          <a:xfrm>
            <a:off x="169632" y="5748213"/>
            <a:ext cx="4331203" cy="1055374"/>
          </a:xfrm>
          <a:prstGeom prst="round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39" name="모서리가 둥근 직사각형 38"/>
          <p:cNvSpPr/>
          <p:nvPr/>
        </p:nvSpPr>
        <p:spPr>
          <a:xfrm>
            <a:off x="4633982" y="4533866"/>
            <a:ext cx="4331203" cy="1127382"/>
          </a:xfrm>
          <a:prstGeom prst="round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sp>
        <p:nvSpPr>
          <p:cNvPr id="41" name="모서리가 둥근 직사각형 40"/>
          <p:cNvSpPr/>
          <p:nvPr/>
        </p:nvSpPr>
        <p:spPr>
          <a:xfrm>
            <a:off x="4622947" y="5748213"/>
            <a:ext cx="4331203" cy="1055374"/>
          </a:xfrm>
          <a:prstGeom prst="round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pic>
        <p:nvPicPr>
          <p:cNvPr id="1029" name="Picture 5" descr="D:\자료저장소\학회\그림\rr4.pn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3217"/>
          <a:stretch/>
        </p:blipFill>
        <p:spPr bwMode="auto">
          <a:xfrm>
            <a:off x="4684901" y="5805264"/>
            <a:ext cx="3703523" cy="3986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1" name="Picture 7" descr="D:\자료저장소\학회\그림\rr2.pn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6952"/>
          <a:stretch/>
        </p:blipFill>
        <p:spPr bwMode="auto">
          <a:xfrm>
            <a:off x="169632" y="5792763"/>
            <a:ext cx="3699691" cy="4445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4" name="TextBox 43"/>
          <p:cNvSpPr txBox="1"/>
          <p:nvPr/>
        </p:nvSpPr>
        <p:spPr>
          <a:xfrm>
            <a:off x="2555776" y="5157192"/>
            <a:ext cx="1795684" cy="338554"/>
          </a:xfrm>
          <a:prstGeom prst="rect">
            <a:avLst/>
          </a:prstGeom>
          <a:noFill/>
          <a:ln>
            <a:solidFill>
              <a:srgbClr val="92D050"/>
            </a:solidFill>
            <a:prstDash val="dash"/>
          </a:ln>
        </p:spPr>
        <p:txBody>
          <a:bodyPr wrap="none" rtlCol="0">
            <a:spAutoFit/>
          </a:bodyPr>
          <a:lstStyle/>
          <a:p>
            <a:r>
              <a:rPr lang="en-US" altLang="ko-KR" sz="1600" dirty="0" smtClean="0">
                <a:solidFill>
                  <a:srgbClr val="00B050"/>
                </a:solidFill>
                <a:latin typeface="HY헤드라인M" panose="02030600000101010101" pitchFamily="18" charset="-127"/>
                <a:ea typeface="HY헤드라인M" panose="02030600000101010101" pitchFamily="18" charset="-127"/>
              </a:rPr>
              <a:t>Exponential type</a:t>
            </a:r>
            <a:endParaRPr lang="ko-KR" altLang="en-US" sz="1600" dirty="0">
              <a:solidFill>
                <a:srgbClr val="00B050"/>
              </a:solidFill>
              <a:latin typeface="HY헤드라인M" panose="02030600000101010101" pitchFamily="18" charset="-127"/>
              <a:ea typeface="HY헤드라인M" panose="02030600000101010101" pitchFamily="18" charset="-127"/>
            </a:endParaRPr>
          </a:p>
        </p:txBody>
      </p:sp>
      <p:pic>
        <p:nvPicPr>
          <p:cNvPr id="1026" name="Picture 2" descr="D:\자료저장소\학회\그림\rr1.pn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00" t="-4612" r="100" b="43498"/>
          <a:stretch/>
        </p:blipFill>
        <p:spPr bwMode="auto">
          <a:xfrm>
            <a:off x="222251" y="4568755"/>
            <a:ext cx="2534675" cy="4444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5" name="그룹 4"/>
          <p:cNvGrpSpPr/>
          <p:nvPr/>
        </p:nvGrpSpPr>
        <p:grpSpPr>
          <a:xfrm>
            <a:off x="1835696" y="1560704"/>
            <a:ext cx="6729024" cy="2804400"/>
            <a:chOff x="1167665" y="1484784"/>
            <a:chExt cx="6729024" cy="2804400"/>
          </a:xfrm>
        </p:grpSpPr>
        <p:pic>
          <p:nvPicPr>
            <p:cNvPr id="1033" name="Picture 9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67665" y="1484784"/>
              <a:ext cx="6729024" cy="28044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" name="TextBox 13"/>
            <p:cNvSpPr txBox="1"/>
            <p:nvPr/>
          </p:nvSpPr>
          <p:spPr>
            <a:xfrm>
              <a:off x="3141242" y="3522135"/>
              <a:ext cx="1070718" cy="253916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altLang="ko-KR" sz="1050" b="1" dirty="0" smtClean="0">
                  <a:solidFill>
                    <a:srgbClr val="008000"/>
                  </a:solidFill>
                </a:rPr>
                <a:t>Range I</a:t>
              </a:r>
              <a:endParaRPr lang="ko-KR" altLang="en-US" sz="1050" b="1" dirty="0">
                <a:solidFill>
                  <a:srgbClr val="008000"/>
                </a:solidFill>
              </a:endParaRPr>
            </a:p>
          </p:txBody>
        </p:sp>
        <p:pic>
          <p:nvPicPr>
            <p:cNvPr id="28" name="Picture 5" descr="D:\자료저장소\학회\그림\r1.png"/>
            <p:cNvPicPr>
              <a:picLocks noChangeAspect="1" noChangeArrowheads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9558" t="50000" r="72285" b="8786"/>
            <a:stretch/>
          </p:blipFill>
          <p:spPr bwMode="auto">
            <a:xfrm>
              <a:off x="2627784" y="2191875"/>
              <a:ext cx="384644" cy="27566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0" name="직사각형 29"/>
            <p:cNvSpPr/>
            <p:nvPr/>
          </p:nvSpPr>
          <p:spPr>
            <a:xfrm>
              <a:off x="5276659" y="1515430"/>
              <a:ext cx="735502" cy="2226822"/>
            </a:xfrm>
            <a:prstGeom prst="rect">
              <a:avLst/>
            </a:prstGeom>
            <a:solidFill>
              <a:schemeClr val="accent5">
                <a:lumMod val="40000"/>
                <a:lumOff val="60000"/>
                <a:alpha val="51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>
                <a:solidFill>
                  <a:srgbClr val="FFFF00"/>
                </a:solidFill>
              </a:endParaRPr>
            </a:p>
          </p:txBody>
        </p:sp>
        <p:sp>
          <p:nvSpPr>
            <p:cNvPr id="32" name="직사각형 31"/>
            <p:cNvSpPr/>
            <p:nvPr/>
          </p:nvSpPr>
          <p:spPr>
            <a:xfrm>
              <a:off x="6012160" y="1528555"/>
              <a:ext cx="647958" cy="2213697"/>
            </a:xfrm>
            <a:prstGeom prst="rect">
              <a:avLst/>
            </a:prstGeom>
            <a:solidFill>
              <a:schemeClr val="accent6">
                <a:lumMod val="75000"/>
                <a:alpha val="27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>
                <a:solidFill>
                  <a:schemeClr val="accent6">
                    <a:lumMod val="75000"/>
                  </a:schemeClr>
                </a:solidFill>
              </a:endParaRPr>
            </a:p>
          </p:txBody>
        </p:sp>
        <p:sp>
          <p:nvSpPr>
            <p:cNvPr id="31" name="직사각형 30"/>
            <p:cNvSpPr/>
            <p:nvPr/>
          </p:nvSpPr>
          <p:spPr>
            <a:xfrm>
              <a:off x="4201531" y="1528001"/>
              <a:ext cx="1075128" cy="2213697"/>
            </a:xfrm>
            <a:prstGeom prst="rect">
              <a:avLst/>
            </a:prstGeom>
            <a:solidFill>
              <a:schemeClr val="accent2">
                <a:lumMod val="60000"/>
                <a:lumOff val="40000"/>
                <a:alpha val="49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 dirty="0">
                <a:solidFill>
                  <a:srgbClr val="FFFF00"/>
                </a:solidFill>
              </a:endParaRPr>
            </a:p>
          </p:txBody>
        </p:sp>
        <p:pic>
          <p:nvPicPr>
            <p:cNvPr id="1027" name="Picture 3" descr="D:\자료저장소\학회\그림\그림1000.png"/>
            <p:cNvPicPr>
              <a:picLocks noChangeAspect="1" noChangeArrowheads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16906" y="1550704"/>
              <a:ext cx="811078" cy="51014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034" name="Picture 10" descr="D:\자료저장소\학회\그림\222222.png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55776" y="2810345"/>
              <a:ext cx="448703" cy="33062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6" name="TextBox 15"/>
            <p:cNvSpPr txBox="1"/>
            <p:nvPr/>
          </p:nvSpPr>
          <p:spPr>
            <a:xfrm>
              <a:off x="5940152" y="3522135"/>
              <a:ext cx="1212738" cy="2539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ko-KR" sz="1050" b="1" dirty="0" smtClean="0">
                  <a:solidFill>
                    <a:schemeClr val="accent6">
                      <a:lumMod val="75000"/>
                    </a:schemeClr>
                  </a:solidFill>
                </a:rPr>
                <a:t>Range IV</a:t>
              </a:r>
              <a:endParaRPr lang="ko-KR" altLang="en-US" sz="1050" b="1" dirty="0">
                <a:solidFill>
                  <a:schemeClr val="accent6">
                    <a:lumMod val="75000"/>
                  </a:schemeClr>
                </a:solidFill>
              </a:endParaRPr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5292080" y="3522135"/>
              <a:ext cx="1202592" cy="2539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ko-KR" sz="1050" b="1" dirty="0" smtClean="0">
                  <a:solidFill>
                    <a:srgbClr val="0070C0"/>
                  </a:solidFill>
                </a:rPr>
                <a:t>Range III</a:t>
              </a:r>
              <a:endParaRPr lang="ko-KR" altLang="en-US" sz="1050" b="1" dirty="0">
                <a:solidFill>
                  <a:srgbClr val="0070C0"/>
                </a:solidFill>
              </a:endParaRP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4427984" y="3522135"/>
              <a:ext cx="1129049" cy="2539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ko-KR" sz="1050" b="1" dirty="0" smtClean="0">
                  <a:solidFill>
                    <a:srgbClr val="FF0000"/>
                  </a:solidFill>
                </a:rPr>
                <a:t>Range II</a:t>
              </a:r>
              <a:endParaRPr lang="ko-KR" altLang="en-US" sz="1050" b="1" dirty="0">
                <a:solidFill>
                  <a:srgbClr val="FF0000"/>
                </a:solidFill>
              </a:endParaRPr>
            </a:p>
          </p:txBody>
        </p:sp>
        <p:sp>
          <p:nvSpPr>
            <p:cNvPr id="6" name="Rectangle 5"/>
            <p:cNvSpPr/>
            <p:nvPr/>
          </p:nvSpPr>
          <p:spPr>
            <a:xfrm>
              <a:off x="2627784" y="1528554"/>
              <a:ext cx="1584176" cy="2213698"/>
            </a:xfrm>
            <a:prstGeom prst="rect">
              <a:avLst/>
            </a:prstGeom>
            <a:solidFill>
              <a:srgbClr val="008000">
                <a:alpha val="18000"/>
              </a:srgbClr>
            </a:solidFill>
            <a:ln>
              <a:noFill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4099" name="Picture 3" descr="D:\자료저장소\학회\그림\rr3.png"/>
          <p:cNvPicPr>
            <a:picLocks noChangeAspect="1" noChangeArrowheads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29" b="36117"/>
          <a:stretch/>
        </p:blipFill>
        <p:spPr bwMode="auto">
          <a:xfrm>
            <a:off x="5944690" y="4648725"/>
            <a:ext cx="3026090" cy="4372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9" name="직사각형 28"/>
          <p:cNvSpPr/>
          <p:nvPr/>
        </p:nvSpPr>
        <p:spPr>
          <a:xfrm>
            <a:off x="0" y="3553502"/>
            <a:ext cx="307908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ko-KR" sz="1400" dirty="0">
                <a:latin typeface="Cambria Math" panose="02040503050406030204" pitchFamily="18" charset="0"/>
                <a:ea typeface="Cambria Math" panose="02040503050406030204" pitchFamily="18" charset="0"/>
              </a:rPr>
              <a:t>s</a:t>
            </a:r>
            <a:r>
              <a:rPr lang="en-US" altLang="ko-KR" sz="1400" dirty="0" smtClean="0">
                <a:latin typeface="GoudyOlSt BT" pitchFamily="2" charset="0"/>
              </a:rPr>
              <a:t> : the length of field line </a:t>
            </a:r>
            <a:br>
              <a:rPr lang="en-US" altLang="ko-KR" sz="1400" dirty="0" smtClean="0">
                <a:latin typeface="GoudyOlSt BT" pitchFamily="2" charset="0"/>
              </a:rPr>
            </a:br>
            <a:r>
              <a:rPr lang="en-US" altLang="ko-KR" sz="1400" dirty="0" smtClean="0">
                <a:latin typeface="GoudyOlSt BT" pitchFamily="2" charset="0"/>
              </a:rPr>
              <a:t>    (unit: 2H</a:t>
            </a:r>
            <a:r>
              <a:rPr lang="en-US" altLang="ko-KR" sz="1400" baseline="-25000" dirty="0" smtClean="0">
                <a:latin typeface="GoudyOlSt BT" pitchFamily="2" charset="0"/>
              </a:rPr>
              <a:t>ph</a:t>
            </a:r>
            <a:r>
              <a:rPr lang="en-US" altLang="ko-KR" sz="1400" dirty="0" smtClean="0">
                <a:latin typeface="GoudyOlSt BT" pitchFamily="2" charset="0"/>
              </a:rPr>
              <a:t>)</a:t>
            </a:r>
          </a:p>
        </p:txBody>
      </p:sp>
      <p:sp>
        <p:nvSpPr>
          <p:cNvPr id="49" name="직사각형 48"/>
          <p:cNvSpPr/>
          <p:nvPr/>
        </p:nvSpPr>
        <p:spPr>
          <a:xfrm>
            <a:off x="-36512" y="4016097"/>
            <a:ext cx="312091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ko-KR" sz="1400" dirty="0" err="1" smtClean="0">
                <a:latin typeface="Cambria Math" panose="02040503050406030204" pitchFamily="18" charset="0"/>
                <a:ea typeface="Cambria Math" panose="02040503050406030204" pitchFamily="18" charset="0"/>
              </a:rPr>
              <a:t>Z</a:t>
            </a:r>
            <a:r>
              <a:rPr lang="en-US" altLang="ko-KR" sz="1400" baseline="-25000" dirty="0" err="1" smtClean="0">
                <a:latin typeface="Cambria Math" panose="02040503050406030204" pitchFamily="18" charset="0"/>
                <a:ea typeface="Cambria Math" panose="02040503050406030204" pitchFamily="18" charset="0"/>
              </a:rPr>
              <a:t>b</a:t>
            </a:r>
            <a:r>
              <a:rPr lang="en-US" altLang="ko-KR" sz="1400" dirty="0" smtClean="0">
                <a:latin typeface="GoudyOlSt BT" pitchFamily="2" charset="0"/>
              </a:rPr>
              <a:t> : the height of field line element</a:t>
            </a:r>
          </a:p>
        </p:txBody>
      </p:sp>
      <p:cxnSp>
        <p:nvCxnSpPr>
          <p:cNvPr id="8" name="직선 화살표 연결선 7"/>
          <p:cNvCxnSpPr/>
          <p:nvPr/>
        </p:nvCxnSpPr>
        <p:spPr>
          <a:xfrm flipV="1">
            <a:off x="323528" y="2628841"/>
            <a:ext cx="0" cy="846920"/>
          </a:xfrm>
          <a:prstGeom prst="straightConnector1">
            <a:avLst/>
          </a:prstGeom>
          <a:ln>
            <a:solidFill>
              <a:srgbClr val="800080"/>
            </a:solidFill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9" name="직사각형 8"/>
          <p:cNvSpPr/>
          <p:nvPr/>
        </p:nvSpPr>
        <p:spPr>
          <a:xfrm>
            <a:off x="48966" y="2873797"/>
            <a:ext cx="34657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ko-KR" sz="1400" dirty="0" err="1">
                <a:solidFill>
                  <a:srgbClr val="80008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Z</a:t>
            </a:r>
            <a:r>
              <a:rPr lang="en-US" altLang="ko-KR" sz="1400" baseline="-25000" dirty="0" err="1">
                <a:solidFill>
                  <a:srgbClr val="80008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b</a:t>
            </a:r>
            <a:endParaRPr lang="ko-KR" altLang="en-US" sz="1400" dirty="0">
              <a:solidFill>
                <a:srgbClr val="800080"/>
              </a:solidFill>
            </a:endParaRPr>
          </a:p>
        </p:txBody>
      </p:sp>
      <p:sp>
        <p:nvSpPr>
          <p:cNvPr id="18" name="직사각형 17"/>
          <p:cNvSpPr/>
          <p:nvPr/>
        </p:nvSpPr>
        <p:spPr>
          <a:xfrm>
            <a:off x="899592" y="2658398"/>
            <a:ext cx="27283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ko-KR" sz="1600" dirty="0">
                <a:latin typeface="Cambria Math" panose="02040503050406030204" pitchFamily="18" charset="0"/>
                <a:ea typeface="Cambria Math" panose="02040503050406030204" pitchFamily="18" charset="0"/>
              </a:rPr>
              <a:t>s</a:t>
            </a:r>
            <a:endParaRPr lang="ko-KR" altLang="en-US" sz="1600" dirty="0"/>
          </a:p>
        </p:txBody>
      </p:sp>
      <p:pic>
        <p:nvPicPr>
          <p:cNvPr id="35" name="Picture 5" descr="D:\자료저장소\학회\그림\rr4.pn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878" t="59761" r="28840"/>
          <a:stretch/>
        </p:blipFill>
        <p:spPr bwMode="auto">
          <a:xfrm>
            <a:off x="5586385" y="6322363"/>
            <a:ext cx="1417785" cy="2824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6" name="Picture 7" descr="D:\자료저장소\학회\그림\rr2.png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0000"/>
          <a:stretch/>
        </p:blipFill>
        <p:spPr bwMode="auto">
          <a:xfrm>
            <a:off x="251520" y="6322363"/>
            <a:ext cx="3699691" cy="4190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7" name="Picture 2" descr="D:\자료저장소\학회\그림\rr1.pn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11" t="59433" r="-811" b="-1174"/>
          <a:stretch/>
        </p:blipFill>
        <p:spPr bwMode="auto">
          <a:xfrm>
            <a:off x="251520" y="5141688"/>
            <a:ext cx="2534675" cy="3035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TextBox 33"/>
          <p:cNvSpPr txBox="1"/>
          <p:nvPr/>
        </p:nvSpPr>
        <p:spPr>
          <a:xfrm>
            <a:off x="7236296" y="5157192"/>
            <a:ext cx="1588897" cy="338554"/>
          </a:xfrm>
          <a:prstGeom prst="rect">
            <a:avLst/>
          </a:prstGeom>
          <a:noFill/>
          <a:ln>
            <a:solidFill>
              <a:srgbClr val="0070C0"/>
            </a:solidFill>
            <a:prstDash val="dash"/>
          </a:ln>
        </p:spPr>
        <p:txBody>
          <a:bodyPr wrap="none" rtlCol="0">
            <a:spAutoFit/>
          </a:bodyPr>
          <a:lstStyle/>
          <a:p>
            <a:r>
              <a:rPr lang="en-US" altLang="ko-KR" sz="1600" dirty="0" smtClean="0">
                <a:solidFill>
                  <a:srgbClr val="0070C0"/>
                </a:solidFill>
                <a:latin typeface="HY헤드라인M" panose="02030600000101010101" pitchFamily="18" charset="-127"/>
                <a:ea typeface="HY헤드라인M" panose="02030600000101010101" pitchFamily="18" charset="-127"/>
              </a:rPr>
              <a:t>Parabolic type</a:t>
            </a:r>
            <a:endParaRPr lang="ko-KR" altLang="en-US" sz="1600" dirty="0">
              <a:solidFill>
                <a:srgbClr val="0070C0"/>
              </a:solidFill>
              <a:latin typeface="HY헤드라인M" panose="02030600000101010101" pitchFamily="18" charset="-127"/>
              <a:ea typeface="HY헤드라인M" panose="02030600000101010101" pitchFamily="18" charset="-127"/>
            </a:endParaRPr>
          </a:p>
        </p:txBody>
      </p:sp>
      <p:pic>
        <p:nvPicPr>
          <p:cNvPr id="19" name="Picture 2" descr="G:\그림1.png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4648725"/>
            <a:ext cx="1512168" cy="5084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2" name="Picture 3" descr="D:\자료저장소\학회\그림\rr3.png"/>
          <p:cNvPicPr>
            <a:picLocks noChangeAspect="1" noChangeArrowheads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29" t="56944" r="45534" b="-7381"/>
          <a:stretch/>
        </p:blipFill>
        <p:spPr bwMode="auto">
          <a:xfrm>
            <a:off x="5567318" y="5150505"/>
            <a:ext cx="1306368" cy="3452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089472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60040" y="5928838"/>
            <a:ext cx="8748464" cy="8125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30000"/>
              </a:lnSpc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rgbClr val="00B050"/>
                </a:solidFill>
              </a:rPr>
              <a:t>Range I (</a:t>
            </a:r>
            <a:r>
              <a:rPr lang="en-US" altLang="ko-KR" i="1" dirty="0" err="1" smtClean="0">
                <a:solidFill>
                  <a:srgbClr val="00B05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f</a:t>
            </a:r>
            <a:r>
              <a:rPr lang="en-US" altLang="ko-KR" baseline="-25000" dirty="0" err="1" smtClean="0">
                <a:solidFill>
                  <a:srgbClr val="00B05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ex</a:t>
            </a:r>
            <a:r>
              <a:rPr lang="en-US" dirty="0" smtClean="0">
                <a:solidFill>
                  <a:srgbClr val="00B05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~ const.</a:t>
            </a:r>
            <a:r>
              <a:rPr lang="en-US" dirty="0" smtClean="0">
                <a:solidFill>
                  <a:srgbClr val="00B050"/>
                </a:solidFill>
              </a:rPr>
              <a:t>) is short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rgbClr val="FF0000"/>
                </a:solidFill>
              </a:rPr>
              <a:t>Range II is prominent </a:t>
            </a:r>
            <a:r>
              <a:rPr lang="en-US" dirty="0" smtClean="0"/>
              <a:t>in the </a:t>
            </a:r>
            <a:r>
              <a:rPr lang="en-US" u="sng" dirty="0" smtClean="0">
                <a:solidFill>
                  <a:srgbClr val="002060"/>
                </a:solidFill>
              </a:rPr>
              <a:t>emerging</a:t>
            </a:r>
            <a:r>
              <a:rPr lang="en-US" dirty="0" smtClean="0"/>
              <a:t> fields,</a:t>
            </a:r>
          </a:p>
          <a:p>
            <a:pPr>
              <a:lnSpc>
                <a:spcPct val="130000"/>
              </a:lnSpc>
            </a:pPr>
            <a:r>
              <a:rPr lang="en-US" dirty="0"/>
              <a:t> </a:t>
            </a:r>
            <a:r>
              <a:rPr lang="en-US" dirty="0" smtClean="0"/>
              <a:t>  while </a:t>
            </a:r>
            <a:r>
              <a:rPr lang="en-US" dirty="0" smtClean="0">
                <a:solidFill>
                  <a:srgbClr val="00B050"/>
                </a:solidFill>
              </a:rPr>
              <a:t>Range I is wide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rgbClr val="FF0000"/>
                </a:solidFill>
              </a:rPr>
              <a:t>Range II is </a:t>
            </a:r>
            <a:r>
              <a:rPr lang="en-US" dirty="0">
                <a:solidFill>
                  <a:srgbClr val="FF0000"/>
                </a:solidFill>
              </a:rPr>
              <a:t>s</a:t>
            </a:r>
            <a:r>
              <a:rPr lang="en-US" dirty="0" smtClean="0">
                <a:solidFill>
                  <a:srgbClr val="FF0000"/>
                </a:solidFill>
              </a:rPr>
              <a:t>hort </a:t>
            </a:r>
            <a:r>
              <a:rPr lang="en-US" dirty="0" smtClean="0"/>
              <a:t>in the </a:t>
            </a:r>
            <a:r>
              <a:rPr lang="en-US" altLang="ko-KR" u="sng" dirty="0">
                <a:solidFill>
                  <a:schemeClr val="accent3">
                    <a:lumMod val="50000"/>
                  </a:schemeClr>
                </a:solidFill>
              </a:rPr>
              <a:t>potential</a:t>
            </a:r>
            <a:r>
              <a:rPr lang="en-US" altLang="ko-KR" dirty="0"/>
              <a:t> </a:t>
            </a:r>
            <a:r>
              <a:rPr lang="en-US" dirty="0" smtClean="0"/>
              <a:t>fields</a:t>
            </a:r>
          </a:p>
        </p:txBody>
      </p:sp>
      <p:sp>
        <p:nvSpPr>
          <p:cNvPr id="6" name="제목 1"/>
          <p:cNvSpPr txBox="1">
            <a:spLocks/>
          </p:cNvSpPr>
          <p:nvPr/>
        </p:nvSpPr>
        <p:spPr>
          <a:xfrm>
            <a:off x="0" y="-99392"/>
            <a:ext cx="9144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1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ko-KR" sz="3500" dirty="0" smtClean="0"/>
              <a:t>Expansion profiles of various coronal loops</a:t>
            </a:r>
            <a:endParaRPr lang="ko-KR" altLang="en-US" sz="3500" dirty="0"/>
          </a:p>
        </p:txBody>
      </p:sp>
      <p:grpSp>
        <p:nvGrpSpPr>
          <p:cNvPr id="9" name="그룹 8"/>
          <p:cNvGrpSpPr/>
          <p:nvPr/>
        </p:nvGrpSpPr>
        <p:grpSpPr>
          <a:xfrm>
            <a:off x="129759" y="1484784"/>
            <a:ext cx="8852017" cy="4413397"/>
            <a:chOff x="129759" y="1093143"/>
            <a:chExt cx="8852017" cy="4413397"/>
          </a:xfrm>
        </p:grpSpPr>
        <p:pic>
          <p:nvPicPr>
            <p:cNvPr id="6146" name="Picture 2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3898"/>
            <a:stretch/>
          </p:blipFill>
          <p:spPr bwMode="auto">
            <a:xfrm>
              <a:off x="395536" y="1562099"/>
              <a:ext cx="8142710" cy="394444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" name="TextBox 6"/>
            <p:cNvSpPr txBox="1"/>
            <p:nvPr/>
          </p:nvSpPr>
          <p:spPr>
            <a:xfrm>
              <a:off x="129759" y="1093143"/>
              <a:ext cx="4352025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smtClean="0">
                  <a:solidFill>
                    <a:srgbClr val="7030A0"/>
                  </a:solidFill>
                </a:rPr>
                <a:t>Strongly </a:t>
              </a:r>
              <a:r>
                <a:rPr lang="en-US" dirty="0" smtClean="0"/>
                <a:t>twisted case: </a:t>
              </a:r>
              <a:r>
                <a:rPr lang="en-US" u="sng" dirty="0" smtClean="0">
                  <a:solidFill>
                    <a:srgbClr val="002060"/>
                  </a:solidFill>
                </a:rPr>
                <a:t>emerging</a:t>
              </a:r>
              <a:r>
                <a:rPr lang="en-US" dirty="0" smtClean="0"/>
                <a:t> field</a:t>
              </a:r>
              <a:endParaRPr lang="en-US" dirty="0"/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4741448" y="1120388"/>
              <a:ext cx="424032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smtClean="0">
                  <a:solidFill>
                    <a:schemeClr val="accent6">
                      <a:lumMod val="75000"/>
                    </a:schemeClr>
                  </a:solidFill>
                </a:rPr>
                <a:t>Weakly</a:t>
              </a:r>
              <a:r>
                <a:rPr lang="en-US" dirty="0" smtClean="0">
                  <a:solidFill>
                    <a:srgbClr val="002060"/>
                  </a:solidFill>
                </a:rPr>
                <a:t> </a:t>
              </a:r>
              <a:r>
                <a:rPr lang="en-US" dirty="0" smtClean="0"/>
                <a:t>twisted case: </a:t>
              </a:r>
              <a:r>
                <a:rPr lang="en-US" u="sng" dirty="0" smtClean="0">
                  <a:solidFill>
                    <a:srgbClr val="002060"/>
                  </a:solidFill>
                </a:rPr>
                <a:t>emerging</a:t>
              </a:r>
              <a:r>
                <a:rPr lang="en-US" dirty="0" smtClean="0"/>
                <a:t> field</a:t>
              </a:r>
              <a:endParaRPr lang="en-US" dirty="0"/>
            </a:p>
          </p:txBody>
        </p:sp>
        <p:sp>
          <p:nvSpPr>
            <p:cNvPr id="5" name="직사각형 4"/>
            <p:cNvSpPr/>
            <p:nvPr/>
          </p:nvSpPr>
          <p:spPr>
            <a:xfrm>
              <a:off x="1979712" y="3534319"/>
              <a:ext cx="5328592" cy="254721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/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129759" y="3397613"/>
              <a:ext cx="427803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smtClean="0">
                  <a:solidFill>
                    <a:srgbClr val="7030A0"/>
                  </a:solidFill>
                </a:rPr>
                <a:t>Strongly </a:t>
              </a:r>
              <a:r>
                <a:rPr lang="en-US" dirty="0" smtClean="0"/>
                <a:t>twisted case: </a:t>
              </a:r>
              <a:r>
                <a:rPr lang="en-US" u="sng" dirty="0" smtClean="0">
                  <a:solidFill>
                    <a:schemeClr val="accent3">
                      <a:lumMod val="50000"/>
                    </a:schemeClr>
                  </a:solidFill>
                </a:rPr>
                <a:t>potential</a:t>
              </a:r>
              <a:r>
                <a:rPr lang="en-US" dirty="0" smtClean="0"/>
                <a:t> field</a:t>
              </a:r>
              <a:endParaRPr lang="en-US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4741448" y="3424858"/>
              <a:ext cx="416633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dirty="0" smtClean="0">
                  <a:solidFill>
                    <a:schemeClr val="accent6">
                      <a:lumMod val="75000"/>
                    </a:schemeClr>
                  </a:solidFill>
                </a:rPr>
                <a:t>Weakly</a:t>
              </a:r>
              <a:r>
                <a:rPr lang="en-US" dirty="0" smtClean="0">
                  <a:solidFill>
                    <a:srgbClr val="002060"/>
                  </a:solidFill>
                </a:rPr>
                <a:t> </a:t>
              </a:r>
              <a:r>
                <a:rPr lang="en-US" dirty="0" smtClean="0"/>
                <a:t>twisted case: </a:t>
              </a:r>
              <a:r>
                <a:rPr lang="en-US" u="sng" dirty="0" smtClean="0">
                  <a:solidFill>
                    <a:schemeClr val="accent3">
                      <a:lumMod val="50000"/>
                    </a:schemeClr>
                  </a:solidFill>
                </a:rPr>
                <a:t>potential</a:t>
              </a:r>
              <a:r>
                <a:rPr lang="en-US" dirty="0" smtClean="0"/>
                <a:t> field</a:t>
              </a:r>
              <a:endParaRPr lang="en-US" dirty="0"/>
            </a:p>
          </p:txBody>
        </p:sp>
      </p:grpSp>
      <p:sp>
        <p:nvSpPr>
          <p:cNvPr id="2" name="TextBox 1"/>
          <p:cNvSpPr txBox="1"/>
          <p:nvPr/>
        </p:nvSpPr>
        <p:spPr>
          <a:xfrm>
            <a:off x="35496" y="1012666"/>
            <a:ext cx="498899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l"/>
            </a:pPr>
            <a:r>
              <a:rPr lang="en-US" altLang="ko-KR" sz="2000" dirty="0" smtClean="0"/>
              <a:t>Outer loops are selected for each case</a:t>
            </a:r>
            <a:endParaRPr lang="ko-KR" altLang="en-US" sz="2000" dirty="0"/>
          </a:p>
        </p:txBody>
      </p:sp>
      <p:sp>
        <p:nvSpPr>
          <p:cNvPr id="15" name="Rectangle 14"/>
          <p:cNvSpPr/>
          <p:nvPr/>
        </p:nvSpPr>
        <p:spPr>
          <a:xfrm>
            <a:off x="5508104" y="1988840"/>
            <a:ext cx="864096" cy="1332148"/>
          </a:xfrm>
          <a:prstGeom prst="rect">
            <a:avLst/>
          </a:prstGeom>
          <a:solidFill>
            <a:srgbClr val="008000">
              <a:alpha val="18000"/>
            </a:srgb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6372200" y="1988840"/>
            <a:ext cx="720080" cy="1332148"/>
          </a:xfrm>
          <a:prstGeom prst="rect">
            <a:avLst/>
          </a:prstGeom>
          <a:solidFill>
            <a:schemeClr val="accent2">
              <a:lumMod val="60000"/>
              <a:lumOff val="40000"/>
              <a:alpha val="4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00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1331641" y="4209453"/>
            <a:ext cx="1296144" cy="1327845"/>
          </a:xfrm>
          <a:prstGeom prst="rect">
            <a:avLst/>
          </a:prstGeom>
          <a:solidFill>
            <a:srgbClr val="008000">
              <a:alpha val="18000"/>
            </a:srgb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18"/>
          <p:cNvSpPr/>
          <p:nvPr/>
        </p:nvSpPr>
        <p:spPr>
          <a:xfrm>
            <a:off x="2627785" y="4209454"/>
            <a:ext cx="360039" cy="1327844"/>
          </a:xfrm>
          <a:prstGeom prst="rect">
            <a:avLst/>
          </a:prstGeom>
          <a:solidFill>
            <a:schemeClr val="accent2">
              <a:lumMod val="60000"/>
              <a:lumOff val="40000"/>
              <a:alpha val="4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00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5490815" y="4205238"/>
            <a:ext cx="1224136" cy="1327844"/>
          </a:xfrm>
          <a:prstGeom prst="rect">
            <a:avLst/>
          </a:prstGeom>
          <a:solidFill>
            <a:srgbClr val="008000">
              <a:alpha val="18000"/>
            </a:srgb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 21"/>
          <p:cNvSpPr/>
          <p:nvPr/>
        </p:nvSpPr>
        <p:spPr>
          <a:xfrm>
            <a:off x="6714951" y="4205238"/>
            <a:ext cx="305321" cy="1327844"/>
          </a:xfrm>
          <a:prstGeom prst="rect">
            <a:avLst/>
          </a:prstGeom>
          <a:solidFill>
            <a:schemeClr val="accent2">
              <a:lumMod val="60000"/>
              <a:lumOff val="40000"/>
              <a:alpha val="4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00"/>
              </a:solidFill>
            </a:endParaRPr>
          </a:p>
        </p:txBody>
      </p:sp>
      <p:sp>
        <p:nvSpPr>
          <p:cNvPr id="20" name="직사각형 19"/>
          <p:cNvSpPr/>
          <p:nvPr/>
        </p:nvSpPr>
        <p:spPr>
          <a:xfrm>
            <a:off x="2195736" y="1998261"/>
            <a:ext cx="720080" cy="1322727"/>
          </a:xfrm>
          <a:prstGeom prst="rect">
            <a:avLst/>
          </a:prstGeom>
          <a:solidFill>
            <a:schemeClr val="accent2">
              <a:lumMod val="60000"/>
              <a:lumOff val="40000"/>
              <a:alpha val="4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ko-KR" altLang="en-US" dirty="0">
              <a:solidFill>
                <a:srgbClr val="FFFF00"/>
              </a:solidFill>
            </a:endParaRPr>
          </a:p>
        </p:txBody>
      </p:sp>
      <p:sp>
        <p:nvSpPr>
          <p:cNvPr id="23" name="Rectangle 5"/>
          <p:cNvSpPr/>
          <p:nvPr/>
        </p:nvSpPr>
        <p:spPr>
          <a:xfrm>
            <a:off x="1331640" y="1998261"/>
            <a:ext cx="864096" cy="1322727"/>
          </a:xfrm>
          <a:prstGeom prst="rect">
            <a:avLst/>
          </a:prstGeom>
          <a:solidFill>
            <a:srgbClr val="008000">
              <a:alpha val="18000"/>
            </a:srgb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90009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77590" y="4077072"/>
            <a:ext cx="3458906" cy="259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-99392"/>
            <a:ext cx="8229600" cy="1143000"/>
          </a:xfrm>
        </p:spPr>
        <p:txBody>
          <a:bodyPr/>
          <a:lstStyle/>
          <a:p>
            <a:r>
              <a:rPr lang="en-US" altLang="ko-KR" dirty="0" smtClean="0"/>
              <a:t>Conclusion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251520" y="1412776"/>
            <a:ext cx="5832648" cy="576064"/>
          </a:xfrm>
        </p:spPr>
        <p:txBody>
          <a:bodyPr>
            <a:normAutofit/>
          </a:bodyPr>
          <a:lstStyle/>
          <a:p>
            <a:pPr marL="342900" lvl="2" indent="-342900"/>
            <a:r>
              <a:rPr lang="en-US" altLang="ko-KR" sz="2000" dirty="0" smtClean="0"/>
              <a:t>In the strongly twisted case,</a:t>
            </a:r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0939" y="1324457"/>
            <a:ext cx="2667919" cy="26254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251520" y="836712"/>
            <a:ext cx="645401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ea"/>
              </a:rPr>
              <a:t>Regarding</a:t>
            </a:r>
            <a:r>
              <a:rPr lang="en-US" sz="2400" dirty="0" smtClean="0">
                <a:solidFill>
                  <a:srgbClr val="FF0000"/>
                </a:solidFill>
                <a:latin typeface="+mn-ea"/>
              </a:rPr>
              <a:t> </a:t>
            </a:r>
            <a:r>
              <a:rPr lang="en-US" sz="2400" dirty="0" smtClean="0">
                <a:solidFill>
                  <a:schemeClr val="accent6"/>
                </a:solidFill>
                <a:latin typeface="+mn-ea"/>
              </a:rPr>
              <a:t>the global magnetic configurations,</a:t>
            </a:r>
            <a:endParaRPr lang="en-US" sz="2400" dirty="0">
              <a:solidFill>
                <a:schemeClr val="accent6"/>
              </a:solidFill>
              <a:latin typeface="+mn-ea"/>
            </a:endParaRPr>
          </a:p>
        </p:txBody>
      </p:sp>
      <p:sp>
        <p:nvSpPr>
          <p:cNvPr id="7" name="Rounded Rectangle 6"/>
          <p:cNvSpPr/>
          <p:nvPr/>
        </p:nvSpPr>
        <p:spPr>
          <a:xfrm>
            <a:off x="179512" y="1340768"/>
            <a:ext cx="8784976" cy="2592288"/>
          </a:xfrm>
          <a:prstGeom prst="round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ounded Rectangle 7"/>
          <p:cNvSpPr/>
          <p:nvPr/>
        </p:nvSpPr>
        <p:spPr>
          <a:xfrm>
            <a:off x="251520" y="4005064"/>
            <a:ext cx="8712968" cy="2736304"/>
          </a:xfrm>
          <a:prstGeom prst="round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직사각형 5"/>
          <p:cNvSpPr/>
          <p:nvPr/>
        </p:nvSpPr>
        <p:spPr>
          <a:xfrm>
            <a:off x="762821" y="1844824"/>
            <a:ext cx="5537371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ko-KR" dirty="0"/>
              <a:t>inner part : </a:t>
            </a:r>
            <a:r>
              <a:rPr lang="en-US" altLang="ko-KR" dirty="0">
                <a:solidFill>
                  <a:srgbClr val="FF0000"/>
                </a:solidFill>
              </a:rPr>
              <a:t>- strong electric current flows </a:t>
            </a:r>
            <a:br>
              <a:rPr lang="en-US" altLang="ko-KR" dirty="0">
                <a:solidFill>
                  <a:srgbClr val="FF0000"/>
                </a:solidFill>
              </a:rPr>
            </a:br>
            <a:r>
              <a:rPr lang="en-US" altLang="ko-KR" dirty="0">
                <a:solidFill>
                  <a:srgbClr val="FF0000"/>
                </a:solidFill>
              </a:rPr>
              <a:t>        </a:t>
            </a:r>
            <a:r>
              <a:rPr lang="en-US" altLang="ko-KR" dirty="0" smtClean="0">
                <a:solidFill>
                  <a:srgbClr val="FF0000"/>
                </a:solidFill>
              </a:rPr>
              <a:t>            </a:t>
            </a:r>
            <a:r>
              <a:rPr lang="en-US" altLang="ko-KR" dirty="0">
                <a:solidFill>
                  <a:srgbClr val="FF0000"/>
                </a:solidFill>
              </a:rPr>
              <a:t>in the corona</a:t>
            </a:r>
            <a:br>
              <a:rPr lang="en-US" altLang="ko-KR" dirty="0">
                <a:solidFill>
                  <a:srgbClr val="FF0000"/>
                </a:solidFill>
              </a:rPr>
            </a:br>
            <a:r>
              <a:rPr lang="en-US" altLang="ko-KR" dirty="0">
                <a:solidFill>
                  <a:srgbClr val="FF0000"/>
                </a:solidFill>
              </a:rPr>
              <a:t>         </a:t>
            </a:r>
            <a:r>
              <a:rPr lang="en-US" altLang="ko-KR" dirty="0" smtClean="0">
                <a:solidFill>
                  <a:srgbClr val="FF0000"/>
                </a:solidFill>
              </a:rPr>
              <a:t>         </a:t>
            </a:r>
            <a:r>
              <a:rPr lang="en-US" altLang="ko-KR" dirty="0">
                <a:solidFill>
                  <a:srgbClr val="FF0000"/>
                </a:solidFill>
              </a:rPr>
              <a:t>- double-J shaped structure</a:t>
            </a:r>
            <a:br>
              <a:rPr lang="en-US" altLang="ko-KR" dirty="0">
                <a:solidFill>
                  <a:srgbClr val="FF0000"/>
                </a:solidFill>
              </a:rPr>
            </a:br>
            <a:r>
              <a:rPr lang="en-US" altLang="ko-KR" dirty="0"/>
              <a:t>         </a:t>
            </a:r>
            <a:r>
              <a:rPr lang="en-US" altLang="ko-KR" dirty="0" smtClean="0"/>
              <a:t>          </a:t>
            </a:r>
            <a:r>
              <a:rPr lang="en-US" altLang="ko-KR" dirty="0"/>
              <a:t>(observed as a </a:t>
            </a:r>
            <a:r>
              <a:rPr lang="en-US" altLang="ko-KR" dirty="0">
                <a:solidFill>
                  <a:srgbClr val="FF0000"/>
                </a:solidFill>
              </a:rPr>
              <a:t>sigmoid</a:t>
            </a:r>
            <a:r>
              <a:rPr lang="en-US" altLang="ko-KR" dirty="0"/>
              <a:t>)</a:t>
            </a:r>
            <a:br>
              <a:rPr lang="en-US" altLang="ko-KR" dirty="0"/>
            </a:br>
            <a:r>
              <a:rPr lang="en-US" altLang="ko-KR" dirty="0"/>
              <a:t/>
            </a:r>
            <a:br>
              <a:rPr lang="en-US" altLang="ko-KR" dirty="0"/>
            </a:br>
            <a:r>
              <a:rPr lang="en-US" altLang="ko-KR" dirty="0"/>
              <a:t>outer part : </a:t>
            </a:r>
            <a:r>
              <a:rPr lang="en-US" altLang="ko-KR" dirty="0">
                <a:solidFill>
                  <a:srgbClr val="FF0000"/>
                </a:solidFill>
              </a:rPr>
              <a:t>large </a:t>
            </a:r>
            <a:r>
              <a:rPr lang="en-US" altLang="ko-KR" i="1" dirty="0" err="1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f</a:t>
            </a:r>
            <a:r>
              <a:rPr lang="en-US" altLang="ko-KR" baseline="-25000" dirty="0" err="1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ex</a:t>
            </a:r>
            <a:r>
              <a:rPr lang="en-US" altLang="ko-KR" dirty="0">
                <a:solidFill>
                  <a:srgbClr val="FF0000"/>
                </a:solidFill>
              </a:rPr>
              <a:t> but small </a:t>
            </a:r>
            <a:r>
              <a:rPr lang="el-GR" altLang="ko-KR" dirty="0">
                <a:solidFill>
                  <a:srgbClr val="FF0000"/>
                </a:solidFill>
                <a:latin typeface="Cambria Math" panose="02040503050406030204" pitchFamily="18" charset="0"/>
                <a:ea typeface="Cambria Math" panose="02040503050406030204" pitchFamily="18" charset="0"/>
              </a:rPr>
              <a:t>α</a:t>
            </a:r>
            <a:r>
              <a:rPr lang="en-US" altLang="ko-KR" dirty="0">
                <a:solidFill>
                  <a:srgbClr val="FF0000"/>
                </a:solidFill>
              </a:rPr>
              <a:t> at </a:t>
            </a:r>
            <a:r>
              <a:rPr lang="en-US" altLang="ko-KR" dirty="0" err="1">
                <a:solidFill>
                  <a:srgbClr val="FF0000"/>
                </a:solidFill>
              </a:rPr>
              <a:t>footpoints</a:t>
            </a:r>
            <a:r>
              <a:rPr lang="en-US" altLang="ko-KR" dirty="0"/>
              <a:t/>
            </a:r>
            <a:br>
              <a:rPr lang="en-US" altLang="ko-KR" dirty="0"/>
            </a:br>
            <a:r>
              <a:rPr lang="en-US" altLang="ko-KR" dirty="0"/>
              <a:t>           </a:t>
            </a:r>
            <a:r>
              <a:rPr lang="en-US" altLang="ko-KR" dirty="0" smtClean="0"/>
              <a:t>       </a:t>
            </a:r>
            <a:r>
              <a:rPr lang="en-US" altLang="ko-KR" dirty="0"/>
              <a:t>loops expand </a:t>
            </a:r>
            <a:r>
              <a:rPr lang="en-US" altLang="ko-KR" dirty="0" smtClean="0"/>
              <a:t>outward</a:t>
            </a:r>
            <a:endParaRPr lang="ko-KR" altLang="en-US" dirty="0"/>
          </a:p>
        </p:txBody>
      </p:sp>
      <p:sp>
        <p:nvSpPr>
          <p:cNvPr id="10" name="직사각형 9"/>
          <p:cNvSpPr/>
          <p:nvPr/>
        </p:nvSpPr>
        <p:spPr>
          <a:xfrm>
            <a:off x="683568" y="4653136"/>
            <a:ext cx="6408712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ko-KR" dirty="0"/>
              <a:t>inner part : </a:t>
            </a:r>
            <a:r>
              <a:rPr lang="en-US" altLang="ko-KR" dirty="0">
                <a:solidFill>
                  <a:srgbClr val="FF0000"/>
                </a:solidFill>
              </a:rPr>
              <a:t>- strong electric current flows </a:t>
            </a:r>
            <a:br>
              <a:rPr lang="en-US" altLang="ko-KR" dirty="0">
                <a:solidFill>
                  <a:srgbClr val="FF0000"/>
                </a:solidFill>
              </a:rPr>
            </a:br>
            <a:r>
              <a:rPr lang="en-US" altLang="ko-KR" dirty="0">
                <a:solidFill>
                  <a:srgbClr val="FF0000"/>
                </a:solidFill>
              </a:rPr>
              <a:t>         </a:t>
            </a:r>
            <a:r>
              <a:rPr lang="en-US" altLang="ko-KR" dirty="0" smtClean="0">
                <a:solidFill>
                  <a:srgbClr val="FF0000"/>
                </a:solidFill>
              </a:rPr>
              <a:t>           </a:t>
            </a:r>
            <a:r>
              <a:rPr lang="en-US" altLang="ko-KR" dirty="0">
                <a:solidFill>
                  <a:srgbClr val="FF0000"/>
                </a:solidFill>
              </a:rPr>
              <a:t>near the surface</a:t>
            </a:r>
            <a:r>
              <a:rPr lang="en-US" altLang="ko-KR" dirty="0"/>
              <a:t/>
            </a:r>
            <a:br>
              <a:rPr lang="en-US" altLang="ko-KR" dirty="0"/>
            </a:br>
            <a:r>
              <a:rPr lang="en-US" altLang="ko-KR" dirty="0"/>
              <a:t>         </a:t>
            </a:r>
            <a:r>
              <a:rPr lang="en-US" altLang="ko-KR" dirty="0" smtClean="0"/>
              <a:t>         </a:t>
            </a:r>
            <a:r>
              <a:rPr lang="en-US" altLang="ko-KR" dirty="0" smtClean="0">
                <a:solidFill>
                  <a:srgbClr val="FF0000"/>
                </a:solidFill>
              </a:rPr>
              <a:t>- </a:t>
            </a:r>
            <a:r>
              <a:rPr lang="en-US" altLang="ko-KR" dirty="0" err="1">
                <a:solidFill>
                  <a:srgbClr val="FF0000"/>
                </a:solidFill>
              </a:rPr>
              <a:t>seaserpent</a:t>
            </a:r>
            <a:r>
              <a:rPr lang="en-US" altLang="ko-KR" dirty="0">
                <a:solidFill>
                  <a:srgbClr val="FF0000"/>
                </a:solidFill>
              </a:rPr>
              <a:t> structure </a:t>
            </a:r>
            <a:r>
              <a:rPr lang="en-US" altLang="ko-KR" dirty="0"/>
              <a:t>(low loops)</a:t>
            </a:r>
            <a:br>
              <a:rPr lang="en-US" altLang="ko-KR" dirty="0"/>
            </a:br>
            <a:r>
              <a:rPr lang="en-US" altLang="ko-KR" dirty="0"/>
              <a:t>          </a:t>
            </a:r>
            <a:r>
              <a:rPr lang="en-US" altLang="ko-KR" dirty="0" smtClean="0"/>
              <a:t>         </a:t>
            </a:r>
            <a:r>
              <a:rPr lang="en-US" altLang="ko-KR" dirty="0"/>
              <a:t>(not observed as a sigmoid)</a:t>
            </a:r>
            <a:br>
              <a:rPr lang="en-US" altLang="ko-KR" dirty="0"/>
            </a:br>
            <a:r>
              <a:rPr lang="en-US" altLang="ko-KR" dirty="0"/>
              <a:t/>
            </a:r>
            <a:br>
              <a:rPr lang="en-US" altLang="ko-KR" dirty="0"/>
            </a:br>
            <a:r>
              <a:rPr lang="en-US" altLang="ko-KR" dirty="0"/>
              <a:t>outer part : similar to the strongly </a:t>
            </a:r>
            <a:r>
              <a:rPr lang="en-US" altLang="ko-KR" dirty="0" smtClean="0"/>
              <a:t>twisted </a:t>
            </a:r>
            <a:r>
              <a:rPr lang="en-US" altLang="ko-KR" dirty="0"/>
              <a:t>case </a:t>
            </a:r>
          </a:p>
        </p:txBody>
      </p:sp>
      <p:sp>
        <p:nvSpPr>
          <p:cNvPr id="11" name="직사각형 10"/>
          <p:cNvSpPr/>
          <p:nvPr/>
        </p:nvSpPr>
        <p:spPr>
          <a:xfrm>
            <a:off x="251520" y="4149080"/>
            <a:ext cx="4572000" cy="400110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ko-KR" sz="2000" dirty="0"/>
              <a:t>In the weakly twisted case</a:t>
            </a:r>
            <a:r>
              <a:rPr lang="en-US" altLang="ko-KR" sz="2000" dirty="0" smtClean="0"/>
              <a:t>,</a:t>
            </a:r>
            <a:endParaRPr lang="en-US" altLang="ko-KR" sz="2000" dirty="0"/>
          </a:p>
        </p:txBody>
      </p:sp>
    </p:spTree>
    <p:extLst>
      <p:ext uri="{BB962C8B-B14F-4D97-AF65-F5344CB8AC3E}">
        <p14:creationId xmlns:p14="http://schemas.microsoft.com/office/powerpoint/2010/main" val="15130599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" name="그룹 19"/>
          <p:cNvGrpSpPr/>
          <p:nvPr/>
        </p:nvGrpSpPr>
        <p:grpSpPr>
          <a:xfrm>
            <a:off x="6300192" y="1340768"/>
            <a:ext cx="2805127" cy="2364393"/>
            <a:chOff x="5511289" y="3066646"/>
            <a:chExt cx="3597215" cy="3032030"/>
          </a:xfrm>
        </p:grpSpPr>
        <p:grpSp>
          <p:nvGrpSpPr>
            <p:cNvPr id="15" name="그룹 14"/>
            <p:cNvGrpSpPr/>
            <p:nvPr/>
          </p:nvGrpSpPr>
          <p:grpSpPr>
            <a:xfrm>
              <a:off x="5511289" y="3066646"/>
              <a:ext cx="3597215" cy="3032030"/>
              <a:chOff x="5239142" y="1731012"/>
              <a:chExt cx="3597215" cy="3032030"/>
            </a:xfrm>
          </p:grpSpPr>
          <p:grpSp>
            <p:nvGrpSpPr>
              <p:cNvPr id="6" name="그룹 6"/>
              <p:cNvGrpSpPr/>
              <p:nvPr/>
            </p:nvGrpSpPr>
            <p:grpSpPr>
              <a:xfrm>
                <a:off x="5239142" y="1731012"/>
                <a:ext cx="3597215" cy="3032030"/>
                <a:chOff x="4960188" y="404665"/>
                <a:chExt cx="3597215" cy="3032030"/>
              </a:xfrm>
            </p:grpSpPr>
            <p:pic>
              <p:nvPicPr>
                <p:cNvPr id="7" name="Picture 2"/>
                <p:cNvPicPr>
                  <a:picLocks noChangeAspect="1" noChangeArrowheads="1"/>
                </p:cNvPicPr>
                <p:nvPr/>
              </p:nvPicPr>
              <p:blipFill rotWithShape="1">
                <a:blip r:embed="rId2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 l="2604" t="5505" r="3870" b="46647"/>
                <a:stretch/>
              </p:blipFill>
              <p:spPr bwMode="auto">
                <a:xfrm>
                  <a:off x="4960188" y="404665"/>
                  <a:ext cx="3597215" cy="3032030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sp>
              <p:nvSpPr>
                <p:cNvPr id="8" name="직사각형 27"/>
                <p:cNvSpPr/>
                <p:nvPr/>
              </p:nvSpPr>
              <p:spPr>
                <a:xfrm>
                  <a:off x="5652120" y="2000050"/>
                  <a:ext cx="2808312" cy="1089042"/>
                </a:xfrm>
                <a:prstGeom prst="rect">
                  <a:avLst/>
                </a:prstGeom>
                <a:solidFill>
                  <a:srgbClr val="0070C0">
                    <a:alpha val="16000"/>
                  </a:srgb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ko-KR" altLang="en-US">
                    <a:solidFill>
                      <a:srgbClr val="FFFF00"/>
                    </a:solidFill>
                  </a:endParaRPr>
                </a:p>
              </p:txBody>
            </p:sp>
            <p:sp>
              <p:nvSpPr>
                <p:cNvPr id="9" name="직사각형 29"/>
                <p:cNvSpPr/>
                <p:nvPr/>
              </p:nvSpPr>
              <p:spPr>
                <a:xfrm>
                  <a:off x="5661198" y="3089093"/>
                  <a:ext cx="2799234" cy="207102"/>
                </a:xfrm>
                <a:prstGeom prst="rect">
                  <a:avLst/>
                </a:prstGeom>
                <a:solidFill>
                  <a:srgbClr val="FF0000">
                    <a:alpha val="19000"/>
                  </a:srgb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ko-KR" altLang="en-US">
                    <a:solidFill>
                      <a:srgbClr val="FFFF00"/>
                    </a:solidFill>
                  </a:endParaRPr>
                </a:p>
              </p:txBody>
            </p:sp>
          </p:grpSp>
          <p:sp>
            <p:nvSpPr>
              <p:cNvPr id="10" name="직사각형 37"/>
              <p:cNvSpPr/>
              <p:nvPr/>
            </p:nvSpPr>
            <p:spPr>
              <a:xfrm>
                <a:off x="5940152" y="1877342"/>
                <a:ext cx="2808312" cy="1449055"/>
              </a:xfrm>
              <a:prstGeom prst="rect">
                <a:avLst/>
              </a:prstGeom>
              <a:solidFill>
                <a:schemeClr val="accent6">
                  <a:lumMod val="75000"/>
                  <a:alpha val="1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ko-KR" altLang="en-US">
                  <a:solidFill>
                    <a:schemeClr val="accent6">
                      <a:lumMod val="75000"/>
                    </a:schemeClr>
                  </a:solidFill>
                </a:endParaRPr>
              </a:p>
            </p:txBody>
          </p:sp>
          <p:sp>
            <p:nvSpPr>
              <p:cNvPr id="11" name="직사각형 38"/>
              <p:cNvSpPr/>
              <p:nvPr/>
            </p:nvSpPr>
            <p:spPr>
              <a:xfrm>
                <a:off x="5931074" y="4628872"/>
                <a:ext cx="2808312" cy="45719"/>
              </a:xfrm>
              <a:prstGeom prst="rect">
                <a:avLst/>
              </a:prstGeom>
              <a:solidFill>
                <a:srgbClr val="00B050">
                  <a:alpha val="57000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ko-KR" altLang="en-US" dirty="0">
                  <a:solidFill>
                    <a:schemeClr val="accent6">
                      <a:lumMod val="75000"/>
                    </a:schemeClr>
                  </a:solidFill>
                </a:endParaRPr>
              </a:p>
            </p:txBody>
          </p:sp>
        </p:grpSp>
        <p:pic>
          <p:nvPicPr>
            <p:cNvPr id="21" name="Picture 8" descr="D:\자료저장소\학회\그림\rr3.png"/>
            <p:cNvPicPr>
              <a:picLocks noChangeAspect="1" noChangeArrowheads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72352" r="68563" b="1"/>
            <a:stretch/>
          </p:blipFill>
          <p:spPr bwMode="auto">
            <a:xfrm>
              <a:off x="7183164" y="5070476"/>
              <a:ext cx="1152128" cy="23534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2" name="Picture 5" descr="D:\자료저장소\학회\그림\rr4.png"/>
            <p:cNvPicPr>
              <a:picLocks noChangeAspect="1" noChangeArrowheads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0513" t="58972" r="38572"/>
            <a:stretch/>
          </p:blipFill>
          <p:spPr bwMode="auto">
            <a:xfrm>
              <a:off x="7524328" y="4175866"/>
              <a:ext cx="702601" cy="26124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" name="제목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1143000"/>
          </a:xfrm>
        </p:spPr>
        <p:txBody>
          <a:bodyPr/>
          <a:lstStyle/>
          <a:p>
            <a:r>
              <a:rPr lang="en-US" altLang="ko-KR" dirty="0" smtClean="0"/>
              <a:t>Conclusion</a:t>
            </a:r>
            <a:endParaRPr lang="ko-KR" alt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251520" y="1095127"/>
            <a:ext cx="633378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ea"/>
              </a:rPr>
              <a:t>Regarding</a:t>
            </a:r>
            <a:r>
              <a:rPr lang="en-US" sz="2400" dirty="0" smtClean="0">
                <a:solidFill>
                  <a:srgbClr val="FF0000"/>
                </a:solidFill>
                <a:latin typeface="+mn-ea"/>
              </a:rPr>
              <a:t> </a:t>
            </a:r>
            <a:r>
              <a:rPr lang="en-US" sz="2400" dirty="0" smtClean="0">
                <a:solidFill>
                  <a:schemeClr val="accent6"/>
                </a:solidFill>
                <a:latin typeface="+mn-ea"/>
              </a:rPr>
              <a:t>the local magnetic configurations,</a:t>
            </a:r>
            <a:endParaRPr lang="en-US" sz="2400" dirty="0">
              <a:solidFill>
                <a:schemeClr val="accent6"/>
              </a:solidFill>
              <a:latin typeface="+mn-ea"/>
            </a:endParaRPr>
          </a:p>
        </p:txBody>
      </p:sp>
      <p:sp>
        <p:nvSpPr>
          <p:cNvPr id="5" name="내용 개체 틀 2"/>
          <p:cNvSpPr>
            <a:spLocks noGrp="1"/>
          </p:cNvSpPr>
          <p:nvPr>
            <p:ph idx="1"/>
          </p:nvPr>
        </p:nvSpPr>
        <p:spPr>
          <a:xfrm>
            <a:off x="323528" y="1772816"/>
            <a:ext cx="6480720" cy="4248472"/>
          </a:xfrm>
        </p:spPr>
        <p:txBody>
          <a:bodyPr>
            <a:noAutofit/>
          </a:bodyPr>
          <a:lstStyle/>
          <a:p>
            <a:pPr marL="342900" lvl="2" indent="-342900"/>
            <a:r>
              <a:rPr lang="en-US" altLang="ko-KR" sz="1900" dirty="0" smtClean="0"/>
              <a:t>The expansion of a magnetic field is characterized by </a:t>
            </a:r>
            <a:r>
              <a:rPr lang="en-US" altLang="ko-KR" sz="1900" dirty="0" smtClean="0">
                <a:solidFill>
                  <a:srgbClr val="008000"/>
                </a:solidFill>
              </a:rPr>
              <a:t/>
            </a:r>
            <a:br>
              <a:rPr lang="en-US" altLang="ko-KR" sz="1900" dirty="0" smtClean="0">
                <a:solidFill>
                  <a:srgbClr val="008000"/>
                </a:solidFill>
              </a:rPr>
            </a:br>
            <a:r>
              <a:rPr lang="en-US" altLang="ko-KR" sz="1900" dirty="0" smtClean="0">
                <a:solidFill>
                  <a:srgbClr val="000000"/>
                </a:solidFill>
              </a:rPr>
              <a:t>the</a:t>
            </a:r>
            <a:r>
              <a:rPr lang="en-US" altLang="ko-KR" sz="1900" dirty="0" smtClean="0">
                <a:solidFill>
                  <a:srgbClr val="008000"/>
                </a:solidFill>
              </a:rPr>
              <a:t> exponential type near the photosphere (Range I)</a:t>
            </a:r>
            <a:r>
              <a:rPr lang="en-US" altLang="ko-KR" sz="1900" dirty="0" smtClean="0"/>
              <a:t/>
            </a:r>
            <a:br>
              <a:rPr lang="en-US" altLang="ko-KR" sz="1900" dirty="0" smtClean="0"/>
            </a:br>
            <a:r>
              <a:rPr lang="en-US" altLang="ko-KR" sz="1900" dirty="0" smtClean="0"/>
              <a:t>and </a:t>
            </a:r>
            <a:r>
              <a:rPr lang="en-US" altLang="ko-KR" sz="1900" dirty="0" smtClean="0">
                <a:solidFill>
                  <a:srgbClr val="0070C0"/>
                </a:solidFill>
              </a:rPr>
              <a:t>parabolic type in the corona (Range III)</a:t>
            </a:r>
          </a:p>
          <a:p>
            <a:pPr marL="342900" lvl="2" indent="-342900"/>
            <a:endParaRPr lang="en-US" altLang="ko-KR" sz="1900" dirty="0" smtClean="0"/>
          </a:p>
          <a:p>
            <a:pPr marL="342900" lvl="2" indent="-342900"/>
            <a:r>
              <a:rPr lang="en-US" altLang="ko-KR" sz="1900" dirty="0" smtClean="0">
                <a:solidFill>
                  <a:srgbClr val="FF0000"/>
                </a:solidFill>
              </a:rPr>
              <a:t>The Range II becomes prominent</a:t>
            </a:r>
            <a:r>
              <a:rPr lang="en-US" altLang="ko-KR" sz="1900" dirty="0" smtClean="0"/>
              <a:t/>
            </a:r>
            <a:br>
              <a:rPr lang="en-US" altLang="ko-KR" sz="1900" dirty="0" smtClean="0"/>
            </a:br>
            <a:r>
              <a:rPr lang="en-US" altLang="ko-KR" sz="1900" dirty="0" smtClean="0"/>
              <a:t>when the field is strongly confined </a:t>
            </a:r>
            <a:br>
              <a:rPr lang="en-US" altLang="ko-KR" sz="1900" dirty="0" smtClean="0"/>
            </a:br>
            <a:r>
              <a:rPr lang="en-US" altLang="ko-KR" sz="1900" dirty="0" smtClean="0"/>
              <a:t>by surrounding plasma (</a:t>
            </a:r>
            <a:r>
              <a:rPr lang="en-US" altLang="ko-KR" sz="1900" dirty="0" smtClean="0">
                <a:solidFill>
                  <a:schemeClr val="accent4">
                    <a:lumMod val="75000"/>
                  </a:schemeClr>
                </a:solidFill>
              </a:rPr>
              <a:t>high plasma beta</a:t>
            </a:r>
            <a:r>
              <a:rPr lang="en-US" altLang="ko-KR" sz="1900" dirty="0" smtClean="0"/>
              <a:t>)</a:t>
            </a:r>
          </a:p>
          <a:p>
            <a:pPr marL="342900" lvl="2" indent="-342900"/>
            <a:endParaRPr lang="en-US" altLang="ko-KR" sz="1900" dirty="0" smtClean="0"/>
          </a:p>
          <a:p>
            <a:pPr marL="342900" lvl="2" indent="-342900"/>
            <a:r>
              <a:rPr lang="en-US" altLang="ko-KR" sz="1900" dirty="0">
                <a:solidFill>
                  <a:schemeClr val="accent4">
                    <a:lumMod val="75000"/>
                  </a:schemeClr>
                </a:solidFill>
              </a:rPr>
              <a:t>Transition from </a:t>
            </a:r>
            <a:r>
              <a:rPr lang="en-US" altLang="ko-KR" sz="1900" dirty="0">
                <a:solidFill>
                  <a:srgbClr val="FF0000"/>
                </a:solidFill>
              </a:rPr>
              <a:t>Range II</a:t>
            </a:r>
            <a:r>
              <a:rPr lang="en-US" altLang="ko-KR" sz="1900" dirty="0">
                <a:solidFill>
                  <a:schemeClr val="accent2">
                    <a:lumMod val="75000"/>
                  </a:schemeClr>
                </a:solidFill>
              </a:rPr>
              <a:t> </a:t>
            </a:r>
            <a:r>
              <a:rPr lang="en-US" altLang="ko-KR" sz="1900" dirty="0">
                <a:solidFill>
                  <a:schemeClr val="accent4">
                    <a:lumMod val="75000"/>
                  </a:schemeClr>
                </a:solidFill>
              </a:rPr>
              <a:t>to </a:t>
            </a:r>
            <a:r>
              <a:rPr lang="en-US" altLang="ko-KR" sz="1900" dirty="0">
                <a:solidFill>
                  <a:srgbClr val="0070C0"/>
                </a:solidFill>
              </a:rPr>
              <a:t>Range III</a:t>
            </a:r>
            <a:r>
              <a:rPr lang="en-US" altLang="ko-KR" sz="1900" dirty="0">
                <a:solidFill>
                  <a:schemeClr val="accent4">
                    <a:lumMod val="75000"/>
                  </a:schemeClr>
                </a:solidFill>
              </a:rPr>
              <a:t>…</a:t>
            </a:r>
            <a:br>
              <a:rPr lang="en-US" altLang="ko-KR" sz="1900" dirty="0">
                <a:solidFill>
                  <a:schemeClr val="accent4">
                    <a:lumMod val="75000"/>
                  </a:schemeClr>
                </a:solidFill>
              </a:rPr>
            </a:br>
            <a:r>
              <a:rPr lang="en-US" altLang="ko-KR" sz="1900" dirty="0" smtClean="0"/>
              <a:t>magnetic field can determine its configuration</a:t>
            </a:r>
            <a:br>
              <a:rPr lang="en-US" altLang="ko-KR" sz="1900" dirty="0" smtClean="0"/>
            </a:br>
            <a:r>
              <a:rPr lang="en-US" altLang="ko-KR" sz="1900" dirty="0" smtClean="0"/>
              <a:t>by itself without being affected by</a:t>
            </a:r>
            <a:br>
              <a:rPr lang="en-US" altLang="ko-KR" sz="1900" dirty="0" smtClean="0"/>
            </a:br>
            <a:r>
              <a:rPr lang="en-US" altLang="ko-KR" sz="1900" dirty="0" smtClean="0"/>
              <a:t>surrounding gas pressure </a:t>
            </a:r>
            <a:br>
              <a:rPr lang="en-US" altLang="ko-KR" sz="1900" dirty="0" smtClean="0"/>
            </a:br>
            <a:r>
              <a:rPr lang="en-US" altLang="ko-KR" sz="1900" dirty="0" smtClean="0"/>
              <a:t>(</a:t>
            </a:r>
            <a:r>
              <a:rPr lang="en-US" altLang="ko-KR" sz="1900" dirty="0" smtClean="0">
                <a:solidFill>
                  <a:srgbClr val="604A7B"/>
                </a:solidFill>
              </a:rPr>
              <a:t>high plasma beta </a:t>
            </a:r>
            <a:r>
              <a:rPr lang="en-US" altLang="ko-KR" sz="1900" dirty="0">
                <a:solidFill>
                  <a:srgbClr val="604A7B"/>
                </a:solidFill>
                <a:latin typeface="바탕"/>
                <a:ea typeface="바탕"/>
              </a:rPr>
              <a:t>→ </a:t>
            </a:r>
            <a:r>
              <a:rPr lang="en-US" altLang="ko-KR" sz="1900" dirty="0" smtClean="0">
                <a:solidFill>
                  <a:srgbClr val="604A7B"/>
                </a:solidFill>
              </a:rPr>
              <a:t>low plasma beta</a:t>
            </a:r>
            <a:r>
              <a:rPr lang="en-US" altLang="ko-KR" sz="1900" dirty="0" smtClean="0"/>
              <a:t>)</a:t>
            </a:r>
          </a:p>
        </p:txBody>
      </p:sp>
      <p:grpSp>
        <p:nvGrpSpPr>
          <p:cNvPr id="16" name="그룹 15"/>
          <p:cNvGrpSpPr/>
          <p:nvPr/>
        </p:nvGrpSpPr>
        <p:grpSpPr>
          <a:xfrm>
            <a:off x="6234980" y="4077072"/>
            <a:ext cx="2801516" cy="1881244"/>
            <a:chOff x="6156176" y="4869160"/>
            <a:chExt cx="2801516" cy="1881244"/>
          </a:xfrm>
        </p:grpSpPr>
        <p:pic>
          <p:nvPicPr>
            <p:cNvPr id="2050" name="Picture 2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56176" y="4869160"/>
              <a:ext cx="2540602" cy="18812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3" name="직사각형 27"/>
            <p:cNvSpPr/>
            <p:nvPr/>
          </p:nvSpPr>
          <p:spPr>
            <a:xfrm>
              <a:off x="6968585" y="4941169"/>
              <a:ext cx="1917099" cy="1296143"/>
            </a:xfrm>
            <a:prstGeom prst="rect">
              <a:avLst/>
            </a:prstGeom>
            <a:solidFill>
              <a:srgbClr val="0070C0">
                <a:alpha val="16000"/>
              </a:srgb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>
                <a:solidFill>
                  <a:srgbClr val="FFFF00"/>
                </a:solidFill>
              </a:endParaRPr>
            </a:p>
          </p:txBody>
        </p:sp>
        <p:sp>
          <p:nvSpPr>
            <p:cNvPr id="24" name="직사각형 29"/>
            <p:cNvSpPr/>
            <p:nvPr/>
          </p:nvSpPr>
          <p:spPr>
            <a:xfrm>
              <a:off x="6974149" y="6237312"/>
              <a:ext cx="1910903" cy="233507"/>
            </a:xfrm>
            <a:prstGeom prst="rect">
              <a:avLst/>
            </a:prstGeom>
            <a:solidFill>
              <a:srgbClr val="FF0000">
                <a:alpha val="19000"/>
              </a:srgb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>
                <a:solidFill>
                  <a:srgbClr val="FFFF00"/>
                </a:solidFill>
              </a:endParaRPr>
            </a:p>
          </p:txBody>
        </p:sp>
        <p:sp>
          <p:nvSpPr>
            <p:cNvPr id="25" name="직사각형 38"/>
            <p:cNvSpPr/>
            <p:nvPr/>
          </p:nvSpPr>
          <p:spPr>
            <a:xfrm>
              <a:off x="6968585" y="6465689"/>
              <a:ext cx="1917099" cy="45719"/>
            </a:xfrm>
            <a:prstGeom prst="rect">
              <a:avLst/>
            </a:prstGeom>
            <a:solidFill>
              <a:srgbClr val="00B050">
                <a:alpha val="57000"/>
              </a:srgb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ko-KR" altLang="en-US" dirty="0">
                <a:solidFill>
                  <a:schemeClr val="accent6">
                    <a:lumMod val="75000"/>
                  </a:schemeClr>
                </a:solidFill>
              </a:endParaRPr>
            </a:p>
          </p:txBody>
        </p:sp>
        <p:pic>
          <p:nvPicPr>
            <p:cNvPr id="27" name="Picture 8" descr="D:\자료저장소\학회\그림\rr3.png"/>
            <p:cNvPicPr>
              <a:picLocks noChangeAspect="1" noChangeArrowheads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72352" r="68563" b="1"/>
            <a:stretch/>
          </p:blipFill>
          <p:spPr bwMode="auto">
            <a:xfrm>
              <a:off x="8059257" y="5533485"/>
              <a:ext cx="898435" cy="1835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13" name="TextBox 12"/>
          <p:cNvSpPr txBox="1"/>
          <p:nvPr/>
        </p:nvSpPr>
        <p:spPr>
          <a:xfrm>
            <a:off x="395536" y="6093296"/>
            <a:ext cx="84249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 smtClean="0">
                <a:latin typeface="Arial"/>
                <a:cs typeface="Arial"/>
              </a:rPr>
              <a:t>These detailed magnetic configurations probably contribute to developing </a:t>
            </a:r>
            <a:br>
              <a:rPr lang="en-US" b="1" i="1" dirty="0" smtClean="0">
                <a:latin typeface="Arial"/>
                <a:cs typeface="Arial"/>
              </a:rPr>
            </a:br>
            <a:r>
              <a:rPr lang="en-US" b="1" i="1" dirty="0" smtClean="0">
                <a:latin typeface="Arial"/>
                <a:cs typeface="Arial"/>
              </a:rPr>
              <a:t>realistic models for the coronal heating and solar wind generation.</a:t>
            </a:r>
            <a:endParaRPr lang="en-US" b="1" i="1" dirty="0">
              <a:latin typeface="Arial"/>
              <a:cs typeface="Arial"/>
            </a:endParaRPr>
          </a:p>
        </p:txBody>
      </p:sp>
      <p:pic>
        <p:nvPicPr>
          <p:cNvPr id="5122" name="Picture 2" descr="D:\자료저장소\학회\그림\rr1.pn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741" t="61394" r="35297"/>
          <a:stretch/>
        </p:blipFill>
        <p:spPr bwMode="auto">
          <a:xfrm>
            <a:off x="6261182" y="3684515"/>
            <a:ext cx="812257" cy="1765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3" name="Picture 3" descr="D:\자료저장소\학회\그림\rr2.png"/>
          <p:cNvPicPr>
            <a:picLocks noChangeAspect="1" noChangeArrowheads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511" t="51970" r="48771" b="11648"/>
          <a:stretch/>
        </p:blipFill>
        <p:spPr bwMode="auto">
          <a:xfrm>
            <a:off x="7740352" y="3435103"/>
            <a:ext cx="864096" cy="1706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2" name="Picture 2" descr="D:\자료저장소\학회\그림\rr1.pn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741" t="61394" r="35297"/>
          <a:stretch/>
        </p:blipFill>
        <p:spPr bwMode="auto">
          <a:xfrm>
            <a:off x="6284861" y="5781782"/>
            <a:ext cx="812257" cy="1765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3" name="Picture 3" descr="D:\자료저장소\학회\그림\rr2.png"/>
          <p:cNvPicPr>
            <a:picLocks noChangeAspect="1" noChangeArrowheads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511" t="51970" r="48771" b="11648"/>
          <a:stretch/>
        </p:blipFill>
        <p:spPr bwMode="auto">
          <a:xfrm>
            <a:off x="8134290" y="5498961"/>
            <a:ext cx="864096" cy="1706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266195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테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테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7227</TotalTime>
  <Words>552</Words>
  <Application>Microsoft Macintosh PowerPoint</Application>
  <PresentationFormat>On-screen Show (4:3)</PresentationFormat>
  <Paragraphs>143</Paragraphs>
  <Slides>17</Slides>
  <Notes>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Office 테마</vt:lpstr>
      <vt:lpstr>Magnetic configurations responsible for the coronal heating and the solar wind</vt:lpstr>
      <vt:lpstr>Key points of our study compared to previous studies</vt:lpstr>
      <vt:lpstr>Introduction</vt:lpstr>
      <vt:lpstr>Definitions of the parameters</vt:lpstr>
      <vt:lpstr>Model Description</vt:lpstr>
      <vt:lpstr>Overview of evolution</vt:lpstr>
      <vt:lpstr>PowerPoint Presentation</vt:lpstr>
      <vt:lpstr>Strongly twisted case</vt:lpstr>
      <vt:lpstr>Weakly twisted case</vt:lpstr>
      <vt:lpstr>Comparison to potential field  (extrapolated from photospheric field)</vt:lpstr>
      <vt:lpstr>PowerPoint Presentation</vt:lpstr>
      <vt:lpstr>PowerPoint Presentation</vt:lpstr>
      <vt:lpstr>Expansion types of coronal loops</vt:lpstr>
      <vt:lpstr>Expansion profile of a coronal loop</vt:lpstr>
      <vt:lpstr>PowerPoint Presentation</vt:lpstr>
      <vt:lpstr>Conclusion</vt:lpstr>
      <vt:lpstr>Conclusion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Magnetic configurations responsible for the coronal heating and the solar wind</dc:title>
  <dc:creator>hhee</dc:creator>
  <cp:lastModifiedBy>hh lee</cp:lastModifiedBy>
  <cp:revision>132</cp:revision>
  <dcterms:created xsi:type="dcterms:W3CDTF">2013-10-24T02:49:23Z</dcterms:created>
  <dcterms:modified xsi:type="dcterms:W3CDTF">2013-11-13T04:15:59Z</dcterms:modified>
</cp:coreProperties>
</file>