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258" r:id="rId2"/>
    <p:sldId id="268" r:id="rId3"/>
    <p:sldId id="270" r:id="rId4"/>
    <p:sldId id="259" r:id="rId5"/>
    <p:sldId id="260" r:id="rId6"/>
    <p:sldId id="261" r:id="rId7"/>
    <p:sldId id="262" r:id="rId8"/>
    <p:sldId id="271" r:id="rId9"/>
    <p:sldId id="269" r:id="rId10"/>
    <p:sldId id="263" r:id="rId11"/>
    <p:sldId id="265" r:id="rId12"/>
    <p:sldId id="266" r:id="rId13"/>
    <p:sldId id="267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6"/>
    <a:srgbClr val="FCEEC5"/>
    <a:srgbClr val="F6C100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928" y="-104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fld id="{D577F53B-75BB-AB4B-8995-A19EE413B0FE}" type="datetime1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1" charset="0"/>
              </a:defRPr>
            </a:lvl1pPr>
          </a:lstStyle>
          <a:p>
            <a:pPr>
              <a:defRPr/>
            </a:pPr>
            <a:fld id="{D7CEA728-FB36-D342-9161-C0DB0FBDF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29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681038"/>
            <a:ext cx="4537075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57688"/>
            <a:ext cx="5076825" cy="4083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4408" tIns="42204" rIns="84408" bIns="4220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Photospheric inversion line from MDI shown as a thick black line. Observed with the Be filter on XRT from 10-12th Dec. 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On the 10th fields are close tp potential - 22 hrs later loops begin to shear. Many loops lie nearly parallel to the inversion line by the 12th December.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09:20 Vnt enhancement low down.</a:t>
            </a:r>
          </a:p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09:23 – is in the loop top.</a:t>
            </a:r>
          </a:p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09:30 at flare looptop and above</a:t>
            </a:r>
          </a:p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09:36 – everywhere!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41415-D9F2-FC4C-A73B-14868CC507CA}" type="slidenum">
              <a:rPr lang="en-US" smtClean="0">
                <a:latin typeface="Arial" pitchFamily="-107" charset="0"/>
              </a:rPr>
              <a:pPr/>
              <a:t>8</a:t>
            </a:fld>
            <a:endParaRPr lang="en-US" smtClean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/>
          <a:srcRect l="41956" t="30807" r="2130"/>
          <a:stretch>
            <a:fillRect/>
          </a:stretch>
        </p:blipFill>
        <p:spPr bwMode="auto">
          <a:xfrm>
            <a:off x="0" y="0"/>
            <a:ext cx="91440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D6F92-1770-3247-984B-0FCB1AAE4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08050"/>
            <a:ext cx="2132012" cy="5257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908050"/>
            <a:ext cx="6246813" cy="5257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31BD-C326-7144-A61F-1B431899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B9947-48DD-2244-A86B-E04C24AA2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EF21B-91D6-E848-BC6A-F1CA6AE04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8C6EA-6788-5946-915C-C0008B10D6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B631F-7D4E-804A-BB43-7F75D7948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649F-1FCF-DA4A-8545-7CAC44F64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C3454-246D-1A45-987D-CC26CF460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2328-04FA-7844-86AD-239193EB8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5AE9B-DEF6-EB4A-9D01-EBC87D64F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EEF2F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/>
          <p:cNvPicPr>
            <a:picLocks noChangeAspect="1" noChangeArrowheads="1"/>
          </p:cNvPicPr>
          <p:nvPr/>
        </p:nvPicPr>
        <p:blipFill>
          <a:blip r:embed="rId13"/>
          <a:srcRect l="17627" t="58952" r="2347"/>
          <a:stretch>
            <a:fillRect/>
          </a:stretch>
        </p:blipFill>
        <p:spPr bwMode="auto">
          <a:xfrm>
            <a:off x="-1588" y="0"/>
            <a:ext cx="914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1" charset="0"/>
              </a:defRPr>
            </a:lvl1pPr>
          </a:lstStyle>
          <a:p>
            <a:pPr>
              <a:defRPr/>
            </a:pPr>
            <a:fld id="{0C17D37D-ADA9-C84B-84A0-562BD218A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microsoft.com/office/2007/relationships/media" Target="file://localhost/Users/louiseharra/Documents/Presentations/Hinode7_harra/sep24_aia.mov" TargetMode="External"/><Relationship Id="rId2" Type="http://schemas.openxmlformats.org/officeDocument/2006/relationships/video" Target="file://localhost/Users/louiseharra/Documents/Presentations/Hinode7_harra/sep24_aia.mo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file://localhost/Users/louiseharra/Documents/Presentations/Hinode7_harra/sot.mpg" TargetMode="External"/><Relationship Id="rId2" Type="http://schemas.openxmlformats.org/officeDocument/2006/relationships/video" Target="file://localhost/Users/louiseharra/Documents/Presentations/Hinode7_harra/sot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microsoft.com/office/2007/relationships/media" Target="file://localhost/Users/louiseharra/Documents/Presentations/Hinode7_harra/sot.mpg" TargetMode="External"/><Relationship Id="rId2" Type="http://schemas.openxmlformats.org/officeDocument/2006/relationships/video" Target="file://localhost/Users/louiseharra/Documents/Presentations/Hinode7_harra/sot.m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microsoft.com/office/2007/relationships/media" Target="file://localhost/Users/louiseharra/Documents/Presentations/Hinode7_harra/20110924_X1flare_AIA.mpg" TargetMode="External"/><Relationship Id="rId2" Type="http://schemas.openxmlformats.org/officeDocument/2006/relationships/video" Target="file://localhost/Users/louiseharra/Documents/Presentations/Hinode7_harra/20110924_X1flare_AIA.m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file://localhost/Users/louiseharra/Documents/Presentations/Hinode7_harra/sep24_movie.mov" TargetMode="External"/><Relationship Id="rId2" Type="http://schemas.openxmlformats.org/officeDocument/2006/relationships/video" Target="file://localhost/Users/louiseharra/Documents/Presentations/Hinode7_harra/sep24_movie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z="3200" smtClean="0">
                <a:ea typeface="ＭＳ Ｐゴシック" pitchFamily="-107" charset="-128"/>
                <a:cs typeface="ＭＳ Ｐゴシック" pitchFamily="-107" charset="-128"/>
              </a:rPr>
              <a:t>Location of non-thermal velocity in the early phases of large flare:</a:t>
            </a:r>
            <a:br>
              <a:rPr lang="en-US" sz="3200" smtClean="0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 sz="3200" i="1" smtClean="0">
                <a:ea typeface="ＭＳ Ｐゴシック" pitchFamily="-107" charset="-128"/>
                <a:cs typeface="ＭＳ Ｐゴシック" pitchFamily="-107" charset="-128"/>
              </a:rPr>
              <a:t>revealing the pre-eruption flux ropes?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228725" y="4151313"/>
            <a:ext cx="6400800" cy="1752600"/>
          </a:xfrm>
        </p:spPr>
        <p:txBody>
          <a:bodyPr/>
          <a:lstStyle/>
          <a:p>
            <a:pPr algn="ctr"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Louise Harra, Sarah Matthews, Len Culhane,  Mark Cheung, E. Kontar and Hiro Hara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0" y="822325"/>
            <a:ext cx="17176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Early Vnt enhancements are away from the core flaring region</a:t>
            </a:r>
          </a:p>
        </p:txBody>
      </p:sp>
      <p:pic>
        <p:nvPicPr>
          <p:cNvPr id="23554" name="Picture 4" descr="sep24_rhessi_vnt_a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181" y="0"/>
            <a:ext cx="531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569411" y="3727395"/>
            <a:ext cx="99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Preflare</a:t>
            </a:r>
            <a:endParaRPr lang="en-US" dirty="0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369469" y="5732463"/>
            <a:ext cx="1274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Flare peak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7844881" y="3598863"/>
            <a:ext cx="1403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Early phase</a:t>
            </a: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7975056" y="5749925"/>
            <a:ext cx="1044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Eruption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31449" y="3862388"/>
            <a:ext cx="1768475" cy="73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20444" y="5954713"/>
            <a:ext cx="977900" cy="61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5598569" y="6069013"/>
            <a:ext cx="2270125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1857" y="713446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RHESSI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92171" y="2164318"/>
            <a:ext cx="54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Vnt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5187" y="1783615"/>
            <a:ext cx="299687" cy="356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82375" y="1013093"/>
            <a:ext cx="442394" cy="1712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6137708" y="3727450"/>
            <a:ext cx="2082800" cy="311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6627" name="Picture 3" descr="/Users/louiseharra/Documents/solarb/EIS_analysis/ISSI_EF/preflare/sep24_aia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11813" y="1806575"/>
            <a:ext cx="2951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sep24_eis_roi_lc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94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2373313" y="2092325"/>
            <a:ext cx="1790700" cy="74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175669" y="1935957"/>
            <a:ext cx="1301750" cy="614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85813" y="1025525"/>
            <a:ext cx="1936750" cy="1654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5226050" y="5164138"/>
            <a:ext cx="34242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Region B shows enhanced Vnt when there is no equivalent enhancement in intensity.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3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9" descr="sep24_euvi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3800" y="341313"/>
            <a:ext cx="6516688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498725" y="5184775"/>
            <a:ext cx="2341563" cy="717550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71750" y="5076825"/>
            <a:ext cx="1785938" cy="608013"/>
          </a:xfrm>
          <a:prstGeom prst="straightConnector1">
            <a:avLst/>
          </a:prstGeom>
          <a:ln w="444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3" name="TextBox 13"/>
          <p:cNvSpPr txBox="1">
            <a:spLocks noChangeArrowheads="1"/>
          </p:cNvSpPr>
          <p:nvPr/>
        </p:nvSpPr>
        <p:spPr bwMode="auto">
          <a:xfrm>
            <a:off x="395288" y="5330825"/>
            <a:ext cx="2112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Early </a:t>
            </a:r>
            <a:r>
              <a:rPr lang="en-US" dirty="0" err="1"/>
              <a:t>Vnt</a:t>
            </a:r>
            <a:r>
              <a:rPr lang="en-US" dirty="0"/>
              <a:t> signatures at </a:t>
            </a:r>
            <a:r>
              <a:rPr lang="en-US" dirty="0" smtClean="0"/>
              <a:t>one </a:t>
            </a:r>
            <a:r>
              <a:rPr lang="en-US" dirty="0" err="1" smtClean="0"/>
              <a:t>footpoint</a:t>
            </a:r>
            <a:r>
              <a:rPr lang="en-US" dirty="0" smtClean="0"/>
              <a:t> of </a:t>
            </a:r>
            <a:r>
              <a:rPr lang="en-US" dirty="0"/>
              <a:t>the dimming region!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64" y="2404584"/>
            <a:ext cx="8489950" cy="34575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In the 3 eruptive flares </a:t>
            </a:r>
            <a:r>
              <a:rPr lang="en-US" dirty="0" smtClean="0">
                <a:ea typeface="+mn-ea"/>
                <a:cs typeface="+mn-cs"/>
              </a:rPr>
              <a:t>early </a:t>
            </a:r>
            <a:r>
              <a:rPr lang="en-US" dirty="0" err="1" smtClean="0">
                <a:ea typeface="+mn-ea"/>
                <a:cs typeface="+mn-cs"/>
              </a:rPr>
              <a:t>Vnt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enhancements occurred away from the main flaring region, lying at the </a:t>
            </a:r>
            <a:r>
              <a:rPr lang="en-US" dirty="0" err="1" smtClean="0">
                <a:ea typeface="+mn-ea"/>
                <a:cs typeface="+mn-cs"/>
              </a:rPr>
              <a:t>footpoints</a:t>
            </a:r>
            <a:r>
              <a:rPr lang="en-US" dirty="0" smtClean="0">
                <a:ea typeface="+mn-ea"/>
                <a:cs typeface="+mn-cs"/>
              </a:rPr>
              <a:t> of the dimming region.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ea typeface="+mn-ea"/>
                <a:cs typeface="+mn-cs"/>
              </a:rPr>
              <a:t>Is this the coronal flux rope being activated??</a:t>
            </a:r>
          </a:p>
          <a:p>
            <a:pPr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Pre-flare enhancements are also found above the </a:t>
            </a:r>
            <a:r>
              <a:rPr lang="en-US" dirty="0" err="1" smtClean="0">
                <a:ea typeface="+mn-ea"/>
                <a:cs typeface="+mn-cs"/>
              </a:rPr>
              <a:t>looptops</a:t>
            </a:r>
            <a:r>
              <a:rPr lang="en-US" dirty="0" smtClean="0">
                <a:ea typeface="+mn-ea"/>
                <a:cs typeface="+mn-cs"/>
              </a:rPr>
              <a:t> for the eruptive flares.  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The non-eruptive flare also shows pre-flare enhancements in </a:t>
            </a:r>
            <a:r>
              <a:rPr lang="en-US" dirty="0" err="1" smtClean="0">
                <a:ea typeface="+mn-ea"/>
                <a:cs typeface="+mn-cs"/>
              </a:rPr>
              <a:t>Vnt</a:t>
            </a:r>
            <a:r>
              <a:rPr lang="en-US" dirty="0" smtClean="0">
                <a:ea typeface="+mn-ea"/>
                <a:cs typeface="+mn-cs"/>
              </a:rPr>
              <a:t> – these are in the location of the proceeding </a:t>
            </a:r>
            <a:r>
              <a:rPr lang="en-US" dirty="0" smtClean="0">
                <a:ea typeface="+mn-ea"/>
                <a:cs typeface="+mn-cs"/>
              </a:rPr>
              <a:t>flare.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93" y="0"/>
            <a:ext cx="2036172" cy="2397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222" y="0"/>
            <a:ext cx="2209126" cy="2388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All pre-flare </a:t>
            </a:r>
            <a:r>
              <a:rPr lang="en-US" sz="2400" i="1" dirty="0" err="1" smtClean="0"/>
              <a:t>Vnt</a:t>
            </a:r>
            <a:r>
              <a:rPr lang="en-US" sz="2400" i="1" dirty="0" smtClean="0"/>
              <a:t> enhancements have a very small spatial scale… and lead to large eruptions/flares. Solar-C very important!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apanese-be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0" b="22850"/>
          <a:stretch>
            <a:fillRect/>
          </a:stretch>
        </p:blipFill>
        <p:spPr>
          <a:xfrm>
            <a:off x="273116" y="1766526"/>
            <a:ext cx="8489950" cy="3457575"/>
          </a:xfrm>
        </p:spPr>
      </p:pic>
      <p:sp>
        <p:nvSpPr>
          <p:cNvPr id="5" name="TextBox 4"/>
          <p:cNvSpPr txBox="1"/>
          <p:nvPr/>
        </p:nvSpPr>
        <p:spPr>
          <a:xfrm>
            <a:off x="2340407" y="984556"/>
            <a:ext cx="37689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ありがとうございます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68217" y="5664762"/>
            <a:ext cx="2214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931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58775" y="620713"/>
            <a:ext cx="8489950" cy="12969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Non-thermal velocity - what does it tell us?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19113" y="5510213"/>
            <a:ext cx="8312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/>
              <a:t>FWHM</a:t>
            </a:r>
            <a:r>
              <a:rPr lang="en-US" sz="2800" baseline="30000"/>
              <a:t>2</a:t>
            </a:r>
            <a:r>
              <a:rPr lang="en-US" sz="2800"/>
              <a:t> = (instr</a:t>
            </a:r>
            <a:r>
              <a:rPr lang="en-US" sz="2800" baseline="-25000"/>
              <a:t>fwhm</a:t>
            </a:r>
            <a:r>
              <a:rPr lang="en-US" sz="2800"/>
              <a:t>)</a:t>
            </a:r>
            <a:r>
              <a:rPr lang="en-US" sz="2800" baseline="30000"/>
              <a:t>2 </a:t>
            </a:r>
            <a:r>
              <a:rPr lang="en-US" sz="2800"/>
              <a:t>+ 4ln(2)(λ/c)</a:t>
            </a:r>
            <a:r>
              <a:rPr lang="en-US" sz="2800" baseline="30000"/>
              <a:t>2</a:t>
            </a:r>
            <a:r>
              <a:rPr lang="en-US" sz="2800"/>
              <a:t> (v</a:t>
            </a:r>
            <a:r>
              <a:rPr lang="en-US" sz="2800" baseline="30000"/>
              <a:t>2</a:t>
            </a:r>
            <a:r>
              <a:rPr lang="en-US" sz="2800" baseline="-25000"/>
              <a:t>t</a:t>
            </a:r>
            <a:r>
              <a:rPr lang="en-US" sz="2800"/>
              <a:t> + (v</a:t>
            </a:r>
            <a:r>
              <a:rPr lang="en-US" sz="2800" baseline="-25000"/>
              <a:t>nt</a:t>
            </a:r>
            <a:r>
              <a:rPr lang="en-US" sz="2800"/>
              <a:t>)</a:t>
            </a:r>
            <a:r>
              <a:rPr lang="en-US" sz="2800" baseline="30000"/>
              <a:t>2</a:t>
            </a:r>
            <a:r>
              <a:rPr lang="en-US" sz="2800"/>
              <a:t>)</a:t>
            </a:r>
          </a:p>
        </p:txBody>
      </p:sp>
      <p:pic>
        <p:nvPicPr>
          <p:cNvPr id="15364" name="Picture 6" descr="spect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4400" y="1354138"/>
            <a:ext cx="400685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4622800" y="1895475"/>
            <a:ext cx="1746250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683125" y="4137025"/>
            <a:ext cx="2063750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6448425" y="174625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During flare</a:t>
            </a:r>
          </a:p>
        </p:txBody>
      </p:sp>
      <p:sp>
        <p:nvSpPr>
          <p:cNvPr id="15368" name="TextBox 15"/>
          <p:cNvSpPr txBox="1">
            <a:spLocks noChangeArrowheads="1"/>
          </p:cNvSpPr>
          <p:nvPr/>
        </p:nvSpPr>
        <p:spPr bwMode="auto">
          <a:xfrm>
            <a:off x="6789738" y="3932238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Before flare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0075"/>
            <a:ext cx="9144000" cy="1296988"/>
          </a:xfrm>
        </p:spPr>
        <p:txBody>
          <a:bodyPr/>
          <a:lstStyle/>
          <a:p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Vnt – an early signature of flaring in the corona</a:t>
            </a:r>
          </a:p>
        </p:txBody>
      </p:sp>
      <p:pic>
        <p:nvPicPr>
          <p:cNvPr id="16387" name="Picture 2" descr="C:\Presentations\lkhm\royal_soc\jlc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765300"/>
            <a:ext cx="5989638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289675" y="2460625"/>
            <a:ext cx="26003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An early peak in Vnt during flares has been noted for many years.</a:t>
            </a:r>
          </a:p>
          <a:p>
            <a:endParaRPr lang="en-US"/>
          </a:p>
          <a:p>
            <a:r>
              <a:rPr lang="en-US"/>
              <a:t>But the spatial location has been difficult to determine…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01088" cy="404813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宋体" pitchFamily="-107" charset="-122"/>
                <a:cs typeface="宋体" pitchFamily="-107" charset="-122"/>
              </a:rPr>
              <a:t>Building up to a large flare…</a:t>
            </a:r>
            <a:endParaRPr lang="en-US" altLang="zh-CN" sz="1000" smtClean="0">
              <a:latin typeface="Comic Sans MS" pitchFamily="-107" charset="0"/>
              <a:ea typeface="宋体" pitchFamily="-107" charset="-122"/>
              <a:cs typeface="宋体" pitchFamily="-107" charset="-122"/>
            </a:endParaRPr>
          </a:p>
        </p:txBody>
      </p:sp>
      <p:pic>
        <p:nvPicPr>
          <p:cNvPr id="17411" name="Picture 3" descr="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52463"/>
            <a:ext cx="55626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300788" y="838200"/>
            <a:ext cx="2843212" cy="60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The shear builds up for several days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Su et al., 2007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EIS measurements quantitatively increases in </a:t>
            </a:r>
            <a:r>
              <a:rPr lang="en-US" dirty="0" err="1" smtClean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Vnt</a:t>
            </a:r>
            <a:r>
              <a:rPr lang="en-US" dirty="0" smtClean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 more </a:t>
            </a: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than 12 </a:t>
            </a:r>
            <a:r>
              <a:rPr lang="en-US" dirty="0" err="1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hrs</a:t>
            </a: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 before the flare begins. (</a:t>
            </a:r>
            <a:r>
              <a:rPr lang="en-US" dirty="0" err="1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Harra</a:t>
            </a: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 et al., 2009).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Williams et al., 2009 measured twist with EIS right before the flare erupted.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Wallace et al. (2010) looks at </a:t>
            </a:r>
            <a:r>
              <a:rPr lang="en-US" dirty="0" err="1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preflare</a:t>
            </a: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 </a:t>
            </a:r>
            <a:r>
              <a:rPr lang="en-US" dirty="0" err="1" smtClean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Vnt</a:t>
            </a:r>
            <a:r>
              <a:rPr lang="en-US" dirty="0" smtClean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 activity  </a:t>
            </a: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in a much smaller event. 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193B5A"/>
                </a:solidFill>
                <a:ea typeface="华文楷体" pitchFamily="-107" charset="-122"/>
                <a:cs typeface="华文楷体" pitchFamily="-107" charset="-122"/>
              </a:rPr>
              <a:t>Baker et al. (2012) saw velocity enhancements 6 hours before a CME. </a:t>
            </a:r>
          </a:p>
        </p:txBody>
      </p:sp>
      <p:pic>
        <p:nvPicPr>
          <p:cNvPr id="17413" name="Picture 5" descr="/Users/louiseharra/Documents/solarb/dublin/sot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0" y="4545013"/>
            <a:ext cx="6096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oes_width.jpg                                                 00088B93Macintosh HD                   C27CD349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rgbClr val="193B5A"/>
                </a:solidFill>
                <a:ea typeface="ＭＳ Ｐゴシック" pitchFamily="-107" charset="-128"/>
                <a:cs typeface="ＭＳ Ｐゴシック" pitchFamily="-107" charset="-128"/>
              </a:rPr>
              <a:t>Build-up to a large CME…</a:t>
            </a:r>
            <a:endParaRPr lang="en-US" sz="280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52500"/>
            <a:ext cx="5213350" cy="2308225"/>
          </a:xfrm>
        </p:spPr>
        <p:txBody>
          <a:bodyPr/>
          <a:lstStyle/>
          <a:p>
            <a:pPr eaLnBrk="1" hangingPunct="1"/>
            <a:r>
              <a:rPr lang="en-US" sz="2000">
                <a:solidFill>
                  <a:srgbClr val="193B5A"/>
                </a:solidFill>
                <a:ea typeface="ＭＳ Ｐゴシック" pitchFamily="-107" charset="-128"/>
                <a:cs typeface="ＭＳ Ｐゴシック" pitchFamily="-107" charset="-128"/>
              </a:rPr>
              <a:t>With Hinode we can measure the helicity build-up following flux emergence (Magara and Tsuneta, 2008).</a:t>
            </a:r>
          </a:p>
          <a:p>
            <a:pPr eaLnBrk="1" hangingPunct="1"/>
            <a:r>
              <a:rPr lang="en-US" sz="2000">
                <a:solidFill>
                  <a:srgbClr val="193B5A"/>
                </a:solidFill>
                <a:ea typeface="ＭＳ Ｐゴシック" pitchFamily="-107" charset="-128"/>
                <a:cs typeface="ＭＳ Ｐゴシック" pitchFamily="-107" charset="-128"/>
              </a:rPr>
              <a:t> We can follow the response in the atmosphere to determine why and when a large event will go… (Harra et al., 2009).</a:t>
            </a:r>
            <a:r>
              <a:rPr lang="en-US" sz="2000">
                <a:ea typeface="ＭＳ Ｐゴシック" pitchFamily="-107" charset="-128"/>
                <a:cs typeface="ＭＳ Ｐゴシック" pitchFamily="-107" charset="-128"/>
              </a:rPr>
              <a:t> 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5715000" y="4876800"/>
            <a:ext cx="1676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81400" y="4800600"/>
            <a:ext cx="2235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Peak of helicity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7924800" y="3276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91050" y="2603500"/>
            <a:ext cx="3609975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Sharp increase in</a:t>
            </a:r>
          </a:p>
          <a:p>
            <a:r>
              <a:rPr lang="en-US"/>
              <a:t>‘turbulence’ of the corona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772400" y="228600"/>
            <a:ext cx="8794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Flare</a:t>
            </a:r>
          </a:p>
        </p:txBody>
      </p:sp>
      <p:pic>
        <p:nvPicPr>
          <p:cNvPr id="19466" name="Picture 10" descr="/Users/louiseharra/Documents/solarb/dublin/sot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3276600" y="3479800"/>
            <a:ext cx="6553200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Our aim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60363" y="2201863"/>
            <a:ext cx="8489950" cy="34575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To analyse the spatial and temporal evolution of 4 large flares at the limb.</a:t>
            </a:r>
          </a:p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Purpose: to uncover the location of the pre-flare Vnt source to enable us to understand the flare trigger.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88925" y="690563"/>
            <a:ext cx="8489950" cy="129698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One of the examples – 24 September 2011</a:t>
            </a:r>
          </a:p>
        </p:txBody>
      </p:sp>
      <p:pic>
        <p:nvPicPr>
          <p:cNvPr id="21507" name="Picture 3" descr="goes_lc20110924_090605_112000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19375"/>
            <a:ext cx="38195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/Users/louiseharra/Documents/solarb/EIS_analysis/ISSI_EF/preflare/20110924_X1flare_AIA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73488" y="1487488"/>
            <a:ext cx="5370512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8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7" charset="-128"/>
                <a:cs typeface="ＭＳ Ｐゴシック" pitchFamily="-107" charset="-128"/>
              </a:rPr>
              <a:t>Vnt and Intensity for the whole region</a:t>
            </a:r>
          </a:p>
        </p:txBody>
      </p:sp>
      <p:pic>
        <p:nvPicPr>
          <p:cNvPr id="24579" name="Content Placeholder 4" descr="sep24_eislcs_aia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8926" r="-28926"/>
          <a:stretch>
            <a:fillRect/>
          </a:stretch>
        </p:blipFill>
        <p:spPr>
          <a:xfrm>
            <a:off x="-2101850" y="1527175"/>
            <a:ext cx="13087350" cy="5330825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916113" y="4241800"/>
            <a:ext cx="788987" cy="481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882106" y="3937795"/>
            <a:ext cx="1279525" cy="1109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222625" y="2944813"/>
            <a:ext cx="3459163" cy="2263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22532" name="Picture 4" descr="/Users/louiseharra/Documents/solarb/EIS_analysis/ISSI_EF/preflare/sep24_movie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8890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290638" y="541338"/>
            <a:ext cx="1724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Fe XII Intensity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107113" y="517525"/>
            <a:ext cx="1211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Fe XII Vnt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6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570</Words>
  <Application>Microsoft Macintosh PowerPoint</Application>
  <PresentationFormat>On-screen Show (4:3)</PresentationFormat>
  <Paragraphs>57</Paragraphs>
  <Slides>14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Location of non-thermal velocity in the early phases of large flare: revealing the pre-eruption flux ropes?</vt:lpstr>
      <vt:lpstr>Non-thermal velocity - what does it tell us?</vt:lpstr>
      <vt:lpstr>Vnt – an early signature of flaring in the corona</vt:lpstr>
      <vt:lpstr>Building up to a large flare…</vt:lpstr>
      <vt:lpstr>Build-up to a large CME…</vt:lpstr>
      <vt:lpstr>Our aim</vt:lpstr>
      <vt:lpstr>One of the examples – 24 September 2011</vt:lpstr>
      <vt:lpstr>Vnt and Intensity for the whole region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ӳ倀Ԏ蛼/㵤뿿췠ԣ爰]翘ӳ꛼뿿췐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Resources</dc:creator>
  <cp:lastModifiedBy>Louise Harra</cp:lastModifiedBy>
  <cp:revision>33</cp:revision>
  <dcterms:created xsi:type="dcterms:W3CDTF">2013-10-14T13:53:57Z</dcterms:created>
  <dcterms:modified xsi:type="dcterms:W3CDTF">2013-11-13T01:47:21Z</dcterms:modified>
</cp:coreProperties>
</file>