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76" r:id="rId4"/>
    <p:sldId id="277" r:id="rId5"/>
    <p:sldId id="278" r:id="rId6"/>
    <p:sldId id="283" r:id="rId7"/>
    <p:sldId id="284" r:id="rId8"/>
    <p:sldId id="282" r:id="rId9"/>
    <p:sldId id="285" r:id="rId10"/>
    <p:sldId id="286" r:id="rId11"/>
    <p:sldId id="287" r:id="rId12"/>
    <p:sldId id="288" r:id="rId13"/>
    <p:sldId id="289" r:id="rId14"/>
    <p:sldId id="298" r:id="rId15"/>
    <p:sldId id="300" r:id="rId16"/>
    <p:sldId id="290" r:id="rId17"/>
    <p:sldId id="291" r:id="rId18"/>
    <p:sldId id="292" r:id="rId19"/>
    <p:sldId id="281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02" autoAdjust="0"/>
  </p:normalViewPr>
  <p:slideViewPr>
    <p:cSldViewPr>
      <p:cViewPr>
        <p:scale>
          <a:sx n="66" d="100"/>
          <a:sy n="66" d="100"/>
        </p:scale>
        <p:origin x="-1786" y="-52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5BFEF-160F-4D39-BFF1-F5FBB093BEC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4DEC3-916E-4E6C-90CB-6237B8A46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6858000" cy="2590800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 Magnetic Storms: Past and Future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3886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 T.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Tsurutani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Gurbax Lakhina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Science Research Institute, Santa Monica, Calif. </a:t>
            </a:r>
          </a:p>
          <a:p>
            <a:r>
              <a:rPr lang="en-US" sz="1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Geomagnetism,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Mumbai,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Interplanetary Magnetic and 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B ≈ 0.047 </a:t>
            </a:r>
            <a:r>
              <a:rPr lang="en-US" dirty="0" err="1"/>
              <a:t>V</a:t>
            </a:r>
            <a:r>
              <a:rPr lang="en-US" baseline="-25000" dirty="0" err="1"/>
              <a:t>sw</a:t>
            </a:r>
            <a:r>
              <a:rPr lang="en-US" dirty="0"/>
              <a:t> </a:t>
            </a:r>
            <a:r>
              <a:rPr lang="en-US" dirty="0" smtClean="0"/>
              <a:t>(empirical result: Gonzalez et al. 1998; Tsurutani et al. 1999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B</a:t>
            </a:r>
            <a:r>
              <a:rPr lang="en-US" baseline="-25000" dirty="0" err="1"/>
              <a:t>max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127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at 1 AU.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 </a:t>
            </a:r>
            <a:r>
              <a:rPr lang="en-US" dirty="0"/>
              <a:t>= - (</a:t>
            </a:r>
            <a:r>
              <a:rPr lang="en-US" dirty="0" err="1"/>
              <a:t>V</a:t>
            </a:r>
            <a:r>
              <a:rPr lang="en-US" baseline="-25000" dirty="0" err="1"/>
              <a:t>sw</a:t>
            </a:r>
            <a:r>
              <a:rPr lang="en-US" dirty="0"/>
              <a:t> x B)/c   </a:t>
            </a:r>
            <a:r>
              <a:rPr lang="en-US" dirty="0" smtClean="0"/>
              <a:t>   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IPmax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340 mV/m </a:t>
            </a:r>
            <a:r>
              <a:rPr lang="en-US" dirty="0" smtClean="0"/>
              <a:t>at 1 AU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derived from much lower MC fields and speeds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Magnetospheric</a:t>
            </a:r>
            <a:r>
              <a:rPr lang="en-US" dirty="0" smtClean="0"/>
              <a:t>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kρV</a:t>
            </a:r>
            <a:r>
              <a:rPr lang="en-US" baseline="-25000" dirty="0" smtClean="0"/>
              <a:t>SW</a:t>
            </a:r>
            <a:r>
              <a:rPr lang="en-US" baseline="30000" dirty="0" smtClean="0"/>
              <a:t>2 </a:t>
            </a:r>
            <a:r>
              <a:rPr lang="en-US" dirty="0" smtClean="0"/>
              <a:t> </a:t>
            </a:r>
            <a:r>
              <a:rPr lang="en-US" dirty="0"/>
              <a:t>= (2fB)</a:t>
            </a:r>
            <a:r>
              <a:rPr lang="en-US" baseline="30000" dirty="0"/>
              <a:t>2</a:t>
            </a:r>
            <a:r>
              <a:rPr lang="en-US" dirty="0"/>
              <a:t>/8π </a:t>
            </a:r>
            <a:r>
              <a:rPr lang="en-US" dirty="0" smtClean="0"/>
              <a:t> (</a:t>
            </a:r>
            <a:r>
              <a:rPr lang="en-US" dirty="0" err="1" smtClean="0"/>
              <a:t>Sibeck</a:t>
            </a:r>
            <a:r>
              <a:rPr lang="en-US" dirty="0" smtClean="0"/>
              <a:t> et al. 1991)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f</a:t>
            </a:r>
            <a:r>
              <a:rPr lang="en-US" baseline="30000" dirty="0" smtClean="0"/>
              <a:t>2</a:t>
            </a:r>
            <a:r>
              <a:rPr lang="en-US" dirty="0" smtClean="0"/>
              <a:t>/k = 1.77 for low solar wind ram pressures  and 2.25 for high solar wind ram pressures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</a:t>
            </a:r>
            <a:r>
              <a:rPr lang="en-US" baseline="-25000" dirty="0" err="1" smtClean="0"/>
              <a:t>downstream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244 </a:t>
            </a:r>
            <a:r>
              <a:rPr lang="en-US" dirty="0" err="1" smtClean="0">
                <a:solidFill>
                  <a:srgbClr val="FF0000"/>
                </a:solidFill>
              </a:rPr>
              <a:t>nPa</a:t>
            </a:r>
            <a:r>
              <a:rPr lang="en-US" dirty="0" smtClean="0"/>
              <a:t>, an increase in pressure by ~240 times.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magnetopause will be move inward to </a:t>
            </a:r>
            <a:r>
              <a:rPr lang="en-US" dirty="0" smtClean="0">
                <a:solidFill>
                  <a:srgbClr val="FF0000"/>
                </a:solidFill>
              </a:rPr>
              <a:t>5.0 R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sz="2600" dirty="0" smtClean="0"/>
              <a:t>however none as high as assumed here.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985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Sudden Impulse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ΔH = k x α x f x </a:t>
            </a:r>
            <a:r>
              <a:rPr lang="en-US" dirty="0" smtClean="0"/>
              <a:t>ΔP</a:t>
            </a:r>
            <a:r>
              <a:rPr lang="en-US" baseline="30000" dirty="0" smtClean="0"/>
              <a:t>0.5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 (</a:t>
            </a:r>
            <a:r>
              <a:rPr lang="en-US" dirty="0" err="1" smtClean="0"/>
              <a:t>Siscoe</a:t>
            </a:r>
            <a:r>
              <a:rPr lang="en-US" dirty="0" smtClean="0"/>
              <a:t> et al. 1968; Araki et al. 1993)</a:t>
            </a:r>
          </a:p>
          <a:p>
            <a:endParaRPr lang="en-US" dirty="0"/>
          </a:p>
          <a:p>
            <a:r>
              <a:rPr lang="en-US" dirty="0" smtClean="0"/>
              <a:t>ΔH = </a:t>
            </a:r>
            <a:r>
              <a:rPr lang="en-US" dirty="0" smtClean="0">
                <a:solidFill>
                  <a:srgbClr val="FF0000"/>
                </a:solidFill>
              </a:rPr>
              <a:t>234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Again, the empirical relationship did not have extreme events like this included.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dB/</a:t>
            </a:r>
            <a:r>
              <a:rPr lang="en-US" dirty="0" err="1" smtClean="0"/>
              <a:t>dt</a:t>
            </a:r>
            <a:r>
              <a:rPr lang="en-US" dirty="0" smtClean="0"/>
              <a:t> in the magnetosphere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dB/</a:t>
            </a:r>
            <a:r>
              <a:rPr lang="en-US" dirty="0" err="1" smtClean="0"/>
              <a:t>dt</a:t>
            </a:r>
            <a:r>
              <a:rPr lang="en-US" dirty="0" smtClean="0"/>
              <a:t> = 30 </a:t>
            </a:r>
            <a:r>
              <a:rPr lang="en-US" dirty="0" err="1" smtClean="0"/>
              <a:t>nT</a:t>
            </a:r>
            <a:r>
              <a:rPr lang="en-US" dirty="0" smtClean="0"/>
              <a:t>/s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Curl E =  30 mV/km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605082" y="5486400"/>
            <a:ext cx="7871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for calculating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magnetospheric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relativistic electron acceleration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formation of a new radiation belt (&gt; 15 MeV).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 noChangeArrowheads="1"/>
          </p:cNvPicPr>
          <p:nvPr/>
        </p:nvPicPr>
        <p:blipFill>
          <a:blip r:embed="rId3">
            <a:lum bright="-60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209528"/>
            <a:ext cx="5562600" cy="506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517525" y="6294438"/>
            <a:ext cx="21451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Times New Roman" pitchFamily="18" charset="0"/>
              </a:rPr>
              <a:t>Tsurutani et al., GRL 1992 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5791200" y="3429000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Mag </a:t>
            </a:r>
            <a:r>
              <a:rPr lang="en-US" altLang="en-US" dirty="0" smtClean="0">
                <a:solidFill>
                  <a:srgbClr val="FF0000"/>
                </a:solidFill>
              </a:rPr>
              <a:t>Cloud</a:t>
            </a:r>
            <a:endParaRPr lang="en-US" altLang="en-US" dirty="0">
              <a:solidFill>
                <a:srgbClr val="FF0000"/>
              </a:solidFill>
            </a:endParaRPr>
          </a:p>
        </p:txBody>
      </p:sp>
      <p:cxnSp>
        <p:nvCxnSpPr>
          <p:cNvPr id="36869" name="Straight Arrow Connector 5"/>
          <p:cNvCxnSpPr>
            <a:cxnSpLocks noChangeShapeType="1"/>
            <a:stCxn id="36868" idx="1"/>
          </p:cNvCxnSpPr>
          <p:nvPr/>
        </p:nvCxnSpPr>
        <p:spPr bwMode="auto">
          <a:xfrm flipH="1">
            <a:off x="4876800" y="3613666"/>
            <a:ext cx="914400" cy="501134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210345" y="304800"/>
            <a:ext cx="8456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AUGUST 1972 INTERPLANETARY EVENT: PIONEER 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5494" y="840196"/>
            <a:ext cx="276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Again, multiple shock event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1209528"/>
            <a:ext cx="609600" cy="54307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7600" y="1209528"/>
            <a:ext cx="381000" cy="46687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210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 descr="Untitle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53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267200" y="533400"/>
            <a:ext cx="2120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Geomagnetic quiet</a:t>
            </a:r>
          </a:p>
        </p:txBody>
      </p:sp>
      <p:cxnSp>
        <p:nvCxnSpPr>
          <p:cNvPr id="37892" name="Straight Arrow Connector 4"/>
          <p:cNvCxnSpPr>
            <a:cxnSpLocks noChangeShapeType="1"/>
          </p:cNvCxnSpPr>
          <p:nvPr/>
        </p:nvCxnSpPr>
        <p:spPr bwMode="auto">
          <a:xfrm rot="5400000">
            <a:off x="4191000" y="1524000"/>
            <a:ext cx="1219200" cy="1524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3" name="Straight Arrow Connector 5"/>
          <p:cNvCxnSpPr>
            <a:cxnSpLocks noChangeShapeType="1"/>
          </p:cNvCxnSpPr>
          <p:nvPr/>
        </p:nvCxnSpPr>
        <p:spPr bwMode="auto">
          <a:xfrm rot="5400000">
            <a:off x="3771900" y="2324100"/>
            <a:ext cx="2743200" cy="3810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131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Shock transit time from Sun to Earth: </a:t>
            </a:r>
            <a:r>
              <a:rPr lang="en-US" dirty="0" smtClean="0">
                <a:solidFill>
                  <a:srgbClr val="FF0000"/>
                </a:solidFill>
              </a:rPr>
              <a:t>12.0 </a:t>
            </a:r>
            <a:r>
              <a:rPr lang="en-US" dirty="0" err="1" smtClean="0">
                <a:solidFill>
                  <a:srgbClr val="FF0000"/>
                </a:solidFill>
              </a:rPr>
              <a:t>hrs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(August 1972 event: 14.6 </a:t>
            </a:r>
            <a:r>
              <a:rPr lang="en-US" dirty="0" err="1" smtClean="0"/>
              <a:t>hrs</a:t>
            </a:r>
            <a:r>
              <a:rPr lang="en-US" dirty="0" smtClean="0"/>
              <a:t>; Carrington event: 17.6 </a:t>
            </a:r>
            <a:r>
              <a:rPr lang="en-US" dirty="0" err="1" smtClean="0"/>
              <a:t>hrs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ms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  <a:r>
              <a:rPr lang="en-US" dirty="0" smtClean="0"/>
              <a:t> (the largest to date is 9.4)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Magnetopause compression: </a:t>
            </a:r>
            <a:r>
              <a:rPr lang="en-US" dirty="0" smtClean="0">
                <a:solidFill>
                  <a:srgbClr val="FF0000"/>
                </a:solidFill>
              </a:rPr>
              <a:t>5.0 R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 The lowest ever detected was 5.2 R</a:t>
            </a:r>
            <a:r>
              <a:rPr lang="en-US" baseline="-25000" dirty="0" smtClean="0"/>
              <a:t>e</a:t>
            </a:r>
            <a:r>
              <a:rPr lang="en-US" dirty="0" smtClean="0"/>
              <a:t> for the August 1972 storm.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SI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baseline="-25000" dirty="0" smtClean="0"/>
              <a:t>max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234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err="1" smtClean="0"/>
              <a:t>.</a:t>
            </a:r>
            <a:r>
              <a:rPr lang="en-US" dirty="0" smtClean="0"/>
              <a:t>   For 24 March 1991 event, SI</a:t>
            </a:r>
            <a:r>
              <a:rPr lang="en-US" baseline="30000" dirty="0" smtClean="0"/>
              <a:t>+</a:t>
            </a:r>
            <a:r>
              <a:rPr lang="en-US" dirty="0" smtClean="0"/>
              <a:t> =202 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IMF |B| = </a:t>
            </a:r>
            <a:r>
              <a:rPr lang="en-US" dirty="0" smtClean="0">
                <a:solidFill>
                  <a:srgbClr val="FF0000"/>
                </a:solidFill>
              </a:rPr>
              <a:t>127 </a:t>
            </a:r>
            <a:r>
              <a:rPr lang="en-US" dirty="0" err="1" smtClean="0">
                <a:solidFill>
                  <a:srgbClr val="FF0000"/>
                </a:solidFill>
              </a:rPr>
              <a:t>nT.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For the August 1972 event |B| was estimated to be ~100 </a:t>
            </a:r>
            <a:r>
              <a:rPr lang="en-US" dirty="0" err="1" smtClean="0"/>
              <a:t>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IP </a:t>
            </a:r>
            <a:r>
              <a:rPr lang="en-US" dirty="0" err="1" smtClean="0"/>
              <a:t>Emax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340 mV/m</a:t>
            </a:r>
            <a:r>
              <a:rPr lang="en-US" dirty="0" smtClean="0"/>
              <a:t>.  (Carrington event estimated at 160 to 200 mV/m).</a:t>
            </a:r>
            <a:r>
              <a:rPr lang="en-US" baseline="-25000" dirty="0" smtClean="0"/>
              <a:t> </a:t>
            </a:r>
          </a:p>
          <a:p>
            <a:endParaRPr lang="en-US" baseline="-25000" dirty="0"/>
          </a:p>
          <a:p>
            <a:r>
              <a:rPr lang="en-US" dirty="0" smtClean="0"/>
              <a:t>E </a:t>
            </a:r>
            <a:r>
              <a:rPr lang="en-US" baseline="-25000" dirty="0" smtClean="0"/>
              <a:t>magnetosphere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1.9 V/m</a:t>
            </a:r>
            <a:r>
              <a:rPr lang="en-US" dirty="0" smtClean="0"/>
              <a:t>  (300 mV/m estimated for the 1991 storm)</a:t>
            </a:r>
          </a:p>
          <a:p>
            <a:pPr marL="0" indent="0">
              <a:buNone/>
            </a:pPr>
            <a:endParaRPr lang="en-US" baseline="-25000" dirty="0" smtClean="0"/>
          </a:p>
          <a:p>
            <a:r>
              <a:rPr lang="en-US" dirty="0" smtClean="0"/>
              <a:t>SYM-</a:t>
            </a:r>
            <a:r>
              <a:rPr lang="en-US" dirty="0" err="1" smtClean="0"/>
              <a:t>H</a:t>
            </a:r>
            <a:r>
              <a:rPr lang="en-US" baseline="-25000" dirty="0" err="1" smtClean="0"/>
              <a:t>max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-3500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(the Carrington event was estimated to be -1760 </a:t>
            </a:r>
            <a:r>
              <a:rPr lang="en-US" dirty="0" err="1" smtClean="0"/>
              <a:t>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500" dirty="0" smtClean="0">
                <a:solidFill>
                  <a:srgbClr val="FF0000"/>
                </a:solidFill>
              </a:rPr>
              <a:t>*</a:t>
            </a:r>
            <a:r>
              <a:rPr lang="en-US" sz="2500" dirty="0" err="1" smtClean="0">
                <a:solidFill>
                  <a:srgbClr val="FF0000"/>
                </a:solidFill>
              </a:rPr>
              <a:t>Vasyliunas</a:t>
            </a:r>
            <a:r>
              <a:rPr lang="en-US" sz="2500" dirty="0" smtClean="0">
                <a:solidFill>
                  <a:srgbClr val="FF0000"/>
                </a:solidFill>
              </a:rPr>
              <a:t> (2010) has estimated </a:t>
            </a:r>
            <a:r>
              <a:rPr lang="en-US" sz="2500" dirty="0" err="1" smtClean="0">
                <a:solidFill>
                  <a:srgbClr val="FF0000"/>
                </a:solidFill>
              </a:rPr>
              <a:t>staturation</a:t>
            </a:r>
            <a:r>
              <a:rPr lang="en-US" sz="2500" dirty="0" smtClean="0">
                <a:solidFill>
                  <a:srgbClr val="FF0000"/>
                </a:solidFill>
              </a:rPr>
              <a:t> to occur at -2500 </a:t>
            </a:r>
            <a:r>
              <a:rPr lang="en-US" sz="2500" dirty="0" err="1" smtClean="0">
                <a:solidFill>
                  <a:srgbClr val="FF0000"/>
                </a:solidFill>
              </a:rPr>
              <a:t>nT</a:t>
            </a:r>
            <a:endParaRPr lang="en-US" sz="2500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-25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6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Storms larger than the Carrington event can occur under ideal conditions. Perhaps as high as 2 x larger? (but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Vasyliunas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2010 suggests saturation at ~ -2500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Intense shocks (not seen to date) could lead to exceptional high fluxes and energies of solar flare (shock accelerated) particles.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dB/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magnetosphere is 6 x larger than the 1991 event and should create a new relativistic electron radiation belt.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magnetopause inward motion will expose many Earth-orbiting satellites to expected extreme interplanetary radiation.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Storm-time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electric fields should cause major uplift of the dayside ionosphere with substantial ion-neutral drag.  This additional drag on low-orbiting satellites (due to collisions with both ions and neutrals) will degrade orbits considerably. 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grid failures can be expected.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 networks will go down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657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can an event the size of the Carrington occur?  Can one answer this by statistics? 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answer is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 can discuss this later with anyone interested)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arrington_Richard_sunspots_18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762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41325" y="6149975"/>
            <a:ext cx="17462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Carrington, 1859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3400" y="6149975"/>
            <a:ext cx="24511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/>
              <a:t>Carrington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MNRS, 1859</a:t>
            </a: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225725" y="4737903"/>
            <a:ext cx="8918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Famous hand-drawing </a:t>
            </a:r>
            <a:r>
              <a:rPr lang="en-US" altLang="en-US" sz="2000" dirty="0">
                <a:solidFill>
                  <a:srgbClr val="FF0000"/>
                </a:solidFill>
              </a:rPr>
              <a:t>by R. Carrington: clearly what </a:t>
            </a:r>
            <a:r>
              <a:rPr lang="en-US" altLang="en-US" sz="2000" dirty="0" smtClean="0">
                <a:solidFill>
                  <a:srgbClr val="FF0000"/>
                </a:solidFill>
              </a:rPr>
              <a:t>we now </a:t>
            </a:r>
            <a:r>
              <a:rPr lang="en-US" altLang="en-US" sz="2000" dirty="0">
                <a:solidFill>
                  <a:srgbClr val="FF0000"/>
                </a:solidFill>
              </a:rPr>
              <a:t>call an 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“</a:t>
            </a:r>
            <a:r>
              <a:rPr lang="en-US" altLang="en-US" sz="2000" dirty="0">
                <a:solidFill>
                  <a:srgbClr val="FF0000"/>
                </a:solidFill>
              </a:rPr>
              <a:t>active region”. The AR caused multiple flaring and continuous geomagnetic activity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over a week duration.</a:t>
            </a:r>
          </a:p>
          <a:p>
            <a:pPr eaLnBrk="1" hangingPunct="1"/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1066800" y="533400"/>
            <a:ext cx="72596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sz="2800">
                <a:cs typeface="Times New Roman" pitchFamily="18" charset="0"/>
              </a:rPr>
              <a:t>The September 1,  1859 “Carrington” Solar Flare</a:t>
            </a:r>
          </a:p>
        </p:txBody>
      </p:sp>
    </p:spTree>
    <p:extLst>
      <p:ext uri="{BB962C8B-B14F-4D97-AF65-F5344CB8AC3E}">
        <p14:creationId xmlns:p14="http://schemas.microsoft.com/office/powerpoint/2010/main" val="39591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371600" y="304800"/>
            <a:ext cx="67818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b="1" dirty="0">
                <a:solidFill>
                  <a:srgbClr val="000000"/>
                </a:solidFill>
                <a:latin typeface="Arial" charset="0"/>
              </a:rPr>
              <a:t>“Description of a Singular Appearance seen in the Sun on September 1, 1859”</a:t>
            </a:r>
          </a:p>
          <a:p>
            <a:pPr algn="ctr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dirty="0">
                <a:solidFill>
                  <a:srgbClr val="000000"/>
                </a:solidFill>
                <a:latin typeface="Arial" charset="0"/>
              </a:rPr>
              <a:t>By R.C. Carrington, </a:t>
            </a:r>
            <a:r>
              <a:rPr lang="en-GB" altLang="en-US" dirty="0" err="1">
                <a:solidFill>
                  <a:srgbClr val="000000"/>
                </a:solidFill>
                <a:latin typeface="Arial" charset="0"/>
              </a:rPr>
              <a:t>Esq.</a:t>
            </a:r>
            <a:r>
              <a:rPr lang="en-GB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altLang="en-US" b="1" i="1" dirty="0">
                <a:solidFill>
                  <a:srgbClr val="000000"/>
                </a:solidFill>
                <a:latin typeface="Arial" charset="0"/>
              </a:rPr>
              <a:t>(MNRS, 20, 13, 1859)</a:t>
            </a:r>
          </a:p>
          <a:p>
            <a:pPr algn="ctr" eaLnBrk="1" hangingPunct="1">
              <a:lnSpc>
                <a:spcPct val="100000"/>
              </a:lnSpc>
              <a:spcBef>
                <a:spcPts val="1125"/>
              </a:spcBef>
            </a:pPr>
            <a:endParaRPr lang="en-GB" altLang="en-US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“</a:t>
            </a:r>
            <a:r>
              <a:rPr lang="en-GB" altLang="en-US" sz="2000" dirty="0" err="1" smtClean="0">
                <a:solidFill>
                  <a:srgbClr val="000000"/>
                </a:solidFill>
                <a:cs typeface="Times New Roman" pitchFamily="18" charset="0"/>
              </a:rPr>
              <a:t>Mr.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altLang="en-US" sz="2000" dirty="0" smtClean="0">
                <a:solidFill>
                  <a:srgbClr val="000000"/>
                </a:solidFill>
                <a:cs typeface="Times New Roman" pitchFamily="18" charset="0"/>
              </a:rPr>
              <a:t>Carrington 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exhibited at the November meeting of the Society and pointed out that a moderate but very marked disturbance took place at about </a:t>
            </a:r>
            <a:r>
              <a:rPr lang="en-GB" altLang="en-US" sz="2000" dirty="0">
                <a:cs typeface="Times New Roman" pitchFamily="18" charset="0"/>
              </a:rPr>
              <a:t>11:20 am, September 1st, of short duration; and that towards four hours after midnight there commenced a great magnetic storm, ……….”</a:t>
            </a:r>
          </a:p>
          <a:p>
            <a:pPr algn="just" eaLnBrk="1" hangingPunct="1">
              <a:lnSpc>
                <a:spcPct val="100000"/>
              </a:lnSpc>
            </a:pPr>
            <a:endParaRPr lang="en-GB" alt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The CME took </a:t>
            </a:r>
            <a:r>
              <a:rPr lang="en-GB" altLang="en-US" sz="2000" dirty="0" smtClean="0">
                <a:solidFill>
                  <a:srgbClr val="FF5050"/>
                </a:solidFill>
                <a:cs typeface="Times New Roman" pitchFamily="18" charset="0"/>
              </a:rPr>
              <a:t>17 </a:t>
            </a:r>
            <a:r>
              <a:rPr lang="en-GB" altLang="en-US" sz="2000" dirty="0" err="1" smtClean="0">
                <a:solidFill>
                  <a:srgbClr val="FF5050"/>
                </a:solidFill>
                <a:cs typeface="Times New Roman" pitchFamily="18" charset="0"/>
              </a:rPr>
              <a:t>hrs</a:t>
            </a:r>
            <a:r>
              <a:rPr lang="en-GB" altLang="en-US" sz="2000" dirty="0" smtClean="0">
                <a:solidFill>
                  <a:srgbClr val="FF5050"/>
                </a:solidFill>
                <a:cs typeface="Times New Roman" pitchFamily="18" charset="0"/>
              </a:rPr>
              <a:t> and 40 min </a:t>
            </a:r>
            <a:r>
              <a:rPr lang="en-GB" altLang="en-US" sz="2000" dirty="0" smtClean="0">
                <a:solidFill>
                  <a:srgbClr val="000000"/>
                </a:solidFill>
                <a:cs typeface="Times New Roman" pitchFamily="18" charset="0"/>
              </a:rPr>
              <a:t>to 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go from the Sun to Earth.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6096000"/>
            <a:ext cx="2984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. 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57200" y="5322888"/>
            <a:ext cx="81740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70C0"/>
                </a:solidFill>
              </a:rPr>
              <a:t>Carrington also gave us the average speed of the related CME/shock. </a:t>
            </a:r>
            <a:r>
              <a:rPr lang="en-US" altLang="en-US" dirty="0" smtClean="0">
                <a:solidFill>
                  <a:srgbClr val="0070C0"/>
                </a:solidFill>
              </a:rPr>
              <a:t>Lord Kelvin was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convinced that there was no connection between solar and geomagnetic activity. </a:t>
            </a:r>
            <a:endParaRPr lang="en-US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18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838200" y="609600"/>
            <a:ext cx="7391400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500"/>
              </a:spcBef>
            </a:pPr>
            <a:r>
              <a:rPr lang="en-GB" altLang="en-US" sz="2400" b="1" dirty="0">
                <a:solidFill>
                  <a:srgbClr val="000000"/>
                </a:solidFill>
                <a:latin typeface="Arial" charset="0"/>
              </a:rPr>
              <a:t>Auroras During the Magnetic Storm of 1-2 September 1859</a:t>
            </a:r>
          </a:p>
          <a:p>
            <a:pPr algn="ctr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b="1" dirty="0">
                <a:solidFill>
                  <a:srgbClr val="000000"/>
                </a:solidFill>
                <a:latin typeface="Arial" charset="0"/>
              </a:rPr>
              <a:t>D.S. </a:t>
            </a:r>
            <a:r>
              <a:rPr lang="en-GB" altLang="en-US" b="1" dirty="0" smtClean="0">
                <a:solidFill>
                  <a:srgbClr val="000000"/>
                </a:solidFill>
                <a:latin typeface="Arial" charset="0"/>
              </a:rPr>
              <a:t>Kimball</a:t>
            </a:r>
            <a:r>
              <a:rPr lang="en-GB" altLang="en-US" b="1" dirty="0" smtClean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GB" alt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altLang="en-US" b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GB" altLang="en-US" b="1" i="1" dirty="0">
                <a:solidFill>
                  <a:srgbClr val="000000"/>
                </a:solidFill>
                <a:latin typeface="Arial" charset="0"/>
              </a:rPr>
              <a:t>University of Alaska internal report</a:t>
            </a:r>
            <a:r>
              <a:rPr lang="en-GB" altLang="en-US" b="1" dirty="0">
                <a:solidFill>
                  <a:srgbClr val="000000"/>
                </a:solidFill>
                <a:latin typeface="Arial" charset="0"/>
              </a:rPr>
              <a:t>), 1960</a:t>
            </a:r>
          </a:p>
          <a:p>
            <a:pPr algn="ctr" eaLnBrk="1" hangingPunct="1">
              <a:lnSpc>
                <a:spcPct val="100000"/>
              </a:lnSpc>
              <a:spcBef>
                <a:spcPts val="1125"/>
              </a:spcBef>
            </a:pPr>
            <a:endParaRPr lang="en-GB" altLang="en-US" b="1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b="1" dirty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Red glows were reported as visible from within 23° of the geomagnetic equator in both north and south hemispheres during the display of September 1-2”</a:t>
            </a:r>
          </a:p>
          <a:p>
            <a:pPr algn="ctr" eaLnBrk="1" hangingPunct="1">
              <a:lnSpc>
                <a:spcPct val="100000"/>
              </a:lnSpc>
              <a:spcBef>
                <a:spcPts val="1125"/>
              </a:spcBef>
            </a:pPr>
            <a:endParaRPr lang="en-GB" alt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292391"/>
            <a:ext cx="7783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*Kimball was a colleague of Sydney Chapman.  He was not a permanent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employee of the University of Alaska, but came there for summers (from the east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coast) to enjoy the Alaskan weather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(S.-I. </a:t>
            </a:r>
            <a:r>
              <a:rPr lang="en-US" dirty="0" err="1" smtClean="0">
                <a:solidFill>
                  <a:srgbClr val="0070C0"/>
                </a:solidFill>
              </a:rPr>
              <a:t>Akasofu</a:t>
            </a:r>
            <a:r>
              <a:rPr lang="en-US" dirty="0" smtClean="0">
                <a:solidFill>
                  <a:srgbClr val="0070C0"/>
                </a:solidFill>
              </a:rPr>
              <a:t>, personal comm., 2001).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95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lum bright="-48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5878513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48000" contrast="90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" y="5334000"/>
            <a:ext cx="88303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*</a:t>
            </a:r>
            <a:r>
              <a:rPr lang="en-US" altLang="en-US" dirty="0" smtClean="0">
                <a:solidFill>
                  <a:srgbClr val="0070C0"/>
                </a:solidFill>
              </a:rPr>
              <a:t>Measurements </a:t>
            </a:r>
            <a:r>
              <a:rPr lang="en-US" altLang="en-US" dirty="0">
                <a:solidFill>
                  <a:srgbClr val="0070C0"/>
                </a:solidFill>
              </a:rPr>
              <a:t>taken from a Grubb magnetometer. The magnetometer was “high</a:t>
            </a:r>
          </a:p>
          <a:p>
            <a:pPr eaLnBrk="1" hangingPunct="1"/>
            <a:r>
              <a:rPr lang="en-US" altLang="en-US" dirty="0">
                <a:solidFill>
                  <a:srgbClr val="0070C0"/>
                </a:solidFill>
              </a:rPr>
              <a:t>technology” at the time. The manual for calibration does not have a sketch of it </a:t>
            </a:r>
            <a:r>
              <a:rPr lang="en-US" altLang="en-US" dirty="0" smtClean="0">
                <a:solidFill>
                  <a:srgbClr val="0070C0"/>
                </a:solidFill>
              </a:rPr>
              <a:t>(a copy of the</a:t>
            </a:r>
            <a:endParaRPr lang="en-US" altLang="en-US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</a:rPr>
              <a:t>calibration information </a:t>
            </a:r>
            <a:r>
              <a:rPr lang="en-US" altLang="en-US" dirty="0">
                <a:solidFill>
                  <a:srgbClr val="0070C0"/>
                </a:solidFill>
              </a:rPr>
              <a:t>original can be found at the Royal Society, London). </a:t>
            </a: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593725" y="6400800"/>
            <a:ext cx="26050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/>
              <a:t>Tsurutani et al. JGR, 2003</a:t>
            </a:r>
          </a:p>
        </p:txBody>
      </p:sp>
    </p:spTree>
    <p:extLst>
      <p:ext uri="{BB962C8B-B14F-4D97-AF65-F5344CB8AC3E}">
        <p14:creationId xmlns:p14="http://schemas.microsoft.com/office/powerpoint/2010/main" val="2350431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87363" y="1066800"/>
            <a:ext cx="6096000" cy="46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From a </a:t>
            </a:r>
            <a:r>
              <a:rPr lang="en-GB" altLang="en-US" dirty="0" err="1">
                <a:solidFill>
                  <a:srgbClr val="000000"/>
                </a:solidFill>
                <a:cs typeface="Times New Roman" pitchFamily="18" charset="0"/>
              </a:rPr>
              <a:t>plasmapause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 location of L=1.3 (</a:t>
            </a:r>
            <a:r>
              <a:rPr lang="en-GB" altLang="en-US" dirty="0" err="1">
                <a:solidFill>
                  <a:srgbClr val="000000"/>
                </a:solidFill>
                <a:cs typeface="Times New Roman" pitchFamily="18" charset="0"/>
              </a:rPr>
              <a:t>auroral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 data: </a:t>
            </a:r>
            <a:r>
              <a:rPr lang="en-GB" altLang="en-US" i="1" dirty="0">
                <a:solidFill>
                  <a:srgbClr val="000000"/>
                </a:solidFill>
                <a:cs typeface="Times New Roman" pitchFamily="18" charset="0"/>
              </a:rPr>
              <a:t>Kimball, 1960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), we can estimate the </a:t>
            </a:r>
            <a:r>
              <a:rPr lang="en-GB" altLang="en-US" dirty="0" err="1">
                <a:solidFill>
                  <a:srgbClr val="000000"/>
                </a:solidFill>
                <a:cs typeface="Times New Roman" pitchFamily="18" charset="0"/>
              </a:rPr>
              <a:t>magnetospheric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 electric field.</a:t>
            </a:r>
          </a:p>
          <a:p>
            <a:pPr algn="just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The electric potential (</a:t>
            </a:r>
            <a:r>
              <a:rPr lang="en-GB" altLang="en-US" i="1" dirty="0">
                <a:solidFill>
                  <a:srgbClr val="000000"/>
                </a:solidFill>
                <a:cs typeface="Times New Roman" pitchFamily="18" charset="0"/>
              </a:rPr>
              <a:t>Volland, 1973; Stern, 1975; Nishida, 1978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) for charged particles is: </a:t>
            </a:r>
          </a:p>
          <a:p>
            <a:pPr algn="just" eaLnBrk="1" hangingPunct="1">
              <a:lnSpc>
                <a:spcPct val="150000"/>
              </a:lnSpc>
              <a:spcBef>
                <a:spcPts val="1125"/>
              </a:spcBef>
            </a:pPr>
            <a:endParaRPr lang="en-GB" alt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Where  r and  </a:t>
            </a:r>
            <a:r>
              <a:rPr lang="el-GR" altLang="en-US" dirty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 are radial distance and azimuthal angle measured </a:t>
            </a:r>
            <a:r>
              <a:rPr lang="en-GB" altLang="en-US" dirty="0" err="1">
                <a:solidFill>
                  <a:srgbClr val="000000"/>
                </a:solidFill>
                <a:cs typeface="Times New Roman" pitchFamily="18" charset="0"/>
              </a:rPr>
              <a:t>counterclockwise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 from solar direction</a:t>
            </a:r>
          </a:p>
          <a:p>
            <a:pPr algn="just"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M dipole moment, q and </a:t>
            </a:r>
            <a:r>
              <a:rPr lang="el-GR" altLang="en-US" dirty="0">
                <a:solidFill>
                  <a:srgbClr val="000000"/>
                </a:solidFill>
                <a:cs typeface="Times New Roman" pitchFamily="18" charset="0"/>
              </a:rPr>
              <a:t>μ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- particle charge and magnetic moment.</a:t>
            </a:r>
          </a:p>
          <a:p>
            <a:pPr algn="just" eaLnBrk="1" hangingPunct="1">
              <a:lnSpc>
                <a:spcPct val="150000"/>
              </a:lnSpc>
              <a:spcBef>
                <a:spcPts val="1125"/>
              </a:spcBef>
            </a:pP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GB" altLang="en-US" dirty="0" err="1">
                <a:solidFill>
                  <a:srgbClr val="000000"/>
                </a:solidFill>
                <a:cs typeface="Times New Roman" pitchFamily="18" charset="0"/>
              </a:rPr>
              <a:t>magnetospheric</a:t>
            </a:r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  electric field is estimated to be ~</a:t>
            </a:r>
            <a:r>
              <a:rPr lang="en-GB" altLang="en-US" dirty="0">
                <a:solidFill>
                  <a:srgbClr val="FF0000"/>
                </a:solidFill>
                <a:cs typeface="Times New Roman" pitchFamily="18" charset="0"/>
              </a:rPr>
              <a:t>20 </a:t>
            </a:r>
            <a:r>
              <a:rPr lang="en-GB" altLang="en-US" dirty="0" smtClean="0">
                <a:solidFill>
                  <a:srgbClr val="FF0000"/>
                </a:solidFill>
                <a:cs typeface="Times New Roman" pitchFamily="18" charset="0"/>
              </a:rPr>
              <a:t>mV/m</a:t>
            </a:r>
            <a:r>
              <a:rPr lang="en-GB" altLang="en-US" dirty="0" smtClean="0">
                <a:cs typeface="Times New Roman" pitchFamily="18" charset="0"/>
              </a:rPr>
              <a:t>. The interplanetary electric field has been estimated to have been </a:t>
            </a:r>
            <a:r>
              <a:rPr lang="en-GB" altLang="en-US" dirty="0" smtClean="0">
                <a:solidFill>
                  <a:srgbClr val="FF0000"/>
                </a:solidFill>
                <a:cs typeface="Times New Roman" pitchFamily="18" charset="0"/>
              </a:rPr>
              <a:t>160 to 200 mV/m</a:t>
            </a:r>
            <a:r>
              <a:rPr lang="en-GB" altLang="en-US" dirty="0" smtClean="0">
                <a:cs typeface="Times New Roman" pitchFamily="18" charset="0"/>
              </a:rPr>
              <a:t>. </a:t>
            </a:r>
            <a:endParaRPr lang="en-GB" altLang="en-US" dirty="0">
              <a:cs typeface="Times New Roman" pitchFamily="18" charset="0"/>
            </a:endParaRP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609600" y="2286000"/>
          <a:ext cx="7162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r:id="rId4" imgW="11796120" imgH="5791320" progId="">
                  <p:embed/>
                </p:oleObj>
              </mc:Choice>
              <mc:Fallback>
                <p:oleObj r:id="rId4" imgW="11796120" imgH="5791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71628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495425" y="303213"/>
            <a:ext cx="592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Modern day knowledge plus older observations allowed us to </a:t>
            </a:r>
          </a:p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estimate the magnetic storm strength</a:t>
            </a:r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2438" y="6416675"/>
            <a:ext cx="2547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altLang="en-US"/>
              <a:t>Tsurutani et al. JGR 2003</a:t>
            </a:r>
          </a:p>
        </p:txBody>
      </p:sp>
    </p:spTree>
    <p:extLst>
      <p:ext uri="{BB962C8B-B14F-4D97-AF65-F5344CB8AC3E}">
        <p14:creationId xmlns:p14="http://schemas.microsoft.com/office/powerpoint/2010/main" val="1728508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38200" y="609600"/>
            <a:ext cx="7543800" cy="462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500"/>
              </a:spcBef>
            </a:pPr>
            <a:r>
              <a:rPr lang="en-GB" altLang="en-US" sz="2800" dirty="0">
                <a:solidFill>
                  <a:srgbClr val="000000"/>
                </a:solidFill>
                <a:cs typeface="Times New Roman" pitchFamily="18" charset="0"/>
              </a:rPr>
              <a:t>Extreme Magnetic Storm of September 1-2, </a:t>
            </a:r>
            <a:r>
              <a:rPr lang="en-GB" altLang="en-US" sz="2800" dirty="0" smtClean="0">
                <a:solidFill>
                  <a:srgbClr val="000000"/>
                </a:solidFill>
                <a:cs typeface="Times New Roman" pitchFamily="18" charset="0"/>
              </a:rPr>
              <a:t>1859</a:t>
            </a:r>
          </a:p>
          <a:p>
            <a:pPr algn="ctr" eaLnBrk="1" hangingPunct="1">
              <a:lnSpc>
                <a:spcPct val="100000"/>
              </a:lnSpc>
              <a:spcBef>
                <a:spcPts val="1500"/>
              </a:spcBef>
            </a:pPr>
            <a:endParaRPr lang="en-GB" altLang="en-US" sz="28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sz="2000" dirty="0" err="1">
                <a:cs typeface="Times New Roman" pitchFamily="18" charset="0"/>
              </a:rPr>
              <a:t>Dst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 is estimated to be ~ </a:t>
            </a:r>
            <a:r>
              <a:rPr lang="en-GB" altLang="en-US" sz="2000" dirty="0">
                <a:solidFill>
                  <a:srgbClr val="FF0000"/>
                </a:solidFill>
                <a:cs typeface="Times New Roman" pitchFamily="18" charset="0"/>
              </a:rPr>
              <a:t>-1760 </a:t>
            </a:r>
            <a:r>
              <a:rPr lang="en-GB" altLang="en-US" sz="2000" dirty="0" err="1">
                <a:solidFill>
                  <a:srgbClr val="FF0000"/>
                </a:solidFill>
                <a:cs typeface="Times New Roman" pitchFamily="18" charset="0"/>
              </a:rPr>
              <a:t>nT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, consistent with the </a:t>
            </a:r>
            <a:r>
              <a:rPr lang="en-GB" altLang="en-US" sz="2000" dirty="0" err="1">
                <a:solidFill>
                  <a:srgbClr val="000000"/>
                </a:solidFill>
                <a:cs typeface="Times New Roman" pitchFamily="18" charset="0"/>
              </a:rPr>
              <a:t>Colaba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altLang="en-US" sz="2000" dirty="0" smtClean="0">
                <a:solidFill>
                  <a:srgbClr val="000000"/>
                </a:solidFill>
                <a:cs typeface="Times New Roman" pitchFamily="18" charset="0"/>
              </a:rPr>
              <a:t> ~11 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am response of ΔH = -1600 ± 10 </a:t>
            </a:r>
            <a:r>
              <a:rPr lang="en-GB" altLang="en-US" sz="2000" dirty="0" err="1">
                <a:solidFill>
                  <a:srgbClr val="000000"/>
                </a:solidFill>
                <a:cs typeface="Times New Roman" pitchFamily="18" charset="0"/>
              </a:rPr>
              <a:t>nT.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The storm was the most intense in recorded history. Auroras were 	seen at Hawaii and Santiago, </a:t>
            </a:r>
            <a:r>
              <a:rPr lang="en-GB" altLang="en-US" sz="2000" dirty="0" smtClean="0">
                <a:solidFill>
                  <a:srgbClr val="000000"/>
                </a:solidFill>
                <a:cs typeface="Times New Roman" pitchFamily="18" charset="0"/>
              </a:rPr>
              <a:t>Chile (Kimball, 1960). </a:t>
            </a:r>
          </a:p>
          <a:p>
            <a:pPr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 sz="2000" dirty="0">
                <a:cs typeface="Times New Roman" pitchFamily="18" charset="0"/>
              </a:rPr>
              <a:t>The Carrington storm was larger than anything that</a:t>
            </a:r>
            <a:r>
              <a:rPr lang="en-GB" altLang="en-US" sz="2000" dirty="0">
                <a:solidFill>
                  <a:srgbClr val="000000"/>
                </a:solidFill>
                <a:cs typeface="Times New Roman" pitchFamily="18" charset="0"/>
              </a:rPr>
              <a:t> we have experienced in our lifetimes.</a:t>
            </a:r>
          </a:p>
          <a:p>
            <a:pPr eaLnBrk="1" hangingPunct="1">
              <a:spcBef>
                <a:spcPts val="1125"/>
              </a:spcBef>
            </a:pPr>
            <a:r>
              <a:rPr lang="en-GB" altLang="en-US" sz="2000" dirty="0">
                <a:cs typeface="Times New Roman" pitchFamily="18" charset="0"/>
              </a:rPr>
              <a:t>In comparison, the </a:t>
            </a:r>
            <a:r>
              <a:rPr lang="en-GB" altLang="en-US" sz="2000" dirty="0">
                <a:solidFill>
                  <a:srgbClr val="0070C0"/>
                </a:solidFill>
                <a:cs typeface="Times New Roman" pitchFamily="18" charset="0"/>
              </a:rPr>
              <a:t>1989 storm which knocked out the Hydro Quebec </a:t>
            </a:r>
            <a:r>
              <a:rPr lang="en-GB" altLang="en-US" sz="2000" dirty="0" smtClean="0">
                <a:solidFill>
                  <a:srgbClr val="0070C0"/>
                </a:solidFill>
                <a:cs typeface="Times New Roman" pitchFamily="18" charset="0"/>
              </a:rPr>
              <a:t>electrical grid </a:t>
            </a:r>
            <a:r>
              <a:rPr lang="en-GB" altLang="en-US" sz="2000" dirty="0">
                <a:solidFill>
                  <a:srgbClr val="0070C0"/>
                </a:solidFill>
                <a:cs typeface="Times New Roman" pitchFamily="18" charset="0"/>
              </a:rPr>
              <a:t>had a </a:t>
            </a:r>
            <a:r>
              <a:rPr lang="en-GB" altLang="en-US" sz="20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GB" altLang="en-US" sz="2000" dirty="0" err="1">
                <a:solidFill>
                  <a:srgbClr val="0070C0"/>
                </a:solidFill>
                <a:cs typeface="Times New Roman" pitchFamily="18" charset="0"/>
              </a:rPr>
              <a:t>Dst</a:t>
            </a:r>
            <a:r>
              <a:rPr lang="en-GB" alt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GB" altLang="en-US" sz="2000" dirty="0" smtClean="0">
                <a:solidFill>
                  <a:srgbClr val="0070C0"/>
                </a:solidFill>
                <a:cs typeface="Times New Roman" pitchFamily="18" charset="0"/>
              </a:rPr>
              <a:t> of  “only” </a:t>
            </a:r>
            <a:r>
              <a:rPr lang="en-GB" altLang="en-US" sz="2000" dirty="0">
                <a:solidFill>
                  <a:srgbClr val="0070C0"/>
                </a:solidFill>
                <a:cs typeface="Times New Roman" pitchFamily="18" charset="0"/>
              </a:rPr>
              <a:t>-589 </a:t>
            </a:r>
            <a:r>
              <a:rPr lang="en-GB" altLang="en-US" sz="2000" dirty="0" err="1" smtClean="0">
                <a:solidFill>
                  <a:srgbClr val="0070C0"/>
                </a:solidFill>
                <a:cs typeface="Times New Roman" pitchFamily="18" charset="0"/>
              </a:rPr>
              <a:t>nT</a:t>
            </a:r>
            <a:r>
              <a:rPr lang="en-GB" altLang="en-US" sz="2000" dirty="0" err="1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n-GB" alt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1125"/>
              </a:spcBef>
            </a:pPr>
            <a:endParaRPr lang="en-GB" altLang="en-US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0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20796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large could a storm at Earth get? Starting with one simple assumption, one can go quite far with basic plasma physics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7010400" cy="2743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that a maximum CME speed at the Sun is 3,000 km/s.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interplanetary deceleration is a minimum, 10%.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V</a:t>
            </a:r>
            <a:r>
              <a:rPr lang="en-US" baseline="-25000" dirty="0"/>
              <a:t>S</a:t>
            </a:r>
            <a:r>
              <a:rPr lang="en-US" dirty="0"/>
              <a:t> = ρ</a:t>
            </a:r>
            <a:r>
              <a:rPr lang="en-US" baseline="-25000" dirty="0"/>
              <a:t>2</a:t>
            </a:r>
            <a:r>
              <a:rPr lang="en-US" dirty="0"/>
              <a:t>/(ρ</a:t>
            </a:r>
            <a:r>
              <a:rPr lang="en-US" baseline="-25000" dirty="0"/>
              <a:t>2</a:t>
            </a:r>
            <a:r>
              <a:rPr lang="en-US" dirty="0"/>
              <a:t> – ρ</a:t>
            </a:r>
            <a:r>
              <a:rPr lang="en-US" baseline="-25000" dirty="0"/>
              <a:t>1</a:t>
            </a:r>
            <a:r>
              <a:rPr lang="en-US" dirty="0"/>
              <a:t>) [V</a:t>
            </a:r>
            <a:r>
              <a:rPr lang="en-US" baseline="-25000" dirty="0"/>
              <a:t>2</a:t>
            </a:r>
            <a:r>
              <a:rPr lang="en-US" dirty="0"/>
              <a:t> –V</a:t>
            </a:r>
            <a:r>
              <a:rPr lang="en-US" baseline="-25000" dirty="0"/>
              <a:t>1</a:t>
            </a:r>
            <a:r>
              <a:rPr lang="en-US" dirty="0"/>
              <a:t>]. n +V</a:t>
            </a:r>
            <a:r>
              <a:rPr lang="en-US" baseline="-25000" dirty="0"/>
              <a:t>1</a:t>
            </a:r>
            <a:r>
              <a:rPr lang="en-US" dirty="0"/>
              <a:t>        </a:t>
            </a:r>
            <a:r>
              <a:rPr lang="en-US" dirty="0" smtClean="0"/>
              <a:t>(</a:t>
            </a:r>
            <a:r>
              <a:rPr lang="en-US" dirty="0" err="1" smtClean="0"/>
              <a:t>Rankine-Hugoniot</a:t>
            </a:r>
            <a:r>
              <a:rPr lang="en-US" dirty="0" smtClean="0"/>
              <a:t>)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1 indicates upstream values (from the shock) and 2 indicates downstream values. n the shock normal.  Here, the reference frame is the Earth.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largest speed occurs for a perpendicular shock where  the shock normal and all velocities are aligned (along the Sun-Earth line).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</a:t>
            </a:r>
            <a:r>
              <a:rPr lang="en-US" baseline="-25000" dirty="0" err="1" smtClean="0"/>
              <a:t>shock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3480 km/s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 = 63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MS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1204</Words>
  <Application>Microsoft Office PowerPoint</Application>
  <PresentationFormat>On-screen Show (4:3)</PresentationFormat>
  <Paragraphs>134</Paragraphs>
  <Slides>20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Super Magnetic Storms: Past and Future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large could a storm at Earth get? Starting with one simple assumption, one can go quite far with basic plasma physics</vt:lpstr>
      <vt:lpstr>Shock Speed</vt:lpstr>
      <vt:lpstr>Maximum Interplanetary Magnetic and Electric Field</vt:lpstr>
      <vt:lpstr>Magnetospheric Compression</vt:lpstr>
      <vt:lpstr>Sudden Impulse Intensity</vt:lpstr>
      <vt:lpstr>dB/dt in the magnetosphere*</vt:lpstr>
      <vt:lpstr>PowerPoint Presentation</vt:lpstr>
      <vt:lpstr>PowerPoint Presentation</vt:lpstr>
      <vt:lpstr>SUMMARY</vt:lpstr>
      <vt:lpstr>CONCLUSIONS</vt:lpstr>
      <vt:lpstr>Continued</vt:lpstr>
      <vt:lpstr>How often can an event the size of the Carrington occur?  Can one answer this by statistics?    Our answer is no. (I can discuss this later with anyone interested)   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March 7-18 2012 CAWSES-SCOSTEP Interplanetary Events and Their Magnetospheric, Ionospheric and Atmospheric Effects   </dc:title>
  <dc:creator>Tsurutani, Bruce T (3263)</dc:creator>
  <cp:lastModifiedBy> Bruce T. Tsurutani</cp:lastModifiedBy>
  <cp:revision>87</cp:revision>
  <dcterms:created xsi:type="dcterms:W3CDTF">2006-08-16T00:00:00Z</dcterms:created>
  <dcterms:modified xsi:type="dcterms:W3CDTF">2013-11-13T23:57:19Z</dcterms:modified>
</cp:coreProperties>
</file>