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7" r:id="rId1"/>
  </p:sldMasterIdLst>
  <p:notesMasterIdLst>
    <p:notesMasterId r:id="rId3"/>
  </p:notesMasterIdLst>
  <p:handoutMasterIdLst>
    <p:handoutMasterId r:id="rId4"/>
  </p:handoutMasterIdLst>
  <p:sldIdLst>
    <p:sldId id="256" r:id="rId2"/>
  </p:sldIdLst>
  <p:sldSz cx="6858000" cy="9906000" type="A4"/>
  <p:notesSz cx="6723063" cy="9853613"/>
  <p:custDataLst>
    <p:tags r:id="rId5"/>
  </p:custDataLst>
  <p:defaultTextStyle>
    <a:defPPr>
      <a:defRPr lang="en-GB"/>
    </a:defPPr>
    <a:lvl1pPr algn="l" rtl="0" fontAlgn="base">
      <a:spcBef>
        <a:spcPct val="0"/>
      </a:spcBef>
      <a:spcAft>
        <a:spcPct val="0"/>
      </a:spcAft>
      <a:defRPr kern="1200">
        <a:solidFill>
          <a:srgbClr val="FFFF00"/>
        </a:solidFill>
        <a:latin typeface="Arial" charset="0"/>
        <a:ea typeface="ＭＳ Ｐゴシック" pitchFamily="34" charset="-128"/>
        <a:cs typeface="+mn-cs"/>
      </a:defRPr>
    </a:lvl1pPr>
    <a:lvl2pPr marL="339725" indent="77788" algn="l" rtl="0" fontAlgn="base">
      <a:spcBef>
        <a:spcPct val="0"/>
      </a:spcBef>
      <a:spcAft>
        <a:spcPct val="0"/>
      </a:spcAft>
      <a:defRPr kern="1200">
        <a:solidFill>
          <a:srgbClr val="FFFF00"/>
        </a:solidFill>
        <a:latin typeface="Arial" charset="0"/>
        <a:ea typeface="ＭＳ Ｐゴシック" pitchFamily="34" charset="-128"/>
        <a:cs typeface="+mn-cs"/>
      </a:defRPr>
    </a:lvl2pPr>
    <a:lvl3pPr marL="682625" indent="155575" algn="l" rtl="0" fontAlgn="base">
      <a:spcBef>
        <a:spcPct val="0"/>
      </a:spcBef>
      <a:spcAft>
        <a:spcPct val="0"/>
      </a:spcAft>
      <a:defRPr kern="1200">
        <a:solidFill>
          <a:srgbClr val="FFFF00"/>
        </a:solidFill>
        <a:latin typeface="Arial" charset="0"/>
        <a:ea typeface="ＭＳ Ｐゴシック" pitchFamily="34" charset="-128"/>
        <a:cs typeface="+mn-cs"/>
      </a:defRPr>
    </a:lvl3pPr>
    <a:lvl4pPr marL="1023938" indent="233363" algn="l" rtl="0" fontAlgn="base">
      <a:spcBef>
        <a:spcPct val="0"/>
      </a:spcBef>
      <a:spcAft>
        <a:spcPct val="0"/>
      </a:spcAft>
      <a:defRPr kern="1200">
        <a:solidFill>
          <a:srgbClr val="FFFF00"/>
        </a:solidFill>
        <a:latin typeface="Arial" charset="0"/>
        <a:ea typeface="ＭＳ Ｐゴシック" pitchFamily="34" charset="-128"/>
        <a:cs typeface="+mn-cs"/>
      </a:defRPr>
    </a:lvl4pPr>
    <a:lvl5pPr marL="1366838" indent="311150" algn="l" rtl="0" fontAlgn="base">
      <a:spcBef>
        <a:spcPct val="0"/>
      </a:spcBef>
      <a:spcAft>
        <a:spcPct val="0"/>
      </a:spcAft>
      <a:defRPr kern="1200">
        <a:solidFill>
          <a:srgbClr val="FFFF00"/>
        </a:solidFill>
        <a:latin typeface="Arial" charset="0"/>
        <a:ea typeface="ＭＳ Ｐゴシック" pitchFamily="34" charset="-128"/>
        <a:cs typeface="+mn-cs"/>
      </a:defRPr>
    </a:lvl5pPr>
    <a:lvl6pPr marL="2286000" algn="l" defTabSz="914400" rtl="0" eaLnBrk="1" latinLnBrk="0" hangingPunct="1">
      <a:defRPr kern="1200">
        <a:solidFill>
          <a:srgbClr val="FFFF00"/>
        </a:solidFill>
        <a:latin typeface="Arial" charset="0"/>
        <a:ea typeface="ＭＳ Ｐゴシック" pitchFamily="34" charset="-128"/>
        <a:cs typeface="+mn-cs"/>
      </a:defRPr>
    </a:lvl6pPr>
    <a:lvl7pPr marL="2743200" algn="l" defTabSz="914400" rtl="0" eaLnBrk="1" latinLnBrk="0" hangingPunct="1">
      <a:defRPr kern="1200">
        <a:solidFill>
          <a:srgbClr val="FFFF00"/>
        </a:solidFill>
        <a:latin typeface="Arial" charset="0"/>
        <a:ea typeface="ＭＳ Ｐゴシック" pitchFamily="34" charset="-128"/>
        <a:cs typeface="+mn-cs"/>
      </a:defRPr>
    </a:lvl7pPr>
    <a:lvl8pPr marL="3200400" algn="l" defTabSz="914400" rtl="0" eaLnBrk="1" latinLnBrk="0" hangingPunct="1">
      <a:defRPr kern="1200">
        <a:solidFill>
          <a:srgbClr val="FFFF00"/>
        </a:solidFill>
        <a:latin typeface="Arial" charset="0"/>
        <a:ea typeface="ＭＳ Ｐゴシック" pitchFamily="34" charset="-128"/>
        <a:cs typeface="+mn-cs"/>
      </a:defRPr>
    </a:lvl8pPr>
    <a:lvl9pPr marL="3657600" algn="l" defTabSz="914400" rtl="0" eaLnBrk="1" latinLnBrk="0" hangingPunct="1">
      <a:defRPr kern="1200">
        <a:solidFill>
          <a:srgbClr val="FFFF00"/>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11"/>
    <a:srgbClr val="C00000"/>
    <a:srgbClr val="F60000"/>
    <a:srgbClr val="0000FF"/>
    <a:srgbClr val="4E33ED"/>
    <a:srgbClr val="130858"/>
    <a:srgbClr val="B4B4B4"/>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howGuides="1">
      <p:cViewPr>
        <p:scale>
          <a:sx n="160" d="100"/>
          <a:sy n="160" d="100"/>
        </p:scale>
        <p:origin x="-312" y="5208"/>
      </p:cViewPr>
      <p:guideLst>
        <p:guide orient="horz" pos="3120"/>
        <p:guide pos="4223"/>
        <p:guide pos="96"/>
        <p:guide pos="2160"/>
        <p:guide pos="2274"/>
      </p:guideLst>
    </p:cSldViewPr>
  </p:slid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1"/>
            <a:ext cx="2912799" cy="492046"/>
          </a:xfrm>
          <a:prstGeom prst="rect">
            <a:avLst/>
          </a:prstGeom>
          <a:noFill/>
          <a:ln w="9525">
            <a:noFill/>
            <a:miter lim="800000"/>
            <a:headEnd/>
            <a:tailEnd/>
          </a:ln>
          <a:effectLst/>
        </p:spPr>
        <p:txBody>
          <a:bodyPr vert="horz" wrap="square" lIns="84614" tIns="42307" rIns="84614" bIns="42307" numCol="1" anchor="t" anchorCtr="0" compatLnSpc="1">
            <a:prstTxWarp prst="textNoShape">
              <a:avLst/>
            </a:prstTxWarp>
          </a:bodyPr>
          <a:lstStyle>
            <a:lvl1pPr eaLnBrk="0" hangingPunct="0">
              <a:lnSpc>
                <a:spcPct val="100000"/>
              </a:lnSpc>
              <a:buClrTx/>
              <a:buSzTx/>
              <a:buFontTx/>
              <a:buNone/>
              <a:defRPr sz="1100">
                <a:solidFill>
                  <a:schemeClr val="tx1"/>
                </a:solidFill>
                <a:latin typeface="Arial" charset="0"/>
                <a:ea typeface="+mn-ea"/>
                <a:cs typeface="+mn-cs"/>
              </a:defRPr>
            </a:lvl1pPr>
          </a:lstStyle>
          <a:p>
            <a:pPr>
              <a:defRPr/>
            </a:pPr>
            <a:endParaRPr lang="en-US"/>
          </a:p>
        </p:txBody>
      </p:sp>
      <p:sp>
        <p:nvSpPr>
          <p:cNvPr id="117763" name="Rectangle 3"/>
          <p:cNvSpPr>
            <a:spLocks noGrp="1" noChangeArrowheads="1"/>
          </p:cNvSpPr>
          <p:nvPr>
            <p:ph type="dt" sz="quarter" idx="1"/>
          </p:nvPr>
        </p:nvSpPr>
        <p:spPr bwMode="auto">
          <a:xfrm>
            <a:off x="3808680" y="1"/>
            <a:ext cx="2912799" cy="492046"/>
          </a:xfrm>
          <a:prstGeom prst="rect">
            <a:avLst/>
          </a:prstGeom>
          <a:noFill/>
          <a:ln w="9525">
            <a:noFill/>
            <a:miter lim="800000"/>
            <a:headEnd/>
            <a:tailEnd/>
          </a:ln>
          <a:effectLst/>
        </p:spPr>
        <p:txBody>
          <a:bodyPr vert="horz" wrap="square" lIns="84614" tIns="42307" rIns="84614" bIns="42307" numCol="1" anchor="t" anchorCtr="0" compatLnSpc="1">
            <a:prstTxWarp prst="textNoShape">
              <a:avLst/>
            </a:prstTxWarp>
          </a:bodyPr>
          <a:lstStyle>
            <a:lvl1pPr algn="r" eaLnBrk="0" hangingPunct="0">
              <a:lnSpc>
                <a:spcPct val="100000"/>
              </a:lnSpc>
              <a:buClrTx/>
              <a:buSzTx/>
              <a:buFontTx/>
              <a:buNone/>
              <a:defRPr sz="1100">
                <a:solidFill>
                  <a:schemeClr val="tx1"/>
                </a:solidFill>
                <a:latin typeface="Arial" charset="0"/>
                <a:ea typeface="+mn-ea"/>
                <a:cs typeface="+mn-cs"/>
              </a:defRPr>
            </a:lvl1pPr>
          </a:lstStyle>
          <a:p>
            <a:pPr>
              <a:defRPr/>
            </a:pPr>
            <a:endParaRPr lang="en-US"/>
          </a:p>
        </p:txBody>
      </p:sp>
      <p:sp>
        <p:nvSpPr>
          <p:cNvPr id="117764" name="Rectangle 4"/>
          <p:cNvSpPr>
            <a:spLocks noGrp="1" noChangeArrowheads="1"/>
          </p:cNvSpPr>
          <p:nvPr>
            <p:ph type="ftr" sz="quarter" idx="2"/>
          </p:nvPr>
        </p:nvSpPr>
        <p:spPr bwMode="auto">
          <a:xfrm>
            <a:off x="0" y="9359983"/>
            <a:ext cx="2912799" cy="492046"/>
          </a:xfrm>
          <a:prstGeom prst="rect">
            <a:avLst/>
          </a:prstGeom>
          <a:noFill/>
          <a:ln w="9525">
            <a:noFill/>
            <a:miter lim="800000"/>
            <a:headEnd/>
            <a:tailEnd/>
          </a:ln>
          <a:effectLst/>
        </p:spPr>
        <p:txBody>
          <a:bodyPr vert="horz" wrap="square" lIns="84614" tIns="42307" rIns="84614" bIns="42307" numCol="1" anchor="b" anchorCtr="0" compatLnSpc="1">
            <a:prstTxWarp prst="textNoShape">
              <a:avLst/>
            </a:prstTxWarp>
          </a:bodyPr>
          <a:lstStyle>
            <a:lvl1pPr eaLnBrk="0" hangingPunct="0">
              <a:lnSpc>
                <a:spcPct val="100000"/>
              </a:lnSpc>
              <a:buClrTx/>
              <a:buSzTx/>
              <a:buFontTx/>
              <a:buNone/>
              <a:defRPr sz="1100">
                <a:solidFill>
                  <a:schemeClr val="tx1"/>
                </a:solidFill>
                <a:latin typeface="Arial" charset="0"/>
                <a:ea typeface="+mn-ea"/>
                <a:cs typeface="+mn-cs"/>
              </a:defRPr>
            </a:lvl1pPr>
          </a:lstStyle>
          <a:p>
            <a:pPr>
              <a:defRPr/>
            </a:pPr>
            <a:endParaRPr lang="en-US"/>
          </a:p>
        </p:txBody>
      </p:sp>
      <p:sp>
        <p:nvSpPr>
          <p:cNvPr id="117765" name="Rectangle 5"/>
          <p:cNvSpPr>
            <a:spLocks noGrp="1" noChangeArrowheads="1"/>
          </p:cNvSpPr>
          <p:nvPr>
            <p:ph type="sldNum" sz="quarter" idx="3"/>
          </p:nvPr>
        </p:nvSpPr>
        <p:spPr bwMode="auto">
          <a:xfrm>
            <a:off x="3808680" y="9359983"/>
            <a:ext cx="2912799" cy="492046"/>
          </a:xfrm>
          <a:prstGeom prst="rect">
            <a:avLst/>
          </a:prstGeom>
          <a:noFill/>
          <a:ln w="9525">
            <a:noFill/>
            <a:miter lim="800000"/>
            <a:headEnd/>
            <a:tailEnd/>
          </a:ln>
          <a:effectLst/>
        </p:spPr>
        <p:txBody>
          <a:bodyPr vert="horz" wrap="square" lIns="84614" tIns="42307" rIns="84614" bIns="42307" numCol="1" anchor="b" anchorCtr="0" compatLnSpc="1">
            <a:prstTxWarp prst="textNoShape">
              <a:avLst/>
            </a:prstTxWarp>
          </a:bodyPr>
          <a:lstStyle>
            <a:lvl1pPr algn="r" eaLnBrk="0" hangingPunct="0">
              <a:defRPr sz="1100">
                <a:solidFill>
                  <a:schemeClr val="tx1"/>
                </a:solidFill>
                <a:latin typeface="Arial" pitchFamily="34" charset="0"/>
              </a:defRPr>
            </a:lvl1pPr>
          </a:lstStyle>
          <a:p>
            <a:pPr>
              <a:defRPr/>
            </a:pPr>
            <a:fld id="{BAF20071-9AB4-495B-BA59-DFA4B28DD397}" type="slidenum">
              <a:rPr lang="en-US"/>
              <a:pPr>
                <a:defRPr/>
              </a:pPr>
              <a:t>‹#›</a:t>
            </a:fld>
            <a:endParaRPr lang="en-US"/>
          </a:p>
        </p:txBody>
      </p:sp>
    </p:spTree>
    <p:extLst>
      <p:ext uri="{BB962C8B-B14F-4D97-AF65-F5344CB8AC3E}">
        <p14:creationId xmlns:p14="http://schemas.microsoft.com/office/powerpoint/2010/main" val="1368392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Rot="1" noChangeAspect="1" noChangeArrowheads="1" noTextEdit="1"/>
          </p:cNvSpPr>
          <p:nvPr>
            <p:ph type="sldImg"/>
          </p:nvPr>
        </p:nvSpPr>
        <p:spPr bwMode="auto">
          <a:xfrm>
            <a:off x="2014538" y="1006475"/>
            <a:ext cx="2508250" cy="3624263"/>
          </a:xfrm>
          <a:prstGeom prst="rect">
            <a:avLst/>
          </a:prstGeom>
          <a:solidFill>
            <a:srgbClr val="FFFFFF"/>
          </a:solidFill>
          <a:ln w="9525">
            <a:solidFill>
              <a:srgbClr val="000000"/>
            </a:solidFill>
            <a:miter lim="800000"/>
            <a:headEnd/>
            <a:tailEnd/>
          </a:ln>
        </p:spPr>
      </p:sp>
      <p:sp>
        <p:nvSpPr>
          <p:cNvPr id="2050" name="Text Box 2"/>
          <p:cNvSpPr txBox="1">
            <a:spLocks noGrp="1" noChangeArrowheads="1"/>
          </p:cNvSpPr>
          <p:nvPr>
            <p:ph type="body" idx="1"/>
          </p:nvPr>
        </p:nvSpPr>
        <p:spPr bwMode="auto">
          <a:xfrm>
            <a:off x="1011632" y="4982360"/>
            <a:ext cx="4517455" cy="402525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a:t>TRACE data have clearly shown that energy losses due to radiation and thermal conduction can be balanced in coronal loops only if they are ehated within the lowest 10Mm above the photosphere</a:t>
            </a:r>
          </a:p>
          <a:p>
            <a:pPr lvl="0"/>
            <a:endParaRPr lang="en-GB" noProof="0"/>
          </a:p>
        </p:txBody>
      </p:sp>
    </p:spTree>
    <p:extLst>
      <p:ext uri="{BB962C8B-B14F-4D97-AF65-F5344CB8AC3E}">
        <p14:creationId xmlns:p14="http://schemas.microsoft.com/office/powerpoint/2010/main" val="2768994375"/>
      </p:ext>
    </p:extLst>
  </p:cSld>
  <p:clrMap bg1="lt1" tx1="dk1" bg2="lt2" tx2="dk2" accent1="accent1" accent2="accent2" accent3="accent3" accent4="accent4" accent5="accent5" accent6="accent6" hlink="hlink" folHlink="folHlink"/>
  <p:notesStyle>
    <a:lvl1pPr algn="l" defTabSz="265113" rtl="0" eaLnBrk="0" fontAlgn="base" hangingPunct="0">
      <a:spcBef>
        <a:spcPct val="30000"/>
      </a:spcBef>
      <a:spcAft>
        <a:spcPct val="0"/>
      </a:spcAft>
      <a:buClr>
        <a:srgbClr val="000000"/>
      </a:buClr>
      <a:buSzPct val="100000"/>
      <a:buFont typeface="Arial" charset="0"/>
      <a:defRPr sz="900" kern="1200">
        <a:solidFill>
          <a:srgbClr val="000000"/>
        </a:solidFill>
        <a:latin typeface="Arial" charset="0"/>
        <a:ea typeface="ＭＳ Ｐゴシック" pitchFamily="-110" charset="-128"/>
        <a:cs typeface="ＭＳ Ｐゴシック" pitchFamily="-110" charset="-128"/>
      </a:defRPr>
    </a:lvl1pPr>
    <a:lvl2pPr marL="742950" indent="-285750" algn="l" defTabSz="265113" rtl="0" eaLnBrk="0" fontAlgn="base" hangingPunct="0">
      <a:spcBef>
        <a:spcPct val="30000"/>
      </a:spcBef>
      <a:spcAft>
        <a:spcPct val="0"/>
      </a:spcAft>
      <a:buClr>
        <a:srgbClr val="000000"/>
      </a:buClr>
      <a:buSzPct val="100000"/>
      <a:buFont typeface="Arial" charset="0"/>
      <a:defRPr sz="900" kern="1200">
        <a:solidFill>
          <a:srgbClr val="000000"/>
        </a:solidFill>
        <a:latin typeface="Arial" charset="0"/>
        <a:ea typeface="ＭＳ Ｐゴシック" pitchFamily="-110" charset="-128"/>
        <a:cs typeface="+mn-cs"/>
      </a:defRPr>
    </a:lvl2pPr>
    <a:lvl3pPr marL="1143000" indent="-228600" algn="l" defTabSz="265113" rtl="0" eaLnBrk="0" fontAlgn="base" hangingPunct="0">
      <a:spcBef>
        <a:spcPct val="30000"/>
      </a:spcBef>
      <a:spcAft>
        <a:spcPct val="0"/>
      </a:spcAft>
      <a:buClr>
        <a:srgbClr val="000000"/>
      </a:buClr>
      <a:buSzPct val="100000"/>
      <a:buFont typeface="Arial" charset="0"/>
      <a:defRPr sz="900" kern="1200">
        <a:solidFill>
          <a:srgbClr val="000000"/>
        </a:solidFill>
        <a:latin typeface="Arial" charset="0"/>
        <a:ea typeface="ＭＳ Ｐゴシック" pitchFamily="-110" charset="-128"/>
        <a:cs typeface="+mn-cs"/>
      </a:defRPr>
    </a:lvl3pPr>
    <a:lvl4pPr marL="1600200" indent="-228600" algn="l" defTabSz="265113" rtl="0" eaLnBrk="0" fontAlgn="base" hangingPunct="0">
      <a:spcBef>
        <a:spcPct val="30000"/>
      </a:spcBef>
      <a:spcAft>
        <a:spcPct val="0"/>
      </a:spcAft>
      <a:buClr>
        <a:srgbClr val="000000"/>
      </a:buClr>
      <a:buSzPct val="100000"/>
      <a:buFont typeface="Arial" charset="0"/>
      <a:defRPr sz="900" kern="1200">
        <a:solidFill>
          <a:srgbClr val="000000"/>
        </a:solidFill>
        <a:latin typeface="Arial" charset="0"/>
        <a:ea typeface="ＭＳ Ｐゴシック" pitchFamily="-110" charset="-128"/>
        <a:cs typeface="+mn-cs"/>
      </a:defRPr>
    </a:lvl4pPr>
    <a:lvl5pPr marL="2057400" indent="-228600" algn="l" defTabSz="265113" rtl="0" eaLnBrk="0" fontAlgn="base" hangingPunct="0">
      <a:spcBef>
        <a:spcPct val="30000"/>
      </a:spcBef>
      <a:spcAft>
        <a:spcPct val="0"/>
      </a:spcAft>
      <a:buClr>
        <a:srgbClr val="000000"/>
      </a:buClr>
      <a:buSzPct val="100000"/>
      <a:buFont typeface="Arial" charset="0"/>
      <a:defRPr sz="900" kern="1200">
        <a:solidFill>
          <a:srgbClr val="000000"/>
        </a:solidFill>
        <a:latin typeface="Arial" charset="0"/>
        <a:ea typeface="ＭＳ Ｐゴシック" pitchFamily="-110" charset="-128"/>
        <a:cs typeface="+mn-cs"/>
      </a:defRPr>
    </a:lvl5pPr>
    <a:lvl6pPr marL="1710330" algn="l" defTabSz="684132" rtl="0" eaLnBrk="1" latinLnBrk="0" hangingPunct="1">
      <a:defRPr sz="900" kern="1200">
        <a:solidFill>
          <a:schemeClr val="tx1"/>
        </a:solidFill>
        <a:latin typeface="+mn-lt"/>
        <a:ea typeface="+mn-ea"/>
        <a:cs typeface="+mn-cs"/>
      </a:defRPr>
    </a:lvl6pPr>
    <a:lvl7pPr marL="2052394" algn="l" defTabSz="684132" rtl="0" eaLnBrk="1" latinLnBrk="0" hangingPunct="1">
      <a:defRPr sz="900" kern="1200">
        <a:solidFill>
          <a:schemeClr val="tx1"/>
        </a:solidFill>
        <a:latin typeface="+mn-lt"/>
        <a:ea typeface="+mn-ea"/>
        <a:cs typeface="+mn-cs"/>
      </a:defRPr>
    </a:lvl7pPr>
    <a:lvl8pPr marL="2394461" algn="l" defTabSz="684132" rtl="0" eaLnBrk="1" latinLnBrk="0" hangingPunct="1">
      <a:defRPr sz="900" kern="1200">
        <a:solidFill>
          <a:schemeClr val="tx1"/>
        </a:solidFill>
        <a:latin typeface="+mn-lt"/>
        <a:ea typeface="+mn-ea"/>
        <a:cs typeface="+mn-cs"/>
      </a:defRPr>
    </a:lvl8pPr>
    <a:lvl9pPr marL="2736527" algn="l" defTabSz="68413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1"/>
          <p:cNvSpPr>
            <a:spLocks noGrp="1" noRot="1" noChangeAspect="1" noChangeArrowheads="1" noTextEdit="1"/>
          </p:cNvSpPr>
          <p:nvPr>
            <p:ph type="sldImg"/>
          </p:nvPr>
        </p:nvSpPr>
        <p:spPr>
          <a:ln/>
        </p:spPr>
      </p:sp>
      <p:sp>
        <p:nvSpPr>
          <p:cNvPr id="4099" name="Rectangle 2"/>
          <p:cNvSpPr txBox="1">
            <a:spLocks noGrp="1" noChangeArrowheads="1"/>
          </p:cNvSpPr>
          <p:nvPr>
            <p:ph type="body" idx="1"/>
          </p:nvPr>
        </p:nvSpPr>
        <p:spPr>
          <a:noFill/>
          <a:ln/>
        </p:spPr>
        <p:txBody>
          <a:bodyPr wrap="none" lIns="84614" tIns="42307" rIns="84614" bIns="42307" anchor="ctr"/>
          <a:lstStyle/>
          <a:p>
            <a:pPr eaLnBrk="1" hangingPunct="1"/>
            <a:endParaRPr lang="en-US" dirty="0"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ster with text and figure boxes">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ChangeArrowheads="1"/>
          </p:cNvSpPr>
          <p:nvPr userDrawn="1"/>
        </p:nvSpPr>
        <p:spPr bwMode="auto">
          <a:xfrm>
            <a:off x="0" y="0"/>
            <a:ext cx="6858000" cy="1149350"/>
          </a:xfrm>
          <a:prstGeom prst="rect">
            <a:avLst/>
          </a:prstGeom>
          <a:solidFill>
            <a:srgbClr val="B4B4B4"/>
          </a:solidFill>
          <a:ln w="12700">
            <a:solidFill>
              <a:srgbClr val="B4B4B4"/>
            </a:solidFill>
            <a:miter lim="800000"/>
            <a:headEnd/>
            <a:tailEnd/>
          </a:ln>
        </p:spPr>
        <p:txBody>
          <a:bodyPr wrap="none" lIns="59371" tIns="29686" rIns="59371" bIns="29686" anchor="ctr"/>
          <a:lstStyle/>
          <a:p>
            <a:pPr hangingPunct="0">
              <a:lnSpc>
                <a:spcPct val="97000"/>
              </a:lnSpc>
              <a:buClr>
                <a:srgbClr val="000000"/>
              </a:buClr>
              <a:buSzPct val="45000"/>
              <a:buFont typeface="Arial" charset="0"/>
              <a:buNone/>
            </a:pPr>
            <a:endParaRPr lang="de-DE"/>
          </a:p>
        </p:txBody>
      </p:sp>
      <p:pic>
        <p:nvPicPr>
          <p:cNvPr id="1027" name="Picture 7" descr="logo_txt.wmf"/>
          <p:cNvPicPr>
            <a:picLocks noChangeAspect="1"/>
          </p:cNvPicPr>
          <p:nvPr userDrawn="1"/>
        </p:nvPicPr>
        <p:blipFill>
          <a:blip r:embed="rId3" cstate="print"/>
          <a:srcRect/>
          <a:stretch>
            <a:fillRect/>
          </a:stretch>
        </p:blipFill>
        <p:spPr bwMode="auto">
          <a:xfrm>
            <a:off x="5184775" y="133350"/>
            <a:ext cx="1593850" cy="896938"/>
          </a:xfrm>
          <a:prstGeom prst="rect">
            <a:avLst/>
          </a:prstGeom>
          <a:noFill/>
          <a:ln w="9525">
            <a:noFill/>
            <a:miter lim="800000"/>
            <a:headEnd/>
            <a:tailEnd/>
          </a:ln>
        </p:spPr>
      </p:pic>
      <p:pic>
        <p:nvPicPr>
          <p:cNvPr id="1028" name="Picture 9" descr="LOGO_MPG.emf"/>
          <p:cNvPicPr>
            <a:picLocks noChangeAspect="1"/>
          </p:cNvPicPr>
          <p:nvPr userDrawn="1"/>
        </p:nvPicPr>
        <p:blipFill>
          <a:blip r:embed="rId4" cstate="print"/>
          <a:srcRect/>
          <a:stretch>
            <a:fillRect/>
          </a:stretch>
        </p:blipFill>
        <p:spPr bwMode="auto">
          <a:xfrm>
            <a:off x="147638" y="133350"/>
            <a:ext cx="1095375" cy="896938"/>
          </a:xfrm>
          <a:prstGeom prst="rect">
            <a:avLst/>
          </a:prstGeom>
          <a:noFill/>
          <a:ln w="9525">
            <a:noFill/>
            <a:miter lim="800000"/>
            <a:headEnd/>
            <a:tailEnd/>
          </a:ln>
        </p:spPr>
      </p:pic>
    </p:spTree>
  </p:cSld>
  <p:clrMap bg1="dk1" tx1="lt1" bg2="dk2" tx2="lt2" accent1="accent1" accent2="accent2" accent3="accent3" accent4="accent4" accent5="accent5" accent6="accent6" hlink="hlink" folHlink="folHlink"/>
  <p:sldLayoutIdLst>
    <p:sldLayoutId id="2147483678" r:id="rId1"/>
  </p:sldLayoutIdLst>
  <p:txStyles>
    <p:titleStyle>
      <a:lvl1pPr marL="55563" indent="-55563" algn="r" rtl="0" eaLnBrk="0" fontAlgn="base" hangingPunct="0">
        <a:spcBef>
          <a:spcPct val="0"/>
        </a:spcBef>
        <a:spcAft>
          <a:spcPct val="0"/>
        </a:spcAft>
        <a:defRPr sz="3000" kern="1200">
          <a:solidFill>
            <a:srgbClr val="404040"/>
          </a:solidFill>
          <a:effectLst>
            <a:outerShdw blurRad="38100" dist="25500" dir="5400000" algn="tl" rotWithShape="0">
              <a:srgbClr val="000000">
                <a:satMod val="180000"/>
                <a:alpha val="75000"/>
              </a:srgbClr>
            </a:outerShdw>
          </a:effectLst>
          <a:latin typeface="Arial" pitchFamily="34" charset="0"/>
          <a:ea typeface="ＭＳ Ｐゴシック" charset="0"/>
          <a:cs typeface="Arial" pitchFamily="34" charset="0"/>
        </a:defRPr>
      </a:lvl1pPr>
      <a:lvl2pPr marL="55563" indent="-55563" algn="r" rtl="0" eaLnBrk="0" fontAlgn="base" hangingPunct="0">
        <a:spcBef>
          <a:spcPct val="0"/>
        </a:spcBef>
        <a:spcAft>
          <a:spcPct val="0"/>
        </a:spcAft>
        <a:defRPr sz="3000">
          <a:solidFill>
            <a:srgbClr val="404040"/>
          </a:solidFill>
          <a:latin typeface="Arial" pitchFamily="-110" charset="0"/>
          <a:ea typeface="ＭＳ Ｐゴシック" charset="0"/>
          <a:cs typeface="Arial" pitchFamily="-110" charset="0"/>
        </a:defRPr>
      </a:lvl2pPr>
      <a:lvl3pPr marL="55563" indent="-55563" algn="r" rtl="0" eaLnBrk="0" fontAlgn="base" hangingPunct="0">
        <a:spcBef>
          <a:spcPct val="0"/>
        </a:spcBef>
        <a:spcAft>
          <a:spcPct val="0"/>
        </a:spcAft>
        <a:defRPr sz="3000">
          <a:solidFill>
            <a:srgbClr val="404040"/>
          </a:solidFill>
          <a:latin typeface="Arial" pitchFamily="-110" charset="0"/>
          <a:ea typeface="ＭＳ Ｐゴシック" charset="0"/>
          <a:cs typeface="Arial" pitchFamily="-110" charset="0"/>
        </a:defRPr>
      </a:lvl3pPr>
      <a:lvl4pPr marL="55563" indent="-55563" algn="r" rtl="0" eaLnBrk="0" fontAlgn="base" hangingPunct="0">
        <a:spcBef>
          <a:spcPct val="0"/>
        </a:spcBef>
        <a:spcAft>
          <a:spcPct val="0"/>
        </a:spcAft>
        <a:defRPr sz="3000">
          <a:solidFill>
            <a:srgbClr val="404040"/>
          </a:solidFill>
          <a:latin typeface="Arial" pitchFamily="-110" charset="0"/>
          <a:ea typeface="ＭＳ Ｐゴシック" charset="0"/>
          <a:cs typeface="Arial" pitchFamily="-110" charset="0"/>
        </a:defRPr>
      </a:lvl4pPr>
      <a:lvl5pPr marL="55563" indent="-55563" algn="r" rtl="0" eaLnBrk="0" fontAlgn="base" hangingPunct="0">
        <a:spcBef>
          <a:spcPct val="0"/>
        </a:spcBef>
        <a:spcAft>
          <a:spcPct val="0"/>
        </a:spcAft>
        <a:defRPr sz="3000">
          <a:solidFill>
            <a:srgbClr val="404040"/>
          </a:solidFill>
          <a:latin typeface="Arial" pitchFamily="-110" charset="0"/>
          <a:ea typeface="ＭＳ Ｐゴシック" charset="0"/>
          <a:cs typeface="Arial" pitchFamily="-110" charset="0"/>
        </a:defRPr>
      </a:lvl5pPr>
      <a:lvl6pPr marL="476671" indent="-56851" algn="r" rtl="0" fontAlgn="base">
        <a:spcBef>
          <a:spcPct val="0"/>
        </a:spcBef>
        <a:spcAft>
          <a:spcPct val="0"/>
        </a:spcAft>
        <a:defRPr sz="3000">
          <a:solidFill>
            <a:srgbClr val="404040"/>
          </a:solidFill>
          <a:latin typeface="Arial" pitchFamily="-110" charset="0"/>
          <a:ea typeface="Arial" pitchFamily="-110" charset="0"/>
          <a:cs typeface="Arial" pitchFamily="-110" charset="0"/>
        </a:defRPr>
      </a:lvl6pPr>
      <a:lvl7pPr marL="896491" indent="-56851" algn="r" rtl="0" fontAlgn="base">
        <a:spcBef>
          <a:spcPct val="0"/>
        </a:spcBef>
        <a:spcAft>
          <a:spcPct val="0"/>
        </a:spcAft>
        <a:defRPr sz="3000">
          <a:solidFill>
            <a:srgbClr val="404040"/>
          </a:solidFill>
          <a:latin typeface="Arial" pitchFamily="-110" charset="0"/>
          <a:ea typeface="Arial" pitchFamily="-110" charset="0"/>
          <a:cs typeface="Arial" pitchFamily="-110" charset="0"/>
        </a:defRPr>
      </a:lvl7pPr>
      <a:lvl8pPr marL="1316312" indent="-56851" algn="r" rtl="0" fontAlgn="base">
        <a:spcBef>
          <a:spcPct val="0"/>
        </a:spcBef>
        <a:spcAft>
          <a:spcPct val="0"/>
        </a:spcAft>
        <a:defRPr sz="3000">
          <a:solidFill>
            <a:srgbClr val="404040"/>
          </a:solidFill>
          <a:latin typeface="Arial" pitchFamily="-110" charset="0"/>
          <a:ea typeface="Arial" pitchFamily="-110" charset="0"/>
          <a:cs typeface="Arial" pitchFamily="-110" charset="0"/>
        </a:defRPr>
      </a:lvl8pPr>
      <a:lvl9pPr marL="1736132" indent="-56851" algn="r" rtl="0" fontAlgn="base">
        <a:spcBef>
          <a:spcPct val="0"/>
        </a:spcBef>
        <a:spcAft>
          <a:spcPct val="0"/>
        </a:spcAft>
        <a:defRPr sz="3000">
          <a:solidFill>
            <a:srgbClr val="404040"/>
          </a:solidFill>
          <a:latin typeface="Arial" pitchFamily="-110" charset="0"/>
          <a:ea typeface="Arial" pitchFamily="-110" charset="0"/>
          <a:cs typeface="Arial" pitchFamily="-110" charset="0"/>
        </a:defRPr>
      </a:lvl9pPr>
    </p:titleStyle>
    <p:bodyStyle>
      <a:lvl1pPr marL="192088" indent="-192088" algn="l" rtl="0" eaLnBrk="0" fontAlgn="base" hangingPunct="0">
        <a:spcBef>
          <a:spcPct val="0"/>
        </a:spcBef>
        <a:spcAft>
          <a:spcPct val="0"/>
        </a:spcAft>
        <a:buClr>
          <a:srgbClr val="262626"/>
        </a:buClr>
        <a:buSzPct val="70000"/>
        <a:buFont typeface="Wingdings" pitchFamily="2" charset="2"/>
        <a:buChar char="Ø"/>
        <a:defRPr lang="en-US" kern="1200" dirty="0">
          <a:solidFill>
            <a:srgbClr val="262626"/>
          </a:solidFill>
          <a:latin typeface="Arial" pitchFamily="34" charset="0"/>
          <a:ea typeface="ＭＳ Ｐゴシック" charset="0"/>
          <a:cs typeface="Arial" pitchFamily="34" charset="0"/>
        </a:defRPr>
      </a:lvl1pPr>
      <a:lvl2pPr marL="400050" indent="-206375" algn="l" rtl="0" eaLnBrk="0" fontAlgn="base" hangingPunct="0">
        <a:spcBef>
          <a:spcPts val="413"/>
        </a:spcBef>
        <a:spcAft>
          <a:spcPct val="0"/>
        </a:spcAft>
        <a:buClr>
          <a:srgbClr val="262626"/>
        </a:buClr>
        <a:buSzPct val="90000"/>
        <a:buFont typeface="Wingdings" pitchFamily="2" charset="2"/>
        <a:buChar char="Ø"/>
        <a:defRPr lang="en-US" sz="1500" kern="1200" dirty="0">
          <a:solidFill>
            <a:srgbClr val="262626"/>
          </a:solidFill>
          <a:latin typeface="Arial" pitchFamily="34" charset="0"/>
          <a:ea typeface="Arial" pitchFamily="-110" charset="0"/>
          <a:cs typeface="Arial" pitchFamily="34" charset="0"/>
        </a:defRPr>
      </a:lvl2pPr>
      <a:lvl3pPr marL="860425" indent="-198438" algn="l" rtl="0" eaLnBrk="0" fontAlgn="base" hangingPunct="0">
        <a:spcBef>
          <a:spcPts val="413"/>
        </a:spcBef>
        <a:spcAft>
          <a:spcPct val="0"/>
        </a:spcAft>
        <a:buClr>
          <a:srgbClr val="262626"/>
        </a:buClr>
        <a:buSzPct val="100000"/>
        <a:buFont typeface="Wingdings" pitchFamily="2" charset="2"/>
        <a:buChar char="Ø"/>
        <a:defRPr lang="en-US" sz="1400" kern="1200" dirty="0">
          <a:solidFill>
            <a:srgbClr val="262626"/>
          </a:solidFill>
          <a:latin typeface="Arial" pitchFamily="34" charset="0"/>
          <a:ea typeface="Arial" pitchFamily="-110" charset="0"/>
          <a:cs typeface="Arial" pitchFamily="34" charset="0"/>
        </a:defRPr>
      </a:lvl3pPr>
      <a:lvl4pPr marL="1050925" indent="-190500" algn="l" rtl="0" eaLnBrk="0" fontAlgn="base" hangingPunct="0">
        <a:spcBef>
          <a:spcPts val="413"/>
        </a:spcBef>
        <a:spcAft>
          <a:spcPct val="0"/>
        </a:spcAft>
        <a:buClr>
          <a:srgbClr val="262626"/>
        </a:buClr>
        <a:buSzPct val="100000"/>
        <a:buFont typeface="Wingdings" pitchFamily="2" charset="2"/>
        <a:buChar char="Ø"/>
        <a:defRPr lang="en-US" sz="1400" kern="1200" dirty="0">
          <a:solidFill>
            <a:srgbClr val="262626"/>
          </a:solidFill>
          <a:latin typeface="Arial" pitchFamily="34" charset="0"/>
          <a:ea typeface="Arial" pitchFamily="-110" charset="0"/>
          <a:cs typeface="Arial" pitchFamily="34" charset="0"/>
        </a:defRPr>
      </a:lvl4pPr>
      <a:lvl5pPr marL="1244600" indent="-190500" algn="l" rtl="0" eaLnBrk="0" fontAlgn="base" hangingPunct="0">
        <a:spcBef>
          <a:spcPts val="413"/>
        </a:spcBef>
        <a:spcAft>
          <a:spcPct val="0"/>
        </a:spcAft>
        <a:buClr>
          <a:srgbClr val="262626"/>
        </a:buClr>
        <a:buSzPct val="100000"/>
        <a:buFont typeface="Wingdings" pitchFamily="2" charset="2"/>
        <a:buChar char="Ø"/>
        <a:defRPr lang="en-US" sz="1400" kern="1200" dirty="0">
          <a:solidFill>
            <a:srgbClr val="262626"/>
          </a:solidFill>
          <a:latin typeface="Arial" pitchFamily="34" charset="0"/>
          <a:ea typeface="Arial" pitchFamily="-110" charset="0"/>
          <a:cs typeface="Arial" pitchFamily="34" charset="0"/>
        </a:defRPr>
      </a:lvl5pPr>
      <a:lvl6pPr marL="1436678" indent="-181980" algn="l" rtl="0" eaLnBrk="1" latinLnBrk="0" hangingPunct="1">
        <a:spcBef>
          <a:spcPts val="419"/>
        </a:spcBef>
        <a:buClr>
          <a:schemeClr val="accent4"/>
        </a:buClr>
        <a:buFont typeface="Wingdings 2"/>
        <a:buChar char=""/>
        <a:defRPr kumimoji="0" sz="1900" kern="1200" baseline="0">
          <a:solidFill>
            <a:schemeClr val="tx1"/>
          </a:solidFill>
          <a:latin typeface="+mn-lt"/>
          <a:ea typeface="+mn-ea"/>
          <a:cs typeface="+mn-cs"/>
        </a:defRPr>
      </a:lvl6pPr>
      <a:lvl7pPr marL="1628233" indent="-181980" algn="l" rtl="0" eaLnBrk="1" latinLnBrk="0" hangingPunct="1">
        <a:spcBef>
          <a:spcPts val="419"/>
        </a:spcBef>
        <a:buClr>
          <a:schemeClr val="accent4"/>
        </a:buClr>
        <a:buFont typeface="Wingdings 2"/>
        <a:buChar char=""/>
        <a:defRPr kumimoji="0" sz="1700" kern="1200" baseline="0">
          <a:solidFill>
            <a:schemeClr val="tx1"/>
          </a:solidFill>
          <a:latin typeface="+mn-lt"/>
          <a:ea typeface="+mn-ea"/>
          <a:cs typeface="+mn-cs"/>
        </a:defRPr>
      </a:lvl7pPr>
      <a:lvl8pPr marL="1819791" indent="-181980" algn="l" rtl="0" eaLnBrk="1" latinLnBrk="0" hangingPunct="1">
        <a:spcBef>
          <a:spcPts val="419"/>
        </a:spcBef>
        <a:buClr>
          <a:schemeClr val="accent4"/>
        </a:buClr>
        <a:buFont typeface="Wingdings 2"/>
        <a:buChar char=""/>
        <a:defRPr kumimoji="0" sz="1700" kern="1200" baseline="0">
          <a:solidFill>
            <a:schemeClr val="tx1"/>
          </a:solidFill>
          <a:latin typeface="+mn-lt"/>
          <a:ea typeface="+mn-ea"/>
          <a:cs typeface="+mn-cs"/>
        </a:defRPr>
      </a:lvl8pPr>
      <a:lvl9pPr marL="2011348" indent="-181980" algn="l" rtl="0" eaLnBrk="1" latinLnBrk="0" hangingPunct="1">
        <a:spcBef>
          <a:spcPts val="419"/>
        </a:spcBef>
        <a:buClr>
          <a:schemeClr val="accent4"/>
        </a:buClr>
        <a:buFont typeface="Wingdings 2"/>
        <a:buChar char=""/>
        <a:defRPr kumimoji="0" sz="17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78893" algn="l" rtl="0" eaLnBrk="1" latinLnBrk="0" hangingPunct="1">
        <a:defRPr kumimoji="0" kern="1200">
          <a:solidFill>
            <a:schemeClr val="tx1"/>
          </a:solidFill>
          <a:latin typeface="+mn-lt"/>
          <a:ea typeface="+mn-ea"/>
          <a:cs typeface="+mn-cs"/>
        </a:defRPr>
      </a:lvl2pPr>
      <a:lvl3pPr marL="957784" algn="l" rtl="0" eaLnBrk="1" latinLnBrk="0" hangingPunct="1">
        <a:defRPr kumimoji="0" kern="1200">
          <a:solidFill>
            <a:schemeClr val="tx1"/>
          </a:solidFill>
          <a:latin typeface="+mn-lt"/>
          <a:ea typeface="+mn-ea"/>
          <a:cs typeface="+mn-cs"/>
        </a:defRPr>
      </a:lvl3pPr>
      <a:lvl4pPr marL="1436678" algn="l" rtl="0" eaLnBrk="1" latinLnBrk="0" hangingPunct="1">
        <a:defRPr kumimoji="0" kern="1200">
          <a:solidFill>
            <a:schemeClr val="tx1"/>
          </a:solidFill>
          <a:latin typeface="+mn-lt"/>
          <a:ea typeface="+mn-ea"/>
          <a:cs typeface="+mn-cs"/>
        </a:defRPr>
      </a:lvl4pPr>
      <a:lvl5pPr marL="1915569" algn="l" rtl="0" eaLnBrk="1" latinLnBrk="0" hangingPunct="1">
        <a:defRPr kumimoji="0" kern="1200">
          <a:solidFill>
            <a:schemeClr val="tx1"/>
          </a:solidFill>
          <a:latin typeface="+mn-lt"/>
          <a:ea typeface="+mn-ea"/>
          <a:cs typeface="+mn-cs"/>
        </a:defRPr>
      </a:lvl5pPr>
      <a:lvl6pPr marL="2394461" algn="l" rtl="0" eaLnBrk="1" latinLnBrk="0" hangingPunct="1">
        <a:defRPr kumimoji="0" kern="1200">
          <a:solidFill>
            <a:schemeClr val="tx1"/>
          </a:solidFill>
          <a:latin typeface="+mn-lt"/>
          <a:ea typeface="+mn-ea"/>
          <a:cs typeface="+mn-cs"/>
        </a:defRPr>
      </a:lvl6pPr>
      <a:lvl7pPr marL="2873353" algn="l" rtl="0" eaLnBrk="1" latinLnBrk="0" hangingPunct="1">
        <a:defRPr kumimoji="0" kern="1200">
          <a:solidFill>
            <a:schemeClr val="tx1"/>
          </a:solidFill>
          <a:latin typeface="+mn-lt"/>
          <a:ea typeface="+mn-ea"/>
          <a:cs typeface="+mn-cs"/>
        </a:defRPr>
      </a:lvl7pPr>
      <a:lvl8pPr marL="3352245" algn="l" rtl="0" eaLnBrk="1" latinLnBrk="0" hangingPunct="1">
        <a:defRPr kumimoji="0" kern="1200">
          <a:solidFill>
            <a:schemeClr val="tx1"/>
          </a:solidFill>
          <a:latin typeface="+mn-lt"/>
          <a:ea typeface="+mn-ea"/>
          <a:cs typeface="+mn-cs"/>
        </a:defRPr>
      </a:lvl8pPr>
      <a:lvl9pPr marL="383113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iwari@mps.mpg.de" TargetMode="Externa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wmf"/><Relationship Id="rId10" Type="http://schemas.openxmlformats.org/officeDocument/2006/relationships/image" Target="../media/image10.png"/><Relationship Id="rId4" Type="http://schemas.openxmlformats.org/officeDocument/2006/relationships/image" Target="../media/image5.wmf"/><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L-Shape 50"/>
          <p:cNvSpPr/>
          <p:nvPr/>
        </p:nvSpPr>
        <p:spPr>
          <a:xfrm>
            <a:off x="152399" y="7278517"/>
            <a:ext cx="6551613" cy="2569063"/>
          </a:xfrm>
          <a:prstGeom prst="corner">
            <a:avLst>
              <a:gd name="adj1" fmla="val 93488"/>
              <a:gd name="adj2" fmla="val 102091"/>
            </a:avLst>
          </a:prstGeom>
          <a:solidFill>
            <a:srgbClr val="FFFFFF"/>
          </a:solidFill>
          <a:ln w="31750">
            <a:solidFill>
              <a:srgbClr val="404040"/>
            </a:solidFill>
            <a:round/>
            <a:headEnd/>
            <a:tailEnd/>
          </a:ln>
          <a:effectLst>
            <a:outerShdw blurRad="50800" dist="38100" dir="2700000" algn="tl" rotWithShape="0">
              <a:prstClr val="black">
                <a:alpha val="40000"/>
              </a:prstClr>
            </a:outerShdw>
            <a:softEdge rad="31750"/>
          </a:effectLst>
        </p:spPr>
        <p:txBody>
          <a:bodyPr anchor="ctr"/>
          <a:lstStyle/>
          <a:p>
            <a:pPr algn="ctr">
              <a:defRPr/>
            </a:pPr>
            <a:endParaRPr lang="en-US" sz="2000" dirty="0"/>
          </a:p>
        </p:txBody>
      </p:sp>
      <p:sp>
        <p:nvSpPr>
          <p:cNvPr id="5" name="L-Shape 4"/>
          <p:cNvSpPr/>
          <p:nvPr/>
        </p:nvSpPr>
        <p:spPr>
          <a:xfrm rot="5400000">
            <a:off x="814698" y="1349382"/>
            <a:ext cx="5227018" cy="6551614"/>
          </a:xfrm>
          <a:prstGeom prst="corner">
            <a:avLst>
              <a:gd name="adj1" fmla="val 50000"/>
              <a:gd name="adj2" fmla="val 52677"/>
            </a:avLst>
          </a:prstGeom>
          <a:solidFill>
            <a:srgbClr val="FFFFFF"/>
          </a:solidFill>
          <a:ln w="31750">
            <a:solidFill>
              <a:srgbClr val="404040"/>
            </a:solidFill>
            <a:round/>
            <a:headEnd/>
            <a:tailEnd/>
          </a:ln>
          <a:effectLst>
            <a:outerShdw blurRad="50800" dist="38100" dir="2700000" algn="tl" rotWithShape="0">
              <a:prstClr val="black">
                <a:alpha val="40000"/>
              </a:prstClr>
            </a:outerShdw>
            <a:softEdge rad="31750"/>
          </a:effectLst>
        </p:spPr>
        <p:txBody>
          <a:bodyPr anchor="ctr"/>
          <a:lstStyle/>
          <a:p>
            <a:pPr algn="ctr">
              <a:defRPr/>
            </a:pPr>
            <a:r>
              <a:rPr lang="en-US" sz="2000" dirty="0"/>
              <a:t>l lo</a:t>
            </a:r>
          </a:p>
        </p:txBody>
      </p:sp>
      <p:pic>
        <p:nvPicPr>
          <p:cNvPr id="16"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932" t="33718" r="49249" b="39083"/>
          <a:stretch/>
        </p:blipFill>
        <p:spPr bwMode="auto">
          <a:xfrm>
            <a:off x="193339" y="2855270"/>
            <a:ext cx="2520600" cy="213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itle 12"/>
          <p:cNvSpPr>
            <a:spLocks noGrp="1"/>
          </p:cNvSpPr>
          <p:nvPr>
            <p:ph type="title" idx="4294967295"/>
          </p:nvPr>
        </p:nvSpPr>
        <p:spPr bwMode="auto">
          <a:xfrm>
            <a:off x="869950" y="30798"/>
            <a:ext cx="4648200" cy="981075"/>
          </a:xfrm>
          <a:prstGeom prst="rect">
            <a:avLst/>
          </a:prstGeom>
          <a:noFill/>
          <a:ln>
            <a:miter lim="800000"/>
            <a:headEnd/>
            <a:tailEnd/>
          </a:ln>
        </p:spPr>
        <p:txBody>
          <a:bodyPr lIns="83964" tIns="41982" rIns="83964" bIns="41982"/>
          <a:lstStyle/>
          <a:p>
            <a:pPr indent="0" algn="ctr" eaLnBrk="1" hangingPunct="1">
              <a:lnSpc>
                <a:spcPct val="90000"/>
              </a:lnSpc>
            </a:pPr>
            <a:r>
              <a:rPr lang="en-US" sz="1800" b="1" dirty="0" smtClean="0">
                <a:solidFill>
                  <a:schemeClr val="bg1"/>
                </a:solidFill>
                <a:effectLst/>
                <a:ea typeface="ＭＳ Ｐゴシック" pitchFamily="34" charset="-128"/>
              </a:rPr>
              <a:t>Structure of sunspot penumbral filaments</a:t>
            </a:r>
            <a:r>
              <a:rPr lang="en-US" sz="1800" b="1" dirty="0">
                <a:solidFill>
                  <a:schemeClr val="bg1"/>
                </a:solidFill>
                <a:effectLst/>
                <a:ea typeface="ＭＳ Ｐゴシック" pitchFamily="34" charset="-128"/>
              </a:rPr>
              <a:t/>
            </a:r>
            <a:br>
              <a:rPr lang="en-US" sz="1800" b="1" dirty="0">
                <a:solidFill>
                  <a:schemeClr val="bg1"/>
                </a:solidFill>
                <a:effectLst/>
                <a:ea typeface="ＭＳ Ｐゴシック" pitchFamily="34" charset="-128"/>
              </a:rPr>
            </a:br>
            <a:r>
              <a:rPr lang="en-US" sz="600" b="1" dirty="0" smtClean="0">
                <a:solidFill>
                  <a:schemeClr val="bg1"/>
                </a:solidFill>
                <a:effectLst/>
                <a:ea typeface="ＭＳ Ｐゴシック" pitchFamily="34" charset="-128"/>
              </a:rPr>
              <a:t> </a:t>
            </a:r>
            <a:r>
              <a:rPr lang="en-US" sz="1800" b="1" dirty="0" smtClean="0">
                <a:solidFill>
                  <a:schemeClr val="bg1"/>
                </a:solidFill>
                <a:effectLst/>
                <a:ea typeface="ＭＳ Ｐゴシック" pitchFamily="34" charset="-128"/>
              </a:rPr>
              <a:t/>
            </a:r>
            <a:br>
              <a:rPr lang="en-US" sz="1800" b="1" dirty="0" smtClean="0">
                <a:solidFill>
                  <a:schemeClr val="bg1"/>
                </a:solidFill>
                <a:effectLst/>
                <a:ea typeface="ＭＳ Ｐゴシック" pitchFamily="34" charset="-128"/>
              </a:rPr>
            </a:br>
            <a:r>
              <a:rPr lang="en-US" sz="1400" b="1" i="1" dirty="0" smtClean="0">
                <a:solidFill>
                  <a:schemeClr val="bg1"/>
                </a:solidFill>
                <a:effectLst/>
                <a:ea typeface="ＭＳ Ｐゴシック" pitchFamily="34" charset="-128"/>
              </a:rPr>
              <a:t>S. K. </a:t>
            </a:r>
            <a:r>
              <a:rPr lang="en-US" sz="1400" b="1" i="1" dirty="0" err="1" smtClean="0">
                <a:solidFill>
                  <a:schemeClr val="bg1"/>
                </a:solidFill>
                <a:effectLst/>
                <a:ea typeface="ＭＳ Ｐゴシック" pitchFamily="34" charset="-128"/>
              </a:rPr>
              <a:t>Tiwari</a:t>
            </a:r>
            <a:r>
              <a:rPr lang="en-US" sz="1400" b="1" i="1" dirty="0" smtClean="0">
                <a:solidFill>
                  <a:schemeClr val="bg1"/>
                </a:solidFill>
                <a:effectLst/>
                <a:ea typeface="ＭＳ Ｐゴシック" pitchFamily="34" charset="-128"/>
              </a:rPr>
              <a:t>, M. van </a:t>
            </a:r>
            <a:r>
              <a:rPr lang="en-US" sz="1400" b="1" i="1" dirty="0" err="1" smtClean="0">
                <a:solidFill>
                  <a:schemeClr val="bg1"/>
                </a:solidFill>
                <a:effectLst/>
                <a:ea typeface="ＭＳ Ｐゴシック" pitchFamily="34" charset="-128"/>
              </a:rPr>
              <a:t>Noort</a:t>
            </a:r>
            <a:r>
              <a:rPr lang="en-US" sz="1400" b="1" i="1" dirty="0" smtClean="0">
                <a:solidFill>
                  <a:schemeClr val="bg1"/>
                </a:solidFill>
                <a:effectLst/>
                <a:ea typeface="ＭＳ Ｐゴシック" pitchFamily="34" charset="-128"/>
              </a:rPr>
              <a:t>, A. </a:t>
            </a:r>
            <a:r>
              <a:rPr lang="en-US" sz="1400" b="1" i="1" dirty="0" err="1" smtClean="0">
                <a:solidFill>
                  <a:schemeClr val="bg1"/>
                </a:solidFill>
                <a:effectLst/>
                <a:ea typeface="ＭＳ Ｐゴシック" pitchFamily="34" charset="-128"/>
              </a:rPr>
              <a:t>Lagg</a:t>
            </a:r>
            <a:r>
              <a:rPr lang="en-US" sz="1400" b="1" i="1" dirty="0" smtClean="0">
                <a:solidFill>
                  <a:schemeClr val="bg1"/>
                </a:solidFill>
                <a:effectLst/>
                <a:ea typeface="ＭＳ Ｐゴシック" pitchFamily="34" charset="-128"/>
              </a:rPr>
              <a:t>, S. K. </a:t>
            </a:r>
            <a:r>
              <a:rPr lang="en-US" sz="1400" b="1" i="1" dirty="0" err="1" smtClean="0">
                <a:solidFill>
                  <a:schemeClr val="bg1"/>
                </a:solidFill>
                <a:effectLst/>
                <a:ea typeface="ＭＳ Ｐゴシック" pitchFamily="34" charset="-128"/>
              </a:rPr>
              <a:t>Solanki</a:t>
            </a:r>
            <a:r>
              <a:rPr lang="en-US" sz="1400" b="1" i="1" baseline="30000" dirty="0" smtClean="0">
                <a:solidFill>
                  <a:schemeClr val="bg1"/>
                </a:solidFill>
                <a:effectLst/>
                <a:ea typeface="ＭＳ Ｐゴシック" pitchFamily="34" charset="-128"/>
              </a:rPr>
              <a:t> </a:t>
            </a:r>
            <a:br>
              <a:rPr lang="en-US" sz="1400" b="1" i="1" baseline="30000" dirty="0" smtClean="0">
                <a:solidFill>
                  <a:schemeClr val="bg1"/>
                </a:solidFill>
                <a:effectLst/>
                <a:ea typeface="ＭＳ Ｐゴシック" pitchFamily="34" charset="-128"/>
              </a:rPr>
            </a:br>
            <a:r>
              <a:rPr lang="en-US" sz="400" b="1" i="1" baseline="30000" dirty="0" smtClean="0">
                <a:solidFill>
                  <a:schemeClr val="bg1"/>
                </a:solidFill>
                <a:effectLst/>
                <a:ea typeface="ＭＳ Ｐゴシック" pitchFamily="34" charset="-128"/>
              </a:rPr>
              <a:t> </a:t>
            </a:r>
            <a:r>
              <a:rPr lang="en-US" sz="1400" b="1" i="1" baseline="30000" dirty="0" smtClean="0">
                <a:solidFill>
                  <a:srgbClr val="0000FF"/>
                </a:solidFill>
                <a:effectLst/>
                <a:ea typeface="ＭＳ Ｐゴシック" pitchFamily="34" charset="-128"/>
              </a:rPr>
              <a:t/>
            </a:r>
            <a:br>
              <a:rPr lang="en-US" sz="1400" b="1" i="1" baseline="30000" dirty="0" smtClean="0">
                <a:solidFill>
                  <a:srgbClr val="0000FF"/>
                </a:solidFill>
                <a:effectLst/>
                <a:ea typeface="ＭＳ Ｐゴシック" pitchFamily="34" charset="-128"/>
              </a:rPr>
            </a:br>
            <a:r>
              <a:rPr lang="en-US" sz="900" b="1" dirty="0" smtClean="0">
                <a:solidFill>
                  <a:srgbClr val="262626"/>
                </a:solidFill>
                <a:effectLst/>
                <a:ea typeface="ＭＳ Ｐゴシック" pitchFamily="34" charset="-128"/>
              </a:rPr>
              <a:t>Max-Planck-</a:t>
            </a:r>
            <a:r>
              <a:rPr lang="en-US" sz="900" b="1" dirty="0" err="1" smtClean="0">
                <a:solidFill>
                  <a:srgbClr val="262626"/>
                </a:solidFill>
                <a:effectLst/>
                <a:ea typeface="ＭＳ Ｐゴシック" pitchFamily="34" charset="-128"/>
              </a:rPr>
              <a:t>Institut</a:t>
            </a:r>
            <a:r>
              <a:rPr lang="en-US" sz="900" b="1" dirty="0" smtClean="0">
                <a:solidFill>
                  <a:srgbClr val="262626"/>
                </a:solidFill>
                <a:effectLst/>
                <a:ea typeface="ＭＳ Ｐゴシック" pitchFamily="34" charset="-128"/>
              </a:rPr>
              <a:t> </a:t>
            </a:r>
            <a:r>
              <a:rPr lang="en-US" sz="900" b="1" dirty="0" err="1" smtClean="0">
                <a:solidFill>
                  <a:srgbClr val="262626"/>
                </a:solidFill>
                <a:effectLst/>
                <a:ea typeface="ＭＳ Ｐゴシック" pitchFamily="34" charset="-128"/>
              </a:rPr>
              <a:t>für</a:t>
            </a:r>
            <a:r>
              <a:rPr lang="en-US" sz="900" b="1" dirty="0" smtClean="0">
                <a:solidFill>
                  <a:srgbClr val="262626"/>
                </a:solidFill>
                <a:effectLst/>
                <a:ea typeface="ＭＳ Ｐゴシック" pitchFamily="34" charset="-128"/>
              </a:rPr>
              <a:t> </a:t>
            </a:r>
            <a:r>
              <a:rPr lang="en-US" sz="900" b="1" dirty="0" err="1" smtClean="0">
                <a:solidFill>
                  <a:srgbClr val="262626"/>
                </a:solidFill>
                <a:effectLst/>
                <a:ea typeface="ＭＳ Ｐゴシック" pitchFamily="34" charset="-128"/>
              </a:rPr>
              <a:t>Sonnensystemforschung</a:t>
            </a:r>
            <a:r>
              <a:rPr lang="en-US" sz="900" b="1" dirty="0" smtClean="0">
                <a:solidFill>
                  <a:srgbClr val="262626"/>
                </a:solidFill>
                <a:effectLst/>
                <a:ea typeface="ＭＳ Ｐゴシック" pitchFamily="34" charset="-128"/>
              </a:rPr>
              <a:t>, </a:t>
            </a:r>
            <a:r>
              <a:rPr lang="en-US" sz="900" b="1" dirty="0" err="1" smtClean="0">
                <a:solidFill>
                  <a:srgbClr val="262626"/>
                </a:solidFill>
                <a:effectLst/>
                <a:ea typeface="ＭＳ Ｐゴシック" pitchFamily="34" charset="-128"/>
              </a:rPr>
              <a:t>Katlenburg-Lindau</a:t>
            </a:r>
            <a:endParaRPr lang="de-DE" sz="1800" b="1" dirty="0" smtClean="0">
              <a:solidFill>
                <a:srgbClr val="262626"/>
              </a:solidFill>
              <a:effectLst/>
              <a:ea typeface="ＭＳ Ｐゴシック" pitchFamily="34" charset="-128"/>
            </a:endParaRPr>
          </a:p>
        </p:txBody>
      </p:sp>
      <p:sp>
        <p:nvSpPr>
          <p:cNvPr id="58" name="Rectangle 57"/>
          <p:cNvSpPr>
            <a:spLocks noChangeArrowheads="1"/>
          </p:cNvSpPr>
          <p:nvPr/>
        </p:nvSpPr>
        <p:spPr bwMode="auto">
          <a:xfrm flipH="1">
            <a:off x="152400" y="1195705"/>
            <a:ext cx="6551612" cy="758825"/>
          </a:xfrm>
          <a:prstGeom prst="rect">
            <a:avLst/>
          </a:prstGeom>
          <a:solidFill>
            <a:srgbClr val="FFFFFF"/>
          </a:solidFill>
          <a:ln w="31750">
            <a:solidFill>
              <a:srgbClr val="404040"/>
            </a:solidFill>
            <a:round/>
            <a:headEnd/>
            <a:tailEnd/>
          </a:ln>
          <a:effectLst>
            <a:outerShdw blurRad="50800" dist="38100" dir="2700000" algn="tl" rotWithShape="0">
              <a:prstClr val="black">
                <a:alpha val="40000"/>
              </a:prstClr>
            </a:outerShdw>
            <a:softEdge rad="31750"/>
          </a:effectLst>
        </p:spPr>
        <p:txBody>
          <a:bodyPr anchor="ctr"/>
          <a:lstStyle/>
          <a:p>
            <a:pPr algn="ctr">
              <a:defRPr/>
            </a:pPr>
            <a:endParaRPr lang="en-US" sz="2000"/>
          </a:p>
        </p:txBody>
      </p:sp>
      <p:sp>
        <p:nvSpPr>
          <p:cNvPr id="2053" name="Text Box 4"/>
          <p:cNvSpPr txBox="1">
            <a:spLocks noChangeArrowheads="1"/>
          </p:cNvSpPr>
          <p:nvPr/>
        </p:nvSpPr>
        <p:spPr bwMode="auto">
          <a:xfrm>
            <a:off x="152399" y="1123946"/>
            <a:ext cx="6551613" cy="920422"/>
          </a:xfrm>
          <a:prstGeom prst="rect">
            <a:avLst/>
          </a:prstGeom>
          <a:noFill/>
          <a:ln w="9525">
            <a:noFill/>
            <a:miter lim="800000"/>
            <a:headEnd/>
            <a:tailEnd/>
          </a:ln>
        </p:spPr>
        <p:txBody>
          <a:bodyPr wrap="square" lIns="90000" tIns="90000" rIns="90000" bIns="90000">
            <a:spAutoFit/>
          </a:bodyPr>
          <a:lstStyle/>
          <a:p>
            <a:pPr algn="just">
              <a:buClr>
                <a:srgbClr val="C00000"/>
              </a:buClr>
              <a:buSzPct val="70000"/>
            </a:pPr>
            <a:r>
              <a:rPr lang="de-DE" sz="1200" dirty="0" err="1" smtClean="0">
                <a:solidFill>
                  <a:srgbClr val="000000"/>
                </a:solidFill>
                <a:cs typeface="Arial" charset="0"/>
              </a:rPr>
              <a:t>We</a:t>
            </a:r>
            <a:r>
              <a:rPr lang="de-DE" sz="1200" dirty="0" smtClean="0">
                <a:solidFill>
                  <a:srgbClr val="000000"/>
                </a:solidFill>
                <a:cs typeface="Arial" charset="0"/>
              </a:rPr>
              <a:t> </a:t>
            </a:r>
            <a:r>
              <a:rPr lang="de-DE" sz="1200" dirty="0" err="1" smtClean="0">
                <a:solidFill>
                  <a:srgbClr val="000000"/>
                </a:solidFill>
                <a:cs typeface="Arial" charset="0"/>
              </a:rPr>
              <a:t>apply</a:t>
            </a:r>
            <a:r>
              <a:rPr lang="de-DE" sz="1200" dirty="0" smtClean="0">
                <a:solidFill>
                  <a:srgbClr val="000000"/>
                </a:solidFill>
                <a:cs typeface="Arial" charset="0"/>
              </a:rPr>
              <a:t> </a:t>
            </a:r>
            <a:r>
              <a:rPr lang="de-DE" sz="1200" dirty="0">
                <a:solidFill>
                  <a:srgbClr val="000000"/>
                </a:solidFill>
                <a:cs typeface="Arial" charset="0"/>
              </a:rPr>
              <a:t>a</a:t>
            </a:r>
            <a:r>
              <a:rPr lang="de-DE" sz="1200" dirty="0" smtClean="0">
                <a:solidFill>
                  <a:srgbClr val="000000"/>
                </a:solidFill>
                <a:cs typeface="Arial" charset="0"/>
              </a:rPr>
              <a:t> </a:t>
            </a:r>
            <a:r>
              <a:rPr lang="de-DE" sz="1200" dirty="0" err="1" smtClean="0">
                <a:solidFill>
                  <a:srgbClr val="000000"/>
                </a:solidFill>
                <a:cs typeface="Arial" charset="0"/>
              </a:rPr>
              <a:t>newly</a:t>
            </a:r>
            <a:r>
              <a:rPr lang="de-DE" sz="1200" dirty="0" smtClean="0">
                <a:solidFill>
                  <a:srgbClr val="000000"/>
                </a:solidFill>
                <a:cs typeface="Arial" charset="0"/>
              </a:rPr>
              <a:t> </a:t>
            </a:r>
            <a:r>
              <a:rPr lang="de-DE" sz="1200" dirty="0" err="1" smtClean="0">
                <a:solidFill>
                  <a:srgbClr val="000000"/>
                </a:solidFill>
                <a:cs typeface="Arial" charset="0"/>
              </a:rPr>
              <a:t>developed</a:t>
            </a:r>
            <a:r>
              <a:rPr lang="de-DE" sz="1200" dirty="0" smtClean="0">
                <a:solidFill>
                  <a:srgbClr val="000000"/>
                </a:solidFill>
                <a:cs typeface="Arial" charset="0"/>
              </a:rPr>
              <a:t> </a:t>
            </a:r>
            <a:r>
              <a:rPr lang="de-DE" sz="1200" dirty="0" err="1" smtClean="0">
                <a:solidFill>
                  <a:srgbClr val="000000"/>
                </a:solidFill>
                <a:cs typeface="Arial" charset="0"/>
              </a:rPr>
              <a:t>spatially</a:t>
            </a:r>
            <a:r>
              <a:rPr lang="de-DE" sz="1200" dirty="0" smtClean="0">
                <a:solidFill>
                  <a:srgbClr val="000000"/>
                </a:solidFill>
                <a:cs typeface="Arial" charset="0"/>
              </a:rPr>
              <a:t> </a:t>
            </a:r>
            <a:r>
              <a:rPr lang="de-DE" sz="1200" dirty="0" err="1" smtClean="0">
                <a:solidFill>
                  <a:srgbClr val="000000"/>
                </a:solidFill>
                <a:cs typeface="Arial" charset="0"/>
              </a:rPr>
              <a:t>coupled</a:t>
            </a:r>
            <a:r>
              <a:rPr lang="de-DE" sz="1200" dirty="0" smtClean="0">
                <a:solidFill>
                  <a:srgbClr val="000000"/>
                </a:solidFill>
                <a:cs typeface="Arial" charset="0"/>
              </a:rPr>
              <a:t> </a:t>
            </a:r>
            <a:r>
              <a:rPr lang="de-DE" sz="1200" dirty="0" err="1" smtClean="0">
                <a:solidFill>
                  <a:srgbClr val="000000"/>
                </a:solidFill>
                <a:cs typeface="Arial" charset="0"/>
              </a:rPr>
              <a:t>inversion</a:t>
            </a:r>
            <a:r>
              <a:rPr lang="de-DE" sz="1200" dirty="0" smtClean="0">
                <a:solidFill>
                  <a:srgbClr val="000000"/>
                </a:solidFill>
                <a:cs typeface="Arial" charset="0"/>
              </a:rPr>
              <a:t> </a:t>
            </a:r>
            <a:r>
              <a:rPr lang="de-DE" sz="1200" dirty="0" err="1" smtClean="0">
                <a:solidFill>
                  <a:srgbClr val="000000"/>
                </a:solidFill>
                <a:cs typeface="Arial" charset="0"/>
              </a:rPr>
              <a:t>technique</a:t>
            </a:r>
            <a:r>
              <a:rPr lang="de-DE" sz="1200" dirty="0" smtClean="0">
                <a:solidFill>
                  <a:srgbClr val="000000"/>
                </a:solidFill>
                <a:cs typeface="Arial" charset="0"/>
              </a:rPr>
              <a:t> </a:t>
            </a:r>
            <a:r>
              <a:rPr lang="de-DE" sz="1200" dirty="0" err="1" smtClean="0">
                <a:solidFill>
                  <a:srgbClr val="000000"/>
                </a:solidFill>
                <a:cs typeface="Arial" charset="0"/>
              </a:rPr>
              <a:t>to</a:t>
            </a:r>
            <a:r>
              <a:rPr lang="de-DE" sz="1200" dirty="0" smtClean="0">
                <a:solidFill>
                  <a:srgbClr val="000000"/>
                </a:solidFill>
                <a:cs typeface="Arial" charset="0"/>
              </a:rPr>
              <a:t> high-resolution </a:t>
            </a:r>
            <a:r>
              <a:rPr lang="de-DE" sz="1200" dirty="0" err="1" smtClean="0">
                <a:solidFill>
                  <a:srgbClr val="000000"/>
                </a:solidFill>
                <a:cs typeface="Arial" charset="0"/>
              </a:rPr>
              <a:t>Hinode</a:t>
            </a:r>
            <a:r>
              <a:rPr lang="de-DE" sz="1200" dirty="0" smtClean="0">
                <a:solidFill>
                  <a:srgbClr val="000000"/>
                </a:solidFill>
                <a:cs typeface="Arial" charset="0"/>
              </a:rPr>
              <a:t> SOT/SP </a:t>
            </a:r>
            <a:r>
              <a:rPr lang="de-DE" sz="1200" dirty="0" err="1" smtClean="0">
                <a:solidFill>
                  <a:srgbClr val="000000"/>
                </a:solidFill>
                <a:cs typeface="Arial" charset="0"/>
              </a:rPr>
              <a:t>observations</a:t>
            </a:r>
            <a:r>
              <a:rPr lang="de-DE" sz="1200" dirty="0" smtClean="0">
                <a:solidFill>
                  <a:srgbClr val="000000"/>
                </a:solidFill>
                <a:cs typeface="Arial" charset="0"/>
              </a:rPr>
              <a:t> </a:t>
            </a:r>
            <a:r>
              <a:rPr lang="de-DE" sz="1200" dirty="0" err="1" smtClean="0">
                <a:solidFill>
                  <a:srgbClr val="000000"/>
                </a:solidFill>
                <a:cs typeface="Arial" charset="0"/>
              </a:rPr>
              <a:t>of</a:t>
            </a:r>
            <a:r>
              <a:rPr lang="de-DE" sz="1200" dirty="0" smtClean="0">
                <a:solidFill>
                  <a:srgbClr val="000000"/>
                </a:solidFill>
                <a:cs typeface="Arial" charset="0"/>
              </a:rPr>
              <a:t> a </a:t>
            </a:r>
            <a:r>
              <a:rPr lang="de-DE" sz="1200" dirty="0" err="1" smtClean="0">
                <a:solidFill>
                  <a:srgbClr val="000000"/>
                </a:solidFill>
                <a:cs typeface="Arial" charset="0"/>
              </a:rPr>
              <a:t>sunspot</a:t>
            </a:r>
            <a:r>
              <a:rPr lang="de-DE" sz="1200" dirty="0" smtClean="0">
                <a:solidFill>
                  <a:srgbClr val="000000"/>
                </a:solidFill>
                <a:cs typeface="Arial" charset="0"/>
              </a:rPr>
              <a:t>. A </a:t>
            </a:r>
            <a:r>
              <a:rPr lang="de-DE" sz="1200" dirty="0" err="1" smtClean="0">
                <a:solidFill>
                  <a:srgbClr val="000000"/>
                </a:solidFill>
                <a:cs typeface="Arial" charset="0"/>
              </a:rPr>
              <a:t>height-dependent</a:t>
            </a:r>
            <a:r>
              <a:rPr lang="de-DE" sz="1200" dirty="0" smtClean="0">
                <a:solidFill>
                  <a:srgbClr val="000000"/>
                </a:solidFill>
                <a:cs typeface="Arial" charset="0"/>
              </a:rPr>
              <a:t> </a:t>
            </a:r>
            <a:r>
              <a:rPr lang="de-DE" sz="1200" dirty="0" err="1" smtClean="0">
                <a:solidFill>
                  <a:srgbClr val="000000"/>
                </a:solidFill>
                <a:cs typeface="Arial" charset="0"/>
              </a:rPr>
              <a:t>atmospheric</a:t>
            </a:r>
            <a:r>
              <a:rPr lang="de-DE" sz="1200" dirty="0" smtClean="0">
                <a:solidFill>
                  <a:srgbClr val="000000"/>
                </a:solidFill>
                <a:cs typeface="Arial" charset="0"/>
              </a:rPr>
              <a:t> </a:t>
            </a:r>
            <a:r>
              <a:rPr lang="de-DE" sz="1200" dirty="0" err="1" smtClean="0">
                <a:solidFill>
                  <a:srgbClr val="000000"/>
                </a:solidFill>
                <a:cs typeface="Arial" charset="0"/>
              </a:rPr>
              <a:t>structure</a:t>
            </a:r>
            <a:r>
              <a:rPr lang="de-DE" sz="1200" dirty="0" smtClean="0">
                <a:solidFill>
                  <a:srgbClr val="000000"/>
                </a:solidFill>
                <a:cs typeface="Arial" charset="0"/>
              </a:rPr>
              <a:t> </a:t>
            </a:r>
            <a:r>
              <a:rPr lang="de-DE" sz="1200" dirty="0" err="1" smtClean="0">
                <a:solidFill>
                  <a:srgbClr val="000000"/>
                </a:solidFill>
                <a:cs typeface="Arial" charset="0"/>
              </a:rPr>
              <a:t>is</a:t>
            </a:r>
            <a:r>
              <a:rPr lang="de-DE" sz="1200" dirty="0" smtClean="0">
                <a:solidFill>
                  <a:srgbClr val="000000"/>
                </a:solidFill>
                <a:cs typeface="Arial" charset="0"/>
              </a:rPr>
              <a:t> </a:t>
            </a:r>
            <a:r>
              <a:rPr lang="de-DE" sz="1200" dirty="0" err="1" smtClean="0">
                <a:solidFill>
                  <a:srgbClr val="000000"/>
                </a:solidFill>
                <a:cs typeface="Arial" charset="0"/>
              </a:rPr>
              <a:t>obtained</a:t>
            </a:r>
            <a:r>
              <a:rPr lang="de-DE" sz="1200" dirty="0" smtClean="0">
                <a:solidFill>
                  <a:srgbClr val="000000"/>
                </a:solidFill>
                <a:cs typeface="Arial" charset="0"/>
              </a:rPr>
              <a:t> </a:t>
            </a:r>
            <a:r>
              <a:rPr lang="de-DE" sz="1200" dirty="0" err="1" smtClean="0">
                <a:solidFill>
                  <a:srgbClr val="000000"/>
                </a:solidFill>
                <a:cs typeface="Arial" charset="0"/>
              </a:rPr>
              <a:t>that</a:t>
            </a:r>
            <a:r>
              <a:rPr lang="de-DE" sz="1200" dirty="0" smtClean="0">
                <a:solidFill>
                  <a:srgbClr val="000000"/>
                </a:solidFill>
                <a:cs typeface="Arial" charset="0"/>
              </a:rPr>
              <a:t> </a:t>
            </a:r>
            <a:r>
              <a:rPr lang="de-DE" sz="1200" dirty="0" err="1" smtClean="0">
                <a:solidFill>
                  <a:srgbClr val="000000"/>
                </a:solidFill>
                <a:cs typeface="Arial" charset="0"/>
              </a:rPr>
              <a:t>has</a:t>
            </a:r>
            <a:r>
              <a:rPr lang="de-DE" sz="1200" dirty="0" smtClean="0">
                <a:solidFill>
                  <a:srgbClr val="000000"/>
                </a:solidFill>
                <a:cs typeface="Arial" charset="0"/>
              </a:rPr>
              <a:t> </a:t>
            </a:r>
            <a:r>
              <a:rPr lang="de-DE" sz="1200" dirty="0" err="1" smtClean="0">
                <a:solidFill>
                  <a:srgbClr val="000000"/>
                </a:solidFill>
                <a:cs typeface="Arial" charset="0"/>
              </a:rPr>
              <a:t>led</a:t>
            </a:r>
            <a:r>
              <a:rPr lang="de-DE" sz="1200" dirty="0" smtClean="0">
                <a:solidFill>
                  <a:srgbClr val="000000"/>
                </a:solidFill>
                <a:cs typeface="Arial" charset="0"/>
              </a:rPr>
              <a:t> </a:t>
            </a:r>
            <a:r>
              <a:rPr lang="de-DE" sz="1200" dirty="0" err="1" smtClean="0">
                <a:solidFill>
                  <a:srgbClr val="000000"/>
                </a:solidFill>
                <a:cs typeface="Arial" charset="0"/>
              </a:rPr>
              <a:t>to</a:t>
            </a:r>
            <a:r>
              <a:rPr lang="de-DE" sz="1200" dirty="0" smtClean="0">
                <a:solidFill>
                  <a:srgbClr val="000000"/>
                </a:solidFill>
                <a:cs typeface="Arial" charset="0"/>
              </a:rPr>
              <a:t> a </a:t>
            </a:r>
            <a:r>
              <a:rPr lang="de-DE" sz="1200" dirty="0" err="1" smtClean="0">
                <a:solidFill>
                  <a:srgbClr val="000000"/>
                </a:solidFill>
                <a:cs typeface="Arial" charset="0"/>
              </a:rPr>
              <a:t>unified</a:t>
            </a:r>
            <a:r>
              <a:rPr lang="de-DE" sz="1200" dirty="0" smtClean="0">
                <a:solidFill>
                  <a:srgbClr val="000000"/>
                </a:solidFill>
                <a:cs typeface="Arial" charset="0"/>
              </a:rPr>
              <a:t> </a:t>
            </a:r>
            <a:r>
              <a:rPr lang="de-DE" sz="1200" dirty="0" err="1" smtClean="0">
                <a:solidFill>
                  <a:srgbClr val="000000"/>
                </a:solidFill>
                <a:cs typeface="Arial" charset="0"/>
              </a:rPr>
              <a:t>observational</a:t>
            </a:r>
            <a:r>
              <a:rPr lang="de-DE" sz="1200" dirty="0" smtClean="0">
                <a:solidFill>
                  <a:srgbClr val="000000"/>
                </a:solidFill>
                <a:cs typeface="Arial" charset="0"/>
              </a:rPr>
              <a:t> </a:t>
            </a:r>
            <a:r>
              <a:rPr lang="de-DE" sz="1200" dirty="0" err="1" smtClean="0">
                <a:solidFill>
                  <a:srgbClr val="000000"/>
                </a:solidFill>
                <a:cs typeface="Arial" charset="0"/>
              </a:rPr>
              <a:t>picture</a:t>
            </a:r>
            <a:r>
              <a:rPr lang="de-DE" sz="1200" dirty="0" smtClean="0">
                <a:solidFill>
                  <a:srgbClr val="000000"/>
                </a:solidFill>
                <a:cs typeface="Arial" charset="0"/>
              </a:rPr>
              <a:t> </a:t>
            </a:r>
            <a:r>
              <a:rPr lang="de-DE" sz="1200" dirty="0" err="1" smtClean="0">
                <a:solidFill>
                  <a:srgbClr val="000000"/>
                </a:solidFill>
                <a:cs typeface="Arial" charset="0"/>
              </a:rPr>
              <a:t>of</a:t>
            </a:r>
            <a:r>
              <a:rPr lang="de-DE" sz="1200" dirty="0" smtClean="0">
                <a:solidFill>
                  <a:srgbClr val="000000"/>
                </a:solidFill>
                <a:cs typeface="Arial" charset="0"/>
              </a:rPr>
              <a:t> </a:t>
            </a:r>
            <a:r>
              <a:rPr lang="de-DE" sz="1200" dirty="0" err="1" smtClean="0">
                <a:solidFill>
                  <a:srgbClr val="000000"/>
                </a:solidFill>
                <a:cs typeface="Arial" charset="0"/>
              </a:rPr>
              <a:t>sunspot</a:t>
            </a:r>
            <a:r>
              <a:rPr lang="de-DE" sz="1200" dirty="0" smtClean="0">
                <a:solidFill>
                  <a:srgbClr val="000000"/>
                </a:solidFill>
                <a:cs typeface="Arial" charset="0"/>
              </a:rPr>
              <a:t> </a:t>
            </a:r>
            <a:r>
              <a:rPr lang="de-DE" sz="1200" dirty="0" err="1" smtClean="0">
                <a:solidFill>
                  <a:srgbClr val="000000"/>
                </a:solidFill>
                <a:cs typeface="Arial" charset="0"/>
              </a:rPr>
              <a:t>penumbral</a:t>
            </a:r>
            <a:r>
              <a:rPr lang="de-DE" sz="1200" dirty="0" smtClean="0">
                <a:solidFill>
                  <a:srgbClr val="000000"/>
                </a:solidFill>
                <a:cs typeface="Arial" charset="0"/>
              </a:rPr>
              <a:t> </a:t>
            </a:r>
            <a:r>
              <a:rPr lang="de-DE" sz="1200" dirty="0" err="1" smtClean="0">
                <a:solidFill>
                  <a:srgbClr val="000000"/>
                </a:solidFill>
                <a:cs typeface="Arial" charset="0"/>
              </a:rPr>
              <a:t>filaments</a:t>
            </a:r>
            <a:r>
              <a:rPr lang="de-DE" sz="1200" dirty="0" smtClean="0">
                <a:solidFill>
                  <a:srgbClr val="000000"/>
                </a:solidFill>
                <a:cs typeface="Arial" charset="0"/>
              </a:rPr>
              <a:t>, </a:t>
            </a:r>
            <a:r>
              <a:rPr lang="de-DE" sz="1200" dirty="0" err="1" smtClean="0">
                <a:solidFill>
                  <a:srgbClr val="000000"/>
                </a:solidFill>
                <a:cs typeface="Arial" charset="0"/>
              </a:rPr>
              <a:t>and</a:t>
            </a:r>
            <a:r>
              <a:rPr lang="de-DE" sz="1200" dirty="0" smtClean="0">
                <a:solidFill>
                  <a:srgbClr val="000000"/>
                </a:solidFill>
                <a:cs typeface="Arial" charset="0"/>
              </a:rPr>
              <a:t> </a:t>
            </a:r>
            <a:r>
              <a:rPr lang="de-DE" sz="1200" dirty="0" err="1" smtClean="0">
                <a:solidFill>
                  <a:srgbClr val="000000"/>
                </a:solidFill>
                <a:cs typeface="Arial" charset="0"/>
              </a:rPr>
              <a:t>has</a:t>
            </a:r>
            <a:r>
              <a:rPr lang="de-DE" sz="1200" dirty="0" smtClean="0">
                <a:solidFill>
                  <a:srgbClr val="000000"/>
                </a:solidFill>
                <a:cs typeface="Arial" charset="0"/>
              </a:rPr>
              <a:t> </a:t>
            </a:r>
            <a:r>
              <a:rPr lang="de-DE" sz="1200" dirty="0" err="1" smtClean="0">
                <a:solidFill>
                  <a:srgbClr val="000000"/>
                </a:solidFill>
                <a:cs typeface="Arial" charset="0"/>
              </a:rPr>
              <a:t>given</a:t>
            </a:r>
            <a:r>
              <a:rPr lang="de-DE" sz="1200" dirty="0">
                <a:solidFill>
                  <a:srgbClr val="000000"/>
                </a:solidFill>
                <a:cs typeface="Arial" charset="0"/>
              </a:rPr>
              <a:t> </a:t>
            </a:r>
            <a:r>
              <a:rPr lang="de-DE" sz="1200" dirty="0" err="1" smtClean="0">
                <a:solidFill>
                  <a:srgbClr val="000000"/>
                </a:solidFill>
                <a:cs typeface="Arial" charset="0"/>
              </a:rPr>
              <a:t>new</a:t>
            </a:r>
            <a:r>
              <a:rPr lang="de-DE" sz="1200" dirty="0" smtClean="0">
                <a:solidFill>
                  <a:srgbClr val="000000"/>
                </a:solidFill>
                <a:cs typeface="Arial" charset="0"/>
              </a:rPr>
              <a:t> </a:t>
            </a:r>
            <a:r>
              <a:rPr lang="de-DE" sz="1200" dirty="0" err="1" smtClean="0">
                <a:solidFill>
                  <a:srgbClr val="000000"/>
                </a:solidFill>
                <a:cs typeface="Arial" charset="0"/>
              </a:rPr>
              <a:t>insights</a:t>
            </a:r>
            <a:r>
              <a:rPr lang="de-DE" sz="1200" dirty="0" smtClean="0">
                <a:solidFill>
                  <a:srgbClr val="000000"/>
                </a:solidFill>
                <a:cs typeface="Arial" charset="0"/>
              </a:rPr>
              <a:t> </a:t>
            </a:r>
            <a:r>
              <a:rPr lang="de-DE" sz="1200" dirty="0" err="1" smtClean="0">
                <a:solidFill>
                  <a:srgbClr val="000000"/>
                </a:solidFill>
                <a:cs typeface="Arial" charset="0"/>
              </a:rPr>
              <a:t>into</a:t>
            </a:r>
            <a:r>
              <a:rPr lang="de-DE" sz="1200" dirty="0" smtClean="0">
                <a:solidFill>
                  <a:srgbClr val="000000"/>
                </a:solidFill>
                <a:cs typeface="Arial" charset="0"/>
              </a:rPr>
              <a:t> </a:t>
            </a:r>
            <a:r>
              <a:rPr lang="de-DE" sz="1200" dirty="0" err="1" smtClean="0">
                <a:solidFill>
                  <a:srgbClr val="000000"/>
                </a:solidFill>
                <a:cs typeface="Arial" charset="0"/>
              </a:rPr>
              <a:t>their</a:t>
            </a:r>
            <a:r>
              <a:rPr lang="de-DE" sz="1200" dirty="0" smtClean="0">
                <a:solidFill>
                  <a:srgbClr val="000000"/>
                </a:solidFill>
                <a:cs typeface="Arial" charset="0"/>
              </a:rPr>
              <a:t> </a:t>
            </a:r>
            <a:r>
              <a:rPr lang="de-DE" sz="1200" dirty="0" err="1" smtClean="0">
                <a:solidFill>
                  <a:srgbClr val="000000"/>
                </a:solidFill>
                <a:cs typeface="Arial" charset="0"/>
              </a:rPr>
              <a:t>physical</a:t>
            </a:r>
            <a:r>
              <a:rPr lang="de-DE" sz="1200" dirty="0" smtClean="0">
                <a:solidFill>
                  <a:srgbClr val="000000"/>
                </a:solidFill>
                <a:cs typeface="Arial" charset="0"/>
              </a:rPr>
              <a:t> </a:t>
            </a:r>
            <a:r>
              <a:rPr lang="de-DE" sz="1200" dirty="0" err="1" smtClean="0">
                <a:solidFill>
                  <a:srgbClr val="000000"/>
                </a:solidFill>
                <a:cs typeface="Arial" charset="0"/>
              </a:rPr>
              <a:t>nature</a:t>
            </a:r>
            <a:r>
              <a:rPr lang="de-DE" sz="1200" dirty="0" smtClean="0">
                <a:solidFill>
                  <a:srgbClr val="000000"/>
                </a:solidFill>
                <a:cs typeface="Arial" charset="0"/>
              </a:rPr>
              <a:t>. </a:t>
            </a:r>
            <a:endParaRPr lang="en-US" sz="1200" dirty="0">
              <a:solidFill>
                <a:srgbClr val="000000"/>
              </a:solidFill>
              <a:cs typeface="Arial" charset="0"/>
            </a:endParaRPr>
          </a:p>
        </p:txBody>
      </p:sp>
      <p:sp>
        <p:nvSpPr>
          <p:cNvPr id="10" name="Rectangle 9"/>
          <p:cNvSpPr>
            <a:spLocks noChangeArrowheads="1"/>
          </p:cNvSpPr>
          <p:nvPr/>
        </p:nvSpPr>
        <p:spPr bwMode="auto">
          <a:xfrm flipH="1">
            <a:off x="2841939" y="4812029"/>
            <a:ext cx="3862073" cy="2590801"/>
          </a:xfrm>
          <a:prstGeom prst="rect">
            <a:avLst/>
          </a:prstGeom>
          <a:solidFill>
            <a:srgbClr val="FFFFFF"/>
          </a:solidFill>
          <a:ln w="31750">
            <a:solidFill>
              <a:srgbClr val="404040"/>
            </a:solidFill>
            <a:round/>
            <a:headEnd/>
            <a:tailEnd/>
          </a:ln>
          <a:effectLst>
            <a:outerShdw blurRad="50800" dist="38100" dir="2700000" algn="tl" rotWithShape="0">
              <a:prstClr val="black">
                <a:alpha val="40000"/>
              </a:prstClr>
            </a:outerShdw>
            <a:softEdge rad="31750"/>
          </a:effectLst>
        </p:spPr>
        <p:txBody>
          <a:bodyPr anchor="ctr"/>
          <a:lstStyle/>
          <a:p>
            <a:pPr algn="ctr">
              <a:defRPr/>
            </a:pPr>
            <a:r>
              <a:rPr lang="en-US" sz="2000" dirty="0"/>
              <a:t>  </a:t>
            </a:r>
            <a:r>
              <a:rPr lang="en-US" sz="2000" dirty="0" err="1"/>
              <a:t>huy</a:t>
            </a:r>
            <a:endParaRPr lang="en-US" sz="2000" dirty="0"/>
          </a:p>
        </p:txBody>
      </p:sp>
      <p:pic>
        <p:nvPicPr>
          <p:cNvPr id="2058" name="Picture 15" descr="F:\spinor\hinode\newest_inversions\2D\full\fine_struct\filaments\final_plots\f8a.eps"/>
          <p:cNvPicPr>
            <a:picLocks noChangeAspect="1" noChangeArrowheads="1"/>
          </p:cNvPicPr>
          <p:nvPr/>
        </p:nvPicPr>
        <p:blipFill>
          <a:blip r:embed="rId4" cstate="print"/>
          <a:srcRect b="50545"/>
          <a:stretch>
            <a:fillRect/>
          </a:stretch>
        </p:blipFill>
        <p:spPr bwMode="auto">
          <a:xfrm>
            <a:off x="4951499" y="2199548"/>
            <a:ext cx="1660860" cy="1558926"/>
          </a:xfrm>
          <a:prstGeom prst="rect">
            <a:avLst/>
          </a:prstGeom>
          <a:noFill/>
          <a:ln w="9525">
            <a:noFill/>
            <a:miter lim="800000"/>
            <a:headEnd/>
            <a:tailEnd/>
          </a:ln>
        </p:spPr>
      </p:pic>
      <p:sp>
        <p:nvSpPr>
          <p:cNvPr id="23" name="TextBox 22"/>
          <p:cNvSpPr txBox="1"/>
          <p:nvPr/>
        </p:nvSpPr>
        <p:spPr>
          <a:xfrm>
            <a:off x="184649" y="2035718"/>
            <a:ext cx="3613984" cy="360850"/>
          </a:xfrm>
          <a:prstGeom prst="rect">
            <a:avLst/>
          </a:prstGeom>
          <a:ln/>
        </p:spPr>
        <p:style>
          <a:lnRef idx="0">
            <a:schemeClr val="accent3"/>
          </a:lnRef>
          <a:fillRef idx="3">
            <a:schemeClr val="accent3"/>
          </a:fillRef>
          <a:effectRef idx="3">
            <a:schemeClr val="accent3"/>
          </a:effectRef>
          <a:fontRef idx="minor">
            <a:schemeClr val="lt1"/>
          </a:fontRef>
        </p:style>
        <p:txBody>
          <a:bodyPr wrap="none" lIns="72000" tIns="72000" rIns="72000" bIns="72000" rtlCol="0">
            <a:spAutoFit/>
          </a:bodyPr>
          <a:lstStyle/>
          <a:p>
            <a:pPr marL="258763" marR="0" indent="-258763" algn="l" defTabSz="914400" rtl="0" eaLnBrk="1" fontAlgn="auto" latinLnBrk="0" hangingPunct="1">
              <a:lnSpc>
                <a:spcPct val="100000"/>
              </a:lnSpc>
              <a:spcBef>
                <a:spcPts val="0"/>
              </a:spcBef>
              <a:spcAft>
                <a:spcPts val="0"/>
              </a:spcAft>
              <a:buClr>
                <a:schemeClr val="bg1">
                  <a:lumMod val="85000"/>
                  <a:lumOff val="15000"/>
                </a:schemeClr>
              </a:buClr>
              <a:buSzPct val="70000"/>
              <a:tabLst/>
            </a:pPr>
            <a:r>
              <a:rPr kumimoji="0" lang="de-DE" sz="1400" b="0" i="0" u="none" strike="noStrike" kern="1200" cap="none" spc="0" normalizeH="0" baseline="0" noProof="0" dirty="0" err="1" smtClean="0">
                <a:ln>
                  <a:noFill/>
                </a:ln>
                <a:solidFill>
                  <a:schemeClr val="bg1">
                    <a:lumMod val="85000"/>
                    <a:lumOff val="15000"/>
                  </a:schemeClr>
                </a:solidFill>
                <a:effectLst/>
                <a:uLnTx/>
                <a:uFillTx/>
                <a:latin typeface="Arial" pitchFamily="34" charset="0"/>
                <a:ea typeface="+mn-ea"/>
                <a:cs typeface="Arial" pitchFamily="34" charset="0"/>
              </a:rPr>
              <a:t>Structure</a:t>
            </a:r>
            <a:r>
              <a:rPr kumimoji="0" lang="de-DE" sz="1400" b="0"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rPr>
              <a:t> </a:t>
            </a:r>
            <a:r>
              <a:rPr kumimoji="0" lang="de-DE" sz="1400" b="0" i="0" u="none" strike="noStrike" kern="1200" cap="none" spc="0" normalizeH="0" baseline="0" noProof="0" dirty="0" err="1" smtClean="0">
                <a:ln>
                  <a:noFill/>
                </a:ln>
                <a:solidFill>
                  <a:schemeClr val="bg1">
                    <a:lumMod val="85000"/>
                    <a:lumOff val="15000"/>
                  </a:schemeClr>
                </a:solidFill>
                <a:effectLst/>
                <a:uLnTx/>
                <a:uFillTx/>
                <a:latin typeface="Arial" pitchFamily="34" charset="0"/>
                <a:ea typeface="+mn-ea"/>
                <a:cs typeface="Arial" pitchFamily="34" charset="0"/>
              </a:rPr>
              <a:t>of</a:t>
            </a:r>
            <a:r>
              <a:rPr lang="de-DE" sz="1400" dirty="0">
                <a:solidFill>
                  <a:schemeClr val="bg1">
                    <a:lumMod val="85000"/>
                    <a:lumOff val="15000"/>
                  </a:schemeClr>
                </a:solidFill>
                <a:latin typeface="Arial" pitchFamily="34" charset="0"/>
                <a:cs typeface="Arial" pitchFamily="34" charset="0"/>
              </a:rPr>
              <a:t> </a:t>
            </a:r>
            <a:r>
              <a:rPr lang="de-DE" sz="1400" dirty="0" err="1" smtClean="0">
                <a:solidFill>
                  <a:schemeClr val="bg1">
                    <a:lumMod val="85000"/>
                    <a:lumOff val="15000"/>
                  </a:schemeClr>
                </a:solidFill>
                <a:latin typeface="Arial" pitchFamily="34" charset="0"/>
                <a:cs typeface="Arial" pitchFamily="34" charset="0"/>
              </a:rPr>
              <a:t>Averaged</a:t>
            </a:r>
            <a:r>
              <a:rPr lang="de-DE" sz="1400" dirty="0" smtClean="0">
                <a:solidFill>
                  <a:schemeClr val="bg1">
                    <a:lumMod val="85000"/>
                    <a:lumOff val="15000"/>
                  </a:schemeClr>
                </a:solidFill>
                <a:latin typeface="Arial" pitchFamily="34" charset="0"/>
                <a:cs typeface="Arial" pitchFamily="34" charset="0"/>
              </a:rPr>
              <a:t> </a:t>
            </a:r>
            <a:r>
              <a:rPr kumimoji="0" lang="de-DE" sz="1400" b="0" i="0" u="none" strike="noStrike" kern="1200" cap="none" spc="0" normalizeH="0" baseline="0" noProof="0" dirty="0" err="1" smtClean="0">
                <a:ln>
                  <a:noFill/>
                </a:ln>
                <a:solidFill>
                  <a:schemeClr val="bg1">
                    <a:lumMod val="85000"/>
                    <a:lumOff val="15000"/>
                  </a:schemeClr>
                </a:solidFill>
                <a:effectLst/>
                <a:uLnTx/>
                <a:uFillTx/>
                <a:latin typeface="Arial" pitchFamily="34" charset="0"/>
                <a:ea typeface="+mn-ea"/>
                <a:cs typeface="Arial" pitchFamily="34" charset="0"/>
              </a:rPr>
              <a:t>Penumbral</a:t>
            </a:r>
            <a:r>
              <a:rPr lang="de-DE" sz="1400" dirty="0">
                <a:solidFill>
                  <a:schemeClr val="bg1">
                    <a:lumMod val="85000"/>
                    <a:lumOff val="15000"/>
                  </a:schemeClr>
                </a:solidFill>
                <a:latin typeface="Arial" pitchFamily="34" charset="0"/>
                <a:cs typeface="Arial" pitchFamily="34" charset="0"/>
              </a:rPr>
              <a:t> </a:t>
            </a:r>
            <a:r>
              <a:rPr kumimoji="0" lang="de-DE" sz="1400" b="0"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rPr>
              <a:t>Filament</a:t>
            </a:r>
            <a:endParaRPr kumimoji="0" lang="en-US" sz="1400" b="0"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endParaRPr>
          </a:p>
        </p:txBody>
      </p:sp>
      <p:sp>
        <p:nvSpPr>
          <p:cNvPr id="25" name="TextBox 24"/>
          <p:cNvSpPr txBox="1"/>
          <p:nvPr/>
        </p:nvSpPr>
        <p:spPr>
          <a:xfrm>
            <a:off x="2873165" y="4853880"/>
            <a:ext cx="2841657" cy="360850"/>
          </a:xfrm>
          <a:prstGeom prst="rect">
            <a:avLst/>
          </a:prstGeom>
          <a:ln/>
        </p:spPr>
        <p:style>
          <a:lnRef idx="0">
            <a:schemeClr val="accent3"/>
          </a:lnRef>
          <a:fillRef idx="3">
            <a:schemeClr val="accent3"/>
          </a:fillRef>
          <a:effectRef idx="3">
            <a:schemeClr val="accent3"/>
          </a:effectRef>
          <a:fontRef idx="minor">
            <a:schemeClr val="lt1"/>
          </a:fontRef>
        </p:style>
        <p:txBody>
          <a:bodyPr wrap="none" lIns="72000" tIns="72000" rIns="72000" bIns="72000" rtlCol="0">
            <a:spAutoFit/>
          </a:bodyPr>
          <a:lstStyle/>
          <a:p>
            <a:pPr marL="258763" marR="0" indent="-258763" algn="l" defTabSz="914400" rtl="0" eaLnBrk="1" fontAlgn="auto" latinLnBrk="0" hangingPunct="1">
              <a:lnSpc>
                <a:spcPct val="100000"/>
              </a:lnSpc>
              <a:spcBef>
                <a:spcPts val="0"/>
              </a:spcBef>
              <a:spcAft>
                <a:spcPts val="0"/>
              </a:spcAft>
              <a:buClr>
                <a:schemeClr val="bg1">
                  <a:lumMod val="85000"/>
                  <a:lumOff val="15000"/>
                </a:schemeClr>
              </a:buClr>
              <a:buSzPct val="70000"/>
              <a:tabLst/>
            </a:pPr>
            <a:r>
              <a:rPr lang="de-DE" sz="1400" dirty="0" smtClean="0">
                <a:solidFill>
                  <a:schemeClr val="bg1">
                    <a:lumMod val="85000"/>
                    <a:lumOff val="15000"/>
                  </a:schemeClr>
                </a:solidFill>
                <a:latin typeface="Arial" pitchFamily="34" charset="0"/>
                <a:cs typeface="Arial" pitchFamily="34" charset="0"/>
              </a:rPr>
              <a:t>Longitudinal </a:t>
            </a:r>
            <a:r>
              <a:rPr lang="de-DE" sz="1400" dirty="0" err="1" smtClean="0">
                <a:solidFill>
                  <a:schemeClr val="bg1">
                    <a:lumMod val="85000"/>
                    <a:lumOff val="15000"/>
                  </a:schemeClr>
                </a:solidFill>
                <a:latin typeface="Arial" pitchFamily="34" charset="0"/>
                <a:cs typeface="Arial" pitchFamily="34" charset="0"/>
              </a:rPr>
              <a:t>cut</a:t>
            </a:r>
            <a:r>
              <a:rPr lang="de-DE" sz="1400" dirty="0" smtClean="0">
                <a:solidFill>
                  <a:schemeClr val="bg1">
                    <a:lumMod val="85000"/>
                    <a:lumOff val="15000"/>
                  </a:schemeClr>
                </a:solidFill>
                <a:latin typeface="Arial" pitchFamily="34" charset="0"/>
                <a:cs typeface="Arial" pitchFamily="34" charset="0"/>
              </a:rPr>
              <a:t> </a:t>
            </a:r>
            <a:r>
              <a:rPr lang="de-DE" sz="1400" dirty="0" err="1" smtClean="0">
                <a:solidFill>
                  <a:schemeClr val="bg1">
                    <a:lumMod val="85000"/>
                    <a:lumOff val="15000"/>
                  </a:schemeClr>
                </a:solidFill>
                <a:latin typeface="Arial" pitchFamily="34" charset="0"/>
                <a:cs typeface="Arial" pitchFamily="34" charset="0"/>
              </a:rPr>
              <a:t>along</a:t>
            </a:r>
            <a:r>
              <a:rPr lang="de-DE" sz="1400" dirty="0" smtClean="0">
                <a:solidFill>
                  <a:schemeClr val="bg1">
                    <a:lumMod val="85000"/>
                    <a:lumOff val="15000"/>
                  </a:schemeClr>
                </a:solidFill>
                <a:latin typeface="Arial" pitchFamily="34" charset="0"/>
                <a:cs typeface="Arial" pitchFamily="34" charset="0"/>
              </a:rPr>
              <a:t> </a:t>
            </a:r>
            <a:r>
              <a:rPr lang="de-DE" sz="1400" dirty="0" err="1" smtClean="0">
                <a:solidFill>
                  <a:schemeClr val="bg1">
                    <a:lumMod val="85000"/>
                    <a:lumOff val="15000"/>
                  </a:schemeClr>
                </a:solidFill>
                <a:latin typeface="Arial" pitchFamily="34" charset="0"/>
                <a:cs typeface="Arial" pitchFamily="34" charset="0"/>
              </a:rPr>
              <a:t>central</a:t>
            </a:r>
            <a:r>
              <a:rPr lang="de-DE" sz="1400" dirty="0" smtClean="0">
                <a:solidFill>
                  <a:schemeClr val="bg1">
                    <a:lumMod val="85000"/>
                    <a:lumOff val="15000"/>
                  </a:schemeClr>
                </a:solidFill>
                <a:latin typeface="Arial" pitchFamily="34" charset="0"/>
                <a:cs typeface="Arial" pitchFamily="34" charset="0"/>
              </a:rPr>
              <a:t> </a:t>
            </a:r>
            <a:r>
              <a:rPr lang="de-DE" sz="1400" dirty="0" err="1" smtClean="0">
                <a:solidFill>
                  <a:schemeClr val="bg1">
                    <a:lumMod val="85000"/>
                    <a:lumOff val="15000"/>
                  </a:schemeClr>
                </a:solidFill>
                <a:latin typeface="Arial" pitchFamily="34" charset="0"/>
                <a:cs typeface="Arial" pitchFamily="34" charset="0"/>
              </a:rPr>
              <a:t>axis</a:t>
            </a:r>
            <a:endParaRPr kumimoji="0" lang="en-US" sz="1400" b="0"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endParaRPr>
          </a:p>
        </p:txBody>
      </p:sp>
      <p:sp>
        <p:nvSpPr>
          <p:cNvPr id="26" name="Text Box 4"/>
          <p:cNvSpPr txBox="1">
            <a:spLocks noChangeArrowheads="1"/>
          </p:cNvSpPr>
          <p:nvPr/>
        </p:nvSpPr>
        <p:spPr bwMode="auto">
          <a:xfrm>
            <a:off x="5746749" y="4881240"/>
            <a:ext cx="981076" cy="2485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4" tIns="41982" rIns="83964" bIns="41982">
            <a:spAutoFit/>
          </a:bodyPr>
          <a:lstStyle>
            <a:lvl1pPr marL="171450" indent="-171450" eaLnBrk="0" hangingPunct="0">
              <a:defRPr sz="2000">
                <a:solidFill>
                  <a:srgbClr val="FFFF00"/>
                </a:solidFill>
                <a:latin typeface="Arial" pitchFamily="34" charset="0"/>
                <a:ea typeface="ＭＳ Ｐゴシック" pitchFamily="34" charset="-128"/>
              </a:defRPr>
            </a:lvl1pPr>
            <a:lvl2pPr marL="742950" indent="-285750" eaLnBrk="0" hangingPunct="0">
              <a:defRPr sz="2000">
                <a:solidFill>
                  <a:srgbClr val="FFFF00"/>
                </a:solidFill>
                <a:latin typeface="Arial" pitchFamily="34" charset="0"/>
                <a:ea typeface="ＭＳ Ｐゴシック" pitchFamily="34" charset="-128"/>
              </a:defRPr>
            </a:lvl2pPr>
            <a:lvl3pPr marL="1143000" indent="-228600" eaLnBrk="0" hangingPunct="0">
              <a:defRPr sz="2000">
                <a:solidFill>
                  <a:srgbClr val="FFFF00"/>
                </a:solidFill>
                <a:latin typeface="Arial" pitchFamily="34" charset="0"/>
                <a:ea typeface="ＭＳ Ｐゴシック" pitchFamily="34" charset="-128"/>
              </a:defRPr>
            </a:lvl3pPr>
            <a:lvl4pPr marL="1600200" indent="-228600" eaLnBrk="0" hangingPunct="0">
              <a:defRPr sz="2000">
                <a:solidFill>
                  <a:srgbClr val="FFFF00"/>
                </a:solidFill>
                <a:latin typeface="Arial" pitchFamily="34" charset="0"/>
                <a:ea typeface="ＭＳ Ｐゴシック" pitchFamily="34" charset="-128"/>
              </a:defRPr>
            </a:lvl4pPr>
            <a:lvl5pPr marL="2057400" indent="-228600" eaLnBrk="0" hangingPunct="0">
              <a:defRPr sz="2000">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9pPr>
          </a:lstStyle>
          <a:p>
            <a:pPr marL="108000" indent="-108000" algn="just" eaLnBrk="1" hangingPunct="1">
              <a:buClr>
                <a:srgbClr val="C00000"/>
              </a:buClr>
              <a:buSzPct val="70000"/>
              <a:buFont typeface="Wingdings" pitchFamily="2" charset="2"/>
              <a:buChar char="Ø"/>
              <a:defRPr/>
            </a:pPr>
            <a:r>
              <a:rPr lang="de-DE" sz="1200" dirty="0" smtClean="0">
                <a:solidFill>
                  <a:srgbClr val="000000"/>
                </a:solidFill>
                <a:cs typeface="Arial" pitchFamily="34" charset="0"/>
              </a:rPr>
              <a:t>Strong</a:t>
            </a:r>
          </a:p>
          <a:p>
            <a:pPr marL="0" indent="0" algn="just" eaLnBrk="1" hangingPunct="1">
              <a:buClr>
                <a:srgbClr val="C00000"/>
              </a:buClr>
              <a:buSzPct val="70000"/>
              <a:defRPr/>
            </a:pPr>
            <a:r>
              <a:rPr lang="de-DE" sz="1200" dirty="0" err="1" smtClean="0">
                <a:solidFill>
                  <a:srgbClr val="000000"/>
                </a:solidFill>
                <a:cs typeface="Arial" pitchFamily="34" charset="0"/>
              </a:rPr>
              <a:t>upflow</a:t>
            </a:r>
            <a:r>
              <a:rPr lang="de-DE" sz="1200" dirty="0" smtClean="0">
                <a:solidFill>
                  <a:srgbClr val="000000"/>
                </a:solidFill>
                <a:cs typeface="Arial" pitchFamily="34" charset="0"/>
              </a:rPr>
              <a:t> (5kms</a:t>
            </a:r>
            <a:r>
              <a:rPr lang="de-DE" sz="1200" baseline="30000" dirty="0" smtClean="0">
                <a:solidFill>
                  <a:srgbClr val="000000"/>
                </a:solidFill>
                <a:cs typeface="Arial" pitchFamily="34" charset="0"/>
              </a:rPr>
              <a:t>-1</a:t>
            </a:r>
            <a:r>
              <a:rPr lang="de-DE" sz="1200" dirty="0" smtClean="0">
                <a:solidFill>
                  <a:srgbClr val="000000"/>
                </a:solidFill>
                <a:cs typeface="Arial" pitchFamily="34" charset="0"/>
              </a:rPr>
              <a:t>)</a:t>
            </a:r>
          </a:p>
          <a:p>
            <a:pPr marL="0" indent="0" algn="just" eaLnBrk="1" hangingPunct="1">
              <a:buClr>
                <a:srgbClr val="C00000"/>
              </a:buClr>
              <a:buSzPct val="70000"/>
              <a:defRPr/>
            </a:pPr>
            <a:r>
              <a:rPr lang="de-DE" sz="1200" dirty="0" smtClean="0">
                <a:solidFill>
                  <a:srgbClr val="000000"/>
                </a:solidFill>
                <a:cs typeface="Arial" pitchFamily="34" charset="0"/>
              </a:rPr>
              <a:t>@</a:t>
            </a:r>
            <a:r>
              <a:rPr lang="de-DE" sz="1200" dirty="0" err="1" smtClean="0">
                <a:solidFill>
                  <a:srgbClr val="000000"/>
                </a:solidFill>
                <a:cs typeface="Arial" pitchFamily="34" charset="0"/>
              </a:rPr>
              <a:t>heads</a:t>
            </a:r>
            <a:r>
              <a:rPr lang="de-DE" sz="1200" dirty="0" smtClean="0">
                <a:solidFill>
                  <a:srgbClr val="000000"/>
                </a:solidFill>
                <a:cs typeface="Arial" pitchFamily="34" charset="0"/>
              </a:rPr>
              <a:t>; </a:t>
            </a:r>
            <a:r>
              <a:rPr lang="de-DE" sz="1200" dirty="0" err="1" smtClean="0">
                <a:solidFill>
                  <a:srgbClr val="000000"/>
                </a:solidFill>
                <a:cs typeface="Arial" pitchFamily="34" charset="0"/>
              </a:rPr>
              <a:t>stronger</a:t>
            </a:r>
            <a:r>
              <a:rPr lang="de-DE" sz="1200" dirty="0" smtClean="0">
                <a:solidFill>
                  <a:srgbClr val="000000"/>
                </a:solidFill>
                <a:cs typeface="Arial" pitchFamily="34" charset="0"/>
              </a:rPr>
              <a:t> </a:t>
            </a:r>
            <a:r>
              <a:rPr lang="de-DE" sz="1200" dirty="0" err="1" smtClean="0">
                <a:solidFill>
                  <a:srgbClr val="000000"/>
                </a:solidFill>
                <a:cs typeface="Arial" pitchFamily="34" charset="0"/>
              </a:rPr>
              <a:t>downflow</a:t>
            </a:r>
            <a:endParaRPr lang="de-DE" sz="1200" dirty="0" smtClean="0">
              <a:solidFill>
                <a:srgbClr val="000000"/>
              </a:solidFill>
              <a:cs typeface="Arial" pitchFamily="34" charset="0"/>
            </a:endParaRPr>
          </a:p>
          <a:p>
            <a:pPr marL="0" indent="0" algn="just" eaLnBrk="1" hangingPunct="1">
              <a:buClr>
                <a:srgbClr val="C00000"/>
              </a:buClr>
              <a:buSzPct val="70000"/>
              <a:defRPr/>
            </a:pPr>
            <a:r>
              <a:rPr lang="de-DE" sz="1200" dirty="0" smtClean="0">
                <a:solidFill>
                  <a:srgbClr val="000000"/>
                </a:solidFill>
                <a:cs typeface="Arial" pitchFamily="34" charset="0"/>
              </a:rPr>
              <a:t>(7kms</a:t>
            </a:r>
            <a:r>
              <a:rPr lang="de-DE" sz="1200" baseline="30000" dirty="0" smtClean="0">
                <a:solidFill>
                  <a:srgbClr val="000000"/>
                </a:solidFill>
                <a:cs typeface="Arial" pitchFamily="34" charset="0"/>
              </a:rPr>
              <a:t>-1</a:t>
            </a:r>
            <a:r>
              <a:rPr lang="de-DE" sz="1200" dirty="0" smtClean="0">
                <a:solidFill>
                  <a:srgbClr val="000000"/>
                </a:solidFill>
                <a:cs typeface="Arial" pitchFamily="34" charset="0"/>
              </a:rPr>
              <a:t>)</a:t>
            </a:r>
          </a:p>
          <a:p>
            <a:pPr marL="0" indent="0" algn="just" eaLnBrk="1" hangingPunct="1">
              <a:buClr>
                <a:srgbClr val="C00000"/>
              </a:buClr>
              <a:buSzPct val="70000"/>
              <a:defRPr/>
            </a:pPr>
            <a:r>
              <a:rPr lang="de-DE" sz="1200" dirty="0" smtClean="0">
                <a:solidFill>
                  <a:srgbClr val="000000"/>
                </a:solidFill>
                <a:cs typeface="Arial" pitchFamily="34" charset="0"/>
              </a:rPr>
              <a:t>@</a:t>
            </a:r>
            <a:r>
              <a:rPr lang="de-DE" sz="1200" dirty="0" err="1" smtClean="0">
                <a:solidFill>
                  <a:srgbClr val="000000"/>
                </a:solidFill>
                <a:cs typeface="Arial" pitchFamily="34" charset="0"/>
              </a:rPr>
              <a:t>tails</a:t>
            </a:r>
            <a:endParaRPr lang="de-DE" sz="1200" dirty="0" smtClean="0">
              <a:solidFill>
                <a:srgbClr val="000000"/>
              </a:solidFill>
              <a:cs typeface="Arial" pitchFamily="34" charset="0"/>
            </a:endParaRPr>
          </a:p>
          <a:p>
            <a:pPr marL="108000" indent="-108000" algn="just" eaLnBrk="1" hangingPunct="1">
              <a:buClr>
                <a:srgbClr val="C00000"/>
              </a:buClr>
              <a:buSzPct val="70000"/>
              <a:buFont typeface="Wingdings" pitchFamily="2" charset="2"/>
              <a:buChar char="Ø"/>
              <a:defRPr/>
            </a:pPr>
            <a:r>
              <a:rPr lang="de-DE" sz="1200" dirty="0" smtClean="0">
                <a:solidFill>
                  <a:srgbClr val="000000"/>
                </a:solidFill>
                <a:cs typeface="Arial" pitchFamily="34" charset="0"/>
              </a:rPr>
              <a:t>B:1kG@</a:t>
            </a:r>
          </a:p>
          <a:p>
            <a:pPr marL="0" indent="0" algn="just" eaLnBrk="1" hangingPunct="1">
              <a:buClr>
                <a:srgbClr val="C00000"/>
              </a:buClr>
              <a:buSzPct val="70000"/>
              <a:defRPr/>
            </a:pPr>
            <a:r>
              <a:rPr lang="de-DE" sz="1200" dirty="0" smtClean="0">
                <a:solidFill>
                  <a:srgbClr val="000000"/>
                </a:solidFill>
                <a:cs typeface="Arial" pitchFamily="34" charset="0"/>
              </a:rPr>
              <a:t>bulk;1.5-2 </a:t>
            </a:r>
            <a:r>
              <a:rPr lang="de-DE" sz="1200" dirty="0" err="1" smtClean="0">
                <a:solidFill>
                  <a:srgbClr val="000000"/>
                </a:solidFill>
                <a:cs typeface="Arial" pitchFamily="34" charset="0"/>
              </a:rPr>
              <a:t>kG@head</a:t>
            </a:r>
            <a:r>
              <a:rPr lang="de-DE" sz="1200" dirty="0" smtClean="0">
                <a:solidFill>
                  <a:srgbClr val="000000"/>
                </a:solidFill>
                <a:cs typeface="Arial" pitchFamily="34" charset="0"/>
              </a:rPr>
              <a:t>;  2-3.5 </a:t>
            </a:r>
            <a:r>
              <a:rPr lang="de-DE" sz="1200" dirty="0" err="1" smtClean="0">
                <a:solidFill>
                  <a:srgbClr val="000000"/>
                </a:solidFill>
                <a:cs typeface="Arial" pitchFamily="34" charset="0"/>
              </a:rPr>
              <a:t>kG</a:t>
            </a:r>
            <a:r>
              <a:rPr lang="de-DE" sz="1200" dirty="0" smtClean="0">
                <a:solidFill>
                  <a:srgbClr val="000000"/>
                </a:solidFill>
                <a:cs typeface="Arial" pitchFamily="34" charset="0"/>
              </a:rPr>
              <a:t> </a:t>
            </a:r>
          </a:p>
          <a:p>
            <a:pPr marL="0" indent="0" algn="just" eaLnBrk="1" hangingPunct="1">
              <a:buClr>
                <a:srgbClr val="C00000"/>
              </a:buClr>
              <a:buSzPct val="70000"/>
              <a:defRPr/>
            </a:pPr>
            <a:r>
              <a:rPr lang="de-DE" sz="1200" dirty="0" smtClean="0">
                <a:solidFill>
                  <a:srgbClr val="000000"/>
                </a:solidFill>
                <a:cs typeface="Arial" pitchFamily="34" charset="0"/>
              </a:rPr>
              <a:t>@</a:t>
            </a:r>
            <a:r>
              <a:rPr lang="de-DE" sz="1200" dirty="0" err="1" smtClean="0">
                <a:solidFill>
                  <a:srgbClr val="000000"/>
                </a:solidFill>
                <a:cs typeface="Arial" pitchFamily="34" charset="0"/>
              </a:rPr>
              <a:t>tails</a:t>
            </a:r>
            <a:r>
              <a:rPr lang="de-DE" sz="1200" dirty="0" smtClean="0">
                <a:solidFill>
                  <a:srgbClr val="000000"/>
                </a:solidFill>
                <a:cs typeface="Arial" pitchFamily="34" charset="0"/>
              </a:rPr>
              <a:t> </a:t>
            </a:r>
          </a:p>
        </p:txBody>
      </p:sp>
      <p:sp>
        <p:nvSpPr>
          <p:cNvPr id="28" name="TextBox 27"/>
          <p:cNvSpPr txBox="1"/>
          <p:nvPr/>
        </p:nvSpPr>
        <p:spPr>
          <a:xfrm>
            <a:off x="184648" y="7327389"/>
            <a:ext cx="2368052" cy="360850"/>
          </a:xfrm>
          <a:prstGeom prst="rect">
            <a:avLst/>
          </a:prstGeom>
          <a:ln/>
        </p:spPr>
        <p:style>
          <a:lnRef idx="0">
            <a:schemeClr val="accent3"/>
          </a:lnRef>
          <a:fillRef idx="3">
            <a:schemeClr val="accent3"/>
          </a:fillRef>
          <a:effectRef idx="3">
            <a:schemeClr val="accent3"/>
          </a:effectRef>
          <a:fontRef idx="minor">
            <a:schemeClr val="lt1"/>
          </a:fontRef>
        </p:style>
        <p:txBody>
          <a:bodyPr wrap="square" lIns="72000" tIns="72000" rIns="72000" bIns="72000" rtlCol="0">
            <a:spAutoFit/>
          </a:bodyPr>
          <a:lstStyle/>
          <a:p>
            <a:pPr marL="258763" marR="0" indent="-258763" algn="l" defTabSz="914400" rtl="0" eaLnBrk="1" fontAlgn="auto" latinLnBrk="0" hangingPunct="1">
              <a:lnSpc>
                <a:spcPct val="100000"/>
              </a:lnSpc>
              <a:spcBef>
                <a:spcPts val="0"/>
              </a:spcBef>
              <a:spcAft>
                <a:spcPts val="0"/>
              </a:spcAft>
              <a:buClr>
                <a:schemeClr val="bg1">
                  <a:lumMod val="85000"/>
                  <a:lumOff val="15000"/>
                </a:schemeClr>
              </a:buClr>
              <a:buSzPct val="70000"/>
              <a:tabLst/>
            </a:pPr>
            <a:r>
              <a:rPr lang="de-DE" sz="1400" dirty="0" err="1" smtClean="0">
                <a:solidFill>
                  <a:schemeClr val="bg1">
                    <a:lumMod val="85000"/>
                    <a:lumOff val="15000"/>
                  </a:schemeClr>
                </a:solidFill>
                <a:latin typeface="Arial" pitchFamily="34" charset="0"/>
                <a:cs typeface="Arial" pitchFamily="34" charset="0"/>
              </a:rPr>
              <a:t>Peculiar</a:t>
            </a:r>
            <a:r>
              <a:rPr lang="de-DE" sz="1400" dirty="0" smtClean="0">
                <a:solidFill>
                  <a:schemeClr val="bg1">
                    <a:lumMod val="85000"/>
                    <a:lumOff val="15000"/>
                  </a:schemeClr>
                </a:solidFill>
                <a:latin typeface="Arial" pitchFamily="34" charset="0"/>
                <a:cs typeface="Arial" pitchFamily="34" charset="0"/>
              </a:rPr>
              <a:t> </a:t>
            </a:r>
            <a:r>
              <a:rPr lang="de-DE" sz="1400" dirty="0" err="1" smtClean="0">
                <a:solidFill>
                  <a:schemeClr val="bg1">
                    <a:lumMod val="85000"/>
                    <a:lumOff val="15000"/>
                  </a:schemeClr>
                </a:solidFill>
                <a:latin typeface="Arial" pitchFamily="34" charset="0"/>
                <a:cs typeface="Arial" pitchFamily="34" charset="0"/>
              </a:rPr>
              <a:t>filaments</a:t>
            </a:r>
            <a:endParaRPr kumimoji="0" lang="en-US" sz="1400" b="0"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endParaRPr>
          </a:p>
        </p:txBody>
      </p:sp>
      <p:grpSp>
        <p:nvGrpSpPr>
          <p:cNvPr id="6" name="Group 5"/>
          <p:cNvGrpSpPr/>
          <p:nvPr/>
        </p:nvGrpSpPr>
        <p:grpSpPr>
          <a:xfrm>
            <a:off x="2788920" y="2405052"/>
            <a:ext cx="2057400" cy="1361042"/>
            <a:chOff x="2788920" y="2405052"/>
            <a:chExt cx="2057400" cy="1361042"/>
          </a:xfrm>
        </p:grpSpPr>
        <p:pic>
          <p:nvPicPr>
            <p:cNvPr id="2057" name="Picture 14" descr="F:\spinor\hinode\newest_inversions\2D\full\fine_struct\filaments\tex_files\a&amp;a\eps\f7.eps"/>
            <p:cNvPicPr>
              <a:picLocks noChangeAspect="1" noChangeArrowheads="1"/>
            </p:cNvPicPr>
            <p:nvPr/>
          </p:nvPicPr>
          <p:blipFill rotWithShape="1">
            <a:blip r:embed="rId5" cstate="print"/>
            <a:srcRect t="5782" b="1020"/>
            <a:stretch/>
          </p:blipFill>
          <p:spPr bwMode="auto">
            <a:xfrm>
              <a:off x="2788920" y="2573019"/>
              <a:ext cx="2057400" cy="1193075"/>
            </a:xfrm>
            <a:prstGeom prst="rect">
              <a:avLst/>
            </a:prstGeom>
            <a:noFill/>
            <a:ln w="9525">
              <a:noFill/>
              <a:miter lim="800000"/>
              <a:headEnd/>
              <a:tailEnd/>
            </a:ln>
          </p:spPr>
        </p:pic>
        <p:sp>
          <p:nvSpPr>
            <p:cNvPr id="3" name="TextBox 2"/>
            <p:cNvSpPr txBox="1"/>
            <p:nvPr/>
          </p:nvSpPr>
          <p:spPr>
            <a:xfrm>
              <a:off x="2843141" y="2405052"/>
              <a:ext cx="1935273" cy="221599"/>
            </a:xfrm>
            <a:prstGeom prst="rect">
              <a:avLst/>
            </a:prstGeom>
            <a:noFill/>
            <a:ln>
              <a:noFill/>
            </a:ln>
            <a:scene3d>
              <a:camera prst="orthographicFront"/>
              <a:lightRig rig="threePt" dir="t"/>
            </a:scene3d>
            <a:sp3d>
              <a:bevelT w="165100" prst="coolSlant"/>
            </a:sp3d>
          </p:spPr>
          <p:txBody>
            <a:bodyPr wrap="none" lIns="128016" tIns="64008" rIns="128016" bIns="64008" rtlCol="0">
              <a:spAutoFit/>
            </a:bodyPr>
            <a:lstStyle/>
            <a:p>
              <a:pPr marR="0" algn="l" defTabSz="914400" rtl="0" eaLnBrk="1" fontAlgn="auto" latinLnBrk="0" hangingPunct="1">
                <a:lnSpc>
                  <a:spcPct val="100000"/>
                </a:lnSpc>
                <a:spcBef>
                  <a:spcPts val="0"/>
                </a:spcBef>
                <a:spcAft>
                  <a:spcPts val="0"/>
                </a:spcAft>
                <a:buClr>
                  <a:schemeClr val="bg1">
                    <a:lumMod val="85000"/>
                    <a:lumOff val="15000"/>
                  </a:schemeClr>
                </a:buClr>
                <a:buSzPct val="70000"/>
                <a:tabLst/>
              </a:pPr>
              <a:r>
                <a:rPr kumimoji="0" lang="en-US" sz="600" b="1"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rPr>
                <a:t>longitudinal</a:t>
              </a:r>
              <a:r>
                <a:rPr kumimoji="0" lang="en-US" sz="600" b="1" i="0" u="none" strike="noStrike" kern="1200" cap="none" spc="0" normalizeH="0" noProof="0" dirty="0" smtClean="0">
                  <a:ln>
                    <a:noFill/>
                  </a:ln>
                  <a:solidFill>
                    <a:schemeClr val="bg1">
                      <a:lumMod val="85000"/>
                      <a:lumOff val="15000"/>
                    </a:schemeClr>
                  </a:solidFill>
                  <a:effectLst/>
                  <a:uLnTx/>
                  <a:uFillTx/>
                  <a:latin typeface="Arial" pitchFamily="34" charset="0"/>
                  <a:ea typeface="+mn-ea"/>
                  <a:cs typeface="Arial" pitchFamily="34" charset="0"/>
                </a:rPr>
                <a:t> slice</a:t>
              </a:r>
              <a:r>
                <a:rPr kumimoji="0" lang="en-US" sz="600" b="1"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rPr>
                <a:t> along horizontal dashed line</a:t>
              </a:r>
            </a:p>
          </p:txBody>
        </p:sp>
      </p:grpSp>
      <p:sp>
        <p:nvSpPr>
          <p:cNvPr id="40" name="TextBox 39"/>
          <p:cNvSpPr txBox="1"/>
          <p:nvPr/>
        </p:nvSpPr>
        <p:spPr>
          <a:xfrm>
            <a:off x="4798518" y="2019197"/>
            <a:ext cx="1983293" cy="221599"/>
          </a:xfrm>
          <a:prstGeom prst="rect">
            <a:avLst/>
          </a:prstGeom>
          <a:noFill/>
          <a:ln>
            <a:noFill/>
          </a:ln>
          <a:scene3d>
            <a:camera prst="orthographicFront"/>
            <a:lightRig rig="threePt" dir="t"/>
          </a:scene3d>
          <a:sp3d>
            <a:bevelT w="165100" prst="coolSlant"/>
          </a:sp3d>
        </p:spPr>
        <p:txBody>
          <a:bodyPr wrap="square" lIns="128016" tIns="64008" rIns="128016" bIns="64008" rtlCol="0">
            <a:spAutoFit/>
          </a:bodyPr>
          <a:lstStyle/>
          <a:p>
            <a:pPr marR="0" algn="l" defTabSz="914400" rtl="0" eaLnBrk="1" fontAlgn="auto" latinLnBrk="0" hangingPunct="1">
              <a:lnSpc>
                <a:spcPct val="100000"/>
              </a:lnSpc>
              <a:spcBef>
                <a:spcPts val="0"/>
              </a:spcBef>
              <a:spcAft>
                <a:spcPts val="0"/>
              </a:spcAft>
              <a:buClr>
                <a:schemeClr val="bg1">
                  <a:lumMod val="85000"/>
                  <a:lumOff val="15000"/>
                </a:schemeClr>
              </a:buClr>
              <a:buSzPct val="70000"/>
              <a:tabLst/>
            </a:pPr>
            <a:r>
              <a:rPr lang="en-US" sz="600" b="1" dirty="0" smtClean="0">
                <a:solidFill>
                  <a:schemeClr val="bg1">
                    <a:lumMod val="85000"/>
                    <a:lumOff val="15000"/>
                  </a:schemeClr>
                </a:solidFill>
                <a:latin typeface="Arial" pitchFamily="34" charset="0"/>
                <a:ea typeface="+mn-ea"/>
                <a:cs typeface="Arial" pitchFamily="34" charset="0"/>
              </a:rPr>
              <a:t>transverse</a:t>
            </a:r>
            <a:r>
              <a:rPr kumimoji="0" lang="en-US" sz="600" b="1"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rPr>
              <a:t> cuts along vertical dot-dashed lines</a:t>
            </a:r>
          </a:p>
        </p:txBody>
      </p:sp>
      <p:sp>
        <p:nvSpPr>
          <p:cNvPr id="52" name="TextBox 51"/>
          <p:cNvSpPr txBox="1"/>
          <p:nvPr/>
        </p:nvSpPr>
        <p:spPr>
          <a:xfrm>
            <a:off x="184649" y="2489486"/>
            <a:ext cx="2448000" cy="298543"/>
          </a:xfrm>
          <a:prstGeom prst="rect">
            <a:avLst/>
          </a:prstGeom>
          <a:solidFill>
            <a:schemeClr val="tx1"/>
          </a:solidFill>
          <a:ln>
            <a:noFill/>
          </a:ln>
          <a:scene3d>
            <a:camera prst="orthographicFront"/>
            <a:lightRig rig="threePt" dir="t"/>
          </a:scene3d>
          <a:sp3d>
            <a:bevelT w="165100" prst="coolSlant"/>
          </a:sp3d>
        </p:spPr>
        <p:txBody>
          <a:bodyPr wrap="square" lIns="128016" tIns="64008" rIns="128016" bIns="64008" rtlCol="0">
            <a:spAutoFit/>
          </a:bodyPr>
          <a:lstStyle/>
          <a:p>
            <a:pPr marR="0" algn="l" defTabSz="914400" rtl="0" eaLnBrk="1" fontAlgn="auto" latinLnBrk="0" hangingPunct="1">
              <a:lnSpc>
                <a:spcPct val="100000"/>
              </a:lnSpc>
              <a:spcBef>
                <a:spcPts val="0"/>
              </a:spcBef>
              <a:spcAft>
                <a:spcPts val="0"/>
              </a:spcAft>
              <a:buClr>
                <a:schemeClr val="bg1">
                  <a:lumMod val="85000"/>
                  <a:lumOff val="15000"/>
                </a:schemeClr>
              </a:buClr>
              <a:buSzPct val="70000"/>
              <a:tabLst/>
            </a:pPr>
            <a:r>
              <a:rPr kumimoji="0" lang="en-US" sz="1100" b="1"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rPr>
              <a:t>Inversion</a:t>
            </a:r>
            <a:r>
              <a:rPr kumimoji="0" lang="en-US" sz="1100" b="1" i="0" u="none" strike="noStrike" kern="1200" cap="none" spc="0" normalizeH="0" noProof="0" dirty="0" smtClean="0">
                <a:ln>
                  <a:noFill/>
                </a:ln>
                <a:solidFill>
                  <a:schemeClr val="bg1">
                    <a:lumMod val="85000"/>
                    <a:lumOff val="15000"/>
                  </a:schemeClr>
                </a:solidFill>
                <a:effectLst/>
                <a:uLnTx/>
                <a:uFillTx/>
                <a:latin typeface="Arial" pitchFamily="34" charset="0"/>
                <a:ea typeface="+mn-ea"/>
                <a:cs typeface="Arial" pitchFamily="34" charset="0"/>
              </a:rPr>
              <a:t> result: field inclination </a:t>
            </a:r>
            <a:endParaRPr kumimoji="0" lang="en-US" sz="1100" b="1"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endParaRPr>
          </a:p>
        </p:txBody>
      </p:sp>
      <p:pic>
        <p:nvPicPr>
          <p:cNvPr id="1032" name="Picture 8"/>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901" t="7725" r="21060" b="66216"/>
          <a:stretch/>
        </p:blipFill>
        <p:spPr bwMode="auto">
          <a:xfrm>
            <a:off x="188914" y="5499237"/>
            <a:ext cx="2556918" cy="168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TextBox 54"/>
          <p:cNvSpPr txBox="1"/>
          <p:nvPr/>
        </p:nvSpPr>
        <p:spPr>
          <a:xfrm>
            <a:off x="184648" y="5172375"/>
            <a:ext cx="2448000" cy="298543"/>
          </a:xfrm>
          <a:prstGeom prst="rect">
            <a:avLst/>
          </a:prstGeom>
          <a:solidFill>
            <a:schemeClr val="tx1"/>
          </a:solidFill>
          <a:ln>
            <a:noFill/>
          </a:ln>
          <a:scene3d>
            <a:camera prst="orthographicFront"/>
            <a:lightRig rig="threePt" dir="t"/>
          </a:scene3d>
          <a:sp3d>
            <a:bevelT w="165100" prst="coolSlant"/>
          </a:sp3d>
        </p:spPr>
        <p:txBody>
          <a:bodyPr wrap="square" lIns="128016" tIns="64008" rIns="128016" bIns="64008" rtlCol="0">
            <a:spAutoFit/>
          </a:bodyPr>
          <a:lstStyle/>
          <a:p>
            <a:pPr marR="0" algn="l" defTabSz="914400" rtl="0" eaLnBrk="1" fontAlgn="auto" latinLnBrk="0" hangingPunct="1">
              <a:lnSpc>
                <a:spcPct val="100000"/>
              </a:lnSpc>
              <a:spcBef>
                <a:spcPts val="0"/>
              </a:spcBef>
              <a:spcAft>
                <a:spcPts val="0"/>
              </a:spcAft>
              <a:buClr>
                <a:schemeClr val="bg1">
                  <a:lumMod val="85000"/>
                  <a:lumOff val="15000"/>
                </a:schemeClr>
              </a:buClr>
              <a:buSzPct val="70000"/>
              <a:tabLst/>
            </a:pPr>
            <a:r>
              <a:rPr kumimoji="0" lang="en-US" sz="1100" b="1"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rPr>
              <a:t>Averaged penumbral filament</a:t>
            </a:r>
          </a:p>
        </p:txBody>
      </p:sp>
      <p:grpSp>
        <p:nvGrpSpPr>
          <p:cNvPr id="8" name="Group 7"/>
          <p:cNvGrpSpPr/>
          <p:nvPr/>
        </p:nvGrpSpPr>
        <p:grpSpPr>
          <a:xfrm>
            <a:off x="2825750" y="3881441"/>
            <a:ext cx="3857625" cy="823448"/>
            <a:chOff x="2825750" y="3881441"/>
            <a:chExt cx="3857625" cy="823448"/>
          </a:xfrm>
        </p:grpSpPr>
        <p:sp>
          <p:nvSpPr>
            <p:cNvPr id="33" name="Text Box 4"/>
            <p:cNvSpPr txBox="1">
              <a:spLocks noChangeArrowheads="1"/>
            </p:cNvSpPr>
            <p:nvPr/>
          </p:nvSpPr>
          <p:spPr bwMode="auto">
            <a:xfrm>
              <a:off x="2825750" y="3881441"/>
              <a:ext cx="3857625" cy="82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4" tIns="41982" rIns="83964" bIns="41982">
              <a:spAutoFit/>
            </a:bodyPr>
            <a:lstStyle>
              <a:lvl1pPr marL="171450" indent="-171450" eaLnBrk="0" hangingPunct="0">
                <a:defRPr sz="2000">
                  <a:solidFill>
                    <a:srgbClr val="FFFF00"/>
                  </a:solidFill>
                  <a:latin typeface="Arial" pitchFamily="34" charset="0"/>
                  <a:ea typeface="ＭＳ Ｐゴシック" pitchFamily="34" charset="-128"/>
                </a:defRPr>
              </a:lvl1pPr>
              <a:lvl2pPr marL="742950" indent="-285750" eaLnBrk="0" hangingPunct="0">
                <a:defRPr sz="2000">
                  <a:solidFill>
                    <a:srgbClr val="FFFF00"/>
                  </a:solidFill>
                  <a:latin typeface="Arial" pitchFamily="34" charset="0"/>
                  <a:ea typeface="ＭＳ Ｐゴシック" pitchFamily="34" charset="-128"/>
                </a:defRPr>
              </a:lvl2pPr>
              <a:lvl3pPr marL="1143000" indent="-228600" eaLnBrk="0" hangingPunct="0">
                <a:defRPr sz="2000">
                  <a:solidFill>
                    <a:srgbClr val="FFFF00"/>
                  </a:solidFill>
                  <a:latin typeface="Arial" pitchFamily="34" charset="0"/>
                  <a:ea typeface="ＭＳ Ｐゴシック" pitchFamily="34" charset="-128"/>
                </a:defRPr>
              </a:lvl3pPr>
              <a:lvl4pPr marL="1600200" indent="-228600" eaLnBrk="0" hangingPunct="0">
                <a:defRPr sz="2000">
                  <a:solidFill>
                    <a:srgbClr val="FFFF00"/>
                  </a:solidFill>
                  <a:latin typeface="Arial" pitchFamily="34" charset="0"/>
                  <a:ea typeface="ＭＳ Ｐゴシック" pitchFamily="34" charset="-128"/>
                </a:defRPr>
              </a:lvl4pPr>
              <a:lvl5pPr marL="2057400" indent="-228600" eaLnBrk="0" hangingPunct="0">
                <a:defRPr sz="2000">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9pPr>
            </a:lstStyle>
            <a:p>
              <a:pPr algn="just" eaLnBrk="1" hangingPunct="1">
                <a:buClr>
                  <a:srgbClr val="C00000"/>
                </a:buClr>
                <a:buSzPct val="70000"/>
                <a:buFont typeface="Wingdings" pitchFamily="2" charset="2"/>
                <a:buChar char="Ø"/>
                <a:defRPr/>
              </a:pPr>
              <a:r>
                <a:rPr lang="de-DE" sz="1200" dirty="0" err="1" smtClean="0">
                  <a:solidFill>
                    <a:srgbClr val="000000"/>
                  </a:solidFill>
                  <a:cs typeface="Arial" pitchFamily="34" charset="0"/>
                </a:rPr>
                <a:t>penumbral</a:t>
              </a:r>
              <a:r>
                <a:rPr lang="de-DE" sz="1200" dirty="0" smtClean="0">
                  <a:solidFill>
                    <a:srgbClr val="000000"/>
                  </a:solidFill>
                  <a:cs typeface="Arial" pitchFamily="34" charset="0"/>
                </a:rPr>
                <a:t> </a:t>
              </a:r>
              <a:r>
                <a:rPr lang="de-DE" sz="1200" dirty="0" err="1">
                  <a:solidFill>
                    <a:srgbClr val="000000"/>
                  </a:solidFill>
                  <a:cs typeface="Arial" pitchFamily="34" charset="0"/>
                </a:rPr>
                <a:t>filaments</a:t>
              </a:r>
              <a:r>
                <a:rPr lang="de-DE" sz="1200" dirty="0">
                  <a:solidFill>
                    <a:srgbClr val="000000"/>
                  </a:solidFill>
                  <a:cs typeface="Arial" pitchFamily="34" charset="0"/>
                </a:rPr>
                <a:t> </a:t>
              </a:r>
              <a:r>
                <a:rPr lang="de-DE" sz="1200" dirty="0" err="1">
                  <a:solidFill>
                    <a:srgbClr val="000000"/>
                  </a:solidFill>
                  <a:cs typeface="Arial" pitchFamily="34" charset="0"/>
                </a:rPr>
                <a:t>are</a:t>
              </a:r>
              <a:r>
                <a:rPr lang="de-DE" sz="1200" dirty="0">
                  <a:solidFill>
                    <a:srgbClr val="000000"/>
                  </a:solidFill>
                  <a:cs typeface="Arial" pitchFamily="34" charset="0"/>
                </a:rPr>
                <a:t> </a:t>
              </a:r>
              <a:r>
                <a:rPr lang="de-DE" sz="1200" dirty="0" err="1">
                  <a:solidFill>
                    <a:srgbClr val="000000"/>
                  </a:solidFill>
                  <a:cs typeface="Arial" pitchFamily="34" charset="0"/>
                </a:rPr>
                <a:t>remarkably</a:t>
              </a:r>
              <a:r>
                <a:rPr lang="de-DE" sz="1200" dirty="0">
                  <a:solidFill>
                    <a:srgbClr val="000000"/>
                  </a:solidFill>
                  <a:cs typeface="Arial" pitchFamily="34" charset="0"/>
                </a:rPr>
                <a:t> </a:t>
              </a:r>
              <a:r>
                <a:rPr lang="de-DE" sz="1200" dirty="0" err="1" smtClean="0">
                  <a:solidFill>
                    <a:srgbClr val="000000"/>
                  </a:solidFill>
                  <a:cs typeface="Arial" pitchFamily="34" charset="0"/>
                </a:rPr>
                <a:t>similar</a:t>
              </a:r>
              <a:r>
                <a:rPr lang="de-DE" sz="1200" dirty="0" smtClean="0">
                  <a:solidFill>
                    <a:srgbClr val="000000"/>
                  </a:solidFill>
                  <a:cs typeface="Arial" pitchFamily="34" charset="0"/>
                </a:rPr>
                <a:t>      </a:t>
              </a:r>
              <a:r>
                <a:rPr lang="de-DE" sz="1200" dirty="0" err="1" smtClean="0">
                  <a:solidFill>
                    <a:srgbClr val="000000"/>
                  </a:solidFill>
                  <a:cs typeface="Arial" pitchFamily="34" charset="0"/>
                </a:rPr>
                <a:t>we</a:t>
              </a:r>
              <a:endParaRPr lang="de-DE" sz="1200" dirty="0" smtClean="0">
                <a:solidFill>
                  <a:srgbClr val="000000"/>
                </a:solidFill>
                <a:cs typeface="Arial" pitchFamily="34" charset="0"/>
              </a:endParaRPr>
            </a:p>
            <a:p>
              <a:pPr marL="0" indent="0" algn="just" eaLnBrk="1" hangingPunct="1">
                <a:buClr>
                  <a:srgbClr val="C00000"/>
                </a:buClr>
                <a:buSzPct val="70000"/>
                <a:defRPr/>
              </a:pPr>
              <a:r>
                <a:rPr lang="de-DE" sz="1200" dirty="0">
                  <a:solidFill>
                    <a:srgbClr val="000000"/>
                  </a:solidFill>
                  <a:cs typeface="Arial" pitchFamily="34" charset="0"/>
                </a:rPr>
                <a:t> </a:t>
              </a:r>
              <a:r>
                <a:rPr lang="de-DE" sz="1200" dirty="0" smtClean="0">
                  <a:solidFill>
                    <a:srgbClr val="000000"/>
                  </a:solidFill>
                  <a:cs typeface="Arial" pitchFamily="34" charset="0"/>
                </a:rPr>
                <a:t>   </a:t>
              </a:r>
              <a:r>
                <a:rPr lang="de-DE" sz="1200" dirty="0" err="1" smtClean="0">
                  <a:solidFill>
                    <a:srgbClr val="000000"/>
                  </a:solidFill>
                  <a:cs typeface="Arial" pitchFamily="34" charset="0"/>
                </a:rPr>
                <a:t>can</a:t>
              </a:r>
              <a:r>
                <a:rPr lang="de-DE" sz="1200" dirty="0" smtClean="0">
                  <a:solidFill>
                    <a:srgbClr val="000000"/>
                  </a:solidFill>
                  <a:cs typeface="Arial" pitchFamily="34" charset="0"/>
                </a:rPr>
                <a:t> form an </a:t>
              </a:r>
              <a:r>
                <a:rPr lang="de-DE" sz="1200" dirty="0" err="1" smtClean="0">
                  <a:solidFill>
                    <a:srgbClr val="000000"/>
                  </a:solidFill>
                  <a:cs typeface="Arial" pitchFamily="34" charset="0"/>
                </a:rPr>
                <a:t>average</a:t>
              </a:r>
              <a:r>
                <a:rPr lang="de-DE" sz="1200" dirty="0" smtClean="0">
                  <a:solidFill>
                    <a:srgbClr val="000000"/>
                  </a:solidFill>
                  <a:cs typeface="Arial" pitchFamily="34" charset="0"/>
                </a:rPr>
                <a:t> (</a:t>
              </a:r>
              <a:r>
                <a:rPr lang="de-DE" sz="1200" dirty="0" err="1" smtClean="0">
                  <a:solidFill>
                    <a:srgbClr val="000000"/>
                  </a:solidFill>
                  <a:cs typeface="Arial" pitchFamily="34" charset="0"/>
                </a:rPr>
                <a:t>standard</a:t>
              </a:r>
              <a:r>
                <a:rPr lang="de-DE" sz="1200" dirty="0" smtClean="0">
                  <a:solidFill>
                    <a:srgbClr val="000000"/>
                  </a:solidFill>
                  <a:cs typeface="Arial" pitchFamily="34" charset="0"/>
                </a:rPr>
                <a:t>) </a:t>
              </a:r>
              <a:r>
                <a:rPr lang="de-DE" sz="1200" dirty="0" err="1" smtClean="0">
                  <a:solidFill>
                    <a:srgbClr val="000000"/>
                  </a:solidFill>
                  <a:cs typeface="Arial" pitchFamily="34" charset="0"/>
                </a:rPr>
                <a:t>penumbral</a:t>
              </a:r>
              <a:r>
                <a:rPr lang="de-DE" sz="1200" dirty="0" smtClean="0">
                  <a:solidFill>
                    <a:srgbClr val="000000"/>
                  </a:solidFill>
                  <a:cs typeface="Arial" pitchFamily="34" charset="0"/>
                </a:rPr>
                <a:t> </a:t>
              </a:r>
              <a:r>
                <a:rPr lang="de-DE" sz="1200" dirty="0" err="1" smtClean="0">
                  <a:solidFill>
                    <a:srgbClr val="000000"/>
                  </a:solidFill>
                  <a:cs typeface="Arial" pitchFamily="34" charset="0"/>
                </a:rPr>
                <a:t>filament</a:t>
              </a:r>
              <a:endParaRPr lang="de-DE" sz="1200" dirty="0" smtClean="0">
                <a:solidFill>
                  <a:srgbClr val="000000"/>
                </a:solidFill>
                <a:cs typeface="Arial" pitchFamily="34" charset="0"/>
              </a:endParaRPr>
            </a:p>
            <a:p>
              <a:pPr algn="just" eaLnBrk="1" hangingPunct="1">
                <a:buClr>
                  <a:srgbClr val="C00000"/>
                </a:buClr>
                <a:buSzPct val="70000"/>
                <a:buFont typeface="Wingdings" pitchFamily="2" charset="2"/>
                <a:buChar char="Ø"/>
                <a:defRPr/>
              </a:pPr>
              <a:r>
                <a:rPr lang="de-DE" sz="1200" dirty="0">
                  <a:solidFill>
                    <a:srgbClr val="000000"/>
                  </a:solidFill>
                  <a:cs typeface="Arial" pitchFamily="34" charset="0"/>
                </a:rPr>
                <a:t>radial </a:t>
              </a:r>
              <a:r>
                <a:rPr lang="de-DE" sz="1200" dirty="0" err="1">
                  <a:solidFill>
                    <a:srgbClr val="000000"/>
                  </a:solidFill>
                  <a:cs typeface="Arial" pitchFamily="34" charset="0"/>
                </a:rPr>
                <a:t>and</a:t>
              </a:r>
              <a:r>
                <a:rPr lang="de-DE" sz="1200" dirty="0">
                  <a:solidFill>
                    <a:srgbClr val="000000"/>
                  </a:solidFill>
                  <a:cs typeface="Arial" pitchFamily="34" charset="0"/>
                </a:rPr>
                <a:t> lateral </a:t>
              </a:r>
              <a:r>
                <a:rPr lang="de-DE" sz="1200" dirty="0" err="1">
                  <a:solidFill>
                    <a:srgbClr val="000000"/>
                  </a:solidFill>
                  <a:cs typeface="Arial" pitchFamily="34" charset="0"/>
                </a:rPr>
                <a:t>convection</a:t>
              </a:r>
              <a:r>
                <a:rPr lang="de-DE" sz="1200" dirty="0">
                  <a:solidFill>
                    <a:srgbClr val="000000"/>
                  </a:solidFill>
                  <a:cs typeface="Arial" pitchFamily="34" charset="0"/>
                </a:rPr>
                <a:t> </a:t>
              </a:r>
              <a:r>
                <a:rPr lang="de-DE" sz="1200" dirty="0" err="1">
                  <a:solidFill>
                    <a:srgbClr val="000000"/>
                  </a:solidFill>
                  <a:cs typeface="Arial" pitchFamily="34" charset="0"/>
                </a:rPr>
                <a:t>patterns</a:t>
              </a:r>
              <a:r>
                <a:rPr lang="de-DE" sz="1200" dirty="0">
                  <a:solidFill>
                    <a:srgbClr val="000000"/>
                  </a:solidFill>
                  <a:cs typeface="Arial" pitchFamily="34" charset="0"/>
                </a:rPr>
                <a:t> </a:t>
              </a:r>
              <a:r>
                <a:rPr lang="de-DE" sz="1200" dirty="0" err="1">
                  <a:solidFill>
                    <a:srgbClr val="000000"/>
                  </a:solidFill>
                  <a:cs typeface="Arial" pitchFamily="34" charset="0"/>
                </a:rPr>
                <a:t>clearly</a:t>
              </a:r>
              <a:r>
                <a:rPr lang="de-DE" sz="1200" dirty="0">
                  <a:solidFill>
                    <a:srgbClr val="000000"/>
                  </a:solidFill>
                  <a:cs typeface="Arial" pitchFamily="34" charset="0"/>
                </a:rPr>
                <a:t> </a:t>
              </a:r>
              <a:r>
                <a:rPr lang="de-DE" sz="1200" dirty="0" err="1" smtClean="0">
                  <a:solidFill>
                    <a:srgbClr val="000000"/>
                  </a:solidFill>
                  <a:cs typeface="Arial" pitchFamily="34" charset="0"/>
                </a:rPr>
                <a:t>visible</a:t>
              </a:r>
              <a:endParaRPr lang="de-DE" sz="1200" dirty="0" smtClean="0">
                <a:solidFill>
                  <a:srgbClr val="000000"/>
                </a:solidFill>
                <a:cs typeface="Arial" pitchFamily="34" charset="0"/>
              </a:endParaRPr>
            </a:p>
            <a:p>
              <a:pPr algn="just" eaLnBrk="1" hangingPunct="1">
                <a:buClr>
                  <a:srgbClr val="C00000"/>
                </a:buClr>
                <a:buSzPct val="70000"/>
                <a:buFont typeface="Wingdings" pitchFamily="2" charset="2"/>
                <a:buChar char="Ø"/>
                <a:defRPr/>
              </a:pPr>
              <a:r>
                <a:rPr lang="de-DE" sz="1200" dirty="0" err="1" smtClean="0">
                  <a:solidFill>
                    <a:srgbClr val="000000"/>
                  </a:solidFill>
                  <a:cs typeface="Arial" pitchFamily="34" charset="0"/>
                </a:rPr>
                <a:t>uniformity</a:t>
              </a:r>
              <a:r>
                <a:rPr lang="de-DE" sz="1200" dirty="0" smtClean="0">
                  <a:solidFill>
                    <a:srgbClr val="000000"/>
                  </a:solidFill>
                  <a:cs typeface="Arial" pitchFamily="34" charset="0"/>
                </a:rPr>
                <a:t> </a:t>
              </a:r>
              <a:r>
                <a:rPr lang="de-DE" sz="1200" dirty="0" err="1" smtClean="0">
                  <a:solidFill>
                    <a:srgbClr val="000000"/>
                  </a:solidFill>
                  <a:cs typeface="Arial" pitchFamily="34" charset="0"/>
                </a:rPr>
                <a:t>of</a:t>
              </a:r>
              <a:r>
                <a:rPr lang="de-DE" sz="1200" dirty="0" smtClean="0">
                  <a:solidFill>
                    <a:srgbClr val="000000"/>
                  </a:solidFill>
                  <a:cs typeface="Arial" pitchFamily="34" charset="0"/>
                </a:rPr>
                <a:t> </a:t>
              </a:r>
              <a:r>
                <a:rPr lang="de-DE" sz="1200" dirty="0" err="1" smtClean="0">
                  <a:solidFill>
                    <a:srgbClr val="000000"/>
                  </a:solidFill>
                  <a:cs typeface="Arial" pitchFamily="34" charset="0"/>
                </a:rPr>
                <a:t>structure</a:t>
              </a:r>
              <a:r>
                <a:rPr lang="de-DE" sz="1200" dirty="0" smtClean="0">
                  <a:solidFill>
                    <a:srgbClr val="000000"/>
                  </a:solidFill>
                  <a:cs typeface="Arial" pitchFamily="34" charset="0"/>
                </a:rPr>
                <a:t> </a:t>
              </a:r>
              <a:r>
                <a:rPr lang="de-DE" sz="1200" dirty="0" err="1" smtClean="0">
                  <a:solidFill>
                    <a:srgbClr val="000000"/>
                  </a:solidFill>
                  <a:cs typeface="Arial" pitchFamily="34" charset="0"/>
                </a:rPr>
                <a:t>constrains</a:t>
              </a:r>
              <a:r>
                <a:rPr lang="de-DE" sz="1200" dirty="0" smtClean="0">
                  <a:solidFill>
                    <a:srgbClr val="000000"/>
                  </a:solidFill>
                  <a:cs typeface="Arial" pitchFamily="34" charset="0"/>
                </a:rPr>
                <a:t> MHD </a:t>
              </a:r>
              <a:r>
                <a:rPr lang="de-DE" sz="1200" dirty="0" err="1" smtClean="0">
                  <a:solidFill>
                    <a:srgbClr val="000000"/>
                  </a:solidFill>
                  <a:cs typeface="Arial" pitchFamily="34" charset="0"/>
                </a:rPr>
                <a:t>simulations</a:t>
              </a:r>
              <a:endParaRPr lang="de-DE" sz="1200" dirty="0" smtClean="0">
                <a:solidFill>
                  <a:srgbClr val="000000"/>
                </a:solidFill>
                <a:cs typeface="Arial" pitchFamily="34" charset="0"/>
              </a:endParaRPr>
            </a:p>
          </p:txBody>
        </p:sp>
        <p:sp>
          <p:nvSpPr>
            <p:cNvPr id="4" name="Right Arrow 3"/>
            <p:cNvSpPr/>
            <p:nvPr/>
          </p:nvSpPr>
          <p:spPr>
            <a:xfrm>
              <a:off x="6045200" y="4006850"/>
              <a:ext cx="132557" cy="4571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55809" r="14600"/>
          <a:stretch/>
        </p:blipFill>
        <p:spPr bwMode="auto">
          <a:xfrm>
            <a:off x="2896543" y="5271879"/>
            <a:ext cx="2837329" cy="2078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0" name="Text Box 4"/>
          <p:cNvSpPr txBox="1">
            <a:spLocks noChangeArrowheads="1"/>
          </p:cNvSpPr>
          <p:nvPr/>
        </p:nvSpPr>
        <p:spPr bwMode="auto">
          <a:xfrm>
            <a:off x="5094980" y="7572096"/>
            <a:ext cx="1577316" cy="217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964" tIns="41982" rIns="83964" bIns="41982">
            <a:spAutoFit/>
          </a:bodyPr>
          <a:lstStyle>
            <a:lvl1pPr marL="171450" indent="-171450" eaLnBrk="0" hangingPunct="0">
              <a:defRPr sz="2000">
                <a:solidFill>
                  <a:srgbClr val="FFFF00"/>
                </a:solidFill>
                <a:latin typeface="Arial" pitchFamily="34" charset="0"/>
                <a:ea typeface="ＭＳ Ｐゴシック" pitchFamily="34" charset="-128"/>
              </a:defRPr>
            </a:lvl1pPr>
            <a:lvl2pPr marL="742950" indent="-285750" eaLnBrk="0" hangingPunct="0">
              <a:defRPr sz="2000">
                <a:solidFill>
                  <a:srgbClr val="FFFF00"/>
                </a:solidFill>
                <a:latin typeface="Arial" pitchFamily="34" charset="0"/>
                <a:ea typeface="ＭＳ Ｐゴシック" pitchFamily="34" charset="-128"/>
              </a:defRPr>
            </a:lvl2pPr>
            <a:lvl3pPr marL="1143000" indent="-228600" eaLnBrk="0" hangingPunct="0">
              <a:defRPr sz="2000">
                <a:solidFill>
                  <a:srgbClr val="FFFF00"/>
                </a:solidFill>
                <a:latin typeface="Arial" pitchFamily="34" charset="0"/>
                <a:ea typeface="ＭＳ Ｐゴシック" pitchFamily="34" charset="-128"/>
              </a:defRPr>
            </a:lvl3pPr>
            <a:lvl4pPr marL="1600200" indent="-228600" eaLnBrk="0" hangingPunct="0">
              <a:defRPr sz="2000">
                <a:solidFill>
                  <a:srgbClr val="FFFF00"/>
                </a:solidFill>
                <a:latin typeface="Arial" pitchFamily="34" charset="0"/>
                <a:ea typeface="ＭＳ Ｐゴシック" pitchFamily="34" charset="-128"/>
              </a:defRPr>
            </a:lvl4pPr>
            <a:lvl5pPr marL="2057400" indent="-228600" eaLnBrk="0" hangingPunct="0">
              <a:defRPr sz="2000">
                <a:solidFill>
                  <a:srgbClr val="FFFF00"/>
                </a:solidFill>
                <a:latin typeface="Arial" pitchFamily="34" charset="0"/>
                <a:ea typeface="ＭＳ Ｐゴシック" pitchFamily="34" charset="-128"/>
              </a:defRPr>
            </a:lvl5pPr>
            <a:lvl6pPr marL="25146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6pPr>
            <a:lvl7pPr marL="29718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7pPr>
            <a:lvl8pPr marL="34290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8pPr>
            <a:lvl9pPr marL="3886200" indent="-228600" eaLnBrk="0" fontAlgn="base" hangingPunct="0">
              <a:spcBef>
                <a:spcPct val="0"/>
              </a:spcBef>
              <a:spcAft>
                <a:spcPct val="0"/>
              </a:spcAft>
              <a:defRPr sz="2000">
                <a:solidFill>
                  <a:srgbClr val="FFFF00"/>
                </a:solidFill>
                <a:latin typeface="Arial" pitchFamily="34" charset="0"/>
                <a:ea typeface="ＭＳ Ｐゴシック" pitchFamily="34" charset="-128"/>
              </a:defRPr>
            </a:lvl9pPr>
          </a:lstStyle>
          <a:p>
            <a:pPr eaLnBrk="1" hangingPunct="1">
              <a:buClr>
                <a:srgbClr val="C00000"/>
              </a:buClr>
              <a:buSzPct val="70000"/>
              <a:buFont typeface="Wingdings" pitchFamily="2" charset="2"/>
              <a:buChar char="Ø"/>
              <a:defRPr/>
            </a:pPr>
            <a:r>
              <a:rPr lang="de-DE" sz="1200" dirty="0">
                <a:solidFill>
                  <a:srgbClr val="000000"/>
                </a:solidFill>
                <a:cs typeface="Arial" pitchFamily="34" charset="0"/>
              </a:rPr>
              <a:t>F</a:t>
            </a:r>
            <a:r>
              <a:rPr lang="de-DE" sz="1200" dirty="0" smtClean="0">
                <a:solidFill>
                  <a:srgbClr val="000000"/>
                </a:solidFill>
                <a:cs typeface="Arial" pitchFamily="34" charset="0"/>
              </a:rPr>
              <a:t>ilaments </a:t>
            </a:r>
            <a:r>
              <a:rPr lang="de-DE" sz="1200" dirty="0" err="1" smtClean="0">
                <a:solidFill>
                  <a:srgbClr val="000000"/>
                </a:solidFill>
                <a:cs typeface="Arial" pitchFamily="34" charset="0"/>
              </a:rPr>
              <a:t>with</a:t>
            </a:r>
            <a:r>
              <a:rPr lang="de-DE" sz="1200" dirty="0" smtClean="0">
                <a:solidFill>
                  <a:srgbClr val="000000"/>
                </a:solidFill>
                <a:cs typeface="Arial" pitchFamily="34" charset="0"/>
              </a:rPr>
              <a:t> </a:t>
            </a:r>
            <a:r>
              <a:rPr lang="de-DE" sz="1200" dirty="0" err="1" smtClean="0">
                <a:solidFill>
                  <a:srgbClr val="000000"/>
                </a:solidFill>
                <a:cs typeface="Arial" pitchFamily="34" charset="0"/>
              </a:rPr>
              <a:t>two</a:t>
            </a:r>
            <a:r>
              <a:rPr lang="de-DE" sz="1200" dirty="0" smtClean="0">
                <a:solidFill>
                  <a:srgbClr val="000000"/>
                </a:solidFill>
                <a:cs typeface="Arial" pitchFamily="34" charset="0"/>
              </a:rPr>
              <a:t> </a:t>
            </a:r>
            <a:r>
              <a:rPr lang="de-DE" sz="1200" dirty="0" err="1" smtClean="0">
                <a:solidFill>
                  <a:srgbClr val="000000"/>
                </a:solidFill>
                <a:cs typeface="Arial" pitchFamily="34" charset="0"/>
              </a:rPr>
              <a:t>heads</a:t>
            </a:r>
            <a:r>
              <a:rPr lang="de-DE" sz="1200" dirty="0">
                <a:solidFill>
                  <a:srgbClr val="000000"/>
                </a:solidFill>
                <a:cs typeface="Arial" pitchFamily="34" charset="0"/>
              </a:rPr>
              <a:t> </a:t>
            </a:r>
            <a:r>
              <a:rPr lang="de-DE" sz="1200" dirty="0" err="1" smtClean="0">
                <a:solidFill>
                  <a:srgbClr val="000000"/>
                </a:solidFill>
                <a:cs typeface="Arial" pitchFamily="34" charset="0"/>
              </a:rPr>
              <a:t>or</a:t>
            </a:r>
            <a:r>
              <a:rPr lang="de-DE" sz="1200" dirty="0" smtClean="0">
                <a:solidFill>
                  <a:srgbClr val="000000"/>
                </a:solidFill>
                <a:cs typeface="Arial" pitchFamily="34" charset="0"/>
              </a:rPr>
              <a:t> </a:t>
            </a:r>
            <a:r>
              <a:rPr lang="de-DE" sz="1200" dirty="0" err="1" smtClean="0">
                <a:solidFill>
                  <a:srgbClr val="000000"/>
                </a:solidFill>
                <a:cs typeface="Arial" pitchFamily="34" charset="0"/>
              </a:rPr>
              <a:t>tails</a:t>
            </a:r>
            <a:r>
              <a:rPr lang="de-DE" sz="1200" dirty="0" smtClean="0">
                <a:solidFill>
                  <a:srgbClr val="000000"/>
                </a:solidFill>
                <a:cs typeface="Arial" pitchFamily="34" charset="0"/>
              </a:rPr>
              <a:t> </a:t>
            </a:r>
            <a:r>
              <a:rPr lang="de-DE" sz="1200" dirty="0" err="1" smtClean="0">
                <a:solidFill>
                  <a:srgbClr val="000000"/>
                </a:solidFill>
                <a:cs typeface="Arial" pitchFamily="34" charset="0"/>
              </a:rPr>
              <a:t>and</a:t>
            </a:r>
            <a:r>
              <a:rPr lang="de-DE" sz="1200" dirty="0" smtClean="0">
                <a:solidFill>
                  <a:srgbClr val="000000"/>
                </a:solidFill>
                <a:cs typeface="Arial" pitchFamily="34" charset="0"/>
              </a:rPr>
              <a:t> </a:t>
            </a:r>
            <a:r>
              <a:rPr lang="de-DE" sz="1200" dirty="0" err="1" smtClean="0">
                <a:solidFill>
                  <a:srgbClr val="000000"/>
                </a:solidFill>
                <a:cs typeface="Arial" pitchFamily="34" charset="0"/>
              </a:rPr>
              <a:t>shortest</a:t>
            </a:r>
            <a:r>
              <a:rPr lang="de-DE" sz="1200" dirty="0" smtClean="0">
                <a:solidFill>
                  <a:srgbClr val="000000"/>
                </a:solidFill>
                <a:cs typeface="Arial" pitchFamily="34" charset="0"/>
              </a:rPr>
              <a:t>/ </a:t>
            </a:r>
            <a:r>
              <a:rPr lang="de-DE" sz="1200" dirty="0" err="1" smtClean="0">
                <a:solidFill>
                  <a:srgbClr val="000000"/>
                </a:solidFill>
                <a:cs typeface="Arial" pitchFamily="34" charset="0"/>
              </a:rPr>
              <a:t>longest</a:t>
            </a:r>
            <a:r>
              <a:rPr lang="de-DE" sz="1200" dirty="0" smtClean="0">
                <a:solidFill>
                  <a:srgbClr val="000000"/>
                </a:solidFill>
                <a:cs typeface="Arial" pitchFamily="34" charset="0"/>
              </a:rPr>
              <a:t> </a:t>
            </a:r>
            <a:r>
              <a:rPr lang="de-DE" sz="1200" dirty="0" err="1" smtClean="0">
                <a:solidFill>
                  <a:srgbClr val="000000"/>
                </a:solidFill>
                <a:cs typeface="Arial" pitchFamily="34" charset="0"/>
              </a:rPr>
              <a:t>filaments</a:t>
            </a:r>
            <a:r>
              <a:rPr lang="de-DE" sz="1200" dirty="0" smtClean="0">
                <a:solidFill>
                  <a:srgbClr val="000000"/>
                </a:solidFill>
                <a:cs typeface="Arial" pitchFamily="34" charset="0"/>
              </a:rPr>
              <a:t> </a:t>
            </a:r>
            <a:r>
              <a:rPr lang="de-DE" sz="1200" dirty="0" err="1">
                <a:solidFill>
                  <a:srgbClr val="000000"/>
                </a:solidFill>
                <a:cs typeface="Arial" pitchFamily="34" charset="0"/>
              </a:rPr>
              <a:t>qualitatively</a:t>
            </a:r>
            <a:r>
              <a:rPr lang="de-DE" sz="1200" dirty="0">
                <a:solidFill>
                  <a:srgbClr val="000000"/>
                </a:solidFill>
                <a:cs typeface="Arial" pitchFamily="34" charset="0"/>
              </a:rPr>
              <a:t> </a:t>
            </a:r>
            <a:r>
              <a:rPr lang="de-DE" sz="1200" dirty="0" smtClean="0">
                <a:solidFill>
                  <a:srgbClr val="000000"/>
                </a:solidFill>
                <a:cs typeface="Arial" pitchFamily="34" charset="0"/>
              </a:rPr>
              <a:t> </a:t>
            </a:r>
            <a:r>
              <a:rPr lang="de-DE" sz="1200" dirty="0" err="1" smtClean="0">
                <a:solidFill>
                  <a:srgbClr val="000000"/>
                </a:solidFill>
                <a:cs typeface="Arial" pitchFamily="34" charset="0"/>
              </a:rPr>
              <a:t>resemble</a:t>
            </a:r>
            <a:r>
              <a:rPr lang="de-DE" sz="1200" dirty="0" smtClean="0">
                <a:solidFill>
                  <a:srgbClr val="000000"/>
                </a:solidFill>
                <a:cs typeface="Arial" pitchFamily="34" charset="0"/>
              </a:rPr>
              <a:t> </a:t>
            </a:r>
            <a:r>
              <a:rPr lang="de-DE" sz="1200" dirty="0" err="1" smtClean="0">
                <a:solidFill>
                  <a:srgbClr val="000000"/>
                </a:solidFill>
                <a:cs typeface="Arial" pitchFamily="34" charset="0"/>
              </a:rPr>
              <a:t>the</a:t>
            </a:r>
            <a:r>
              <a:rPr lang="de-DE" sz="1200" dirty="0" smtClean="0">
                <a:solidFill>
                  <a:srgbClr val="000000"/>
                </a:solidFill>
                <a:cs typeface="Arial" pitchFamily="34" charset="0"/>
              </a:rPr>
              <a:t> </a:t>
            </a:r>
            <a:r>
              <a:rPr lang="de-DE" sz="1200" dirty="0" err="1" smtClean="0">
                <a:solidFill>
                  <a:srgbClr val="000000"/>
                </a:solidFill>
                <a:cs typeface="Arial" pitchFamily="34" charset="0"/>
              </a:rPr>
              <a:t>standard</a:t>
            </a:r>
            <a:r>
              <a:rPr lang="de-DE" sz="1200" dirty="0" smtClean="0">
                <a:solidFill>
                  <a:srgbClr val="000000"/>
                </a:solidFill>
                <a:cs typeface="Arial" pitchFamily="34" charset="0"/>
              </a:rPr>
              <a:t> </a:t>
            </a:r>
            <a:r>
              <a:rPr lang="de-DE" sz="1200" dirty="0" err="1" smtClean="0">
                <a:solidFill>
                  <a:srgbClr val="000000"/>
                </a:solidFill>
                <a:cs typeface="Arial" pitchFamily="34" charset="0"/>
              </a:rPr>
              <a:t>filament</a:t>
            </a:r>
            <a:r>
              <a:rPr lang="de-DE" sz="1200" dirty="0" smtClean="0">
                <a:solidFill>
                  <a:srgbClr val="000000"/>
                </a:solidFill>
                <a:cs typeface="Arial" pitchFamily="34" charset="0"/>
              </a:rPr>
              <a:t>; quantitative </a:t>
            </a:r>
            <a:r>
              <a:rPr lang="de-DE" sz="1200" dirty="0" err="1" smtClean="0">
                <a:solidFill>
                  <a:srgbClr val="000000"/>
                </a:solidFill>
                <a:cs typeface="Arial" pitchFamily="34" charset="0"/>
              </a:rPr>
              <a:t>differences</a:t>
            </a:r>
            <a:r>
              <a:rPr lang="de-DE" sz="1200" dirty="0" smtClean="0">
                <a:solidFill>
                  <a:srgbClr val="000000"/>
                </a:solidFill>
                <a:cs typeface="Arial" pitchFamily="34" charset="0"/>
              </a:rPr>
              <a:t> </a:t>
            </a:r>
            <a:r>
              <a:rPr lang="de-DE" sz="1200" dirty="0" err="1" smtClean="0">
                <a:solidFill>
                  <a:srgbClr val="000000"/>
                </a:solidFill>
                <a:cs typeface="Arial" pitchFamily="34" charset="0"/>
              </a:rPr>
              <a:t>are</a:t>
            </a:r>
            <a:r>
              <a:rPr lang="de-DE" sz="1200" dirty="0" smtClean="0">
                <a:solidFill>
                  <a:srgbClr val="000000"/>
                </a:solidFill>
                <a:cs typeface="Arial" pitchFamily="34" charset="0"/>
              </a:rPr>
              <a:t> evident.</a:t>
            </a:r>
            <a:r>
              <a:rPr lang="de-DE" sz="1200" dirty="0">
                <a:solidFill>
                  <a:srgbClr val="000000"/>
                </a:solidFill>
                <a:cs typeface="Arial" pitchFamily="34" charset="0"/>
              </a:rPr>
              <a:t> </a:t>
            </a:r>
          </a:p>
          <a:p>
            <a:pPr marL="0" indent="0" eaLnBrk="1" hangingPunct="1">
              <a:buClr>
                <a:srgbClr val="C00000"/>
              </a:buClr>
              <a:buSzPct val="70000"/>
              <a:defRPr/>
            </a:pPr>
            <a:r>
              <a:rPr lang="de-DE" sz="800" dirty="0" smtClean="0">
                <a:solidFill>
                  <a:srgbClr val="000000"/>
                </a:solidFill>
                <a:cs typeface="Arial" pitchFamily="34" charset="0"/>
              </a:rPr>
              <a:t>                 </a:t>
            </a:r>
          </a:p>
          <a:p>
            <a:pPr marL="0" indent="0" eaLnBrk="1" hangingPunct="1">
              <a:buClr>
                <a:srgbClr val="C00000"/>
              </a:buClr>
              <a:buSzPct val="70000"/>
              <a:defRPr/>
            </a:pPr>
            <a:r>
              <a:rPr lang="de-DE" sz="800" dirty="0">
                <a:solidFill>
                  <a:srgbClr val="000000"/>
                </a:solidFill>
                <a:cs typeface="Arial" pitchFamily="34" charset="0"/>
              </a:rPr>
              <a:t> </a:t>
            </a:r>
            <a:r>
              <a:rPr lang="de-DE" sz="800" dirty="0" smtClean="0">
                <a:solidFill>
                  <a:srgbClr val="000000"/>
                </a:solidFill>
                <a:cs typeface="Arial" pitchFamily="34" charset="0"/>
              </a:rPr>
              <a:t>                </a:t>
            </a:r>
            <a:r>
              <a:rPr lang="de-DE" sz="800" dirty="0" smtClean="0">
                <a:solidFill>
                  <a:srgbClr val="000000"/>
                </a:solidFill>
                <a:cs typeface="Arial" pitchFamily="34" charset="0"/>
                <a:hlinkClick r:id="rId8"/>
              </a:rPr>
              <a:t>tiwari@mps.mpg.de</a:t>
            </a:r>
            <a:endParaRPr lang="de-DE" sz="800" dirty="0" smtClean="0">
              <a:solidFill>
                <a:srgbClr val="000000"/>
              </a:solidFill>
              <a:cs typeface="Arial" pitchFamily="34" charset="0"/>
            </a:endParaRPr>
          </a:p>
        </p:txBody>
      </p:sp>
      <p:pic>
        <p:nvPicPr>
          <p:cNvPr id="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0532" t="9896" r="9494" b="41753"/>
          <a:stretch/>
        </p:blipFill>
        <p:spPr bwMode="auto">
          <a:xfrm>
            <a:off x="222326" y="7744640"/>
            <a:ext cx="2404384" cy="2058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0">
            <a:extLst>
              <a:ext uri="{28A0092B-C50C-407E-A947-70E740481C1C}">
                <a14:useLocalDpi xmlns:a14="http://schemas.microsoft.com/office/drawing/2010/main" val="0"/>
              </a:ext>
            </a:extLst>
          </a:blip>
          <a:srcRect l="10627" t="9962" r="9494" b="41952"/>
          <a:stretch/>
        </p:blipFill>
        <p:spPr bwMode="auto">
          <a:xfrm>
            <a:off x="2698201" y="7738701"/>
            <a:ext cx="2404515" cy="2049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LAGG@GHHZ16YAFREON1MI" val="348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PS TdoT">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txDef>
      <a:spPr>
        <a:solidFill>
          <a:schemeClr val="tx1">
            <a:alpha val="40000"/>
          </a:schemeClr>
        </a:solidFill>
        <a:ln>
          <a:noFill/>
        </a:ln>
        <a:scene3d>
          <a:camera prst="orthographicFront"/>
          <a:lightRig rig="threePt" dir="t"/>
        </a:scene3d>
        <a:sp3d>
          <a:bevelT w="165100" prst="coolSlant"/>
        </a:sp3d>
      </a:spPr>
      <a:bodyPr wrap="square" lIns="128016" tIns="64008" rIns="128016" bIns="64008">
        <a:spAutoFit/>
      </a:bodyPr>
      <a:lstStyle>
        <a:defPPr marL="258763" marR="0" indent="-258763" algn="l" defTabSz="914400" rtl="0" eaLnBrk="1" fontAlgn="auto" latinLnBrk="0" hangingPunct="1">
          <a:lnSpc>
            <a:spcPct val="100000"/>
          </a:lnSpc>
          <a:spcBef>
            <a:spcPts val="0"/>
          </a:spcBef>
          <a:spcAft>
            <a:spcPts val="0"/>
          </a:spcAft>
          <a:buClr>
            <a:schemeClr val="bg1">
              <a:lumMod val="85000"/>
              <a:lumOff val="15000"/>
            </a:schemeClr>
          </a:buClr>
          <a:buSzPct val="70000"/>
          <a:buFont typeface="Wingdings" pitchFamily="2" charset="2"/>
          <a:buChar char="Ø"/>
          <a:tabLst/>
          <a:defRPr kumimoji="0" sz="2400" b="0" i="0" u="none" strike="noStrike" kern="1200" cap="none" spc="0" normalizeH="0" baseline="0" noProof="0" dirty="0" smtClean="0">
            <a:ln>
              <a:noFill/>
            </a:ln>
            <a:solidFill>
              <a:schemeClr val="bg1">
                <a:lumMod val="85000"/>
                <a:lumOff val="15000"/>
              </a:schemeClr>
            </a:solidFill>
            <a:effectLst/>
            <a:uLnTx/>
            <a:uFillTx/>
            <a:latin typeface="Arial" pitchFamily="34" charset="0"/>
            <a:ea typeface="+mn-ea"/>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166</Words>
  <Application>Microsoft Office PowerPoint</Application>
  <PresentationFormat>A4 Paper (210x297 mm)</PresentationFormat>
  <Paragraphs>26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MPS TdoT</vt:lpstr>
      <vt:lpstr>Structure of sunspot penumbral filaments   S. K. Tiwari, M. van Noort, A. Lagg, S. K. Solanki    Max-Planck-Institut für Sonnensystemforschung, Katlenburg-Lindau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Andreas Lagg</dc:creator>
  <cp:lastModifiedBy>tiwari</cp:lastModifiedBy>
  <cp:revision>261</cp:revision>
  <cp:lastPrinted>2013-11-05T18:12:58Z</cp:lastPrinted>
  <dcterms:created xsi:type="dcterms:W3CDTF">2009-10-24T12:59:20Z</dcterms:created>
  <dcterms:modified xsi:type="dcterms:W3CDTF">2013-11-07T13:50:25Z</dcterms:modified>
</cp:coreProperties>
</file>