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Layouts/slideLayout9.xml" ContentType="application/vnd.openxmlformats-officedocument.presentationml.slideLayout+xml"/>
  <Override PartName="/ppt/slides/slide4.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61" r:id="rId5"/>
    <p:sldId id="262" r:id="rId6"/>
    <p:sldId id="259" r:id="rId7"/>
    <p:sldId id="260" r:id="rId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3" d="100"/>
          <a:sy n="103" d="100"/>
        </p:scale>
        <p:origin x="-49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ableStyles" Target="tableStyles.xml"/><Relationship Id="rId10" Type="http://schemas.openxmlformats.org/officeDocument/2006/relationships/presProps" Target="presProps.xml"/><Relationship Id="rId5"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printerSettings" Target="printerSettings/printerSettings1.bin"/><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DB227CFB-A1D7-2E45-99A9-7C0C4EB2078E}" type="datetimeFigureOut">
              <a:rPr lang="ja-JP" altLang="en-US" smtClean="0"/>
              <a:pPr/>
              <a:t>10.6.14</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C53B6F-8F93-6949-A9AD-9D6EACCC4D39}"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27CFB-A1D7-2E45-99A9-7C0C4EB2078E}" type="datetimeFigureOut">
              <a:rPr lang="ja-JP" altLang="en-US" smtClean="0"/>
              <a:pPr/>
              <a:t>10.6.14</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53B6F-8F93-6949-A9AD-9D6EACCC4D39}"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dirty="0" smtClean="0"/>
              <a:t>Special Topic V:</a:t>
            </a:r>
            <a:br>
              <a:rPr lang="en-US" altLang="ja-JP" dirty="0" smtClean="0"/>
            </a:br>
            <a:r>
              <a:rPr lang="en-US" altLang="ja-JP" dirty="0" smtClean="0"/>
              <a:t> </a:t>
            </a:r>
            <a:r>
              <a:rPr lang="en-US" altLang="ja-JP" i="1" dirty="0" smtClean="0">
                <a:solidFill>
                  <a:srgbClr val="000090"/>
                </a:solidFill>
              </a:rPr>
              <a:t>Defining</a:t>
            </a:r>
            <a:r>
              <a:rPr lang="en-US" altLang="ja-JP" i="1" dirty="0" smtClean="0">
                <a:solidFill>
                  <a:srgbClr val="000090"/>
                </a:solidFill>
              </a:rPr>
              <a:t> </a:t>
            </a:r>
            <a:r>
              <a:rPr lang="en-US" altLang="ja-JP" i="1" dirty="0" smtClean="0">
                <a:solidFill>
                  <a:srgbClr val="000090"/>
                </a:solidFill>
              </a:rPr>
              <a:t>and</a:t>
            </a:r>
            <a:r>
              <a:rPr lang="en-US" altLang="ja-JP" i="1" dirty="0" smtClean="0">
                <a:solidFill>
                  <a:srgbClr val="000090"/>
                </a:solidFill>
              </a:rPr>
              <a:t> </a:t>
            </a:r>
            <a:r>
              <a:rPr lang="en-US" altLang="ja-JP" i="1" dirty="0" smtClean="0">
                <a:solidFill>
                  <a:srgbClr val="000090"/>
                </a:solidFill>
              </a:rPr>
              <a:t>Non-</a:t>
            </a:r>
            <a:r>
              <a:rPr lang="en-US" altLang="ja-JP" i="1" dirty="0" smtClean="0">
                <a:solidFill>
                  <a:srgbClr val="000090"/>
                </a:solidFill>
              </a:rPr>
              <a:t>defining Modifiers</a:t>
            </a:r>
            <a:endParaRPr lang="ja-JP" altLang="en-US" i="1" dirty="0">
              <a:solidFill>
                <a:srgbClr val="000090"/>
              </a:solidFill>
            </a:endParaRPr>
          </a:p>
        </p:txBody>
      </p:sp>
      <p:sp>
        <p:nvSpPr>
          <p:cNvPr id="3" name="サブタイトル 2"/>
          <p:cNvSpPr>
            <a:spLocks noGrp="1"/>
          </p:cNvSpPr>
          <p:nvPr>
            <p:ph type="subTitle" idx="1"/>
          </p:nvPr>
        </p:nvSpPr>
        <p:spPr/>
        <p:txBody>
          <a:bodyPr/>
          <a:lstStyle/>
          <a:p>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a:t>
            </a:r>
            <a:r>
              <a:rPr lang="en-US" altLang="ja-JP" dirty="0" smtClean="0"/>
              <a:t>. Use of commas</a:t>
            </a:r>
            <a:endParaRPr lang="ja-JP" altLang="en-US" dirty="0"/>
          </a:p>
        </p:txBody>
      </p:sp>
      <p:sp>
        <p:nvSpPr>
          <p:cNvPr id="3" name="コンテンツ プレースホルダ 2"/>
          <p:cNvSpPr>
            <a:spLocks noGrp="1"/>
          </p:cNvSpPr>
          <p:nvPr>
            <p:ph idx="1"/>
          </p:nvPr>
        </p:nvSpPr>
        <p:spPr/>
        <p:txBody>
          <a:bodyPr/>
          <a:lstStyle/>
          <a:p>
            <a:pPr>
              <a:buNone/>
            </a:pPr>
            <a:r>
              <a:rPr lang="en-US" altLang="ja-JP" dirty="0" smtClean="0"/>
              <a:t>Compare the following</a:t>
            </a:r>
            <a:r>
              <a:rPr lang="en-US" altLang="ja-JP" dirty="0" smtClean="0"/>
              <a:t>:</a:t>
            </a:r>
          </a:p>
          <a:p>
            <a:pPr>
              <a:buNone/>
            </a:pPr>
            <a:r>
              <a:rPr lang="en-US" altLang="ja-JP" dirty="0" smtClean="0"/>
              <a:t>A. Modifier is a noun</a:t>
            </a:r>
            <a:endParaRPr lang="en-US" altLang="ja-JP" dirty="0" smtClean="0"/>
          </a:p>
          <a:p>
            <a:pPr marL="571500" indent="-571500">
              <a:buAutoNum type="romanLcParenBoth"/>
            </a:pPr>
            <a:r>
              <a:rPr lang="en-US" altLang="ja-JP" dirty="0" smtClean="0">
                <a:solidFill>
                  <a:srgbClr val="000090"/>
                </a:solidFill>
              </a:rPr>
              <a:t>My cousin Sam lives in London.</a:t>
            </a:r>
          </a:p>
          <a:p>
            <a:pPr marL="571500" indent="-571500">
              <a:buNone/>
            </a:pPr>
            <a:r>
              <a:rPr lang="en-US" altLang="ja-JP" dirty="0" smtClean="0">
                <a:solidFill>
                  <a:srgbClr val="000090"/>
                </a:solidFill>
              </a:rPr>
              <a:t>(</a:t>
            </a:r>
            <a:r>
              <a:rPr lang="en-US" altLang="ja-JP" dirty="0" err="1" smtClean="0">
                <a:solidFill>
                  <a:srgbClr val="000090"/>
                </a:solidFill>
              </a:rPr>
              <a:t>i</a:t>
            </a:r>
            <a:r>
              <a:rPr lang="en-US" altLang="ja-JP" dirty="0" smtClean="0">
                <a:solidFill>
                  <a:srgbClr val="000090"/>
                </a:solidFill>
              </a:rPr>
              <a:t>*) My cousin, Sam, lives in London.</a:t>
            </a:r>
          </a:p>
          <a:p>
            <a:pPr marL="571500" indent="-571500">
              <a:buNone/>
            </a:pPr>
            <a:endParaRPr lang="en-US" altLang="ja-JP" dirty="0" smtClean="0">
              <a:solidFill>
                <a:srgbClr val="000090"/>
              </a:solidFill>
            </a:endParaRPr>
          </a:p>
          <a:p>
            <a:pPr marL="571500" indent="-571500">
              <a:buNone/>
            </a:pPr>
            <a:r>
              <a:rPr lang="en-US" altLang="ja-JP" dirty="0" smtClean="0">
                <a:solidFill>
                  <a:srgbClr val="000090"/>
                </a:solidFill>
              </a:rPr>
              <a:t>(ii) The </a:t>
            </a:r>
            <a:r>
              <a:rPr lang="en-US" altLang="ja-JP" dirty="0" err="1" smtClean="0">
                <a:solidFill>
                  <a:srgbClr val="000090"/>
                </a:solidFill>
              </a:rPr>
              <a:t>eigenfunction</a:t>
            </a:r>
            <a:r>
              <a:rPr lang="en-US" altLang="ja-JP" dirty="0" smtClean="0">
                <a:solidFill>
                  <a:srgbClr val="000090"/>
                </a:solidFill>
              </a:rPr>
              <a:t> </a:t>
            </a:r>
            <a:r>
              <a:rPr lang="en-US" altLang="ja-JP" dirty="0" err="1" smtClean="0">
                <a:solidFill>
                  <a:srgbClr val="000090"/>
                </a:solidFill>
              </a:rPr>
              <a:t>g(x</a:t>
            </a:r>
            <a:r>
              <a:rPr lang="en-US" altLang="ja-JP" dirty="0" smtClean="0">
                <a:solidFill>
                  <a:srgbClr val="000090"/>
                </a:solidFill>
              </a:rPr>
              <a:t>) is plotted in Fig.1.</a:t>
            </a:r>
          </a:p>
          <a:p>
            <a:pPr marL="571500" indent="-571500">
              <a:buNone/>
            </a:pPr>
            <a:r>
              <a:rPr lang="en-US" altLang="ja-JP" dirty="0" smtClean="0">
                <a:solidFill>
                  <a:srgbClr val="000090"/>
                </a:solidFill>
              </a:rPr>
              <a:t>(ii*) The </a:t>
            </a:r>
            <a:r>
              <a:rPr lang="en-US" altLang="ja-JP" dirty="0" err="1" smtClean="0">
                <a:solidFill>
                  <a:srgbClr val="000090"/>
                </a:solidFill>
              </a:rPr>
              <a:t>eigenfunction</a:t>
            </a:r>
            <a:r>
              <a:rPr lang="en-US" altLang="ja-JP" dirty="0" smtClean="0">
                <a:solidFill>
                  <a:srgbClr val="000090"/>
                </a:solidFill>
              </a:rPr>
              <a:t>, </a:t>
            </a:r>
            <a:r>
              <a:rPr lang="en-US" altLang="ja-JP" dirty="0" err="1" smtClean="0">
                <a:solidFill>
                  <a:srgbClr val="000090"/>
                </a:solidFill>
              </a:rPr>
              <a:t>g(x</a:t>
            </a:r>
            <a:r>
              <a:rPr lang="en-US" altLang="ja-JP" dirty="0" smtClean="0">
                <a:solidFill>
                  <a:srgbClr val="000090"/>
                </a:solidFill>
              </a:rPr>
              <a:t>), is plotted in Fig.1.</a:t>
            </a:r>
            <a:endParaRPr lang="ja-JP" altLang="en-US" dirty="0">
              <a:solidFill>
                <a:srgbClr val="00009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lang="ja-JP" altLang="en-US" dirty="0"/>
          </a:p>
        </p:txBody>
      </p:sp>
      <p:sp>
        <p:nvSpPr>
          <p:cNvPr id="3" name="コンテンツ プレースホルダ 2"/>
          <p:cNvSpPr>
            <a:spLocks noGrp="1"/>
          </p:cNvSpPr>
          <p:nvPr>
            <p:ph idx="1"/>
          </p:nvPr>
        </p:nvSpPr>
        <p:spPr/>
        <p:txBody>
          <a:bodyPr/>
          <a:lstStyle/>
          <a:p>
            <a:pPr>
              <a:buNone/>
            </a:pPr>
            <a:r>
              <a:rPr lang="en-US" altLang="ja-JP" dirty="0" smtClean="0"/>
              <a:t>B. Modifier is a </a:t>
            </a:r>
            <a:r>
              <a:rPr lang="en-US" altLang="ja-JP" dirty="0" smtClean="0"/>
              <a:t>participle clause</a:t>
            </a:r>
            <a:endParaRPr lang="en-US" altLang="ja-JP" dirty="0" smtClean="0"/>
          </a:p>
          <a:p>
            <a:pPr>
              <a:buNone/>
            </a:pPr>
            <a:r>
              <a:rPr lang="en-US" altLang="ja-JP" dirty="0" smtClean="0">
                <a:solidFill>
                  <a:srgbClr val="000090"/>
                </a:solidFill>
              </a:rPr>
              <a:t>(</a:t>
            </a:r>
            <a:r>
              <a:rPr lang="en-US" altLang="ja-JP" dirty="0" smtClean="0">
                <a:solidFill>
                  <a:srgbClr val="000090"/>
                </a:solidFill>
              </a:rPr>
              <a:t>iii) The form of the cracks found in this material depicted in Fig. 2 is similar to that studied by Chu.</a:t>
            </a:r>
          </a:p>
          <a:p>
            <a:pPr>
              <a:buNone/>
            </a:pPr>
            <a:r>
              <a:rPr lang="en-US" altLang="ja-JP" dirty="0" smtClean="0">
                <a:solidFill>
                  <a:srgbClr val="000090"/>
                </a:solidFill>
              </a:rPr>
              <a:t>(iii*) The form of the cracks found in this material, depicted in Fig. 2, is similar to that studied by Chu.</a:t>
            </a:r>
            <a:endParaRPr lang="ja-JP" altLang="en-US" dirty="0">
              <a:solidFill>
                <a:srgbClr val="00009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lang="ja-JP" altLang="en-US"/>
          </a:p>
        </p:txBody>
      </p:sp>
      <p:sp>
        <p:nvSpPr>
          <p:cNvPr id="3" name="コンテンツ プレースホルダ 2"/>
          <p:cNvSpPr>
            <a:spLocks noGrp="1"/>
          </p:cNvSpPr>
          <p:nvPr>
            <p:ph idx="1"/>
          </p:nvPr>
        </p:nvSpPr>
        <p:spPr/>
        <p:txBody>
          <a:bodyPr/>
          <a:lstStyle/>
          <a:p>
            <a:pPr>
              <a:buNone/>
            </a:pPr>
            <a:r>
              <a:rPr lang="en-US" altLang="ja-JP" dirty="0" smtClean="0"/>
              <a:t>C. Modifier is a prepositional phrase</a:t>
            </a:r>
          </a:p>
          <a:p>
            <a:pPr>
              <a:buNone/>
            </a:pPr>
            <a:r>
              <a:rPr lang="en-US" altLang="ja-JP" dirty="0" smtClean="0">
                <a:solidFill>
                  <a:srgbClr val="000090"/>
                </a:solidFill>
              </a:rPr>
              <a:t>(iv) A singular matrix like M cannot be </a:t>
            </a:r>
            <a:r>
              <a:rPr lang="en-US" altLang="ja-JP" dirty="0" err="1" smtClean="0">
                <a:solidFill>
                  <a:srgbClr val="000090"/>
                </a:solidFill>
              </a:rPr>
              <a:t>diagonalized</a:t>
            </a:r>
            <a:r>
              <a:rPr lang="en-US" altLang="ja-JP" dirty="0" smtClean="0">
                <a:solidFill>
                  <a:srgbClr val="000090"/>
                </a:solidFill>
              </a:rPr>
              <a:t>.</a:t>
            </a:r>
          </a:p>
          <a:p>
            <a:pPr>
              <a:buNone/>
            </a:pPr>
            <a:r>
              <a:rPr lang="en-US" altLang="ja-JP" dirty="0" smtClean="0">
                <a:solidFill>
                  <a:srgbClr val="000090"/>
                </a:solidFill>
              </a:rPr>
              <a:t>(iv*) A singular matrix, like M, cannot be </a:t>
            </a:r>
            <a:r>
              <a:rPr lang="en-US" altLang="ja-JP" dirty="0" err="1" smtClean="0">
                <a:solidFill>
                  <a:srgbClr val="000090"/>
                </a:solidFill>
              </a:rPr>
              <a:t>diagonalized</a:t>
            </a:r>
            <a:r>
              <a:rPr lang="en-US" altLang="ja-JP" dirty="0" smtClean="0">
                <a:solidFill>
                  <a:srgbClr val="000090"/>
                </a:solidFill>
              </a:rPr>
              <a:t>.</a:t>
            </a:r>
            <a:endParaRPr lang="ja-JP" altLang="en-US" dirty="0">
              <a:solidFill>
                <a:srgbClr val="00009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lang="ja-JP" altLang="en-US"/>
          </a:p>
        </p:txBody>
      </p:sp>
      <p:sp>
        <p:nvSpPr>
          <p:cNvPr id="3" name="コンテンツ プレースホルダ 2"/>
          <p:cNvSpPr>
            <a:spLocks noGrp="1"/>
          </p:cNvSpPr>
          <p:nvPr>
            <p:ph idx="1"/>
          </p:nvPr>
        </p:nvSpPr>
        <p:spPr/>
        <p:txBody>
          <a:bodyPr>
            <a:normAutofit fontScale="92500" lnSpcReduction="10000"/>
          </a:bodyPr>
          <a:lstStyle/>
          <a:p>
            <a:pPr>
              <a:buNone/>
            </a:pPr>
            <a:r>
              <a:rPr lang="en-US" altLang="ja-JP" dirty="0" smtClean="0"/>
              <a:t>D. Modifier is a relative clause</a:t>
            </a:r>
          </a:p>
          <a:p>
            <a:pPr>
              <a:buNone/>
            </a:pPr>
            <a:r>
              <a:rPr lang="en-US" altLang="ja-JP" dirty="0" smtClean="0">
                <a:solidFill>
                  <a:srgbClr val="000090"/>
                </a:solidFill>
              </a:rPr>
              <a:t>(</a:t>
            </a:r>
            <a:r>
              <a:rPr lang="en-US" altLang="ja-JP" dirty="0" err="1" smtClean="0">
                <a:solidFill>
                  <a:srgbClr val="000090"/>
                </a:solidFill>
              </a:rPr>
              <a:t>v</a:t>
            </a:r>
            <a:r>
              <a:rPr lang="en-US" altLang="ja-JP" dirty="0" smtClean="0">
                <a:solidFill>
                  <a:srgbClr val="000090"/>
                </a:solidFill>
              </a:rPr>
              <a:t>) The solution to this equation that appears above is unstable.</a:t>
            </a:r>
          </a:p>
          <a:p>
            <a:pPr>
              <a:buNone/>
            </a:pPr>
            <a:r>
              <a:rPr lang="en-US" altLang="ja-JP" dirty="0" smtClean="0">
                <a:solidFill>
                  <a:srgbClr val="000090"/>
                </a:solidFill>
              </a:rPr>
              <a:t>(</a:t>
            </a:r>
            <a:r>
              <a:rPr lang="en-US" altLang="ja-JP" dirty="0" err="1" smtClean="0">
                <a:solidFill>
                  <a:srgbClr val="000090"/>
                </a:solidFill>
              </a:rPr>
              <a:t>v</a:t>
            </a:r>
            <a:r>
              <a:rPr lang="en-US" altLang="ja-JP" dirty="0" smtClean="0">
                <a:solidFill>
                  <a:srgbClr val="000090"/>
                </a:solidFill>
              </a:rPr>
              <a:t>*) The solution to this equation, which appears above, is unstable.</a:t>
            </a:r>
          </a:p>
          <a:p>
            <a:pPr>
              <a:buNone/>
            </a:pPr>
            <a:r>
              <a:rPr lang="en-US" altLang="ja-JP" dirty="0" smtClean="0">
                <a:solidFill>
                  <a:srgbClr val="000090"/>
                </a:solidFill>
              </a:rPr>
              <a:t>(vi) The critical point at which </a:t>
            </a:r>
            <a:r>
              <a:rPr lang="en-US" altLang="ja-JP" dirty="0" err="1" smtClean="0">
                <a:solidFill>
                  <a:srgbClr val="000090"/>
                </a:solidFill>
              </a:rPr>
              <a:t>dF/dx</a:t>
            </a:r>
            <a:r>
              <a:rPr lang="en-US" altLang="ja-JP" dirty="0" smtClean="0">
                <a:solidFill>
                  <a:srgbClr val="000090"/>
                </a:solidFill>
              </a:rPr>
              <a:t> vanishes is studied in detail below.</a:t>
            </a:r>
          </a:p>
          <a:p>
            <a:pPr>
              <a:buNone/>
            </a:pPr>
            <a:r>
              <a:rPr lang="en-US" altLang="ja-JP" dirty="0" smtClean="0">
                <a:solidFill>
                  <a:srgbClr val="000090"/>
                </a:solidFill>
              </a:rPr>
              <a:t>(vi*) The </a:t>
            </a:r>
            <a:r>
              <a:rPr lang="en-US" altLang="ja-JP" dirty="0" smtClean="0">
                <a:solidFill>
                  <a:srgbClr val="000090"/>
                </a:solidFill>
              </a:rPr>
              <a:t>critical </a:t>
            </a:r>
            <a:r>
              <a:rPr lang="en-US" altLang="ja-JP" dirty="0" smtClean="0">
                <a:solidFill>
                  <a:srgbClr val="000090"/>
                </a:solidFill>
              </a:rPr>
              <a:t>point, </a:t>
            </a:r>
            <a:r>
              <a:rPr lang="en-US" altLang="ja-JP" dirty="0" smtClean="0">
                <a:solidFill>
                  <a:srgbClr val="000090"/>
                </a:solidFill>
              </a:rPr>
              <a:t>at which </a:t>
            </a:r>
            <a:r>
              <a:rPr lang="en-US" altLang="ja-JP" dirty="0" err="1" smtClean="0">
                <a:solidFill>
                  <a:srgbClr val="000090"/>
                </a:solidFill>
              </a:rPr>
              <a:t>dF/dx</a:t>
            </a:r>
            <a:r>
              <a:rPr lang="en-US" altLang="ja-JP" dirty="0" smtClean="0">
                <a:solidFill>
                  <a:srgbClr val="000090"/>
                </a:solidFill>
              </a:rPr>
              <a:t> </a:t>
            </a:r>
            <a:r>
              <a:rPr lang="en-US" altLang="ja-JP" dirty="0" smtClean="0">
                <a:solidFill>
                  <a:srgbClr val="000090"/>
                </a:solidFill>
              </a:rPr>
              <a:t>vanishes, </a:t>
            </a:r>
            <a:r>
              <a:rPr lang="en-US" altLang="ja-JP" dirty="0" smtClean="0">
                <a:solidFill>
                  <a:srgbClr val="000090"/>
                </a:solidFill>
              </a:rPr>
              <a:t>is studied in detail below.</a:t>
            </a:r>
            <a:endParaRPr lang="ja-JP" altLang="en-US" dirty="0">
              <a:solidFill>
                <a:srgbClr val="00009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Main point</a:t>
            </a:r>
            <a:endParaRPr lang="ja-JP" altLang="en-US" dirty="0"/>
          </a:p>
        </p:txBody>
      </p:sp>
      <p:sp>
        <p:nvSpPr>
          <p:cNvPr id="3" name="コンテンツ プレースホルダ 2"/>
          <p:cNvSpPr>
            <a:spLocks noGrp="1"/>
          </p:cNvSpPr>
          <p:nvPr>
            <p:ph idx="1"/>
          </p:nvPr>
        </p:nvSpPr>
        <p:spPr/>
        <p:txBody>
          <a:bodyPr>
            <a:normAutofit lnSpcReduction="10000"/>
          </a:bodyPr>
          <a:lstStyle/>
          <a:p>
            <a:pPr>
              <a:buNone/>
            </a:pPr>
            <a:r>
              <a:rPr lang="en-US" altLang="ja-JP" dirty="0" smtClean="0"/>
              <a:t>		In </a:t>
            </a:r>
            <a:r>
              <a:rPr lang="en-US" altLang="ja-JP" dirty="0" smtClean="0"/>
              <a:t>general, a</a:t>
            </a:r>
            <a:r>
              <a:rPr lang="en-US" altLang="ja-JP" dirty="0" smtClean="0"/>
              <a:t> modifier (word, phrase or clause) </a:t>
            </a:r>
            <a:r>
              <a:rPr lang="en-US" altLang="ja-JP" dirty="0" smtClean="0"/>
              <a:t>that is separated from that which it modifies by commas presents non-defining information, while one that is not separated by commas presents defining information. In the first case, the information is unessential in identifying the thing in question, whereas in the second case it is essential</a:t>
            </a:r>
            <a:r>
              <a:rPr lang="en-US" altLang="ja-JP" dirty="0" smtClean="0"/>
              <a:t>.</a:t>
            </a:r>
            <a:r>
              <a:rPr lang="en-US" altLang="ja-JP" dirty="0" smtClean="0"/>
              <a:t> Note that the meaning of the sentence can depend critically on the difference between these.</a:t>
            </a:r>
            <a:endParaRPr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smtClean="0"/>
              <a:t>2. Relative </a:t>
            </a:r>
            <a:r>
              <a:rPr lang="en-US" altLang="ja-JP" dirty="0" smtClean="0"/>
              <a:t>noun clauses</a:t>
            </a:r>
            <a:r>
              <a:rPr lang="en-US" altLang="ja-JP" dirty="0" smtClean="0"/>
              <a:t>: that vs. which</a:t>
            </a:r>
            <a:endParaRPr lang="ja-JP" altLang="en-US" dirty="0"/>
          </a:p>
        </p:txBody>
      </p:sp>
      <p:sp>
        <p:nvSpPr>
          <p:cNvPr id="3" name="コンテンツ プレースホルダ 2"/>
          <p:cNvSpPr>
            <a:spLocks noGrp="1"/>
          </p:cNvSpPr>
          <p:nvPr>
            <p:ph idx="1"/>
          </p:nvPr>
        </p:nvSpPr>
        <p:spPr/>
        <p:txBody>
          <a:bodyPr/>
          <a:lstStyle/>
          <a:p>
            <a:pPr>
              <a:buNone/>
            </a:pPr>
            <a:r>
              <a:rPr lang="en-US" altLang="ja-JP" dirty="0" smtClean="0"/>
              <a:t>Rule: In general,  a defining </a:t>
            </a:r>
            <a:r>
              <a:rPr lang="en-US" altLang="ja-JP" dirty="0" smtClean="0"/>
              <a:t>relative noun clause </a:t>
            </a:r>
            <a:r>
              <a:rPr lang="en-US" altLang="ja-JP" dirty="0" smtClean="0"/>
              <a:t>must be introduced by </a:t>
            </a:r>
            <a:r>
              <a:rPr lang="en-US" altLang="ja-JP" i="1" dirty="0" smtClean="0"/>
              <a:t>that</a:t>
            </a:r>
            <a:r>
              <a:rPr lang="en-US" altLang="ja-JP" dirty="0" smtClean="0"/>
              <a:t>, while a non-defining one should be introduced by </a:t>
            </a:r>
            <a:r>
              <a:rPr lang="en-US" altLang="ja-JP" i="1" dirty="0" smtClean="0"/>
              <a:t>which</a:t>
            </a:r>
            <a:r>
              <a:rPr lang="en-US" altLang="ja-JP" dirty="0" smtClean="0"/>
              <a:t>.</a:t>
            </a:r>
            <a:endParaRPr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204</TotalTime>
  <Words>376</Words>
  <Application>Microsoft Macintosh PowerPoint</Application>
  <PresentationFormat>画面に合わせる (4:3)</PresentationFormat>
  <Paragraphs>24</Paragraphs>
  <Slides>7</Slides>
  <Notes>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7</vt:i4>
      </vt:variant>
    </vt:vector>
  </HeadingPairs>
  <TitlesOfParts>
    <vt:vector size="8" baseType="lpstr">
      <vt:lpstr>Office テーマ</vt:lpstr>
      <vt:lpstr>Special Topic V:  Defining and Non-defining Modifiers</vt:lpstr>
      <vt:lpstr>1. Use of commas</vt:lpstr>
      <vt:lpstr>スライド 3</vt:lpstr>
      <vt:lpstr>スライド 4</vt:lpstr>
      <vt:lpstr>スライド 5</vt:lpstr>
      <vt:lpstr>Main point</vt:lpstr>
      <vt:lpstr>2. Relative noun clauses: that vs. which</vt:lpstr>
    </vt:vector>
  </TitlesOfParts>
  <Company>Kyoto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Topic V:  Defining vs. Non-defining</dc:title>
  <dc:creator>Paquette Glenn</dc:creator>
  <cp:lastModifiedBy>Paquette Glenn</cp:lastModifiedBy>
  <cp:revision>5</cp:revision>
  <dcterms:created xsi:type="dcterms:W3CDTF">2010-06-15T02:08:38Z</dcterms:created>
  <dcterms:modified xsi:type="dcterms:W3CDTF">2010-06-15T05:05:32Z</dcterms:modified>
</cp:coreProperties>
</file>