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8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664A-6F92-5748-9054-9280BF9DB3E9}" type="datetimeFigureOut">
              <a:rPr lang="ja-JP" altLang="en-US" smtClean="0"/>
              <a:pPr/>
              <a:t>10.7.6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9906-C75D-0D44-BA2F-1F4CE14AC8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664A-6F92-5748-9054-9280BF9DB3E9}" type="datetimeFigureOut">
              <a:rPr lang="ja-JP" altLang="en-US" smtClean="0"/>
              <a:pPr/>
              <a:t>10.7.6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9906-C75D-0D44-BA2F-1F4CE14AC8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664A-6F92-5748-9054-9280BF9DB3E9}" type="datetimeFigureOut">
              <a:rPr lang="ja-JP" altLang="en-US" smtClean="0"/>
              <a:pPr/>
              <a:t>10.7.6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9906-C75D-0D44-BA2F-1F4CE14AC8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664A-6F92-5748-9054-9280BF9DB3E9}" type="datetimeFigureOut">
              <a:rPr lang="ja-JP" altLang="en-US" smtClean="0"/>
              <a:pPr/>
              <a:t>10.7.6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9906-C75D-0D44-BA2F-1F4CE14AC8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664A-6F92-5748-9054-9280BF9DB3E9}" type="datetimeFigureOut">
              <a:rPr lang="ja-JP" altLang="en-US" smtClean="0"/>
              <a:pPr/>
              <a:t>10.7.6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9906-C75D-0D44-BA2F-1F4CE14AC8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664A-6F92-5748-9054-9280BF9DB3E9}" type="datetimeFigureOut">
              <a:rPr lang="ja-JP" altLang="en-US" smtClean="0"/>
              <a:pPr/>
              <a:t>10.7.6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9906-C75D-0D44-BA2F-1F4CE14AC8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664A-6F92-5748-9054-9280BF9DB3E9}" type="datetimeFigureOut">
              <a:rPr lang="ja-JP" altLang="en-US" smtClean="0"/>
              <a:pPr/>
              <a:t>10.7.6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9906-C75D-0D44-BA2F-1F4CE14AC8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664A-6F92-5748-9054-9280BF9DB3E9}" type="datetimeFigureOut">
              <a:rPr lang="ja-JP" altLang="en-US" smtClean="0"/>
              <a:pPr/>
              <a:t>10.7.6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9906-C75D-0D44-BA2F-1F4CE14AC8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664A-6F92-5748-9054-9280BF9DB3E9}" type="datetimeFigureOut">
              <a:rPr lang="ja-JP" altLang="en-US" smtClean="0"/>
              <a:pPr/>
              <a:t>10.7.6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9906-C75D-0D44-BA2F-1F4CE14AC8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664A-6F92-5748-9054-9280BF9DB3E9}" type="datetimeFigureOut">
              <a:rPr lang="ja-JP" altLang="en-US" smtClean="0"/>
              <a:pPr/>
              <a:t>10.7.6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9906-C75D-0D44-BA2F-1F4CE14AC8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2664A-6F92-5748-9054-9280BF9DB3E9}" type="datetimeFigureOut">
              <a:rPr lang="ja-JP" altLang="en-US" smtClean="0"/>
              <a:pPr/>
              <a:t>10.7.6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A9906-C75D-0D44-BA2F-1F4CE14AC8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2664A-6F92-5748-9054-9280BF9DB3E9}" type="datetimeFigureOut">
              <a:rPr lang="ja-JP" altLang="en-US" smtClean="0"/>
              <a:pPr/>
              <a:t>10.7.6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A9906-C75D-0D44-BA2F-1F4CE14AC8F3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Special Topic VI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Misuse of the verb </a:t>
            </a:r>
            <a:r>
              <a:rPr lang="en-US" altLang="ja-JP" i="1" dirty="0" smtClean="0"/>
              <a:t>make</a:t>
            </a:r>
            <a:endParaRPr lang="ja-JP" altLang="en-US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ja-JP" dirty="0" smtClean="0"/>
              <a:t>		</a:t>
            </a:r>
            <a:r>
              <a:rPr lang="en-US" altLang="ja-JP" i="1" dirty="0" smtClean="0"/>
              <a:t>Make</a:t>
            </a:r>
            <a:r>
              <a:rPr lang="en-US" altLang="ja-JP" dirty="0" smtClean="0"/>
              <a:t> is an example of a verb with many meanings that is often used in informal English. (Other such common examples include </a:t>
            </a:r>
            <a:r>
              <a:rPr lang="en-US" altLang="ja-JP" i="1" dirty="0" smtClean="0"/>
              <a:t>get, take, put, stay, see, say, keep, do, go, come, give</a:t>
            </a:r>
            <a:r>
              <a:rPr lang="en-US" altLang="ja-JP" dirty="0" smtClean="0"/>
              <a:t>.) Because of their broad, and hence imprecise meanings, such verbs are best avoided in scholarly work. Here we consider some examples of the common misuses of </a:t>
            </a:r>
            <a:r>
              <a:rPr lang="en-US" altLang="ja-JP" i="1" dirty="0" smtClean="0"/>
              <a:t>make </a:t>
            </a:r>
            <a:r>
              <a:rPr lang="en-US" altLang="ja-JP" dirty="0" smtClean="0"/>
              <a:t>in scientific English.</a:t>
            </a:r>
            <a:endParaRPr lang="ja-JP" alt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「作る」の意味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ja-JP" dirty="0" smtClean="0"/>
              <a:t>1.   We have made a model to study such systems.</a:t>
            </a:r>
          </a:p>
          <a:p>
            <a:pPr>
              <a:buNone/>
            </a:pPr>
            <a:r>
              <a:rPr lang="en-US" altLang="ja-JP" dirty="0" smtClean="0"/>
              <a:t>1*. We have /developed/constructed/formulated/ a model to study such systems.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2.   We now make a method to treat such anomalous cases.</a:t>
            </a:r>
          </a:p>
          <a:p>
            <a:pPr>
              <a:buNone/>
            </a:pPr>
            <a:r>
              <a:rPr lang="en-US" altLang="ja-JP" dirty="0" smtClean="0"/>
              <a:t>2*. We now /construct/devise/formulate/ a method to treat such anomalous cases.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3.  We then make a larger group that contains $</a:t>
            </a:r>
            <a:r>
              <a:rPr lang="en-US" altLang="ja-JP" dirty="0" err="1" smtClean="0"/>
              <a:t>g</a:t>
            </a:r>
            <a:r>
              <a:rPr lang="en-US" altLang="ja-JP" dirty="0" smtClean="0"/>
              <a:t>$ and is isomorphic to $H$ considered above.</a:t>
            </a:r>
          </a:p>
          <a:p>
            <a:pPr>
              <a:buNone/>
            </a:pPr>
            <a:r>
              <a:rPr lang="en-US" altLang="ja-JP" dirty="0" smtClean="0"/>
              <a:t>3*. We then construct a larger group that contains $</a:t>
            </a:r>
            <a:r>
              <a:rPr lang="en-US" altLang="ja-JP" dirty="0" err="1" smtClean="0"/>
              <a:t>g</a:t>
            </a:r>
            <a:r>
              <a:rPr lang="en-US" altLang="ja-JP" dirty="0" smtClean="0"/>
              <a:t>$ and is isomorphic to $H$ considered above.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4.   We are able to make a solution valid for the entire domain $D$.</a:t>
            </a:r>
          </a:p>
          <a:p>
            <a:pPr>
              <a:buNone/>
            </a:pPr>
            <a:r>
              <a:rPr lang="en-US" altLang="ja-JP" dirty="0" smtClean="0"/>
              <a:t>4*. We are able to construct a solution valid for the entire domain $D$.</a:t>
            </a:r>
          </a:p>
          <a:p>
            <a:pPr>
              <a:buNone/>
            </a:pPr>
            <a:endParaRPr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「成す」の意味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altLang="ja-JP" dirty="0" smtClean="0"/>
              <a:t>5.   These lattices are made of $A$ and $B$ monomers appearing at alternating sites.</a:t>
            </a:r>
          </a:p>
          <a:p>
            <a:pPr>
              <a:buNone/>
            </a:pPr>
            <a:r>
              <a:rPr lang="en-US" altLang="ja-JP" dirty="0" smtClean="0"/>
              <a:t>5*. These lattices are composed of $A$ and $B$ monomers appearing at alternating sites.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6.   These individual domains then coalesce to make large clusters.</a:t>
            </a:r>
          </a:p>
          <a:p>
            <a:pPr>
              <a:buNone/>
            </a:pPr>
            <a:r>
              <a:rPr lang="en-US" altLang="ja-JP" dirty="0" smtClean="0"/>
              <a:t>6*. These individual domains then coalesce to form large clusters.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7.   These operators make a group.</a:t>
            </a:r>
          </a:p>
          <a:p>
            <a:pPr>
              <a:buNone/>
            </a:pPr>
            <a:r>
              <a:rPr lang="en-US" altLang="ja-JP" dirty="0" smtClean="0"/>
              <a:t>7*. These operators form a group.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8.   This space is made of all twice-differentiable functions.</a:t>
            </a:r>
          </a:p>
          <a:p>
            <a:pPr>
              <a:buNone/>
            </a:pPr>
            <a:r>
              <a:rPr lang="en-US" altLang="ja-JP" dirty="0" smtClean="0"/>
              <a:t>8*. This space /comprises/is composed of/ all twice-differentiable functions.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9.   This detector is made of three independently operating parts.</a:t>
            </a:r>
          </a:p>
          <a:p>
            <a:pPr>
              <a:buNone/>
            </a:pPr>
            <a:r>
              <a:rPr lang="en-US" altLang="ja-JP" dirty="0" smtClean="0"/>
              <a:t>9*. This detector /consists of/is composed of/in constructed from/ three independently operating parts.</a:t>
            </a:r>
            <a:endParaRPr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「する」の意味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altLang="ja-JP" dirty="0" smtClean="0"/>
              <a:t>10.   Below we make a calculation of this quantity. </a:t>
            </a:r>
          </a:p>
          <a:p>
            <a:pPr>
              <a:buNone/>
            </a:pPr>
            <a:r>
              <a:rPr lang="en-US" altLang="ja-JP" dirty="0" smtClean="0"/>
              <a:t>10*. Below we /perform/present/carry out/ a calculation of this quantity.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11.   We have made numerical simulations of this system.</a:t>
            </a:r>
          </a:p>
          <a:p>
            <a:pPr>
              <a:buNone/>
            </a:pPr>
            <a:r>
              <a:rPr lang="en-US" altLang="ja-JP" dirty="0" smtClean="0"/>
              <a:t>11*. We have /performed/carried out/ numerical simulations of this system.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12.   In the next section we make discussion on this point.</a:t>
            </a:r>
          </a:p>
          <a:p>
            <a:pPr>
              <a:buNone/>
            </a:pPr>
            <a:r>
              <a:rPr lang="en-US" altLang="ja-JP" dirty="0" smtClean="0"/>
              <a:t>12*. In the next section we /give discussion on/discuss/ this point.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13.   We have made a detailed theoretical investigation of this class of behavior.</a:t>
            </a:r>
          </a:p>
          <a:p>
            <a:pPr>
              <a:buNone/>
            </a:pPr>
            <a:r>
              <a:rPr lang="en-US" altLang="ja-JP" dirty="0" smtClean="0"/>
              <a:t>13*. We have /undertaken/carried out/ a detailed theoretical investigation of this class of behavior.</a:t>
            </a:r>
            <a:endParaRPr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「もたらす」又は「させる」の意味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ja-JP" dirty="0" smtClean="0"/>
              <a:t>14.   This effect makes an unexpectedly strong dependence on the surface tension.</a:t>
            </a:r>
          </a:p>
          <a:p>
            <a:pPr>
              <a:buNone/>
            </a:pPr>
            <a:r>
              <a:rPr lang="en-US" altLang="ja-JP" dirty="0" smtClean="0"/>
              <a:t>14*. This </a:t>
            </a:r>
            <a:r>
              <a:rPr lang="en-US" altLang="ja-JP" smtClean="0"/>
              <a:t>effect /creates</a:t>
            </a:r>
            <a:r>
              <a:rPr lang="en-US" altLang="ja-JP" dirty="0" smtClean="0"/>
              <a:t>/leads to/results in/ an unexpectedly strong dependence on the surface tension.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15. This interaction makes the gap larger.</a:t>
            </a:r>
          </a:p>
          <a:p>
            <a:pPr>
              <a:buNone/>
            </a:pPr>
            <a:r>
              <a:rPr lang="en-US" altLang="ja-JP" dirty="0" smtClean="0"/>
              <a:t>15*. This interaction causes the gap to become larger.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595</Words>
  <Application>Microsoft Macintosh PowerPoint</Application>
  <PresentationFormat>画面に合わせる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Special Topic VI</vt:lpstr>
      <vt:lpstr>スライド 2</vt:lpstr>
      <vt:lpstr>「作る」の意味</vt:lpstr>
      <vt:lpstr>「成す」の意味</vt:lpstr>
      <vt:lpstr>「する」の意味</vt:lpstr>
      <vt:lpstr>「もたらす」又は「させる」の意味</vt:lpstr>
    </vt:vector>
  </TitlesOfParts>
  <Company>Kyoto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Special Topic VI</dc:title>
  <dc:creator>Paquette Glenn</dc:creator>
  <cp:lastModifiedBy>Paquette Glenn</cp:lastModifiedBy>
  <cp:revision>3</cp:revision>
  <dcterms:created xsi:type="dcterms:W3CDTF">2010-07-06T06:32:31Z</dcterms:created>
  <dcterms:modified xsi:type="dcterms:W3CDTF">2010-07-06T06:39:07Z</dcterms:modified>
</cp:coreProperties>
</file>