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63" r:id="rId4"/>
    <p:sldId id="265" r:id="rId5"/>
    <p:sldId id="258" r:id="rId6"/>
    <p:sldId id="259" r:id="rId7"/>
    <p:sldId id="260" r:id="rId8"/>
    <p:sldId id="262" r:id="rId9"/>
    <p:sldId id="261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6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DD71-B2B2-144E-8177-2A27BDFFA167}" type="datetimeFigureOut">
              <a:rPr lang="ja-JP" altLang="en-US" smtClean="0"/>
              <a:pPr/>
              <a:t>08.5.1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636E-2D39-5F4B-9CC7-E604D211E1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DD71-B2B2-144E-8177-2A27BDFFA167}" type="datetimeFigureOut">
              <a:rPr lang="ja-JP" altLang="en-US" smtClean="0"/>
              <a:pPr/>
              <a:t>08.5.1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636E-2D39-5F4B-9CC7-E604D211E1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DD71-B2B2-144E-8177-2A27BDFFA167}" type="datetimeFigureOut">
              <a:rPr lang="ja-JP" altLang="en-US" smtClean="0"/>
              <a:pPr/>
              <a:t>08.5.1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636E-2D39-5F4B-9CC7-E604D211E1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DD71-B2B2-144E-8177-2A27BDFFA167}" type="datetimeFigureOut">
              <a:rPr lang="ja-JP" altLang="en-US" smtClean="0"/>
              <a:pPr/>
              <a:t>08.5.1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636E-2D39-5F4B-9CC7-E604D211E1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DD71-B2B2-144E-8177-2A27BDFFA167}" type="datetimeFigureOut">
              <a:rPr lang="ja-JP" altLang="en-US" smtClean="0"/>
              <a:pPr/>
              <a:t>08.5.1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636E-2D39-5F4B-9CC7-E604D211E1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DD71-B2B2-144E-8177-2A27BDFFA167}" type="datetimeFigureOut">
              <a:rPr lang="ja-JP" altLang="en-US" smtClean="0"/>
              <a:pPr/>
              <a:t>08.5.1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636E-2D39-5F4B-9CC7-E604D211E1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DD71-B2B2-144E-8177-2A27BDFFA167}" type="datetimeFigureOut">
              <a:rPr lang="ja-JP" altLang="en-US" smtClean="0"/>
              <a:pPr/>
              <a:t>08.5.1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636E-2D39-5F4B-9CC7-E604D211E1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DD71-B2B2-144E-8177-2A27BDFFA167}" type="datetimeFigureOut">
              <a:rPr lang="ja-JP" altLang="en-US" smtClean="0"/>
              <a:pPr/>
              <a:t>08.5.1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636E-2D39-5F4B-9CC7-E604D211E1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DD71-B2B2-144E-8177-2A27BDFFA167}" type="datetimeFigureOut">
              <a:rPr lang="ja-JP" altLang="en-US" smtClean="0"/>
              <a:pPr/>
              <a:t>08.5.1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636E-2D39-5F4B-9CC7-E604D211E1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DD71-B2B2-144E-8177-2A27BDFFA167}" type="datetimeFigureOut">
              <a:rPr lang="ja-JP" altLang="en-US" smtClean="0"/>
              <a:pPr/>
              <a:t>08.5.1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636E-2D39-5F4B-9CC7-E604D211E1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DD71-B2B2-144E-8177-2A27BDFFA167}" type="datetimeFigureOut">
              <a:rPr lang="ja-JP" altLang="en-US" smtClean="0"/>
              <a:pPr/>
              <a:t>08.5.1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636E-2D39-5F4B-9CC7-E604D211E1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3DD71-B2B2-144E-8177-2A27BDFFA167}" type="datetimeFigureOut">
              <a:rPr lang="ja-JP" altLang="en-US" smtClean="0"/>
              <a:pPr/>
              <a:t>08.5.1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1636E-2D39-5F4B-9CC7-E604D211E1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1" Type="http://schemas.openxmlformats.org/officeDocument/2006/relationships/video" Target="file://localhost/Users/mtakuma/Desktop/20080501/FGE_ha_movie.mo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1" Type="http://schemas.openxmlformats.org/officeDocument/2006/relationships/video" Target="file://localhost/Users/mtakuma/Desktop/20080501/camag_20061113.m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入門　エラーマンボム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876800" y="6172200"/>
            <a:ext cx="4267200" cy="6858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2008/05/01 </a:t>
            </a:r>
            <a:r>
              <a:rPr lang="ja-JP" altLang="en-US" dirty="0" smtClean="0">
                <a:solidFill>
                  <a:schemeClr val="tx1"/>
                </a:solidFill>
              </a:rPr>
              <a:t>松本琢磨</a:t>
            </a:r>
            <a:endParaRPr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光球</a:t>
            </a:r>
            <a:r>
              <a:rPr lang="en-US" altLang="ja-JP" dirty="0" smtClean="0"/>
              <a:t>/</a:t>
            </a:r>
            <a:r>
              <a:rPr lang="ja-JP" altLang="en-US" dirty="0" smtClean="0"/>
              <a:t>彩層リコネクション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 smtClean="0"/>
              <a:t>彩層上部を加熱せず、光球</a:t>
            </a:r>
            <a:r>
              <a:rPr lang="en-US" altLang="ja-JP" sz="2800" dirty="0" smtClean="0"/>
              <a:t>/</a:t>
            </a:r>
            <a:r>
              <a:rPr lang="ja-JP" altLang="en-US" sz="2800" dirty="0" smtClean="0"/>
              <a:t>彩層下部を加熱するには光球</a:t>
            </a:r>
            <a:r>
              <a:rPr lang="en-US" altLang="ja-JP" sz="2800" dirty="0" smtClean="0"/>
              <a:t>/</a:t>
            </a:r>
            <a:r>
              <a:rPr lang="ja-JP" altLang="en-US" sz="2800" dirty="0" smtClean="0"/>
              <a:t>彩層下部でリコネクションが起こればよい。</a:t>
            </a:r>
            <a:endParaRPr lang="ja-JP" altLang="en-US" sz="2800" dirty="0"/>
          </a:p>
        </p:txBody>
      </p:sp>
      <p:pic>
        <p:nvPicPr>
          <p:cNvPr id="4" name="図 3" descr="ピクチャ 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743" y="2590800"/>
            <a:ext cx="6438457" cy="38307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43149" y="6400800"/>
            <a:ext cx="2472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Takeuchi &amp; Shibata 2001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磁場形状</a:t>
            </a:r>
            <a:endParaRPr lang="ja-JP" altLang="en-US" dirty="0"/>
          </a:p>
        </p:txBody>
      </p:sp>
      <p:pic>
        <p:nvPicPr>
          <p:cNvPr id="9" name="コンテンツ プレースホルダ 8" descr="ピクチャ 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429545">
            <a:off x="5321721" y="4077048"/>
            <a:ext cx="3365079" cy="2780952"/>
          </a:xfrm>
        </p:spPr>
      </p:pic>
      <p:pic>
        <p:nvPicPr>
          <p:cNvPr id="6" name="図 5" descr="ピクチャ 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667000"/>
            <a:ext cx="4444444" cy="2692063"/>
          </a:xfrm>
          <a:prstGeom prst="rect">
            <a:avLst/>
          </a:prstGeom>
        </p:spPr>
      </p:pic>
      <p:pic>
        <p:nvPicPr>
          <p:cNvPr id="8" name="図 7" descr="ピクチャ 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844" y="1371600"/>
            <a:ext cx="3556556" cy="26828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55870" y="5410200"/>
            <a:ext cx="235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光球ベクトル磁場観測</a:t>
            </a:r>
            <a:endParaRPr kumimoji="1" lang="ja-JP" altLang="en-US" dirty="0"/>
          </a:p>
        </p:txBody>
      </p:sp>
      <p:sp>
        <p:nvSpPr>
          <p:cNvPr id="11" name="曲折矢印 10"/>
          <p:cNvSpPr/>
          <p:nvPr/>
        </p:nvSpPr>
        <p:spPr>
          <a:xfrm>
            <a:off x="4282440" y="2286000"/>
            <a:ext cx="822960" cy="822960"/>
          </a:xfrm>
          <a:prstGeom prst="ben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4343400" y="19050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外挿</a:t>
            </a:r>
            <a:endParaRPr kumimoji="1" lang="ja-JP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34200" y="397406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線形フォースフリー場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浮上磁場に伴うリコネクション</a:t>
            </a:r>
            <a:endParaRPr lang="ja-JP" altLang="en-US" dirty="0"/>
          </a:p>
        </p:txBody>
      </p:sp>
      <p:pic>
        <p:nvPicPr>
          <p:cNvPr id="4" name="図 3" descr="ピクチャ 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590800"/>
            <a:ext cx="5719039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6292334"/>
            <a:ext cx="1766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Pariat</a:t>
            </a:r>
            <a:r>
              <a:rPr kumimoji="1" lang="en-US" altLang="ja-JP" dirty="0" smtClean="0"/>
              <a:t> et al. 2004</a:t>
            </a:r>
            <a:endParaRPr kumimoji="1" lang="ja-JP" altLang="en-US" dirty="0"/>
          </a:p>
        </p:txBody>
      </p:sp>
      <p:grpSp>
        <p:nvGrpSpPr>
          <p:cNvPr id="11" name="図形グループ 10"/>
          <p:cNvGrpSpPr/>
          <p:nvPr/>
        </p:nvGrpSpPr>
        <p:grpSpPr>
          <a:xfrm>
            <a:off x="1828801" y="2616891"/>
            <a:ext cx="7181551" cy="3174309"/>
            <a:chOff x="1828801" y="2616891"/>
            <a:chExt cx="7181551" cy="3174309"/>
          </a:xfrm>
        </p:grpSpPr>
        <p:pic>
          <p:nvPicPr>
            <p:cNvPr id="6" name="図 5" descr="ピクチャ 16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3000" y="2616891"/>
              <a:ext cx="4057352" cy="248850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cxnSp>
          <p:nvCxnSpPr>
            <p:cNvPr id="8" name="直線コネクタ 7"/>
            <p:cNvCxnSpPr/>
            <p:nvPr/>
          </p:nvCxnSpPr>
          <p:spPr>
            <a:xfrm flipV="1">
              <a:off x="2895600" y="5105400"/>
              <a:ext cx="6114752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rot="5400000" flipH="1" flipV="1">
              <a:off x="1803746" y="2641946"/>
              <a:ext cx="3174309" cy="3124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6019800" y="6292334"/>
            <a:ext cx="222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Georgoulis</a:t>
            </a:r>
            <a:r>
              <a:rPr kumimoji="1" lang="en-US" altLang="ja-JP" dirty="0" smtClean="0"/>
              <a:t> et al. 2002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 descr="fg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0"/>
            <a:ext cx="5638508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21627" y="6412468"/>
            <a:ext cx="1669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Isobe</a:t>
            </a:r>
            <a:r>
              <a:rPr kumimoji="1" lang="en-US" altLang="ja-JP" dirty="0" smtClean="0"/>
              <a:t> et al 2007</a:t>
            </a:r>
            <a:endParaRPr kumimoji="1" lang="ja-JP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98610" y="6043136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浮上磁場の数値計算例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28600" y="274638"/>
            <a:ext cx="8686800" cy="635476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エラーマンボムとは？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752600"/>
            <a:ext cx="68916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不思議なスペクトルを持つ</a:t>
            </a:r>
            <a:r>
              <a:rPr lang="en-US" altLang="ja-JP" sz="3200" dirty="0" smtClean="0"/>
              <a:t>Hα</a:t>
            </a:r>
            <a:r>
              <a:rPr lang="ja-JP" altLang="en-US" sz="3200" dirty="0" smtClean="0"/>
              <a:t>輝点が</a:t>
            </a:r>
            <a:endParaRPr lang="en-US" altLang="ja-JP" sz="3200" dirty="0" smtClean="0"/>
          </a:p>
          <a:p>
            <a:r>
              <a:rPr lang="ja-JP" altLang="en-US" sz="3200" dirty="0" smtClean="0"/>
              <a:t>１９１７年に</a:t>
            </a:r>
            <a:r>
              <a:rPr lang="ja-JP" altLang="en-US" sz="3200" dirty="0" smtClean="0"/>
              <a:t>エラーマンにより発見された</a:t>
            </a:r>
            <a:endParaRPr kumimoji="1" lang="ja-JP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200400"/>
            <a:ext cx="822303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500" dirty="0" smtClean="0">
                <a:solidFill>
                  <a:srgbClr val="FF0000"/>
                </a:solidFill>
              </a:rPr>
              <a:t>So extraordinary that it seemed hardly real !</a:t>
            </a:r>
            <a:endParaRPr kumimoji="1" lang="ja-JP" altLang="en-US" sz="35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5037147"/>
            <a:ext cx="5184182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300" dirty="0" smtClean="0"/>
              <a:t>スペクトルの謎とは？</a:t>
            </a:r>
            <a:endParaRPr kumimoji="1" lang="ja-JP" altLang="en-US" sz="4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</a:t>
            </a:r>
            <a:r>
              <a:rPr lang="en-US" altLang="ja-JP" dirty="0" smtClean="0"/>
              <a:t>α</a:t>
            </a:r>
            <a:r>
              <a:rPr lang="ja-JP" altLang="en-US" dirty="0" smtClean="0"/>
              <a:t>像　浮上磁場直下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75200" y="2921000"/>
            <a:ext cx="4216400" cy="3098800"/>
          </a:xfrm>
        </p:spPr>
        <p:txBody>
          <a:bodyPr>
            <a:normAutofit/>
          </a:bodyPr>
          <a:lstStyle/>
          <a:p>
            <a:r>
              <a:rPr lang="ja-JP" altLang="en-US" sz="2700" dirty="0" smtClean="0"/>
              <a:t>大きさ　　　　：</a:t>
            </a:r>
            <a:r>
              <a:rPr lang="en-US" altLang="ja-JP" sz="2700" dirty="0" smtClean="0"/>
              <a:t>~ 1000km</a:t>
            </a:r>
          </a:p>
          <a:p>
            <a:r>
              <a:rPr lang="ja-JP" altLang="en-US" sz="2700" dirty="0" smtClean="0"/>
              <a:t>磁場強度　　：</a:t>
            </a:r>
            <a:r>
              <a:rPr lang="en-US" altLang="ja-JP" sz="2700" dirty="0" smtClean="0"/>
              <a:t>~ 100G ?</a:t>
            </a:r>
          </a:p>
          <a:p>
            <a:r>
              <a:rPr lang="ja-JP" altLang="en-US" sz="2700" dirty="0" smtClean="0"/>
              <a:t>寿命　　　　　：</a:t>
            </a:r>
            <a:r>
              <a:rPr lang="en-US" altLang="ja-JP" sz="2700" dirty="0" smtClean="0"/>
              <a:t>~ 10 min</a:t>
            </a:r>
            <a:r>
              <a:rPr lang="ja-JP" altLang="en-US" sz="2700" dirty="0" smtClean="0"/>
              <a:t>　　　　　</a:t>
            </a:r>
            <a:endParaRPr lang="en-US" altLang="ja-JP" sz="2700" dirty="0" smtClean="0"/>
          </a:p>
          <a:p>
            <a:r>
              <a:rPr lang="ja-JP" altLang="en-US" sz="2700" dirty="0" smtClean="0"/>
              <a:t>エネルギー　：</a:t>
            </a:r>
            <a:r>
              <a:rPr lang="en-US" altLang="ja-JP" sz="2700" dirty="0" smtClean="0"/>
              <a:t>10^25~10^28 erg</a:t>
            </a:r>
            <a:endParaRPr lang="ja-JP" altLang="en-US" sz="2700" dirty="0"/>
          </a:p>
        </p:txBody>
      </p:sp>
      <p:pic>
        <p:nvPicPr>
          <p:cNvPr id="4" name="FGE_ha_movie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1828800"/>
            <a:ext cx="4546600" cy="454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6488668"/>
            <a:ext cx="2150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Pariat</a:t>
            </a:r>
            <a:r>
              <a:rPr kumimoji="1" lang="en-US" altLang="ja-JP" dirty="0" smtClean="0"/>
              <a:t> et al. 2004</a:t>
            </a:r>
            <a:r>
              <a:rPr kumimoji="1" lang="en-US" altLang="ja-JP" dirty="0" smtClean="0"/>
              <a:t>　</a:t>
            </a:r>
            <a:r>
              <a:rPr kumimoji="1" lang="ja-JP" altLang="en-US" dirty="0" smtClean="0"/>
              <a:t>他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黒点周辺部</a:t>
            </a:r>
            <a:endParaRPr lang="ja-JP" altLang="en-US" dirty="0"/>
          </a:p>
        </p:txBody>
      </p:sp>
      <p:pic>
        <p:nvPicPr>
          <p:cNvPr id="4" name="camag_20061113.mpg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1757" y="1676400"/>
            <a:ext cx="8693643" cy="42424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75808" y="5943600"/>
            <a:ext cx="179659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500" dirty="0" err="1" smtClean="0"/>
              <a:t>CaII</a:t>
            </a:r>
            <a:r>
              <a:rPr kumimoji="1" lang="en-US" altLang="ja-JP" sz="3500" dirty="0" smtClean="0"/>
              <a:t> H </a:t>
            </a:r>
            <a:r>
              <a:rPr lang="ja-JP" altLang="en-US" sz="3500" dirty="0" smtClean="0"/>
              <a:t>像</a:t>
            </a:r>
            <a:endParaRPr kumimoji="1" lang="ja-JP" alt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404195" y="5867400"/>
            <a:ext cx="401540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500" dirty="0" smtClean="0"/>
              <a:t>Stokes V (</a:t>
            </a:r>
            <a:r>
              <a:rPr kumimoji="1" lang="ja-JP" altLang="en-US" sz="2500" dirty="0" smtClean="0"/>
              <a:t>視線方向磁場</a:t>
            </a:r>
            <a:r>
              <a:rPr kumimoji="1" lang="en-US" altLang="ja-JP" sz="3500" dirty="0" smtClean="0"/>
              <a:t>)</a:t>
            </a:r>
            <a:endParaRPr kumimoji="1" lang="ja-JP" alt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Hα</a:t>
            </a:r>
            <a:r>
              <a:rPr lang="ja-JP" altLang="en-US" dirty="0" smtClean="0"/>
              <a:t>スペクトル</a:t>
            </a:r>
            <a:endParaRPr lang="ja-JP" altLang="en-US" dirty="0"/>
          </a:p>
        </p:txBody>
      </p:sp>
      <p:pic>
        <p:nvPicPr>
          <p:cNvPr id="6" name="コンテンツ プレースホルダ 5" descr="h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8229600" cy="4781082"/>
          </a:xfrm>
        </p:spPr>
      </p:pic>
      <p:sp>
        <p:nvSpPr>
          <p:cNvPr id="7" name="TextBox 6"/>
          <p:cNvSpPr txBox="1"/>
          <p:nvPr/>
        </p:nvSpPr>
        <p:spPr>
          <a:xfrm>
            <a:off x="6553200" y="648866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飛騨天文台水平分光器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エラーマンボムのスペクトル</a:t>
            </a:r>
            <a:endParaRPr lang="ja-JP" altLang="en-US" dirty="0"/>
          </a:p>
        </p:txBody>
      </p:sp>
      <p:pic>
        <p:nvPicPr>
          <p:cNvPr id="4" name="図 3" descr="ピクチャ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57" y="2895666"/>
            <a:ext cx="8114285" cy="1066667"/>
          </a:xfrm>
          <a:prstGeom prst="rect">
            <a:avLst/>
          </a:prstGeom>
        </p:spPr>
      </p:pic>
      <p:pic>
        <p:nvPicPr>
          <p:cNvPr id="5" name="図 4" descr="ピクチャ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02" y="2819400"/>
            <a:ext cx="8012698" cy="1384127"/>
          </a:xfrm>
          <a:prstGeom prst="rect">
            <a:avLst/>
          </a:prstGeom>
        </p:spPr>
      </p:pic>
      <p:pic>
        <p:nvPicPr>
          <p:cNvPr id="6" name="図 5" descr="ピクチャ 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51" y="4737279"/>
            <a:ext cx="8012698" cy="1434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スペクトル形成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r>
              <a:rPr lang="ja-JP" altLang="en-US" dirty="0" smtClean="0"/>
              <a:t>特異なスペクトルは、彩層下部に高温、高密のプラズマが局所的に発生していると考えると説明できる（</a:t>
            </a:r>
            <a:r>
              <a:rPr lang="en-US" altLang="ja-JP" dirty="0" err="1" smtClean="0"/>
              <a:t>Kitai</a:t>
            </a:r>
            <a:r>
              <a:rPr lang="en-US" altLang="ja-JP" dirty="0" smtClean="0"/>
              <a:t> 1983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93241" y="4648200"/>
            <a:ext cx="648131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300" dirty="0" smtClean="0">
                <a:solidFill>
                  <a:srgbClr val="FF0000"/>
                </a:solidFill>
              </a:rPr>
              <a:t>エラーマンボム形成のシナリオは？</a:t>
            </a:r>
            <a:endParaRPr kumimoji="1" lang="ja-JP" altLang="en-US" sz="3300" dirty="0">
              <a:solidFill>
                <a:srgbClr val="FF0000"/>
              </a:solidFill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4008119" y="3474720"/>
            <a:ext cx="822960" cy="822960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02682" y="215642"/>
            <a:ext cx="8763000" cy="6477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エラーマンボム</a:t>
            </a:r>
            <a:r>
              <a:rPr lang="ja-JP" altLang="en-US" dirty="0" smtClean="0">
                <a:solidFill>
                  <a:srgbClr val="FF0000"/>
                </a:solidFill>
              </a:rPr>
              <a:t>形成過程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595" y="1981200"/>
            <a:ext cx="81594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特異なスペクトルの説明には光球</a:t>
            </a:r>
            <a:r>
              <a:rPr kumimoji="1" lang="en-US" altLang="ja-JP" sz="3200" dirty="0" smtClean="0"/>
              <a:t>/</a:t>
            </a:r>
            <a:r>
              <a:rPr kumimoji="1" lang="ja-JP" altLang="en-US" sz="3200" dirty="0" smtClean="0"/>
              <a:t>彩層下部で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なんらかのエネルギーインプットが必要である</a:t>
            </a:r>
            <a:endParaRPr kumimoji="1" lang="ja-JP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703954" y="4460557"/>
            <a:ext cx="59922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600" dirty="0" smtClean="0"/>
              <a:t>エネルギー解放機構はリコネクションか？</a:t>
            </a:r>
            <a:endParaRPr kumimoji="1" lang="en-US" altLang="ja-JP" sz="2600" dirty="0" smtClean="0"/>
          </a:p>
          <a:p>
            <a:endParaRPr kumimoji="1" lang="ja-JP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03954" y="5298757"/>
            <a:ext cx="533190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600" dirty="0" smtClean="0"/>
              <a:t>リコネクションであるならばどのような</a:t>
            </a:r>
            <a:endParaRPr kumimoji="1" lang="en-US" altLang="ja-JP" sz="2600" dirty="0" smtClean="0"/>
          </a:p>
          <a:p>
            <a:r>
              <a:rPr kumimoji="1" lang="ja-JP" altLang="en-US" sz="2600" dirty="0" smtClean="0"/>
              <a:t>磁場配位で起こるのか？</a:t>
            </a:r>
            <a:endParaRPr kumimoji="1" lang="ja-JP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太陽フレアの場合</a:t>
            </a:r>
            <a:endParaRPr lang="ja-JP" altLang="en-US" dirty="0"/>
          </a:p>
        </p:txBody>
      </p:sp>
      <p:pic>
        <p:nvPicPr>
          <p:cNvPr id="4" name="図 3" descr="ピクチャ 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09800"/>
            <a:ext cx="3657600" cy="37390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6019800"/>
            <a:ext cx="2602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Yokoyama &amp; Shibata 1998</a:t>
            </a:r>
            <a:endParaRPr kumimoji="1" lang="ja-JP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2831068"/>
            <a:ext cx="459973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300" dirty="0" smtClean="0"/>
              <a:t>リコネクションによりエネルギー発生</a:t>
            </a:r>
            <a:endParaRPr kumimoji="1" lang="en-US" altLang="ja-JP" sz="23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267200" y="3593068"/>
            <a:ext cx="499262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300" dirty="0" smtClean="0"/>
              <a:t>熱</a:t>
            </a:r>
            <a:r>
              <a:rPr lang="ja-JP" altLang="en-US" sz="2300" dirty="0" smtClean="0"/>
              <a:t>伝導あるいは非熱的</a:t>
            </a:r>
            <a:r>
              <a:rPr lang="ja-JP" altLang="en-US" sz="2300" dirty="0" smtClean="0"/>
              <a:t>電子に</a:t>
            </a:r>
            <a:r>
              <a:rPr lang="ja-JP" altLang="en-US" sz="2300" dirty="0" smtClean="0"/>
              <a:t>より</a:t>
            </a:r>
            <a:r>
              <a:rPr lang="ja-JP" altLang="en-US" sz="2300" dirty="0" smtClean="0"/>
              <a:t>輸送</a:t>
            </a:r>
          </a:p>
          <a:p>
            <a:endParaRPr kumimoji="1" lang="ja-JP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4430524"/>
            <a:ext cx="302473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300" dirty="0" smtClean="0"/>
              <a:t>彩層上部が加熱される</a:t>
            </a:r>
            <a:endParaRPr kumimoji="1" lang="ja-JP" altLang="en-US" sz="2300" dirty="0"/>
          </a:p>
        </p:txBody>
      </p:sp>
      <p:sp>
        <p:nvSpPr>
          <p:cNvPr id="11" name="TextBox 10"/>
          <p:cNvSpPr txBox="1"/>
          <p:nvPr/>
        </p:nvSpPr>
        <p:spPr>
          <a:xfrm>
            <a:off x="5774739" y="5693658"/>
            <a:ext cx="161666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500" dirty="0" smtClean="0">
                <a:solidFill>
                  <a:srgbClr val="FF0000"/>
                </a:solidFill>
              </a:rPr>
              <a:t>H</a:t>
            </a:r>
            <a:r>
              <a:rPr kumimoji="1" lang="en-US" altLang="ja-JP" sz="3500" dirty="0" smtClean="0">
                <a:solidFill>
                  <a:srgbClr val="FF0000"/>
                </a:solidFill>
              </a:rPr>
              <a:t>α</a:t>
            </a:r>
            <a:r>
              <a:rPr kumimoji="1" lang="ja-JP" altLang="en-US" sz="3500" dirty="0" smtClean="0">
                <a:solidFill>
                  <a:srgbClr val="FF0000"/>
                </a:solidFill>
              </a:rPr>
              <a:t>輝線</a:t>
            </a:r>
            <a:endParaRPr kumimoji="1" lang="ja-JP" altLang="en-US" sz="3500" dirty="0">
              <a:solidFill>
                <a:srgbClr val="FF0000"/>
              </a:solidFill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6328568" y="5029200"/>
            <a:ext cx="529432" cy="627640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293</Words>
  <Application>Microsoft Macintosh PowerPoint</Application>
  <PresentationFormat>画面に合わせる (4:3)</PresentationFormat>
  <Paragraphs>46</Paragraphs>
  <Slides>13</Slides>
  <Notes>0</Notes>
  <HiddenSlides>0</HiddenSlides>
  <MMClips>2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Office テーマ</vt:lpstr>
      <vt:lpstr>入門　エラーマンボム</vt:lpstr>
      <vt:lpstr>エラーマンボムとは？</vt:lpstr>
      <vt:lpstr>Hα像　浮上磁場直下</vt:lpstr>
      <vt:lpstr>黒点周辺部</vt:lpstr>
      <vt:lpstr>Hαスペクトル</vt:lpstr>
      <vt:lpstr>エラーマンボムのスペクトル</vt:lpstr>
      <vt:lpstr>スペクトル形成</vt:lpstr>
      <vt:lpstr>エラーマンボム形成過程</vt:lpstr>
      <vt:lpstr>太陽フレアの場合</vt:lpstr>
      <vt:lpstr>光球/彩層リコネクション</vt:lpstr>
      <vt:lpstr>磁場形状</vt:lpstr>
      <vt:lpstr>浮上磁場に伴うリコネクション</vt:lpstr>
      <vt:lpstr>スライド 13</vt:lpstr>
    </vt:vector>
  </TitlesOfParts>
  <Company>京都大学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Ellerman Bomb</dc:title>
  <dc:creator>松本 琢磨</dc:creator>
  <cp:lastModifiedBy>松本 琢磨</cp:lastModifiedBy>
  <cp:revision>79</cp:revision>
  <dcterms:created xsi:type="dcterms:W3CDTF">2008-05-01T01:26:33Z</dcterms:created>
  <dcterms:modified xsi:type="dcterms:W3CDTF">2008-05-01T03:55:39Z</dcterms:modified>
</cp:coreProperties>
</file>