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06" r:id="rId3"/>
    <p:sldId id="309" r:id="rId4"/>
    <p:sldId id="307" r:id="rId5"/>
    <p:sldId id="308" r:id="rId6"/>
    <p:sldId id="310" r:id="rId7"/>
    <p:sldId id="313" r:id="rId8"/>
    <p:sldId id="314" r:id="rId9"/>
    <p:sldId id="311" r:id="rId10"/>
    <p:sldId id="300" r:id="rId11"/>
    <p:sldId id="262" r:id="rId12"/>
    <p:sldId id="294" r:id="rId13"/>
    <p:sldId id="315" r:id="rId14"/>
    <p:sldId id="316" r:id="rId15"/>
    <p:sldId id="317" r:id="rId16"/>
    <p:sldId id="268" r:id="rId17"/>
    <p:sldId id="264" r:id="rId18"/>
    <p:sldId id="283" r:id="rId19"/>
    <p:sldId id="292" r:id="rId20"/>
    <p:sldId id="284" r:id="rId21"/>
    <p:sldId id="285" r:id="rId22"/>
    <p:sldId id="288" r:id="rId23"/>
    <p:sldId id="304" r:id="rId24"/>
    <p:sldId id="272" r:id="rId25"/>
    <p:sldId id="273" r:id="rId26"/>
    <p:sldId id="293" r:id="rId27"/>
    <p:sldId id="295" r:id="rId28"/>
    <p:sldId id="298" r:id="rId29"/>
    <p:sldId id="299" r:id="rId30"/>
    <p:sldId id="286" r:id="rId31"/>
    <p:sldId id="301" r:id="rId32"/>
    <p:sldId id="278" r:id="rId3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3A"/>
    <a:srgbClr val="0811F2"/>
    <a:srgbClr val="0976F2"/>
    <a:srgbClr val="FFFB05"/>
    <a:srgbClr val="FE0303"/>
    <a:srgbClr val="4E9FEE"/>
    <a:srgbClr val="4285C8"/>
    <a:srgbClr val="FF8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8DDC18-D4C1-E745-A8B6-E166E9DA32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911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29" charset="0"/>
        <a:ea typeface="ＭＳ Ｐゴシック" pitchFamily="-29" charset="-128"/>
        <a:cs typeface="ＭＳ Ｐゴシック" pitchFamily="-29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29" charset="0"/>
        <a:ea typeface="ＭＳ Ｐゴシック" pitchFamily="-2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29" charset="0"/>
        <a:ea typeface="ＭＳ Ｐゴシック" pitchFamily="-2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29" charset="0"/>
        <a:ea typeface="ＭＳ Ｐゴシック" pitchFamily="-2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29" charset="0"/>
        <a:ea typeface="ＭＳ Ｐゴシック" pitchFamily="-29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514A58-61FC-8A42-89C5-A1354B8A9D9B}" type="slidenum">
              <a:rPr lang="en-US" altLang="ja-JP" sz="1200"/>
              <a:pPr/>
              <a:t>1</a:t>
            </a:fld>
            <a:endParaRPr lang="en-US" altLang="ja-JP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BCF1B9-40F7-FD46-A303-3FED91C7A80B}" type="slidenum">
              <a:rPr lang="en-US" altLang="ja-JP" sz="1200"/>
              <a:pPr/>
              <a:t>10</a:t>
            </a:fld>
            <a:endParaRPr lang="en-US" altLang="ja-JP" sz="1200"/>
          </a:p>
        </p:txBody>
      </p:sp>
      <p:sp>
        <p:nvSpPr>
          <p:cNvPr id="33795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C9FC46-F883-5D43-B853-B1A2055A2FB4}" type="slidenum">
              <a:rPr lang="en-US" altLang="ja-JP" sz="1200"/>
              <a:pPr/>
              <a:t>11</a:t>
            </a:fld>
            <a:endParaRPr lang="en-US" altLang="ja-JP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6A48DF-FB9B-684C-B564-14CDE3D77959}" type="slidenum">
              <a:rPr lang="en-US" altLang="ja-JP" sz="1200"/>
              <a:pPr/>
              <a:t>12</a:t>
            </a:fld>
            <a:endParaRPr lang="en-US" altLang="ja-JP" sz="1200"/>
          </a:p>
        </p:txBody>
      </p:sp>
      <p:sp>
        <p:nvSpPr>
          <p:cNvPr id="378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2AD013-CAE1-7040-BB73-2696875A87EC}" type="slidenum">
              <a:rPr lang="en-US" altLang="ja-JP" sz="1200"/>
              <a:pPr/>
              <a:t>13</a:t>
            </a:fld>
            <a:endParaRPr lang="en-US" altLang="ja-JP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857F75-E51B-584B-B8DE-4E46BFBC77D9}" type="slidenum">
              <a:rPr lang="en-US" altLang="ja-JP" sz="1200"/>
              <a:pPr/>
              <a:t>14</a:t>
            </a:fld>
            <a:endParaRPr lang="en-US" altLang="ja-JP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76CEB-B4C9-5742-98EB-58B55F420741}" type="slidenum">
              <a:rPr lang="en-US" altLang="ja-JP" sz="1200"/>
              <a:pPr/>
              <a:t>15</a:t>
            </a:fld>
            <a:endParaRPr lang="en-US" altLang="ja-JP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BD4AC7-D964-3B49-BB3F-AC4E58EF722A}" type="slidenum">
              <a:rPr lang="en-US" altLang="ja-JP" sz="1200"/>
              <a:pPr/>
              <a:t>16</a:t>
            </a:fld>
            <a:endParaRPr lang="en-US" altLang="ja-JP" sz="1200"/>
          </a:p>
        </p:txBody>
      </p:sp>
      <p:sp>
        <p:nvSpPr>
          <p:cNvPr id="460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ED0488-740E-DC45-B710-4657A7A45863}" type="slidenum">
              <a:rPr lang="en-US" altLang="ja-JP" sz="1200"/>
              <a:pPr/>
              <a:t>17</a:t>
            </a:fld>
            <a:endParaRPr lang="en-US" altLang="ja-JP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0CFAF7-088B-0242-824F-6DB6F208AF44}" type="slidenum">
              <a:rPr lang="en-US" altLang="ja-JP" sz="1200"/>
              <a:pPr/>
              <a:t>18</a:t>
            </a:fld>
            <a:endParaRPr lang="en-US" altLang="ja-JP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29C871-6F94-E84F-A249-10E69B8CDF8A}" type="slidenum">
              <a:rPr lang="en-US" altLang="ja-JP" sz="1200"/>
              <a:pPr/>
              <a:t>19</a:t>
            </a:fld>
            <a:endParaRPr lang="en-US" altLang="ja-JP" sz="1200"/>
          </a:p>
        </p:txBody>
      </p:sp>
      <p:sp>
        <p:nvSpPr>
          <p:cNvPr id="522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ADD414-F395-2D47-8910-CDB8C11D24EB}" type="slidenum">
              <a:rPr lang="en-US" altLang="ja-JP" sz="1200"/>
              <a:pPr/>
              <a:t>2</a:t>
            </a:fld>
            <a:endParaRPr lang="en-US" altLang="ja-JP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493DA-9C80-5547-A026-7B30F86F0AE3}" type="slidenum">
              <a:rPr lang="en-US" altLang="ja-JP" sz="1200"/>
              <a:pPr/>
              <a:t>20</a:t>
            </a:fld>
            <a:endParaRPr lang="en-US" altLang="ja-JP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462B9F-97B7-2447-BF59-47B73EDB6621}" type="slidenum">
              <a:rPr lang="en-US" altLang="ja-JP" sz="1200"/>
              <a:pPr/>
              <a:t>21</a:t>
            </a:fld>
            <a:endParaRPr lang="en-US" altLang="ja-JP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60E131-544B-FE4B-9003-A6539F268BAF}" type="slidenum">
              <a:rPr lang="en-US" altLang="ja-JP" sz="1200"/>
              <a:pPr/>
              <a:t>22</a:t>
            </a:fld>
            <a:endParaRPr lang="en-US" altLang="ja-JP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191183-6BBF-ED4F-9892-3F76669A489D}" type="slidenum">
              <a:rPr lang="en-US" altLang="ja-JP" sz="1200"/>
              <a:pPr/>
              <a:t>23</a:t>
            </a:fld>
            <a:endParaRPr lang="en-US" altLang="ja-JP" sz="1200"/>
          </a:p>
        </p:txBody>
      </p:sp>
      <p:sp>
        <p:nvSpPr>
          <p:cNvPr id="6041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A7C39D-034A-0440-9D56-D0CBC694850B}" type="slidenum">
              <a:rPr lang="en-US" altLang="ja-JP" sz="1200"/>
              <a:pPr/>
              <a:t>24</a:t>
            </a:fld>
            <a:endParaRPr lang="en-US" altLang="ja-JP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B049F-6618-C24B-AB1D-217E60753986}" type="slidenum">
              <a:rPr lang="en-US" altLang="ja-JP" sz="1200"/>
              <a:pPr/>
              <a:t>25</a:t>
            </a:fld>
            <a:endParaRPr lang="en-US" altLang="ja-JP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0F5CA-CE4C-594C-92DA-4934AF4315A4}" type="slidenum">
              <a:rPr lang="en-US" altLang="ja-JP" sz="1200"/>
              <a:pPr/>
              <a:t>26</a:t>
            </a:fld>
            <a:endParaRPr lang="en-US" altLang="ja-JP" sz="1200"/>
          </a:p>
        </p:txBody>
      </p:sp>
      <p:sp>
        <p:nvSpPr>
          <p:cNvPr id="665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B7989A-4DE1-5448-83BD-93BCDAA96CCC}" type="slidenum">
              <a:rPr lang="en-US" altLang="ja-JP" sz="1200"/>
              <a:pPr/>
              <a:t>27</a:t>
            </a:fld>
            <a:endParaRPr lang="en-US" altLang="ja-JP" sz="1200"/>
          </a:p>
        </p:txBody>
      </p:sp>
      <p:sp>
        <p:nvSpPr>
          <p:cNvPr id="68611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FDFC64-ACD9-EB4D-9E4D-CF2E97FEC2A0}" type="slidenum">
              <a:rPr lang="en-US" altLang="ja-JP" sz="1200"/>
              <a:pPr/>
              <a:t>28</a:t>
            </a:fld>
            <a:endParaRPr lang="en-US" altLang="ja-JP" sz="1200"/>
          </a:p>
        </p:txBody>
      </p:sp>
      <p:sp>
        <p:nvSpPr>
          <p:cNvPr id="706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843091-4818-9E49-B21F-D0F3519E2EA3}" type="slidenum">
              <a:rPr lang="en-US" altLang="ja-JP" sz="1200"/>
              <a:pPr/>
              <a:t>29</a:t>
            </a:fld>
            <a:endParaRPr lang="en-US" altLang="ja-JP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C887E2-A1CF-6940-99F2-FB4A701ADEFD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4FD18E-5382-5F42-A8C1-602B7F19E30C}" type="slidenum">
              <a:rPr lang="en-US" altLang="ja-JP" sz="1200"/>
              <a:pPr/>
              <a:t>30</a:t>
            </a:fld>
            <a:endParaRPr lang="en-US" altLang="ja-JP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622514-0C71-C345-A3BC-125898E1F5D3}" type="slidenum">
              <a:rPr lang="en-US" altLang="ja-JP" sz="1200"/>
              <a:pPr/>
              <a:t>31</a:t>
            </a:fld>
            <a:endParaRPr lang="en-US" altLang="ja-JP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1684B-257A-184E-A203-715A7C5A9659}" type="slidenum">
              <a:rPr lang="en-US" altLang="ja-JP" sz="1200"/>
              <a:pPr/>
              <a:t>32</a:t>
            </a:fld>
            <a:endParaRPr lang="en-US" altLang="ja-JP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A4493-B687-AD45-86A8-4C512BF68055}" type="slidenum">
              <a:rPr lang="en-US" altLang="ja-JP" sz="1200"/>
              <a:pPr/>
              <a:t>4</a:t>
            </a:fld>
            <a:endParaRPr lang="en-US" altLang="ja-JP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DC53CA-290D-7946-9C62-9A8EED28BC1E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DB387A-8077-2D4F-98CB-6607EBDC627F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8CCFA-512C-0F41-B547-0BFDD640F6E8}" type="slidenum">
              <a:rPr lang="en-US" altLang="ja-JP" sz="1200"/>
              <a:pPr/>
              <a:t>7</a:t>
            </a:fld>
            <a:endParaRPr lang="en-US" altLang="ja-JP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AA9D96-C918-FF4D-8404-D8B734ACA60A}" type="slidenum">
              <a:rPr lang="en-US" altLang="ja-JP" sz="1200"/>
              <a:pPr/>
              <a:t>8</a:t>
            </a:fld>
            <a:endParaRPr lang="en-US" altLang="ja-JP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2269B-9078-3546-9F95-9C4E4113C3A2}" type="slidenum">
              <a:rPr lang="en-US" altLang="ja-JP" sz="1200"/>
              <a:pPr/>
              <a:t>9</a:t>
            </a:fld>
            <a:endParaRPr lang="en-US" altLang="ja-JP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67E7E-6186-E54E-AA33-C115250E9AA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57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0C53-1092-1C44-AAF1-42A87C7C1C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77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615AC-583C-7645-8017-A5640097D4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04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F00F8-4232-3940-8AE1-7448C8AA83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72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45E52-7E2F-F642-B091-22BC76497B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94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E49AF-19B2-114D-94AB-8A33532386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1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4F05-DD46-AE4C-A131-02B131E4F2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31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BA551-0E09-714A-9D16-065313BCDF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798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A5CCB-3F80-A84E-AE66-7B20903A73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33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38AA6-6268-194C-99DA-9DBEE8A86E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545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D56C2-ADF6-6F49-90DB-E1F6849F92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18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B6DB42-A37F-9C41-BA6D-04DFEA8A84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29" charset="0"/>
          <a:ea typeface="ＭＳ Ｐゴシック" pitchFamily="-29" charset="-128"/>
          <a:cs typeface="ＭＳ Ｐゴシック" pitchFamily="-2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uk_uni00.1s.sphere.avi" TargetMode="External"/><Relationship Id="rId4" Type="http://schemas.openxmlformats.org/officeDocument/2006/relationships/video" Target="uk_uni00.1s.sphere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8" Type="http://schemas.openxmlformats.org/officeDocument/2006/relationships/hyperlink" Target="http://www.es.titech.ac.jp/xiao/research_cipmmfvm.html" TargetMode="External"/><Relationship Id="rId9" Type="http://schemas.openxmlformats.org/officeDocument/2006/relationships/image" Target="../media/image32.jpeg"/><Relationship Id="rId10" Type="http://schemas.openxmlformats.org/officeDocument/2006/relationships/image" Target="../media/image33.png"/><Relationship Id="rId1" Type="http://schemas.microsoft.com/office/2007/relationships/media" Target="milkbottle.mpg" TargetMode="External"/><Relationship Id="rId2" Type="http://schemas.openxmlformats.org/officeDocument/2006/relationships/video" Target="milkbottle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4.png"/><Relationship Id="rId1" Type="http://schemas.microsoft.com/office/2007/relationships/media" Target="z8q2000-qt.mp4" TargetMode="External"/><Relationship Id="rId2" Type="http://schemas.openxmlformats.org/officeDocument/2006/relationships/video" Target="z8q2000-qt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7.png"/><Relationship Id="rId6" Type="http://schemas.openxmlformats.org/officeDocument/2006/relationships/image" Target="../media/image35.png"/><Relationship Id="rId1" Type="http://schemas.microsoft.com/office/2007/relationships/media" Target="file://localhost/Users/isobehiroaki/Documents/presentation/2008/astronum08/q12000-qt.mp4" TargetMode="External"/><Relationship Id="rId2" Type="http://schemas.openxmlformats.org/officeDocument/2006/relationships/video" Target="file://localhost/Users/isobehiroaki/Documents/presentation/2008/astronum08/q12000-qt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6.png"/><Relationship Id="rId1" Type="http://schemas.microsoft.com/office/2007/relationships/media" Target="q2000l-canopy.mp4" TargetMode="External"/><Relationship Id="rId2" Type="http://schemas.openxmlformats.org/officeDocument/2006/relationships/video" Target="q2000l-canopy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41.png"/><Relationship Id="rId1" Type="http://schemas.microsoft.com/office/2007/relationships/media" Target="z8q00300peu0.25-teaa.gif" TargetMode="External"/><Relationship Id="rId2" Type="http://schemas.openxmlformats.org/officeDocument/2006/relationships/video" Target="z8q00300peu0.25-teaa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microsoft.com/office/2007/relationships/media" Target="z8q00300peu0.25-roaa-graynl.gif" TargetMode="External"/><Relationship Id="rId2" Type="http://schemas.openxmlformats.org/officeDocument/2006/relationships/video" Target="z8q00300peu0.25-roaa-graynl.gi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file://localhost/Users/isobehiroaki/Documents/presentation/2008/astronum08/2007Mar08_XRT_poreforemation.mov" TargetMode="External"/><Relationship Id="rId2" Type="http://schemas.openxmlformats.org/officeDocument/2006/relationships/video" Target="file://localhost/Users/isobehiroaki/Documents/presentation/2008/astronum08/2007Mar08_XRT_poreforemation.m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6.png"/><Relationship Id="rId1" Type="http://schemas.microsoft.com/office/2007/relationships/media" Target="SOT_070113_2200_AR10935.mpg" TargetMode="External"/><Relationship Id="rId2" Type="http://schemas.openxmlformats.org/officeDocument/2006/relationships/video" Target="SOT_070113_2200_AR10935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7.png"/><Relationship Id="rId1" Type="http://schemas.microsoft.com/office/2007/relationships/media" Target="file://localhost/Users/isobehiroaki/Documents/presentation/2008/astronum08/me_20061208_15mag_0000.mpeg" TargetMode="External"/><Relationship Id="rId2" Type="http://schemas.openxmlformats.org/officeDocument/2006/relationships/video" Target="file://localhost/Users/isobehiroaki/Documents/presentation/2008/astronum08/me_20061208_15mag_0000.m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microsoft.com/office/2007/relationships/media" Target="070223-iquvh-r2.gif" TargetMode="External"/><Relationship Id="rId2" Type="http://schemas.openxmlformats.org/officeDocument/2006/relationships/video" Target="070223-iquvh-r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imb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287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534400" cy="1981200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MHD Simulations of the Solar Atmosphere</a:t>
            </a:r>
            <a:r>
              <a:rPr lang="en-US" altLang="ja-JP">
                <a:solidFill>
                  <a:schemeClr val="tx1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/>
            </a:r>
            <a:br>
              <a:rPr lang="en-US" altLang="ja-JP">
                <a:solidFill>
                  <a:schemeClr val="tx1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</a:br>
            <a:endParaRPr lang="en-US" altLang="ja-JP">
              <a:solidFill>
                <a:srgbClr val="00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8229600" cy="2286000"/>
          </a:xfrm>
        </p:spPr>
        <p:txBody>
          <a:bodyPr/>
          <a:lstStyle/>
          <a:p>
            <a:r>
              <a:rPr lang="en-US" altLang="ja-JP">
                <a:solidFill>
                  <a:srgbClr val="0811F2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Hiroaki Isobe </a:t>
            </a:r>
            <a:r>
              <a:rPr lang="en-US" altLang="ja-JP" sz="2400">
                <a:solidFill>
                  <a:srgbClr val="0811F2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(Kyoto Univ.)</a:t>
            </a:r>
          </a:p>
          <a:p>
            <a:endParaRPr lang="en-US" altLang="ja-JP" sz="2400">
              <a:solidFill>
                <a:srgbClr val="0811F2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en-US" altLang="ja-JP" sz="2000">
                <a:solidFill>
                  <a:srgbClr val="0811F2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acknowledgements: </a:t>
            </a:r>
          </a:p>
          <a:p>
            <a:r>
              <a:rPr lang="en-US" altLang="ja-JP" sz="2000">
                <a:solidFill>
                  <a:srgbClr val="0811F2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Nigel Weiss, Mike Proctor (Univ. Cambridge), </a:t>
            </a:r>
          </a:p>
          <a:p>
            <a:r>
              <a:rPr lang="en-US" altLang="ja-JP" sz="2000">
                <a:solidFill>
                  <a:srgbClr val="0811F2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and the Hinode team</a:t>
            </a:r>
            <a:endParaRPr lang="en-US" altLang="ja-JP" sz="240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ja-JP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Coronal heating problem</a:t>
            </a:r>
            <a:endParaRPr lang="en-US" altLang="ja-JP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4" descr="ChangingSxt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648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Mag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3810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arcade_9_nov_2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6924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990600" y="4343400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Soft X-ray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962400" y="62484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Magnetic field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7162800" y="762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Coronal loops</a:t>
            </a:r>
          </a:p>
        </p:txBody>
      </p:sp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457200" y="5181600"/>
            <a:ext cx="3063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Why there exists </a:t>
            </a:r>
          </a:p>
          <a:p>
            <a:r>
              <a:rPr lang="en-US" altLang="ja-JP" sz="1800"/>
              <a:t>1-10MK corona above </a:t>
            </a:r>
          </a:p>
          <a:p>
            <a:r>
              <a:rPr lang="en-US" altLang="ja-JP" sz="1800"/>
              <a:t>6000K photosphere?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altLang="ja-JP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Coronal heating models</a:t>
            </a:r>
          </a:p>
        </p:txBody>
      </p:sp>
      <p:pic>
        <p:nvPicPr>
          <p:cNvPr id="34819" name="Picture 4" descr="coronaheating-alfve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4953000" y="3429000"/>
            <a:ext cx="2895600" cy="1981200"/>
            <a:chOff x="3120" y="1008"/>
            <a:chExt cx="2044" cy="1768"/>
          </a:xfrm>
        </p:grpSpPr>
        <p:pic>
          <p:nvPicPr>
            <p:cNvPr id="34825" name="Picture 6" descr="coronaheating-nanofla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08"/>
              <a:ext cx="2044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AutoShape 7"/>
            <p:cNvSpPr>
              <a:spLocks noChangeArrowheads="1"/>
            </p:cNvSpPr>
            <p:nvPr/>
          </p:nvSpPr>
          <p:spPr bwMode="auto">
            <a:xfrm>
              <a:off x="3600" y="1680"/>
              <a:ext cx="384" cy="288"/>
            </a:xfrm>
            <a:prstGeom prst="irregularSeal1">
              <a:avLst/>
            </a:prstGeom>
            <a:gradFill rotWithShape="0">
              <a:gsLst>
                <a:gs pos="0">
                  <a:srgbClr val="FF5F08">
                    <a:alpha val="68999"/>
                  </a:srgbClr>
                </a:gs>
                <a:gs pos="100000">
                  <a:srgbClr val="FF7225">
                    <a:alpha val="49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27" name="AutoShape 8"/>
            <p:cNvSpPr>
              <a:spLocks noChangeArrowheads="1"/>
            </p:cNvSpPr>
            <p:nvPr/>
          </p:nvSpPr>
          <p:spPr bwMode="auto">
            <a:xfrm>
              <a:off x="4032" y="1344"/>
              <a:ext cx="384" cy="288"/>
            </a:xfrm>
            <a:prstGeom prst="irregularSeal1">
              <a:avLst/>
            </a:prstGeom>
            <a:gradFill rotWithShape="0">
              <a:gsLst>
                <a:gs pos="0">
                  <a:srgbClr val="FF5F08">
                    <a:alpha val="68999"/>
                  </a:srgbClr>
                </a:gs>
                <a:gs pos="100000">
                  <a:srgbClr val="FF7225">
                    <a:alpha val="49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28" name="AutoShape 9"/>
            <p:cNvSpPr>
              <a:spLocks noChangeArrowheads="1"/>
            </p:cNvSpPr>
            <p:nvPr/>
          </p:nvSpPr>
          <p:spPr bwMode="auto">
            <a:xfrm>
              <a:off x="4272" y="1584"/>
              <a:ext cx="384" cy="288"/>
            </a:xfrm>
            <a:prstGeom prst="irregularSeal1">
              <a:avLst/>
            </a:prstGeom>
            <a:gradFill rotWithShape="0">
              <a:gsLst>
                <a:gs pos="0">
                  <a:srgbClr val="FF5F08">
                    <a:alpha val="68999"/>
                  </a:srgbClr>
                </a:gs>
                <a:gs pos="100000">
                  <a:srgbClr val="FF7225">
                    <a:alpha val="49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381000" y="58674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>
                <a:solidFill>
                  <a:srgbClr val="FFFB05"/>
                </a:solidFill>
              </a:rPr>
              <a:t> Key question: what are the mode and spectra of magnetic disturbances generated by magneto-convection?   =&gt; MHD simulation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990600" y="2438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en-US" altLang="ja-JP"/>
              <a:t>If motion is fast: </a:t>
            </a:r>
          </a:p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en-US" altLang="ja-JP"/>
              <a:t>=&gt; Wave  </a:t>
            </a:r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4572000" y="2308225"/>
            <a:ext cx="4343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ja-JP"/>
              <a:t>If motion is slow: </a:t>
            </a:r>
          </a:p>
          <a:p>
            <a:pPr>
              <a:lnSpc>
                <a:spcPts val="1700"/>
              </a:lnSpc>
              <a:spcBef>
                <a:spcPct val="50000"/>
              </a:spcBef>
              <a:buFont typeface="Symbol" charset="0"/>
              <a:buChar char=""/>
            </a:pPr>
            <a:r>
              <a:rPr lang="en-US" altLang="ja-JP"/>
              <a:t>current sheet formation</a:t>
            </a:r>
          </a:p>
          <a:p>
            <a:pPr>
              <a:lnSpc>
                <a:spcPts val="1700"/>
              </a:lnSpc>
              <a:spcBef>
                <a:spcPct val="50000"/>
              </a:spcBef>
              <a:buFont typeface="Symbol" charset="0"/>
              <a:buChar char=""/>
            </a:pPr>
            <a:r>
              <a:rPr lang="en-US" altLang="ja-JP"/>
              <a:t> reconnection (Parker’s nanoflare) 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533400" y="15240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Energy source: interaction of convection and magnetic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ja-JP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Strong B ≠ Strong heating</a:t>
            </a:r>
          </a:p>
        </p:txBody>
      </p:sp>
      <p:pic>
        <p:nvPicPr>
          <p:cNvPr id="36867" name="Picture 3" descr="1127press-fig8-XRT-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3200"/>
            <a:ext cx="7391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33600" y="5911850"/>
            <a:ext cx="4670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800"/>
              <a:t>Corona above umbra is dark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11338" y="5318125"/>
            <a:ext cx="1312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Soft X-ray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419725" y="5334000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Stokes V (≈ B)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altLang="ja-JP" sz="3200">
                <a:latin typeface="Arial" charset="0"/>
                <a:ea typeface="ＭＳ Ｐゴシック" charset="0"/>
                <a:cs typeface="ＭＳ Ｐゴシック" charset="0"/>
              </a:rPr>
              <a:t>Code: CIP-MOCCT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Induction eq. solved by Method of Characteristics-Constrained Transport scheme (Hawley &amp; Stone 1995) 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Mass, momentum and energy eqs. solved by </a:t>
            </a:r>
            <a:r>
              <a:rPr lang="en-US" altLang="ja-JP" sz="2000">
                <a:solidFill>
                  <a:srgbClr val="FFFB05"/>
                </a:solidFill>
                <a:latin typeface="Arial" charset="0"/>
                <a:ea typeface="ＭＳ Ｐゴシック" charset="0"/>
                <a:cs typeface="ＭＳ Ｐゴシック" charset="0"/>
              </a:rPr>
              <a:t>CIP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 (Cubic-Interpolated Pseudoparticle; Yabe &amp; Aoki 1991).</a:t>
            </a:r>
          </a:p>
          <a:p>
            <a:pPr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What is CIP?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Solver of advection term (hyperbolic eqs). Non-advective terms are solved separately (by finite difference).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solidFill>
                  <a:srgbClr val="FFFB05"/>
                </a:solidFill>
                <a:latin typeface="Arial" charset="0"/>
                <a:ea typeface="ＭＳ Ｐゴシック" charset="0"/>
              </a:rPr>
              <a:t>Spatial derivatives are also time-advanced according to the basic eqs.</a:t>
            </a:r>
            <a:endParaRPr lang="en-US" altLang="ja-JP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altLang="ja-JP">
              <a:latin typeface="Arial" charset="0"/>
              <a:ea typeface="ＭＳ Ｐゴシック" charset="0"/>
            </a:endParaRPr>
          </a:p>
        </p:txBody>
      </p:sp>
      <p:pic>
        <p:nvPicPr>
          <p:cNvPr id="38916" name="Picture 4" descr="スナップショット 2008-06-11 06-27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241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スナップショット 2008-06-11 06-27-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3657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スナップショット 2008-06-11 06-27-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1295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24400" y="4953000"/>
            <a:ext cx="310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 (S: non-advection terms)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3400" y="5053013"/>
            <a:ext cx="1133475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Basic eq.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52400" y="5867400"/>
            <a:ext cx="1828800" cy="3460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Spatial derivative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How it goes</a:t>
            </a:r>
          </a:p>
        </p:txBody>
      </p:sp>
      <p:pic>
        <p:nvPicPr>
          <p:cNvPr id="40963" name="Picture 5" descr="C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スナップショット 2008-06-11 12-22-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175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6850063" y="4362450"/>
            <a:ext cx="617537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CIP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5562600" y="4848225"/>
            <a:ext cx="1001713" cy="409575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upwind</a:t>
            </a:r>
          </a:p>
        </p:txBody>
      </p:sp>
      <p:pic>
        <p:nvPicPr>
          <p:cNvPr id="40967" name="Picture 10" descr="スナップショット 2008-06-11 12-38-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6275"/>
            <a:ext cx="2971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1" descr="スナップショット 2008-06-11 12-38-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92475"/>
            <a:ext cx="1219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2" descr="スナップショット 2008-06-11 12-38-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44196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3" descr="スナップショット 2008-06-11 12-42-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3429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14"/>
          <p:cNvSpPr txBox="1">
            <a:spLocks noChangeArrowheads="1"/>
          </p:cNvSpPr>
          <p:nvPr/>
        </p:nvSpPr>
        <p:spPr bwMode="auto">
          <a:xfrm>
            <a:off x="609600" y="1066800"/>
            <a:ext cx="256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/>
              <a:t>Advection equation:</a:t>
            </a:r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838200" y="1676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/>
              <a:t>Exact solution:</a:t>
            </a:r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533400" y="2667000"/>
            <a:ext cx="6910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Interpolate </a:t>
            </a:r>
            <a:r>
              <a:rPr lang="en-US" altLang="ja-JP" sz="2400" i="1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lang="en-US" altLang="ja-JP"/>
              <a:t>  between </a:t>
            </a:r>
            <a:r>
              <a:rPr lang="en-US" altLang="ja-JP" sz="2800" i="1">
                <a:latin typeface="Times New Roman" charset="0"/>
              </a:rPr>
              <a:t>x</a:t>
            </a:r>
            <a:r>
              <a:rPr lang="en-US" altLang="ja-JP" sz="1600" i="1">
                <a:latin typeface="Times New Roman" charset="0"/>
              </a:rPr>
              <a:t>i</a:t>
            </a:r>
            <a:r>
              <a:rPr lang="en-US" altLang="ja-JP"/>
              <a:t> and </a:t>
            </a:r>
            <a:r>
              <a:rPr lang="en-US" altLang="ja-JP" sz="2800" i="1">
                <a:latin typeface="Times New Roman" charset="0"/>
              </a:rPr>
              <a:t>x</a:t>
            </a:r>
            <a:r>
              <a:rPr lang="en-US" altLang="ja-JP" sz="1600" i="1">
                <a:latin typeface="Times New Roman" charset="0"/>
              </a:rPr>
              <a:t>i-1</a:t>
            </a:r>
            <a:r>
              <a:rPr lang="en-US" altLang="ja-JP"/>
              <a:t> by 3rd-order polynomial </a:t>
            </a:r>
            <a:r>
              <a:rPr lang="en-US" altLang="ja-JP" i="1">
                <a:latin typeface="Times New Roman" charset="0"/>
              </a:rPr>
              <a:t>F</a:t>
            </a:r>
            <a:r>
              <a:rPr lang="en-US" altLang="ja-JP"/>
              <a:t>:</a:t>
            </a:r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381000" y="762000"/>
            <a:ext cx="8534400" cy="1752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5" name="Text Box 18"/>
          <p:cNvSpPr txBox="1">
            <a:spLocks noChangeArrowheads="1"/>
          </p:cNvSpPr>
          <p:nvPr/>
        </p:nvSpPr>
        <p:spPr bwMode="auto">
          <a:xfrm>
            <a:off x="4038600" y="3292475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where</a:t>
            </a:r>
          </a:p>
        </p:txBody>
      </p:sp>
      <p:sp>
        <p:nvSpPr>
          <p:cNvPr id="40976" name="Rectangle 19"/>
          <p:cNvSpPr>
            <a:spLocks noChangeArrowheads="1"/>
          </p:cNvSpPr>
          <p:nvPr/>
        </p:nvSpPr>
        <p:spPr bwMode="auto">
          <a:xfrm>
            <a:off x="381000" y="2682875"/>
            <a:ext cx="8534400" cy="1143000"/>
          </a:xfrm>
          <a:prstGeom prst="rect">
            <a:avLst/>
          </a:prstGeom>
          <a:noFill/>
          <a:ln w="28575">
            <a:solidFill>
              <a:srgbClr val="09FF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381000" y="39624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/>
              <a:t>Determine </a:t>
            </a:r>
            <a:r>
              <a:rPr lang="en-US" altLang="ja-JP" i="1">
                <a:latin typeface="Times New Roman" charset="0"/>
              </a:rPr>
              <a:t>a, b, c</a:t>
            </a:r>
            <a:r>
              <a:rPr lang="en-US" altLang="ja-JP"/>
              <a:t>, </a:t>
            </a:r>
            <a:r>
              <a:rPr lang="en-US" altLang="ja-JP" i="1">
                <a:latin typeface="Times New Roman" charset="0"/>
              </a:rPr>
              <a:t>d</a:t>
            </a:r>
            <a:r>
              <a:rPr lang="en-US" altLang="ja-JP"/>
              <a:t> from </a:t>
            </a:r>
            <a:r>
              <a:rPr lang="en-US" altLang="ja-JP" sz="2400" i="1">
                <a:latin typeface="Times New Roman" charset="0"/>
              </a:rPr>
              <a:t>f</a:t>
            </a:r>
            <a:r>
              <a:rPr lang="en-US" altLang="ja-JP" sz="1600" i="1">
                <a:latin typeface="Times New Roman" charset="0"/>
              </a:rPr>
              <a:t>i</a:t>
            </a:r>
            <a:r>
              <a:rPr lang="en-US" altLang="ja-JP"/>
              <a:t>, </a:t>
            </a:r>
            <a:r>
              <a:rPr lang="en-US" altLang="ja-JP" sz="2400" i="1">
                <a:latin typeface="Times New Roman" charset="0"/>
              </a:rPr>
              <a:t>f</a:t>
            </a:r>
            <a:r>
              <a:rPr lang="en-US" altLang="ja-JP" sz="1600" i="1">
                <a:latin typeface="Times New Roman" charset="0"/>
              </a:rPr>
              <a:t>i-1</a:t>
            </a:r>
            <a:r>
              <a:rPr lang="en-US" altLang="ja-JP"/>
              <a:t>, </a:t>
            </a:r>
            <a:r>
              <a:rPr lang="en-US" altLang="ja-JP" sz="2400" i="1">
                <a:latin typeface="Times New Roman" charset="0"/>
              </a:rPr>
              <a:t>g</a:t>
            </a:r>
            <a:r>
              <a:rPr lang="en-US" altLang="ja-JP" sz="1600" i="1">
                <a:latin typeface="Times New Roman" charset="0"/>
              </a:rPr>
              <a:t>i</a:t>
            </a:r>
            <a:r>
              <a:rPr lang="en-US" altLang="ja-JP"/>
              <a:t>, </a:t>
            </a:r>
            <a:r>
              <a:rPr lang="en-US" altLang="ja-JP" sz="2400" i="1">
                <a:latin typeface="Times New Roman" charset="0"/>
              </a:rPr>
              <a:t>g</a:t>
            </a:r>
            <a:r>
              <a:rPr lang="en-US" altLang="ja-JP" sz="1600" i="1">
                <a:latin typeface="Times New Roman" charset="0"/>
              </a:rPr>
              <a:t>i-1</a:t>
            </a:r>
            <a:r>
              <a:rPr lang="en-US" altLang="ja-JP"/>
              <a:t>:</a:t>
            </a:r>
          </a:p>
        </p:txBody>
      </p:sp>
      <p:pic>
        <p:nvPicPr>
          <p:cNvPr id="40978" name="Picture 21" descr="スナップショット 2008-06-11 12-56-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36576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2" descr="スナップショット 2008-06-11 12-57-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Rectangle 23"/>
          <p:cNvSpPr>
            <a:spLocks noChangeArrowheads="1"/>
          </p:cNvSpPr>
          <p:nvPr/>
        </p:nvSpPr>
        <p:spPr bwMode="auto">
          <a:xfrm>
            <a:off x="381000" y="3962400"/>
            <a:ext cx="4648200" cy="2743200"/>
          </a:xfrm>
          <a:prstGeom prst="rect">
            <a:avLst/>
          </a:prstGeom>
          <a:noFill/>
          <a:ln w="28575">
            <a:solidFill>
              <a:srgbClr val="FFFB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1" name="Text Box 24"/>
          <p:cNvSpPr txBox="1">
            <a:spLocks noChangeArrowheads="1"/>
          </p:cNvSpPr>
          <p:nvPr/>
        </p:nvSpPr>
        <p:spPr bwMode="auto">
          <a:xfrm>
            <a:off x="5943600" y="4191000"/>
            <a:ext cx="214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Finally we obtain:</a:t>
            </a:r>
          </a:p>
        </p:txBody>
      </p:sp>
      <p:sp>
        <p:nvSpPr>
          <p:cNvPr id="40982" name="Text Box 25"/>
          <p:cNvSpPr txBox="1">
            <a:spLocks noChangeArrowheads="1"/>
          </p:cNvSpPr>
          <p:nvPr/>
        </p:nvSpPr>
        <p:spPr bwMode="auto">
          <a:xfrm>
            <a:off x="6477000" y="55626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where</a:t>
            </a:r>
          </a:p>
        </p:txBody>
      </p:sp>
      <p:sp>
        <p:nvSpPr>
          <p:cNvPr id="40983" name="Rectangle 26"/>
          <p:cNvSpPr>
            <a:spLocks noChangeArrowheads="1"/>
          </p:cNvSpPr>
          <p:nvPr/>
        </p:nvSpPr>
        <p:spPr bwMode="auto">
          <a:xfrm>
            <a:off x="5105400" y="3962400"/>
            <a:ext cx="3886200" cy="2743200"/>
          </a:xfrm>
          <a:prstGeom prst="rect">
            <a:avLst/>
          </a:prstGeom>
          <a:noFill/>
          <a:ln w="28575">
            <a:solidFill>
              <a:srgbClr val="FF85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ja-JP" sz="400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</a:p>
        </p:txBody>
      </p:sp>
      <p:pic>
        <p:nvPicPr>
          <p:cNvPr id="43011" name="milkbottle.mpg" descr="/Users/isobe/Movies/MHD/CIP/es.titech.ac.jp_xiao/milkbottle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04800" y="6340475"/>
            <a:ext cx="4560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/>
              <a:t>↑ by F. Xiao (Tokyo Inst. Tech.)</a:t>
            </a:r>
          </a:p>
          <a:p>
            <a:r>
              <a:rPr lang="en-US" altLang="ja-JP" sz="1400">
                <a:hlinkClick r:id="rId8"/>
              </a:rPr>
              <a:t>http://www.es.titech.ac.jp/xiao/research_cipmmfvm.html</a:t>
            </a:r>
            <a:endParaRPr lang="en-US" altLang="ja-JP" sz="1400"/>
          </a:p>
        </p:txBody>
      </p:sp>
      <p:pic>
        <p:nvPicPr>
          <p:cNvPr id="43013" name="Picture 6" descr="CI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429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81000" y="1009650"/>
            <a:ext cx="510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/>
              <a:t> Both Eulerian variables and their spatial profiles are time-advanced from the basic equations.</a:t>
            </a:r>
          </a:p>
          <a:p>
            <a:pPr>
              <a:buFontTx/>
              <a:buChar char="•"/>
            </a:pPr>
            <a:r>
              <a:rPr lang="en-US" altLang="ja-JP"/>
              <a:t> A little Lagrangian-like property</a:t>
            </a:r>
          </a:p>
          <a:p>
            <a:pPr>
              <a:buFontTx/>
              <a:buChar char="•"/>
            </a:pPr>
            <a:r>
              <a:rPr lang="en-US" altLang="ja-JP"/>
              <a:t> Capture discontinuities with less grids</a:t>
            </a:r>
          </a:p>
          <a:p>
            <a:pPr>
              <a:buFontTx/>
              <a:buChar char="•"/>
            </a:pPr>
            <a:r>
              <a:rPr lang="en-US" altLang="ja-JP"/>
              <a:t> Good at handling large density ratio   </a:t>
            </a:r>
          </a:p>
          <a:p>
            <a:pPr>
              <a:buFontTx/>
              <a:buChar char="•"/>
            </a:pPr>
            <a:endParaRPr lang="ja-JP" altLang="en-US" sz="2400"/>
          </a:p>
        </p:txBody>
      </p:sp>
      <p:pic>
        <p:nvPicPr>
          <p:cNvPr id="43015" name="uk_uni00.1s.sphere.avi" descr="/Users/isobe/Movies/MHD/CIP/uk_uni00.1s.sphere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486400" y="6324600"/>
            <a:ext cx="229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/>
              <a:t>↑ by K. Uehara (Kyoto U.)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6705600" y="965200"/>
            <a:ext cx="617538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CIP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562600" y="1422400"/>
            <a:ext cx="998538" cy="40640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upwind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43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00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z8q2000-qt.mp4" descr="/Users/isobe/Documents/presentation/2007/AGU07/z8-q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716088"/>
            <a:ext cx="3487737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MHD simulation model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(Isobe, Proctor &amp; Weiss, 2008, ApJ, 679, L57)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19100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3D compressible MHD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Domain: 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10,000x10,000x25,000 km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3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from convection zone to corona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Newton cooling in photosphere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No radiative transfer</a:t>
            </a:r>
          </a:p>
          <a:p>
            <a:pPr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Initial condition: 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fully developed convection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uniform and vertical field</a:t>
            </a:r>
          </a:p>
          <a:p>
            <a:pPr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Boundary condition: 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horizontal: periodic 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bottom: impermeable, stress free, vertical B, fixed T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top: wave damping zone </a:t>
            </a:r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7820025" y="4648200"/>
            <a:ext cx="1323975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photosphere</a:t>
            </a:r>
          </a:p>
        </p:txBody>
      </p:sp>
      <p:sp>
        <p:nvSpPr>
          <p:cNvPr id="45062" name="Text Box 12"/>
          <p:cNvSpPr txBox="1">
            <a:spLocks noChangeArrowheads="1"/>
          </p:cNvSpPr>
          <p:nvPr/>
        </p:nvSpPr>
        <p:spPr bwMode="auto">
          <a:xfrm>
            <a:off x="8229600" y="2438400"/>
            <a:ext cx="814388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corona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7902575" y="5257800"/>
            <a:ext cx="1165225" cy="5905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convection</a:t>
            </a:r>
          </a:p>
          <a:p>
            <a:r>
              <a:rPr lang="en-US" altLang="ja-JP" sz="1600"/>
              <a:t>zone</a:t>
            </a: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4953000" y="5899150"/>
            <a:ext cx="3814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/>
              <a:t>Rayleigh # ≈10</a:t>
            </a:r>
            <a:r>
              <a:rPr lang="en-US" altLang="ja-JP" sz="1400" baseline="30000"/>
              <a:t>5</a:t>
            </a:r>
          </a:p>
          <a:p>
            <a:r>
              <a:rPr lang="en-US" altLang="ja-JP" sz="1400"/>
              <a:t>Density contrast in CZ ≈ 5</a:t>
            </a:r>
          </a:p>
          <a:p>
            <a:r>
              <a:rPr lang="en-US" altLang="ja-JP" sz="1400"/>
              <a:t>Density contrast between corona and CZ ≈10</a:t>
            </a:r>
            <a:r>
              <a:rPr lang="en-US" altLang="ja-JP" sz="1400" baseline="30000"/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5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Q=12000 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(B≈1kG, strong B like umbra)</a:t>
            </a:r>
            <a:endParaRPr lang="en-US" altLang="ja-JP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8862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Convection is weak and oscillatory</a:t>
            </a:r>
          </a:p>
          <a:p>
            <a:pPr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Vertical magnetic field is shuffled by the horizontal motion of convection ... classical view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648200" y="59436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/>
              <a:t>Magnetic field lines and vertical V at photosphere</a:t>
            </a:r>
          </a:p>
        </p:txBody>
      </p:sp>
      <p:pic>
        <p:nvPicPr>
          <p:cNvPr id="47109" name="Picture 7" descr="coronaheating-alfve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895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q12000-qt.mp4" descr="/Users/isobe/Documents/presentation/2008/astronum08/q12000-q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27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5" fill="hold"/>
                                        <p:tgtEl>
                                          <p:spTgt spid="47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Q=300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(B≈100G, active region but outside sunspot)</a:t>
            </a:r>
            <a:endParaRPr lang="en-US" altLang="ja-JP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276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Vertical flux is concentrated to downflow region (B becomes (&gt;1kG)</a:t>
            </a:r>
          </a:p>
          <a:p>
            <a:pPr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Horizontal field is dominant in upflow region</a:t>
            </a:r>
          </a:p>
          <a:p>
            <a:pPr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Occasionally, bundles of relatively  strong field (≈400G) are driven by convective upflow and emerge in the photosphere</a:t>
            </a:r>
          </a:p>
          <a:p>
            <a:pPr>
              <a:lnSpc>
                <a:spcPct val="90000"/>
              </a:lnSpc>
            </a:pPr>
            <a:endParaRPr lang="ja-JP" alt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6" name="q2000l-canopy.mp4" descr="/Users/isobe/tmp/etc/kobo/jaxa07/presentation/q2000l-canopy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581400" y="633888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/>
              <a:t>Magnetic field lines and vertical B at photosphere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r>
              <a:rPr lang="en-US" altLang="ja-JP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Convection velocity and Pointing flux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3" descr="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724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V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6113"/>
            <a:ext cx="39624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98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Average velocity in photosphere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257800" y="1295400"/>
            <a:ext cx="258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Upward Poynting flux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81000" y="571500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/>
              <a:t>Weak B =&gt; Small PF</a:t>
            </a:r>
          </a:p>
          <a:p>
            <a:pPr>
              <a:buFontTx/>
              <a:buChar char="•"/>
            </a:pPr>
            <a:r>
              <a:rPr lang="en-US" altLang="ja-JP"/>
              <a:t>Strong B =&gt; Small convection velocity =&gt; Small PF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2438400"/>
            <a:ext cx="3886200" cy="2165350"/>
            <a:chOff x="3168" y="1536"/>
            <a:chExt cx="2448" cy="1364"/>
          </a:xfrm>
        </p:grpSpPr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6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110BFF"/>
                  </a:solidFill>
                </a:rPr>
                <a:t>Quiet Sun</a:t>
              </a: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3764" y="1536"/>
              <a:ext cx="6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110BFF"/>
                  </a:solidFill>
                </a:rPr>
                <a:t>Active region</a:t>
              </a:r>
              <a:endParaRPr lang="en-US" altLang="ja-JP" sz="2400">
                <a:solidFill>
                  <a:srgbClr val="110BFF"/>
                </a:solidFill>
              </a:endParaRPr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4896" y="192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110BFF"/>
                  </a:solidFill>
                </a:rPr>
                <a:t>Sunspot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Recent observations of the solar atmosphere from Hinode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Activities in quiet sun and coronal hole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Dynamic chromosphere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Hidden magnetism revealed</a:t>
            </a:r>
          </a:p>
          <a:p>
            <a:pPr>
              <a:lnSpc>
                <a:spcPct val="90000"/>
              </a:lnSpc>
            </a:pPr>
            <a:endParaRPr lang="en-US" altLang="ja-JP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MHD simulation of the coupling of convection and corona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CIP-MOCCT scheme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Roles of small scale fields and chromospheric reconnection in coronal heating and solar wind acceleration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105400" cy="1447800"/>
          </a:xfrm>
        </p:spPr>
        <p:txBody>
          <a:bodyPr/>
          <a:lstStyle/>
          <a:p>
            <a:pPr algn="l"/>
            <a:r>
              <a:rPr lang="en-US" altLang="ja-JP" sz="3200">
                <a:latin typeface="Arial" charset="0"/>
                <a:ea typeface="ＭＳ Ｐゴシック" charset="0"/>
                <a:cs typeface="ＭＳ Ｐゴシック" charset="0"/>
              </a:rPr>
              <a:t>Reconnection in chromospheric “canopy”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4800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/>
              <a:t>The horizontal fields undergo magnetic reconnection in the chromosphere</a:t>
            </a:r>
            <a:endParaRPr lang="en-US" altLang="ja-JP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/>
              <a:t>High-frequency wave is emittted to the corona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ja-JP" altLang="en-US"/>
          </a:p>
        </p:txBody>
      </p:sp>
      <p:pic>
        <p:nvPicPr>
          <p:cNvPr id="53253" name="Picture 10" descr="can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572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2286000" y="5334000"/>
            <a:ext cx="457200" cy="457200"/>
          </a:xfrm>
          <a:prstGeom prst="irregularSeal2">
            <a:avLst/>
          </a:prstGeom>
          <a:solidFill>
            <a:srgbClr val="FF7F0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4114800"/>
            <a:ext cx="990600" cy="1185863"/>
            <a:chOff x="1392" y="2592"/>
            <a:chExt cx="624" cy="747"/>
          </a:xfrm>
        </p:grpSpPr>
        <p:sp>
          <p:nvSpPr>
            <p:cNvPr id="53256" name="Freeform 15"/>
            <p:cNvSpPr>
              <a:spLocks/>
            </p:cNvSpPr>
            <p:nvPr/>
          </p:nvSpPr>
          <p:spPr bwMode="auto">
            <a:xfrm>
              <a:off x="1392" y="2592"/>
              <a:ext cx="146" cy="747"/>
            </a:xfrm>
            <a:custGeom>
              <a:avLst/>
              <a:gdLst>
                <a:gd name="T0" fmla="*/ 70 w 146"/>
                <a:gd name="T1" fmla="*/ 747 h 747"/>
                <a:gd name="T2" fmla="*/ 113 w 146"/>
                <a:gd name="T3" fmla="*/ 715 h 747"/>
                <a:gd name="T4" fmla="*/ 75 w 146"/>
                <a:gd name="T5" fmla="*/ 560 h 747"/>
                <a:gd name="T6" fmla="*/ 38 w 146"/>
                <a:gd name="T7" fmla="*/ 512 h 747"/>
                <a:gd name="T8" fmla="*/ 54 w 146"/>
                <a:gd name="T9" fmla="*/ 325 h 747"/>
                <a:gd name="T10" fmla="*/ 97 w 146"/>
                <a:gd name="T11" fmla="*/ 293 h 747"/>
                <a:gd name="T12" fmla="*/ 118 w 146"/>
                <a:gd name="T13" fmla="*/ 213 h 747"/>
                <a:gd name="T14" fmla="*/ 49 w 146"/>
                <a:gd name="T15" fmla="*/ 117 h 747"/>
                <a:gd name="T16" fmla="*/ 43 w 146"/>
                <a:gd name="T17" fmla="*/ 101 h 747"/>
                <a:gd name="T18" fmla="*/ 27 w 146"/>
                <a:gd name="T19" fmla="*/ 85 h 747"/>
                <a:gd name="T20" fmla="*/ 17 w 146"/>
                <a:gd name="T21" fmla="*/ 0 h 7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747"/>
                <a:gd name="T35" fmla="*/ 146 w 146"/>
                <a:gd name="T36" fmla="*/ 747 h 7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747">
                  <a:moveTo>
                    <a:pt x="70" y="747"/>
                  </a:moveTo>
                  <a:cubicBezTo>
                    <a:pt x="95" y="737"/>
                    <a:pt x="99" y="740"/>
                    <a:pt x="113" y="715"/>
                  </a:cubicBezTo>
                  <a:cubicBezTo>
                    <a:pt x="123" y="646"/>
                    <a:pt x="146" y="582"/>
                    <a:pt x="75" y="560"/>
                  </a:cubicBezTo>
                  <a:cubicBezTo>
                    <a:pt x="49" y="521"/>
                    <a:pt x="63" y="537"/>
                    <a:pt x="38" y="512"/>
                  </a:cubicBezTo>
                  <a:cubicBezTo>
                    <a:pt x="23" y="455"/>
                    <a:pt x="0" y="361"/>
                    <a:pt x="54" y="325"/>
                  </a:cubicBezTo>
                  <a:cubicBezTo>
                    <a:pt x="67" y="305"/>
                    <a:pt x="78" y="305"/>
                    <a:pt x="97" y="293"/>
                  </a:cubicBezTo>
                  <a:cubicBezTo>
                    <a:pt x="103" y="265"/>
                    <a:pt x="111" y="240"/>
                    <a:pt x="118" y="213"/>
                  </a:cubicBezTo>
                  <a:cubicBezTo>
                    <a:pt x="109" y="167"/>
                    <a:pt x="86" y="142"/>
                    <a:pt x="49" y="117"/>
                  </a:cubicBezTo>
                  <a:cubicBezTo>
                    <a:pt x="47" y="111"/>
                    <a:pt x="46" y="105"/>
                    <a:pt x="43" y="101"/>
                  </a:cubicBezTo>
                  <a:cubicBezTo>
                    <a:pt x="38" y="94"/>
                    <a:pt x="30" y="91"/>
                    <a:pt x="27" y="85"/>
                  </a:cubicBezTo>
                  <a:cubicBezTo>
                    <a:pt x="11" y="56"/>
                    <a:pt x="17" y="31"/>
                    <a:pt x="17" y="0"/>
                  </a:cubicBezTo>
                </a:path>
              </a:pathLst>
            </a:custGeom>
            <a:noFill/>
            <a:ln w="28575">
              <a:solidFill>
                <a:srgbClr val="FE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257" name="Line 17"/>
            <p:cNvSpPr>
              <a:spLocks noChangeShapeType="1"/>
            </p:cNvSpPr>
            <p:nvPr/>
          </p:nvSpPr>
          <p:spPr bwMode="auto">
            <a:xfrm flipV="1">
              <a:off x="1584" y="2592"/>
              <a:ext cx="0" cy="288"/>
            </a:xfrm>
            <a:prstGeom prst="line">
              <a:avLst/>
            </a:prstGeom>
            <a:noFill/>
            <a:ln w="12700">
              <a:solidFill>
                <a:srgbClr val="FE030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258" name="Text Box 18"/>
            <p:cNvSpPr txBox="1">
              <a:spLocks noChangeArrowheads="1"/>
            </p:cNvSpPr>
            <p:nvPr/>
          </p:nvSpPr>
          <p:spPr bwMode="auto">
            <a:xfrm>
              <a:off x="1601" y="2620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600">
                  <a:solidFill>
                    <a:srgbClr val="FE0303"/>
                  </a:solidFill>
                </a:rPr>
                <a:t>wave</a:t>
              </a:r>
            </a:p>
          </p:txBody>
        </p:sp>
      </p:grpSp>
      <p:pic>
        <p:nvPicPr>
          <p:cNvPr id="3" name="図 2" descr="tatenaga20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242561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848600" cy="1143000"/>
          </a:xfrm>
        </p:spPr>
        <p:txBody>
          <a:bodyPr/>
          <a:lstStyle/>
          <a:p>
            <a:pPr algn="l"/>
            <a:r>
              <a:rPr lang="en-US" altLang="ja-JP" sz="3200">
                <a:latin typeface="Arial" charset="0"/>
                <a:ea typeface="ＭＳ Ｐゴシック" charset="0"/>
                <a:cs typeface="ＭＳ Ｐゴシック" charset="0"/>
              </a:rPr>
              <a:t>2D simulation 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(but higher numerical resolution)</a:t>
            </a:r>
            <a:endParaRPr lang="en-US" altLang="ja-JP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38600" y="1676400"/>
            <a:ext cx="4724400" cy="4343400"/>
          </a:xfrm>
          <a:noFill/>
        </p:spPr>
        <p:txBody>
          <a:bodyPr/>
          <a:lstStyle/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Reconnection events intermittently emit high frequency waves</a:t>
            </a:r>
          </a:p>
          <a:p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Magnetic islands are created by reconnection, stay in the chromosphere for a while, and then reconnect with ambient fields </a:t>
            </a:r>
          </a:p>
          <a:p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ja-JP" alt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300" name="z8q00300peu0.25-teaa.gif" descr="/Users/isobe/Documents/presentation/2007/AGU07/z8q00300peu0.25-teaa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19200"/>
            <a:ext cx="3698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971550" y="6400800"/>
            <a:ext cx="222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color: log Temperature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3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r>
              <a:rPr lang="en-US" altLang="ja-JP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High frequency waves</a:t>
            </a:r>
            <a:endParaRPr lang="en-US" altLang="ja-JP" sz="4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Text Box 16"/>
          <p:cNvSpPr txBox="1">
            <a:spLocks noChangeArrowheads="1"/>
          </p:cNvSpPr>
          <p:nvPr/>
        </p:nvSpPr>
        <p:spPr bwMode="auto">
          <a:xfrm>
            <a:off x="457200" y="1752600"/>
            <a:ext cx="1752600" cy="1016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Wavelet spectrum of Vx</a:t>
            </a:r>
          </a:p>
        </p:txBody>
      </p:sp>
      <p:pic>
        <p:nvPicPr>
          <p:cNvPr id="57348" name="Picture 21" descr="wlet-vx-x33y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58674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3" descr="wlet-vx-x33y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6013"/>
            <a:ext cx="59436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24"/>
          <p:cNvSpPr txBox="1">
            <a:spLocks noChangeArrowheads="1"/>
          </p:cNvSpPr>
          <p:nvPr/>
        </p:nvSpPr>
        <p:spPr bwMode="auto">
          <a:xfrm rot="-5400000">
            <a:off x="2866232" y="1934368"/>
            <a:ext cx="1187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log period</a:t>
            </a:r>
          </a:p>
        </p:txBody>
      </p:sp>
      <p:sp>
        <p:nvSpPr>
          <p:cNvPr id="57351" name="Text Box 25"/>
          <p:cNvSpPr txBox="1">
            <a:spLocks noChangeArrowheads="1"/>
          </p:cNvSpPr>
          <p:nvPr/>
        </p:nvSpPr>
        <p:spPr bwMode="auto">
          <a:xfrm rot="-5400000">
            <a:off x="2880519" y="4448969"/>
            <a:ext cx="1187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log period</a:t>
            </a:r>
          </a:p>
        </p:txBody>
      </p:sp>
      <p:sp>
        <p:nvSpPr>
          <p:cNvPr id="57352" name="Text Box 26"/>
          <p:cNvSpPr txBox="1">
            <a:spLocks noChangeArrowheads="1"/>
          </p:cNvSpPr>
          <p:nvPr/>
        </p:nvSpPr>
        <p:spPr bwMode="auto">
          <a:xfrm>
            <a:off x="7162800" y="1219200"/>
            <a:ext cx="1676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/>
              <a:t>photosphere</a:t>
            </a:r>
          </a:p>
        </p:txBody>
      </p:sp>
      <p:sp>
        <p:nvSpPr>
          <p:cNvPr id="57353" name="Text Box 27"/>
          <p:cNvSpPr txBox="1">
            <a:spLocks noChangeArrowheads="1"/>
          </p:cNvSpPr>
          <p:nvPr/>
        </p:nvSpPr>
        <p:spPr bwMode="auto">
          <a:xfrm>
            <a:off x="7848600" y="3962400"/>
            <a:ext cx="1066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/>
              <a:t>corona</a:t>
            </a:r>
          </a:p>
        </p:txBody>
      </p:sp>
      <p:sp>
        <p:nvSpPr>
          <p:cNvPr id="57354" name="Text Box 29"/>
          <p:cNvSpPr txBox="1">
            <a:spLocks noChangeArrowheads="1"/>
          </p:cNvSpPr>
          <p:nvPr/>
        </p:nvSpPr>
        <p:spPr bwMode="auto">
          <a:xfrm>
            <a:off x="136525" y="3552825"/>
            <a:ext cx="29114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/>
              <a:t> Convection motion at photosphere is slow (≈10min)</a:t>
            </a:r>
          </a:p>
          <a:p>
            <a:pPr>
              <a:buFontTx/>
              <a:buChar char="•"/>
            </a:pPr>
            <a:endParaRPr lang="en-US" altLang="ja-JP"/>
          </a:p>
          <a:p>
            <a:pPr>
              <a:buFontTx/>
              <a:buChar char="•"/>
            </a:pPr>
            <a:r>
              <a:rPr lang="en-US" altLang="ja-JP"/>
              <a:t> High frequency (f&gt;0.1Hz) waves are produced intermittently by chromospheric reconnection</a:t>
            </a:r>
          </a:p>
        </p:txBody>
      </p:sp>
      <p:sp>
        <p:nvSpPr>
          <p:cNvPr id="57355" name="Text Box 30"/>
          <p:cNvSpPr txBox="1">
            <a:spLocks noChangeArrowheads="1"/>
          </p:cNvSpPr>
          <p:nvPr/>
        </p:nvSpPr>
        <p:spPr bwMode="auto">
          <a:xfrm>
            <a:off x="4038600" y="40386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FE0303"/>
                </a:solidFill>
              </a:rPr>
              <a:t>10min</a:t>
            </a:r>
          </a:p>
        </p:txBody>
      </p:sp>
      <p:sp>
        <p:nvSpPr>
          <p:cNvPr id="57356" name="Text Box 31"/>
          <p:cNvSpPr txBox="1">
            <a:spLocks noChangeArrowheads="1"/>
          </p:cNvSpPr>
          <p:nvPr/>
        </p:nvSpPr>
        <p:spPr bwMode="auto">
          <a:xfrm>
            <a:off x="3962400" y="5013325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FE0303"/>
                </a:solidFill>
              </a:rPr>
              <a:t>10sec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altLang="ja-JP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 bursty reconnection possible in chromosphere?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Chromosphere is fully collisional and weakly ionized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MHD is a good approximation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Gyro frequency &gt; collision frequency. Well magnetized.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 = V</a:t>
            </a:r>
            <a:r>
              <a:rPr lang="en-US" altLang="ja-JP" sz="1400">
                <a:latin typeface="Arial" charset="0"/>
                <a:ea typeface="ＭＳ Ｐゴシック" charset="0"/>
              </a:rPr>
              <a:t>A</a:t>
            </a:r>
            <a:r>
              <a:rPr lang="en-US" altLang="ja-JP" sz="2000">
                <a:latin typeface="Arial" charset="0"/>
                <a:ea typeface="ＭＳ Ｐゴシック" charset="0"/>
              </a:rPr>
              <a:t>L/</a:t>
            </a:r>
            <a:r>
              <a:rPr lang="en-US" altLang="ja-JP" sz="2000" i="1">
                <a:latin typeface="Arial" charset="0"/>
                <a:ea typeface="ＭＳ Ｐゴシック" charset="0"/>
              </a:rPr>
              <a:t>η </a:t>
            </a:r>
            <a:r>
              <a:rPr lang="en-US" altLang="ja-JP" sz="2000">
                <a:latin typeface="Arial" charset="0"/>
                <a:ea typeface="ＭＳ Ｐゴシック" charset="0"/>
              </a:rPr>
              <a:t>≈ 10</a:t>
            </a:r>
            <a:r>
              <a:rPr lang="en-US" altLang="ja-JP" sz="2000" baseline="30000">
                <a:latin typeface="Arial" charset="0"/>
                <a:ea typeface="ＭＳ Ｐゴシック" charset="0"/>
              </a:rPr>
              <a:t>5-6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Sweet-Parker reconnection is probably too slow to explain explosive phenomena (jets, surges etc.) 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Petchek reconnection with anomalous (localized) resistivity? Kinetic / Hall effects?  Maybe, but how they happen in collisional plasma?</a:t>
            </a:r>
          </a:p>
          <a:p>
            <a:pPr>
              <a:lnSpc>
                <a:spcPct val="90000"/>
              </a:lnSpc>
            </a:pP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ja-JP" alt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ja-JP"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Hinode observations: 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Photosphere is full of small-scale horizontal fields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Chromosphere is very dynamic, full of (shock) waves and jets (and reconnection)</a:t>
            </a:r>
          </a:p>
          <a:p>
            <a:pPr lvl="1"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MHD simulation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Small-scale horizontal field is natural consequence of magneto-convection when B is not too strong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Reconnection in chromosphere emits high-frequency waves. </a:t>
            </a:r>
          </a:p>
          <a:p>
            <a:pPr lvl="1"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solidFill>
                  <a:srgbClr val="FFFB05"/>
                </a:solidFill>
                <a:latin typeface="Arial" charset="0"/>
                <a:ea typeface="ＭＳ Ｐゴシック" charset="0"/>
                <a:cs typeface="ＭＳ Ｐゴシック" charset="0"/>
              </a:rPr>
              <a:t>Both observation and MHD simulation indicate possible important role of chromospheric reconnection in coronal heating and solar wind acceleration</a:t>
            </a: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...but the physics is poorly understood. Even poorer than coronal (collisionless) reconnection!</a:t>
            </a:r>
          </a:p>
          <a:p>
            <a:pPr>
              <a:lnSpc>
                <a:spcPct val="90000"/>
              </a:lnSpc>
            </a:pPr>
            <a:endParaRPr lang="en-US" altLang="ja-JP" sz="2400">
              <a:solidFill>
                <a:schemeClr val="fol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altLang="ja-JP" sz="20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altLang="ja-JP" sz="24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Thank you.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2590800" y="6477000"/>
            <a:ext cx="647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600"/>
              <a:t>Hinode/SOT chromospheric CaH line ; courtesy of T. J. Okamoto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Chromospheric response</a:t>
            </a:r>
          </a:p>
        </p:txBody>
      </p:sp>
      <p:pic>
        <p:nvPicPr>
          <p:cNvPr id="65539" name="Picture 3" descr="IQUVDCa-07apr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7118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969250" y="1600200"/>
            <a:ext cx="12509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400"/>
              <a:t>CaH</a:t>
            </a:r>
          </a:p>
          <a:p>
            <a:endParaRPr lang="en-US" altLang="ja-JP" sz="2400"/>
          </a:p>
          <a:p>
            <a:r>
              <a:rPr lang="en-US" altLang="ja-JP" sz="2400"/>
              <a:t>Doppler</a:t>
            </a:r>
          </a:p>
          <a:p>
            <a:endParaRPr lang="en-US" altLang="ja-JP" sz="2400"/>
          </a:p>
          <a:p>
            <a:r>
              <a:rPr lang="en-US" altLang="ja-JP" sz="2400"/>
              <a:t>V</a:t>
            </a:r>
          </a:p>
          <a:p>
            <a:endParaRPr lang="en-US" altLang="ja-JP" sz="2400"/>
          </a:p>
          <a:p>
            <a:endParaRPr lang="en-US" altLang="ja-JP" sz="2400"/>
          </a:p>
          <a:p>
            <a:r>
              <a:rPr lang="en-US" altLang="ja-JP" sz="2400"/>
              <a:t>U</a:t>
            </a:r>
          </a:p>
          <a:p>
            <a:endParaRPr lang="en-US" altLang="ja-JP" sz="2400"/>
          </a:p>
          <a:p>
            <a:r>
              <a:rPr lang="en-US" altLang="ja-JP" sz="2400"/>
              <a:t>Q</a:t>
            </a:r>
          </a:p>
          <a:p>
            <a:endParaRPr lang="en-US" altLang="ja-JP" sz="2400"/>
          </a:p>
          <a:p>
            <a:r>
              <a:rPr lang="en-US" altLang="ja-JP" sz="2400"/>
              <a:t>I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17684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SUMER sees lots of brightening in this region (Innes).</a:t>
            </a:r>
          </a:p>
          <a:p>
            <a:endParaRPr lang="en-US" altLang="ja-JP"/>
          </a:p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Footpoint |B| of coronal loops</a:t>
            </a:r>
            <a:b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(Katsukawa &amp; Tsuneta 2005)</a:t>
            </a:r>
            <a:endParaRPr lang="en-US" altLang="ja-JP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5715000" cy="4114800"/>
          </a:xfrm>
        </p:spPr>
        <p:txBody>
          <a:bodyPr/>
          <a:lstStyle/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Hot (cool) loops have weaker (stronger) "average" |B|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|B| is similar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（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~1500G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）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. Filling factor is different.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Interpretation: strong |B| suppress the convection motion, hence smaller Poyinting flux.</a:t>
            </a:r>
            <a:endParaRPr lang="en-US" altLang="ja-JP" sz="1800">
              <a:solidFill>
                <a:srgbClr val="FF051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7588" name="Picture 4" descr="スナップショット 2006-06-14 00-22-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25925"/>
            <a:ext cx="4191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スナップショット 2006-06-14 00-23-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5765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505200" y="6064250"/>
            <a:ext cx="2128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Hot loops</a:t>
            </a:r>
            <a:r>
              <a:rPr lang="en-US" altLang="ja-JP" sz="1800">
                <a:solidFill>
                  <a:srgbClr val="FC081A"/>
                </a:solidFill>
              </a:rPr>
              <a:t> </a:t>
            </a:r>
            <a:endParaRPr lang="en-US" altLang="ja-JP" sz="1800"/>
          </a:p>
          <a:p>
            <a:r>
              <a:rPr lang="en-US" altLang="ja-JP" sz="1800"/>
              <a:t>average B 〜200 G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943600" y="5988050"/>
            <a:ext cx="2128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chemeClr val="tx2"/>
                </a:solidFill>
              </a:rPr>
              <a:t>Cool loops </a:t>
            </a:r>
            <a:endParaRPr lang="en-US" altLang="ja-JP" sz="1800"/>
          </a:p>
          <a:p>
            <a:r>
              <a:rPr lang="en-US" altLang="ja-JP" sz="1800"/>
              <a:t>average B 〜500 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ja-JP" sz="4000">
                <a:latin typeface="Arial" charset="0"/>
                <a:ea typeface="ＭＳ Ｐゴシック" charset="0"/>
                <a:cs typeface="ＭＳ Ｐゴシック" charset="0"/>
              </a:rPr>
              <a:t>Coronal heating problem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Text Box 1027"/>
          <p:cNvSpPr txBox="1">
            <a:spLocks noChangeArrowheads="1"/>
          </p:cNvSpPr>
          <p:nvPr/>
        </p:nvSpPr>
        <p:spPr bwMode="auto">
          <a:xfrm>
            <a:off x="533400" y="5486400"/>
            <a:ext cx="8610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/>
              <a:t>Temperature should decrease outward... </a:t>
            </a:r>
          </a:p>
          <a:p>
            <a:pPr>
              <a:spcBef>
                <a:spcPct val="50000"/>
              </a:spcBef>
            </a:pPr>
            <a:r>
              <a:rPr lang="en-US" altLang="ja-JP" sz="2400"/>
              <a:t>Why there is the 1MK corona outside the 6000K surface?</a:t>
            </a:r>
          </a:p>
        </p:txBody>
      </p:sp>
      <p:pic>
        <p:nvPicPr>
          <p:cNvPr id="69636" name="Picture 1028" descr="Temperature-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32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1029"/>
          <p:cNvSpPr>
            <a:spLocks noChangeShapeType="1"/>
          </p:cNvSpPr>
          <p:nvPr/>
        </p:nvSpPr>
        <p:spPr bwMode="auto">
          <a:xfrm flipV="1">
            <a:off x="5562600" y="2209800"/>
            <a:ext cx="152400" cy="838200"/>
          </a:xfrm>
          <a:prstGeom prst="line">
            <a:avLst/>
          </a:prstGeom>
          <a:noFill/>
          <a:ln w="28575">
            <a:solidFill>
              <a:srgbClr val="FF03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8" name="Text Box 1030"/>
          <p:cNvSpPr txBox="1">
            <a:spLocks noChangeArrowheads="1"/>
          </p:cNvSpPr>
          <p:nvPr/>
        </p:nvSpPr>
        <p:spPr bwMode="auto">
          <a:xfrm>
            <a:off x="5143500" y="19812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4400">
                <a:solidFill>
                  <a:srgbClr val="FF030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altLang="ja-JP"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Coronal heating: answer level 1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Solar atmosphere is gravitationally stratified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In the corona: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n〜10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9</a:t>
            </a:r>
            <a:r>
              <a:rPr lang="en-US" altLang="ja-JP" sz="1800">
                <a:latin typeface="Arial" charset="0"/>
                <a:ea typeface="ＭＳ Ｐゴシック" charset="0"/>
              </a:rPr>
              <a:t> cm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-3</a:t>
            </a:r>
            <a:r>
              <a:rPr lang="en-US" altLang="ja-JP" sz="1800">
                <a:latin typeface="Arial" charset="0"/>
                <a:ea typeface="ＭＳ Ｐゴシック" charset="0"/>
              </a:rPr>
              <a:t>, E</a:t>
            </a:r>
            <a:r>
              <a:rPr lang="en-US" altLang="ja-JP" sz="1200">
                <a:latin typeface="Arial" charset="0"/>
                <a:ea typeface="ＭＳ Ｐゴシック" charset="0"/>
              </a:rPr>
              <a:t>thermal</a:t>
            </a:r>
            <a:r>
              <a:rPr lang="en-US" altLang="ja-JP" sz="1800">
                <a:latin typeface="Arial" charset="0"/>
                <a:ea typeface="ＭＳ Ｐゴシック" charset="0"/>
              </a:rPr>
              <a:t>〜1 erg cm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-3 </a:t>
            </a:r>
            <a:endParaRPr lang="en-US" altLang="ja-JP" sz="1800">
              <a:latin typeface="Arial" charset="0"/>
              <a:ea typeface="ＭＳ Ｐゴシック" charset="0"/>
            </a:endParaRP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In the photosphere:</a:t>
            </a:r>
          </a:p>
          <a:p>
            <a:pPr lvl="1"/>
            <a:r>
              <a:rPr lang="en-US" altLang="ja-JP" sz="1800">
                <a:latin typeface="Arial" charset="0"/>
                <a:ea typeface="ＭＳ Ｐゴシック" charset="0"/>
              </a:rPr>
              <a:t>n〜10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17</a:t>
            </a:r>
            <a:r>
              <a:rPr lang="en-US" altLang="ja-JP" sz="1800">
                <a:latin typeface="Arial" charset="0"/>
                <a:ea typeface="ＭＳ Ｐゴシック" charset="0"/>
              </a:rPr>
              <a:t> cm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-3</a:t>
            </a:r>
            <a:r>
              <a:rPr lang="en-US" altLang="ja-JP" sz="1800">
                <a:latin typeface="Arial" charset="0"/>
                <a:ea typeface="ＭＳ Ｐゴシック" charset="0"/>
              </a:rPr>
              <a:t>, E</a:t>
            </a:r>
            <a:r>
              <a:rPr lang="en-US" altLang="ja-JP" sz="1200">
                <a:latin typeface="Arial" charset="0"/>
                <a:ea typeface="ＭＳ Ｐゴシック" charset="0"/>
              </a:rPr>
              <a:t>thermal</a:t>
            </a:r>
            <a:r>
              <a:rPr lang="en-US" altLang="ja-JP" sz="1800">
                <a:latin typeface="Arial" charset="0"/>
                <a:ea typeface="ＭＳ Ｐゴシック" charset="0"/>
              </a:rPr>
              <a:t>〜10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5</a:t>
            </a:r>
            <a:r>
              <a:rPr lang="en-US" altLang="ja-JP" sz="1800">
                <a:latin typeface="Arial" charset="0"/>
                <a:ea typeface="ＭＳ Ｐゴシック" charset="0"/>
              </a:rPr>
              <a:t> erg cm</a:t>
            </a:r>
            <a:r>
              <a:rPr lang="en-US" altLang="ja-JP" sz="1800" baseline="30000">
                <a:latin typeface="Arial" charset="0"/>
                <a:ea typeface="ＭＳ Ｐゴシック" charset="0"/>
              </a:rPr>
              <a:t>-3, </a:t>
            </a:r>
            <a:r>
              <a:rPr lang="en-US" altLang="ja-JP" sz="1800">
                <a:solidFill>
                  <a:srgbClr val="FFFB05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altLang="ja-JP" sz="1200">
                <a:solidFill>
                  <a:srgbClr val="FFFB05"/>
                </a:solidFill>
                <a:latin typeface="Arial" charset="0"/>
                <a:ea typeface="ＭＳ Ｐゴシック" charset="0"/>
              </a:rPr>
              <a:t>kinetic</a:t>
            </a:r>
            <a:r>
              <a:rPr lang="en-US" altLang="ja-JP" sz="1800">
                <a:solidFill>
                  <a:srgbClr val="FFFB05"/>
                </a:solidFill>
                <a:latin typeface="Arial" charset="0"/>
                <a:ea typeface="ＭＳ Ｐゴシック" charset="0"/>
              </a:rPr>
              <a:t>〜10</a:t>
            </a:r>
            <a:r>
              <a:rPr lang="en-US" altLang="ja-JP" sz="1800" baseline="30000">
                <a:solidFill>
                  <a:srgbClr val="FFFB05"/>
                </a:solidFill>
                <a:latin typeface="Arial" charset="0"/>
                <a:ea typeface="ＭＳ Ｐゴシック" charset="0"/>
              </a:rPr>
              <a:t>4</a:t>
            </a:r>
            <a:r>
              <a:rPr lang="en-US" altLang="ja-JP" sz="1800">
                <a:solidFill>
                  <a:srgbClr val="FFFB05"/>
                </a:solidFill>
                <a:latin typeface="Arial" charset="0"/>
                <a:ea typeface="ＭＳ Ｐゴシック" charset="0"/>
              </a:rPr>
              <a:t> erg cm</a:t>
            </a:r>
            <a:r>
              <a:rPr lang="en-US" altLang="ja-JP" sz="1800" baseline="30000">
                <a:solidFill>
                  <a:srgbClr val="FFFB05"/>
                </a:solidFill>
                <a:latin typeface="Arial" charset="0"/>
                <a:ea typeface="ＭＳ Ｐゴシック" charset="0"/>
              </a:rPr>
              <a:t>-3</a:t>
            </a:r>
            <a:endParaRPr lang="en-US" altLang="ja-JP" sz="1800">
              <a:solidFill>
                <a:srgbClr val="FFFB05"/>
              </a:solidFill>
              <a:latin typeface="Arial" charset="0"/>
              <a:ea typeface="ＭＳ Ｐゴシック" charset="0"/>
            </a:endParaRPr>
          </a:p>
          <a:p>
            <a:endParaRPr lang="en-US" altLang="ja-JP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There is plenty of </a:t>
            </a:r>
            <a:r>
              <a:rPr lang="en-US" altLang="ja-JP" sz="2000">
                <a:solidFill>
                  <a:srgbClr val="FFFB05"/>
                </a:solidFill>
                <a:latin typeface="Arial" charset="0"/>
                <a:ea typeface="ＭＳ Ｐゴシック" charset="0"/>
                <a:cs typeface="ＭＳ Ｐゴシック" charset="0"/>
              </a:rPr>
              <a:t>nonthermal</a:t>
            </a: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 energy in the photoshere. </a:t>
            </a:r>
          </a:p>
          <a:p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Such nonthermal energy is transported to the upper atmosphere and then disspated there. =&gt; Corona.  </a:t>
            </a:r>
            <a:endParaRPr lang="en-US" altLang="ja-JP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lar-b070001l_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40600" cy="900113"/>
          </a:xfrm>
        </p:spPr>
        <p:txBody>
          <a:bodyPr/>
          <a:lstStyle/>
          <a:p>
            <a:r>
              <a:rPr lang="en-US" altLang="ja-JP"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HINODE </a:t>
            </a:r>
            <a:r>
              <a:rPr lang="en-US" altLang="ja-JP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(“sunrise” in Japanese)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10200" y="31242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2800" b="1">
                <a:solidFill>
                  <a:srgbClr val="09FF3A"/>
                </a:solidFill>
              </a:rPr>
              <a:t>EUV Imaging Spectrometer (EIS)</a:t>
            </a:r>
            <a:endParaRPr lang="en-US" altLang="ja-JP" sz="28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2954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800" b="1">
                <a:solidFill>
                  <a:srgbClr val="FF3300"/>
                </a:solidFill>
              </a:rPr>
              <a:t>Solar Optical Telescope (SOT)</a:t>
            </a:r>
            <a:endParaRPr lang="en-US" altLang="ja-JP" sz="3200">
              <a:solidFill>
                <a:srgbClr val="FF33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105400" y="5181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800" b="1">
                <a:solidFill>
                  <a:schemeClr val="hlink"/>
                </a:solidFill>
              </a:rPr>
              <a:t>X-Ray Telescope (XRT)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692275" y="2362200"/>
            <a:ext cx="60325" cy="914400"/>
          </a:xfrm>
          <a:prstGeom prst="line">
            <a:avLst/>
          </a:prstGeom>
          <a:noFill/>
          <a:ln w="38100">
            <a:solidFill>
              <a:srgbClr val="FE03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2916238" y="2997200"/>
            <a:ext cx="2417762" cy="279400"/>
          </a:xfrm>
          <a:prstGeom prst="line">
            <a:avLst/>
          </a:prstGeom>
          <a:noFill/>
          <a:ln w="38100">
            <a:solidFill>
              <a:srgbClr val="09FF3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4343400" y="5257800"/>
            <a:ext cx="8382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04800" y="1676400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Accurate measurement of vector magnetic field with high resolution</a:t>
            </a:r>
            <a:endParaRPr lang="en-US" altLang="ja-JP">
              <a:latin typeface="Times New Roman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86400" y="5622925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High-resolution X-ray imaging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867400" y="3794125"/>
            <a:ext cx="3505200" cy="701675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Diagnostics of temperature, density and velocity</a:t>
            </a:r>
          </a:p>
        </p:txBody>
      </p:sp>
      <p:pic>
        <p:nvPicPr>
          <p:cNvPr id="18445" name="Picture 13" descr="logo_naoj_black_b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362200" y="6191250"/>
            <a:ext cx="6492875" cy="590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Hinode is a Japanese solar mission with NASA and STFC as international partners. Operation is also supported by ESA and NSC.</a:t>
            </a:r>
            <a:endParaRPr lang="en-US" altLang="ja-JP" sz="2400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88925" y="1004888"/>
            <a:ext cx="2378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/>
              <a:t>Launched September, 2006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Reconnection of magnetic island in the chromosphere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731" name="Picture 4" descr="スナップショット 2007-11-30 10-19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28800"/>
            <a:ext cx="3276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スナップショット 2007-11-30 10-20-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124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スナップショット 2007-11-30 10-21-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76413"/>
            <a:ext cx="31242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974725" y="5775325"/>
            <a:ext cx="740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/>
              <a:t>Reconnection outflow pushes the magnetic island from back </a:t>
            </a:r>
          </a:p>
          <a:p>
            <a:r>
              <a:rPr lang="en-US" altLang="ja-JP"/>
              <a:t>=&gt; self feed-back</a:t>
            </a:r>
            <a:endParaRPr lang="en-US" altLang="ja-JP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Chromospheric activities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5779" name="z8q00300peu0.25-roaa-graynl.gif" descr="/Users/isobe/Documents/presentation/2007/AGU07/z8q00300peu0.25-roaa-graynl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2901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1676400" y="641508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log Density</a:t>
            </a:r>
          </a:p>
        </p:txBody>
      </p:sp>
      <p:pic>
        <p:nvPicPr>
          <p:cNvPr id="75781" name="Picture 10" descr="スナップショット 2007-12-18 04-05-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762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6" fill="hold"/>
                                        <p:tgtEl>
                                          <p:spTgt spid="75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7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228_birth_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0688"/>
            <a:ext cx="65532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36563"/>
            <a:ext cx="8420100" cy="858837"/>
          </a:xfrm>
        </p:spPr>
        <p:txBody>
          <a:bodyPr/>
          <a:lstStyle/>
          <a:p>
            <a:r>
              <a:rPr lang="en-US" altLang="ja-JP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Small scale horizontal field found by Hinode</a:t>
            </a:r>
            <a:br>
              <a:rPr lang="en-US" altLang="ja-JP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　</a:t>
            </a:r>
            <a:r>
              <a:rPr lang="en-US" altLang="ja-JP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(Ishikawa, Lites, Centeno et al...)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 flipV="1">
            <a:off x="3505200" y="1747838"/>
            <a:ext cx="0" cy="29702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V="1">
            <a:off x="5105400" y="1727200"/>
            <a:ext cx="0" cy="29146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6781800" y="1728788"/>
            <a:ext cx="0" cy="29130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831" name="Rectangle 11"/>
          <p:cNvSpPr>
            <a:spLocks noChangeArrowheads="1"/>
          </p:cNvSpPr>
          <p:nvPr/>
        </p:nvSpPr>
        <p:spPr bwMode="auto">
          <a:xfrm>
            <a:off x="1905000" y="4662488"/>
            <a:ext cx="6629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2" name="Text Box 12"/>
          <p:cNvSpPr txBox="1">
            <a:spLocks noChangeArrowheads="1"/>
          </p:cNvSpPr>
          <p:nvPr/>
        </p:nvSpPr>
        <p:spPr bwMode="auto">
          <a:xfrm>
            <a:off x="333375" y="2276475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Vertical field</a:t>
            </a:r>
          </a:p>
        </p:txBody>
      </p:sp>
      <p:sp>
        <p:nvSpPr>
          <p:cNvPr id="77833" name="Text Box 13"/>
          <p:cNvSpPr txBox="1">
            <a:spLocks noChangeArrowheads="1"/>
          </p:cNvSpPr>
          <p:nvPr/>
        </p:nvSpPr>
        <p:spPr bwMode="auto">
          <a:xfrm>
            <a:off x="133350" y="34512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Horizontal field</a:t>
            </a:r>
          </a:p>
        </p:txBody>
      </p:sp>
      <p:sp>
        <p:nvSpPr>
          <p:cNvPr id="77834" name="Line 14"/>
          <p:cNvSpPr>
            <a:spLocks noChangeShapeType="1"/>
          </p:cNvSpPr>
          <p:nvPr/>
        </p:nvSpPr>
        <p:spPr bwMode="auto">
          <a:xfrm>
            <a:off x="6781800" y="4891088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835" name="Text Box 15"/>
          <p:cNvSpPr txBox="1">
            <a:spLocks noChangeArrowheads="1"/>
          </p:cNvSpPr>
          <p:nvPr/>
        </p:nvSpPr>
        <p:spPr bwMode="auto">
          <a:xfrm>
            <a:off x="7086600" y="4905375"/>
            <a:ext cx="105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2500km</a:t>
            </a:r>
          </a:p>
        </p:txBody>
      </p:sp>
      <p:sp>
        <p:nvSpPr>
          <p:cNvPr id="77836" name="Line 16"/>
          <p:cNvSpPr>
            <a:spLocks noChangeShapeType="1"/>
          </p:cNvSpPr>
          <p:nvPr/>
        </p:nvSpPr>
        <p:spPr bwMode="auto">
          <a:xfrm>
            <a:off x="1854200" y="3270250"/>
            <a:ext cx="6527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837" name="Text Box 17"/>
          <p:cNvSpPr txBox="1">
            <a:spLocks noChangeArrowheads="1"/>
          </p:cNvSpPr>
          <p:nvPr/>
        </p:nvSpPr>
        <p:spPr bwMode="auto">
          <a:xfrm>
            <a:off x="3505200" y="1690688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t=2 min</a:t>
            </a:r>
          </a:p>
        </p:txBody>
      </p:sp>
      <p:sp>
        <p:nvSpPr>
          <p:cNvPr id="77838" name="Text Box 18"/>
          <p:cNvSpPr txBox="1">
            <a:spLocks noChangeArrowheads="1"/>
          </p:cNvSpPr>
          <p:nvPr/>
        </p:nvSpPr>
        <p:spPr bwMode="auto">
          <a:xfrm>
            <a:off x="1854200" y="1614488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t=0</a:t>
            </a:r>
          </a:p>
        </p:txBody>
      </p:sp>
      <p:sp>
        <p:nvSpPr>
          <p:cNvPr id="77839" name="Text Box 19"/>
          <p:cNvSpPr txBox="1">
            <a:spLocks noChangeArrowheads="1"/>
          </p:cNvSpPr>
          <p:nvPr/>
        </p:nvSpPr>
        <p:spPr bwMode="auto">
          <a:xfrm>
            <a:off x="5105400" y="1690688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t=4 min</a:t>
            </a:r>
          </a:p>
        </p:txBody>
      </p:sp>
      <p:sp>
        <p:nvSpPr>
          <p:cNvPr id="77840" name="Text Box 20"/>
          <p:cNvSpPr txBox="1">
            <a:spLocks noChangeArrowheads="1"/>
          </p:cNvSpPr>
          <p:nvPr/>
        </p:nvSpPr>
        <p:spPr bwMode="auto">
          <a:xfrm>
            <a:off x="6781800" y="1752600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t=6 min</a:t>
            </a:r>
          </a:p>
        </p:txBody>
      </p:sp>
      <p:sp>
        <p:nvSpPr>
          <p:cNvPr id="77841" name="Text Box 62"/>
          <p:cNvSpPr txBox="1">
            <a:spLocks noChangeArrowheads="1"/>
          </p:cNvSpPr>
          <p:nvPr/>
        </p:nvSpPr>
        <p:spPr bwMode="auto">
          <a:xfrm>
            <a:off x="3200400" y="5105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From Ishikawa et al. 2008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ja-JP" sz="4000">
                <a:latin typeface="Arial" charset="0"/>
                <a:ea typeface="ＭＳ Ｐゴシック" charset="0"/>
                <a:cs typeface="ＭＳ Ｐゴシック" charset="0"/>
              </a:rPr>
              <a:t>“Quiet sun” is not quiet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676400" y="3505200"/>
            <a:ext cx="457200" cy="457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 flipV="1">
            <a:off x="2133600" y="1295400"/>
            <a:ext cx="16764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2133600" y="3962400"/>
            <a:ext cx="1676400" cy="2590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152400" y="1219200"/>
            <a:ext cx="289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Hinode/XRT</a:t>
            </a:r>
          </a:p>
          <a:p>
            <a:r>
              <a:rPr lang="en-US" altLang="ja-JP" sz="1800"/>
              <a:t>Thermal bremsstrahlung from 1-20MK plasma</a:t>
            </a:r>
          </a:p>
        </p:txBody>
      </p:sp>
      <p:pic>
        <p:nvPicPr>
          <p:cNvPr id="20488" name="2007Mar08_XRT_poreforemation.mov" descr="/Users/isobe/Documents/presentation/2008/astronum08/2007Mar08_XRT_poreforema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Activities in polar region</a:t>
            </a:r>
            <a:endParaRPr lang="en-US" altLang="ja-JP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876800" y="5029200"/>
            <a:ext cx="3959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400"/>
              <a:t>Numerous jets! (≈1 jet/hour)</a:t>
            </a:r>
          </a:p>
          <a:p>
            <a:r>
              <a:rPr lang="en-US" altLang="ja-JP" sz="2400"/>
              <a:t>Origin of solar wind? 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676400" y="4724400"/>
            <a:ext cx="1828800" cy="685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 flipH="1" flipV="1">
            <a:off x="152400" y="4191000"/>
            <a:ext cx="15240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V="1">
            <a:off x="3505200" y="4038600"/>
            <a:ext cx="56388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495800" y="644525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Cirtain, Shimojo, Kamio, Calhane, Tsuneta et al.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Dynamic chromosphere</a:t>
            </a:r>
            <a:b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(Numerous jets again!)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0" name="SOT_070113_2200_AR10935.mpg" descr="/Users/isobe/Movies/Hinode/Ca-limb/SOT_070113_2200_AR10935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8125"/>
            <a:ext cx="80772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11925" y="6521450"/>
            <a:ext cx="255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Courtesy of T. J. Okamoto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88925" y="6400800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Hinode/SOT CaII H line (T≈10000K)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609600" y="1371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3875" y="914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10000km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altLang="ja-JP" sz="2600">
                <a:latin typeface="Arial" charset="0"/>
                <a:ea typeface="ＭＳ Ｐゴシック" charset="0"/>
                <a:cs typeface="ＭＳ Ｐゴシック" charset="0"/>
              </a:rPr>
              <a:t>Magnetic </a:t>
            </a:r>
            <a:r>
              <a:rPr lang="en-US" altLang="ja-JP" sz="3000">
                <a:latin typeface="Arial" charset="0"/>
                <a:ea typeface="ＭＳ Ｐゴシック" charset="0"/>
                <a:cs typeface="ＭＳ Ｐゴシック" charset="0"/>
              </a:rPr>
              <a:t>field</a:t>
            </a:r>
            <a:r>
              <a:rPr lang="en-US" altLang="ja-JP" sz="2600">
                <a:latin typeface="Arial" charset="0"/>
                <a:ea typeface="ＭＳ Ｐゴシック" charset="0"/>
                <a:cs typeface="ＭＳ Ｐゴシック" charset="0"/>
              </a:rPr>
              <a:t> measurement by Spectro-Polarimeter </a:t>
            </a:r>
          </a:p>
        </p:txBody>
      </p:sp>
      <p:pic>
        <p:nvPicPr>
          <p:cNvPr id="26627" name="me_20061208_15mag_0000.mpeg" descr="/Users/isobe/Documents/presentation/2008/astronum08/me_20061208_15mag_0000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971800" y="1166813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Intensity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943600" y="1143000"/>
            <a:ext cx="1903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Field strength |B|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895600" y="6019800"/>
            <a:ext cx="2535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Angle from line-of-sight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6172200" y="6034088"/>
            <a:ext cx="263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Direction in plane-of-sky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28600" y="1511300"/>
            <a:ext cx="24384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 sz="1600"/>
              <a:t> SOT/SP takes full Stokes Profiles, IQUV,  of B-sensitive line  FeI 636.2 nm</a:t>
            </a:r>
          </a:p>
          <a:p>
            <a:pPr>
              <a:buFontTx/>
              <a:buChar char="•"/>
            </a:pPr>
            <a:endParaRPr lang="en-US" altLang="ja-JP" sz="1600"/>
          </a:p>
          <a:p>
            <a:pPr>
              <a:buFontTx/>
              <a:buChar char="•"/>
            </a:pPr>
            <a:r>
              <a:rPr lang="en-US" altLang="ja-JP" sz="1600"/>
              <a:t> The measured magnetic field vector is used as the boundary condition of MHD simulations =&gt;Matsumoto’s talk</a:t>
            </a:r>
          </a:p>
          <a:p>
            <a:pPr>
              <a:buFontTx/>
              <a:buChar char="•"/>
            </a:pPr>
            <a:endParaRPr lang="en-US" altLang="ja-JP" sz="1600"/>
          </a:p>
          <a:p>
            <a:pPr>
              <a:buFontTx/>
              <a:buChar char="•"/>
            </a:pPr>
            <a:r>
              <a:rPr lang="en-US" altLang="ja-JP" sz="1600"/>
              <a:t> With increasing amount and complexity of the data, solar observers are also very keen to find good tools to explore and visualize their observations. </a:t>
            </a:r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>
            <a:off x="3048000" y="647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2895600" y="6477000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600"/>
              <a:t>10000km</a:t>
            </a: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228600" y="4419600"/>
            <a:ext cx="2438400" cy="1828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Comparison with ground-based observation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1028" descr="sot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23963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29" descr="sot_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30" descr="asp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223963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31" descr="asp_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860800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32"/>
          <p:cNvSpPr txBox="1">
            <a:spLocks noChangeArrowheads="1"/>
          </p:cNvSpPr>
          <p:nvPr/>
        </p:nvSpPr>
        <p:spPr bwMode="auto">
          <a:xfrm>
            <a:off x="2195513" y="643890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Hinode/SOT</a:t>
            </a:r>
          </a:p>
        </p:txBody>
      </p:sp>
      <p:sp>
        <p:nvSpPr>
          <p:cNvPr id="28680" name="Text Box 1033"/>
          <p:cNvSpPr txBox="1">
            <a:spLocks noChangeArrowheads="1"/>
          </p:cNvSpPr>
          <p:nvPr/>
        </p:nvSpPr>
        <p:spPr bwMode="auto">
          <a:xfrm>
            <a:off x="5715000" y="6434138"/>
            <a:ext cx="20367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/>
              <a:t>ASP@Sac Peak</a:t>
            </a:r>
          </a:p>
        </p:txBody>
      </p:sp>
      <p:sp>
        <p:nvSpPr>
          <p:cNvPr id="28681" name="Text Box 1034"/>
          <p:cNvSpPr txBox="1">
            <a:spLocks noChangeArrowheads="1"/>
          </p:cNvSpPr>
          <p:nvPr/>
        </p:nvSpPr>
        <p:spPr bwMode="auto">
          <a:xfrm>
            <a:off x="374650" y="1477963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600"/>
              <a:t>I</a:t>
            </a:r>
          </a:p>
        </p:txBody>
      </p:sp>
      <p:sp>
        <p:nvSpPr>
          <p:cNvPr id="28682" name="Text Box 1035"/>
          <p:cNvSpPr txBox="1">
            <a:spLocks noChangeArrowheads="1"/>
          </p:cNvSpPr>
          <p:nvPr/>
        </p:nvSpPr>
        <p:spPr bwMode="auto">
          <a:xfrm>
            <a:off x="361950" y="4068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600"/>
              <a:t>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ja-JP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Hidden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magnetism: ubiquitous horizontal fields</a:t>
            </a:r>
            <a:endParaRPr lang="en-US" altLang="ja-JP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4" descr="スナップショット 2008-06-11 02-36-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41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070223-iquvh-r2.gif" descr="/Users/isobe/work/Hinode/mcv/070223-iquvh-r2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67042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7800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 sz="1600"/>
              <a:t> Linear polarization (Q and U) is produced by components transverse to line-of-sight</a:t>
            </a:r>
          </a:p>
          <a:p>
            <a:pPr>
              <a:buFontTx/>
              <a:buChar char="•"/>
            </a:pPr>
            <a:r>
              <a:rPr lang="en-US" altLang="ja-JP" sz="1600"/>
              <a:t> They have been difficult to observe from ground, due to weak signal    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28600" y="6415088"/>
            <a:ext cx="424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/>
              <a:t>Lites,  Ishikawa, Centeno et 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">
      <a:dk1>
        <a:srgbClr val="336699"/>
      </a:dk1>
      <a:lt1>
        <a:srgbClr val="FFFFFF"/>
      </a:lt1>
      <a:dk2>
        <a:srgbClr val="232323"/>
      </a:dk2>
      <a:lt2>
        <a:srgbClr val="E3EBF1"/>
      </a:lt2>
      <a:accent1>
        <a:srgbClr val="003399"/>
      </a:accent1>
      <a:accent2>
        <a:srgbClr val="468A4B"/>
      </a:accent2>
      <a:accent3>
        <a:srgbClr val="ACACAC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29" charset="0"/>
            <a:ea typeface="ＭＳ Ｐゴシック" pitchFamily="-29" charset="-128"/>
            <a:cs typeface="ＭＳ Ｐゴシック" pitchFamily="-2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29" charset="0"/>
            <a:ea typeface="ＭＳ Ｐゴシック" pitchFamily="-29" charset="-128"/>
            <a:cs typeface="ＭＳ Ｐゴシック" pitchFamily="-29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1504</Words>
  <Application>Microsoft Macintosh PowerPoint</Application>
  <PresentationFormat>画面に合わせる (4:3)</PresentationFormat>
  <Paragraphs>274</Paragraphs>
  <Slides>32</Slides>
  <Notes>32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Arial</vt:lpstr>
      <vt:lpstr>ＭＳ Ｐゴシック</vt:lpstr>
      <vt:lpstr>ヒラギノ丸ゴ Pro W4</vt:lpstr>
      <vt:lpstr>ヒラギノ明朝 Pro W3</vt:lpstr>
      <vt:lpstr>Times New Roman</vt:lpstr>
      <vt:lpstr>Symbol</vt:lpstr>
      <vt:lpstr>ＭＳ Ｐ明朝</vt:lpstr>
      <vt:lpstr>新しいプレゼンテーション</vt:lpstr>
      <vt:lpstr>MHD Simulations of the Solar Atmosphere </vt:lpstr>
      <vt:lpstr>Outline</vt:lpstr>
      <vt:lpstr>HINODE (“sunrise” in Japanese)</vt:lpstr>
      <vt:lpstr>“Quiet sun” is not quiet</vt:lpstr>
      <vt:lpstr>Activities in polar region</vt:lpstr>
      <vt:lpstr>Dynamic chromosphere (Numerous jets again!)</vt:lpstr>
      <vt:lpstr>Magnetic field measurement by Spectro-Polarimeter </vt:lpstr>
      <vt:lpstr>Comparison with ground-based observation</vt:lpstr>
      <vt:lpstr>Hidden magnetism: ubiquitous horizontal fields</vt:lpstr>
      <vt:lpstr>Coronal heating problem</vt:lpstr>
      <vt:lpstr>Coronal heating models</vt:lpstr>
      <vt:lpstr>Strong B ≠ Strong heating</vt:lpstr>
      <vt:lpstr>Code: CIP-MOCCT</vt:lpstr>
      <vt:lpstr>How it goes</vt:lpstr>
      <vt:lpstr>How it works</vt:lpstr>
      <vt:lpstr>MHD simulation model (Isobe, Proctor &amp; Weiss, 2008, ApJ, 679, L57)</vt:lpstr>
      <vt:lpstr>Q=12000 (B≈1kG, strong B like umbra)</vt:lpstr>
      <vt:lpstr>Q=300 (B≈100G, active region but outside sunspot)</vt:lpstr>
      <vt:lpstr>Convection velocity and Pointing flux</vt:lpstr>
      <vt:lpstr>Reconnection in chromospheric “canopy”</vt:lpstr>
      <vt:lpstr>2D simulation (but higher numerical resolution)</vt:lpstr>
      <vt:lpstr>High frequency waves</vt:lpstr>
      <vt:lpstr>Is bursty reconnection possible in chromosphere?</vt:lpstr>
      <vt:lpstr>Conclusions</vt:lpstr>
      <vt:lpstr>Thank you.</vt:lpstr>
      <vt:lpstr>Chromospheric response</vt:lpstr>
      <vt:lpstr>Footpoint |B| of coronal loops (Katsukawa &amp; Tsuneta 2005)</vt:lpstr>
      <vt:lpstr>Coronal heating problem</vt:lpstr>
      <vt:lpstr>Coronal heating: answer level 1</vt:lpstr>
      <vt:lpstr>Reconnection of magnetic island in the chromosphere</vt:lpstr>
      <vt:lpstr>Chromospheric activities</vt:lpstr>
      <vt:lpstr>Small scale horizontal field found by Hinode 　(Ishikawa, Lites, Centeno et al...)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磁気対流とコロナ加熱 (uhi28a)</dc:title>
  <dc:creator>ISOBE Hiroaki</dc:creator>
  <cp:lastModifiedBy>isobe</cp:lastModifiedBy>
  <cp:revision>149</cp:revision>
  <dcterms:created xsi:type="dcterms:W3CDTF">2007-11-28T13:28:19Z</dcterms:created>
  <dcterms:modified xsi:type="dcterms:W3CDTF">2014-05-21T05:35:46Z</dcterms:modified>
</cp:coreProperties>
</file>