
<file path=[Content_Types].xml><?xml version="1.0" encoding="utf-8"?>
<Types xmlns="http://schemas.openxmlformats.org/package/2006/content-types">
  <Default Extension="xml" ContentType="application/xml"/>
  <Default Extension="jpeg" ContentType="image/jpeg"/>
  <Default Extension="tif" ContentType="image/tif"/>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25"/>
  </p:notesMasterIdLst>
  <p:sldIdLst>
    <p:sldId id="631" r:id="rId2"/>
    <p:sldId id="556" r:id="rId3"/>
    <p:sldId id="557" r:id="rId4"/>
    <p:sldId id="558" r:id="rId5"/>
    <p:sldId id="559" r:id="rId6"/>
    <p:sldId id="605" r:id="rId7"/>
    <p:sldId id="607" r:id="rId8"/>
    <p:sldId id="634" r:id="rId9"/>
    <p:sldId id="608" r:id="rId10"/>
    <p:sldId id="632" r:id="rId11"/>
    <p:sldId id="633" r:id="rId12"/>
    <p:sldId id="618" r:id="rId13"/>
    <p:sldId id="636" r:id="rId14"/>
    <p:sldId id="637" r:id="rId15"/>
    <p:sldId id="638" r:id="rId16"/>
    <p:sldId id="639" r:id="rId17"/>
    <p:sldId id="640" r:id="rId18"/>
    <p:sldId id="641" r:id="rId19"/>
    <p:sldId id="642" r:id="rId20"/>
    <p:sldId id="645" r:id="rId21"/>
    <p:sldId id="647" r:id="rId22"/>
    <p:sldId id="643" r:id="rId23"/>
    <p:sldId id="644" r:id="rId24"/>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300"/>
    <p:restoredTop sz="96218" autoAdjust="0"/>
  </p:normalViewPr>
  <p:slideViewPr>
    <p:cSldViewPr snapToGrid="0" snapToObjects="1">
      <p:cViewPr varScale="1">
        <p:scale>
          <a:sx n="112" d="100"/>
          <a:sy n="112" d="100"/>
        </p:scale>
        <p:origin x="360"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04"/>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746A40-7361-784B-A905-6AC4019CA961}" type="datetimeFigureOut">
              <a:rPr kumimoji="1" lang="ja-JP" altLang="en-US" smtClean="0"/>
              <a:t>2017/10/15</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756DB6-8320-A64C-A80D-D3890E55331B}" type="slidenum">
              <a:rPr kumimoji="1" lang="ja-JP" altLang="en-US" smtClean="0"/>
              <a:t>‹#›</a:t>
            </a:fld>
            <a:endParaRPr kumimoji="1" lang="ja-JP" altLang="en-US"/>
          </a:p>
        </p:txBody>
      </p:sp>
    </p:spTree>
    <p:extLst>
      <p:ext uri="{BB962C8B-B14F-4D97-AF65-F5344CB8AC3E}">
        <p14:creationId xmlns:p14="http://schemas.microsoft.com/office/powerpoint/2010/main" val="609336794"/>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C756DB6-8320-A64C-A80D-D3890E55331B}" type="slidenum">
              <a:rPr kumimoji="1" lang="ja-JP" altLang="en-US" smtClean="0"/>
              <a:t>5</a:t>
            </a:fld>
            <a:endParaRPr kumimoji="1" lang="ja-JP" altLang="en-US"/>
          </a:p>
        </p:txBody>
      </p:sp>
    </p:spTree>
    <p:extLst>
      <p:ext uri="{BB962C8B-B14F-4D97-AF65-F5344CB8AC3E}">
        <p14:creationId xmlns:p14="http://schemas.microsoft.com/office/powerpoint/2010/main" val="3832279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a2</a:t>
            </a:r>
            <a:r>
              <a:rPr kumimoji="1" lang="ja-JP" altLang="en-US" dirty="0" smtClean="0"/>
              <a:t>ちわ</a:t>
            </a:r>
            <a:endParaRPr kumimoji="1" lang="ja-JP" altLang="en-US" dirty="0"/>
          </a:p>
        </p:txBody>
      </p:sp>
      <p:sp>
        <p:nvSpPr>
          <p:cNvPr id="4" name="スライド番号プレースホルダー 3"/>
          <p:cNvSpPr>
            <a:spLocks noGrp="1"/>
          </p:cNvSpPr>
          <p:nvPr>
            <p:ph type="sldNum" sz="quarter" idx="10"/>
          </p:nvPr>
        </p:nvSpPr>
        <p:spPr/>
        <p:txBody>
          <a:bodyPr/>
          <a:lstStyle/>
          <a:p>
            <a:fld id="{493AB109-98C0-404C-A331-821C4020B9C8}" type="slidenum">
              <a:rPr lang="ja-JP" altLang="en-US" smtClean="0"/>
              <a:pPr/>
              <a:t>7</a:t>
            </a:fld>
            <a:endParaRPr lang="ja-JP" altLang="en-US"/>
          </a:p>
        </p:txBody>
      </p:sp>
    </p:spTree>
    <p:extLst>
      <p:ext uri="{BB962C8B-B14F-4D97-AF65-F5344CB8AC3E}">
        <p14:creationId xmlns:p14="http://schemas.microsoft.com/office/powerpoint/2010/main" val="1203791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hape 207"/>
          <p:cNvSpPr>
            <a:spLocks noGrp="1" noRot="1" noChangeAspect="1"/>
          </p:cNvSpPr>
          <p:nvPr>
            <p:ph type="sldImg"/>
          </p:nvPr>
        </p:nvSpPr>
        <p:spPr>
          <a:prstGeom prst="rect">
            <a:avLst/>
          </a:prstGeom>
        </p:spPr>
        <p:txBody>
          <a:bodyPr/>
          <a:lstStyle/>
          <a:p>
            <a:endParaRPr/>
          </a:p>
        </p:txBody>
      </p:sp>
      <p:sp>
        <p:nvSpPr>
          <p:cNvPr id="208" name="Shape 208"/>
          <p:cNvSpPr>
            <a:spLocks noGrp="1"/>
          </p:cNvSpPr>
          <p:nvPr>
            <p:ph type="body" sz="quarter" idx="1"/>
          </p:nvPr>
        </p:nvSpPr>
        <p:spPr>
          <a:prstGeom prst="rect">
            <a:avLst/>
          </a:prstGeom>
        </p:spPr>
        <p:txBody>
          <a:bodyPr/>
          <a:lstStyle/>
          <a:p>
            <a:endParaRPr dirty="0">
              <a:latin typeface="+mj-lt"/>
              <a:ea typeface="+mj-ea"/>
              <a:cs typeface="+mj-cs"/>
              <a:sym typeface="Helvetica"/>
            </a:endParaRPr>
          </a:p>
        </p:txBody>
      </p:sp>
    </p:spTree>
    <p:extLst>
      <p:ext uri="{BB962C8B-B14F-4D97-AF65-F5344CB8AC3E}">
        <p14:creationId xmlns:p14="http://schemas.microsoft.com/office/powerpoint/2010/main" val="745561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C0BA3D05-9B65-CA42-B0B3-3AC5B40F4F3C}" type="datetimeFigureOut">
              <a:rPr lang="ja-JP" altLang="en-US" smtClean="0"/>
              <a:t>2017/10/15</a:t>
            </a:fld>
            <a:endParaRPr lang="ja-JP" altLang="en-US"/>
          </a:p>
        </p:txBody>
      </p:sp>
      <p:sp>
        <p:nvSpPr>
          <p:cNvPr id="5" name="フッター プレースホルダー 4"/>
          <p:cNvSpPr>
            <a:spLocks noGrp="1"/>
          </p:cNvSpPr>
          <p:nvPr>
            <p:ph type="ftr" sz="quarter" idx="11"/>
          </p:nvPr>
        </p:nvSpPr>
        <p:spPr/>
        <p:txBody>
          <a:bodyPr/>
          <a:lstStyle/>
          <a:p>
            <a:endParaRPr lang="ja-JP" altLang="en-US"/>
          </a:p>
        </p:txBody>
      </p:sp>
      <p:sp>
        <p:nvSpPr>
          <p:cNvPr id="6" name="スライド番号プレースホルダー 5"/>
          <p:cNvSpPr>
            <a:spLocks noGrp="1"/>
          </p:cNvSpPr>
          <p:nvPr>
            <p:ph type="sldNum" sz="quarter" idx="12"/>
          </p:nvPr>
        </p:nvSpPr>
        <p:spPr/>
        <p:txBody>
          <a:bodyPr/>
          <a:lstStyle/>
          <a:p>
            <a:fld id="{9191823F-A024-7F44-8A2A-05E42DE5D1C4}" type="slidenum">
              <a:rPr lang="ja-JP" altLang="en-US" smtClean="0"/>
              <a:t>‹#›</a:t>
            </a:fld>
            <a:endParaRPr lang="ja-JP" altLang="en-US"/>
          </a:p>
        </p:txBody>
      </p:sp>
    </p:spTree>
    <p:extLst>
      <p:ext uri="{BB962C8B-B14F-4D97-AF65-F5344CB8AC3E}">
        <p14:creationId xmlns:p14="http://schemas.microsoft.com/office/powerpoint/2010/main" val="2147277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0BA3D05-9B65-CA42-B0B3-3AC5B40F4F3C}" type="datetimeFigureOut">
              <a:rPr lang="ja-JP" altLang="en-US" smtClean="0"/>
              <a:t>2017/10/15</a:t>
            </a:fld>
            <a:endParaRPr lang="ja-JP" altLang="en-US"/>
          </a:p>
        </p:txBody>
      </p:sp>
      <p:sp>
        <p:nvSpPr>
          <p:cNvPr id="5" name="フッター プレースホルダー 4"/>
          <p:cNvSpPr>
            <a:spLocks noGrp="1"/>
          </p:cNvSpPr>
          <p:nvPr>
            <p:ph type="ftr" sz="quarter" idx="11"/>
          </p:nvPr>
        </p:nvSpPr>
        <p:spPr/>
        <p:txBody>
          <a:bodyPr/>
          <a:lstStyle/>
          <a:p>
            <a:endParaRPr lang="ja-JP" altLang="en-US"/>
          </a:p>
        </p:txBody>
      </p:sp>
      <p:sp>
        <p:nvSpPr>
          <p:cNvPr id="6" name="スライド番号プレースホルダー 5"/>
          <p:cNvSpPr>
            <a:spLocks noGrp="1"/>
          </p:cNvSpPr>
          <p:nvPr>
            <p:ph type="sldNum" sz="quarter" idx="12"/>
          </p:nvPr>
        </p:nvSpPr>
        <p:spPr/>
        <p:txBody>
          <a:bodyPr/>
          <a:lstStyle/>
          <a:p>
            <a:fld id="{9191823F-A024-7F44-8A2A-05E42DE5D1C4}" type="slidenum">
              <a:rPr lang="ja-JP" altLang="en-US" smtClean="0"/>
              <a:t>‹#›</a:t>
            </a:fld>
            <a:endParaRPr lang="ja-JP" altLang="en-US"/>
          </a:p>
        </p:txBody>
      </p:sp>
    </p:spTree>
    <p:extLst>
      <p:ext uri="{BB962C8B-B14F-4D97-AF65-F5344CB8AC3E}">
        <p14:creationId xmlns:p14="http://schemas.microsoft.com/office/powerpoint/2010/main" val="4186855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0BA3D05-9B65-CA42-B0B3-3AC5B40F4F3C}" type="datetimeFigureOut">
              <a:rPr lang="ja-JP" altLang="en-US" smtClean="0"/>
              <a:pPr/>
              <a:t>2017/10/15</a:t>
            </a:fld>
            <a:endParaRPr lang="ja-JP" altLang="en-US" dirty="0"/>
          </a:p>
        </p:txBody>
      </p:sp>
      <p:sp>
        <p:nvSpPr>
          <p:cNvPr id="5" name="フッター プレースホルダー 4"/>
          <p:cNvSpPr>
            <a:spLocks noGrp="1"/>
          </p:cNvSpPr>
          <p:nvPr>
            <p:ph type="ftr" sz="quarter" idx="11"/>
          </p:nvPr>
        </p:nvSpPr>
        <p:spPr/>
        <p:txBody>
          <a:bodyPr/>
          <a:lstStyle/>
          <a:p>
            <a:endParaRPr lang="ja-JP" altLang="en-US" dirty="0"/>
          </a:p>
        </p:txBody>
      </p:sp>
      <p:sp>
        <p:nvSpPr>
          <p:cNvPr id="6" name="スライド番号プレースホルダー 5"/>
          <p:cNvSpPr>
            <a:spLocks noGrp="1"/>
          </p:cNvSpPr>
          <p:nvPr>
            <p:ph type="sldNum" sz="quarter" idx="12"/>
          </p:nvPr>
        </p:nvSpPr>
        <p:spPr/>
        <p:txBody>
          <a:bodyPr/>
          <a:lstStyle/>
          <a:p>
            <a:fld id="{9191823F-A024-7F44-8A2A-05E42DE5D1C4}" type="slidenum">
              <a:rPr lang="ja-JP" altLang="en-US" smtClean="0"/>
              <a:pPr/>
              <a:t>‹#›</a:t>
            </a:fld>
            <a:endParaRPr lang="ja-JP" altLang="en-US" dirty="0"/>
          </a:p>
        </p:txBody>
      </p:sp>
    </p:spTree>
    <p:extLst>
      <p:ext uri="{BB962C8B-B14F-4D97-AF65-F5344CB8AC3E}">
        <p14:creationId xmlns:p14="http://schemas.microsoft.com/office/powerpoint/2010/main" val="4066152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0BA3D05-9B65-CA42-B0B3-3AC5B40F4F3C}" type="datetimeFigureOut">
              <a:rPr lang="ja-JP" altLang="en-US" smtClean="0"/>
              <a:t>2017/10/15</a:t>
            </a:fld>
            <a:endParaRPr lang="ja-JP" altLang="en-US"/>
          </a:p>
        </p:txBody>
      </p:sp>
      <p:sp>
        <p:nvSpPr>
          <p:cNvPr id="5" name="フッター プレースホルダー 4"/>
          <p:cNvSpPr>
            <a:spLocks noGrp="1"/>
          </p:cNvSpPr>
          <p:nvPr>
            <p:ph type="ftr" sz="quarter" idx="11"/>
          </p:nvPr>
        </p:nvSpPr>
        <p:spPr/>
        <p:txBody>
          <a:bodyPr/>
          <a:lstStyle/>
          <a:p>
            <a:endParaRPr lang="ja-JP" altLang="en-US"/>
          </a:p>
        </p:txBody>
      </p:sp>
      <p:sp>
        <p:nvSpPr>
          <p:cNvPr id="6" name="スライド番号プレースホルダー 5"/>
          <p:cNvSpPr>
            <a:spLocks noGrp="1"/>
          </p:cNvSpPr>
          <p:nvPr>
            <p:ph type="sldNum" sz="quarter" idx="12"/>
          </p:nvPr>
        </p:nvSpPr>
        <p:spPr/>
        <p:txBody>
          <a:bodyPr/>
          <a:lstStyle/>
          <a:p>
            <a:fld id="{9191823F-A024-7F44-8A2A-05E42DE5D1C4}" type="slidenum">
              <a:rPr lang="ja-JP" altLang="en-US" smtClean="0"/>
              <a:t>‹#›</a:t>
            </a:fld>
            <a:endParaRPr lang="ja-JP" altLang="en-US"/>
          </a:p>
        </p:txBody>
      </p:sp>
    </p:spTree>
    <p:extLst>
      <p:ext uri="{BB962C8B-B14F-4D97-AF65-F5344CB8AC3E}">
        <p14:creationId xmlns:p14="http://schemas.microsoft.com/office/powerpoint/2010/main" val="3737526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C0BA3D05-9B65-CA42-B0B3-3AC5B40F4F3C}" type="datetimeFigureOut">
              <a:rPr lang="ja-JP" altLang="en-US" smtClean="0"/>
              <a:pPr/>
              <a:t>2017/10/15</a:t>
            </a:fld>
            <a:endParaRPr lang="ja-JP" altLang="en-US" dirty="0"/>
          </a:p>
        </p:txBody>
      </p:sp>
      <p:sp>
        <p:nvSpPr>
          <p:cNvPr id="5" name="フッター プレースホルダー 4"/>
          <p:cNvSpPr>
            <a:spLocks noGrp="1"/>
          </p:cNvSpPr>
          <p:nvPr>
            <p:ph type="ftr" sz="quarter" idx="11"/>
          </p:nvPr>
        </p:nvSpPr>
        <p:spPr/>
        <p:txBody>
          <a:bodyPr/>
          <a:lstStyle/>
          <a:p>
            <a:endParaRPr lang="ja-JP" altLang="en-US" dirty="0"/>
          </a:p>
        </p:txBody>
      </p:sp>
      <p:sp>
        <p:nvSpPr>
          <p:cNvPr id="6" name="スライド番号プレースホルダー 5"/>
          <p:cNvSpPr>
            <a:spLocks noGrp="1"/>
          </p:cNvSpPr>
          <p:nvPr>
            <p:ph type="sldNum" sz="quarter" idx="12"/>
          </p:nvPr>
        </p:nvSpPr>
        <p:spPr/>
        <p:txBody>
          <a:bodyPr/>
          <a:lstStyle/>
          <a:p>
            <a:fld id="{9191823F-A024-7F44-8A2A-05E42DE5D1C4}" type="slidenum">
              <a:rPr lang="ja-JP" altLang="en-US" smtClean="0"/>
              <a:pPr/>
              <a:t>‹#›</a:t>
            </a:fld>
            <a:endParaRPr lang="ja-JP" altLang="en-US" dirty="0"/>
          </a:p>
        </p:txBody>
      </p:sp>
    </p:spTree>
    <p:extLst>
      <p:ext uri="{BB962C8B-B14F-4D97-AF65-F5344CB8AC3E}">
        <p14:creationId xmlns:p14="http://schemas.microsoft.com/office/powerpoint/2010/main" val="168794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C0BA3D05-9B65-CA42-B0B3-3AC5B40F4F3C}" type="datetimeFigureOut">
              <a:rPr lang="ja-JP" altLang="en-US" smtClean="0"/>
              <a:t>2017/10/15</a:t>
            </a:fld>
            <a:endParaRPr lang="ja-JP" altLang="en-US"/>
          </a:p>
        </p:txBody>
      </p:sp>
      <p:sp>
        <p:nvSpPr>
          <p:cNvPr id="6" name="フッター プレースホルダー 5"/>
          <p:cNvSpPr>
            <a:spLocks noGrp="1"/>
          </p:cNvSpPr>
          <p:nvPr>
            <p:ph type="ftr" sz="quarter" idx="11"/>
          </p:nvPr>
        </p:nvSpPr>
        <p:spPr/>
        <p:txBody>
          <a:bodyPr/>
          <a:lstStyle/>
          <a:p>
            <a:endParaRPr lang="ja-JP" altLang="en-US"/>
          </a:p>
        </p:txBody>
      </p:sp>
      <p:sp>
        <p:nvSpPr>
          <p:cNvPr id="7" name="スライド番号プレースホルダー 6"/>
          <p:cNvSpPr>
            <a:spLocks noGrp="1"/>
          </p:cNvSpPr>
          <p:nvPr>
            <p:ph type="sldNum" sz="quarter" idx="12"/>
          </p:nvPr>
        </p:nvSpPr>
        <p:spPr/>
        <p:txBody>
          <a:bodyPr/>
          <a:lstStyle/>
          <a:p>
            <a:fld id="{9191823F-A024-7F44-8A2A-05E42DE5D1C4}" type="slidenum">
              <a:rPr lang="ja-JP" altLang="en-US" smtClean="0"/>
              <a:t>‹#›</a:t>
            </a:fld>
            <a:endParaRPr lang="ja-JP" altLang="en-US"/>
          </a:p>
        </p:txBody>
      </p:sp>
    </p:spTree>
    <p:extLst>
      <p:ext uri="{BB962C8B-B14F-4D97-AF65-F5344CB8AC3E}">
        <p14:creationId xmlns:p14="http://schemas.microsoft.com/office/powerpoint/2010/main" val="1881658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C0BA3D05-9B65-CA42-B0B3-3AC5B40F4F3C}" type="datetimeFigureOut">
              <a:rPr lang="ja-JP" altLang="en-US" smtClean="0"/>
              <a:t>2017/10/15</a:t>
            </a:fld>
            <a:endParaRPr lang="ja-JP" altLang="en-US"/>
          </a:p>
        </p:txBody>
      </p:sp>
      <p:sp>
        <p:nvSpPr>
          <p:cNvPr id="8" name="フッター プレースホルダー 7"/>
          <p:cNvSpPr>
            <a:spLocks noGrp="1"/>
          </p:cNvSpPr>
          <p:nvPr>
            <p:ph type="ftr" sz="quarter" idx="11"/>
          </p:nvPr>
        </p:nvSpPr>
        <p:spPr/>
        <p:txBody>
          <a:bodyPr/>
          <a:lstStyle/>
          <a:p>
            <a:endParaRPr lang="ja-JP" altLang="en-US"/>
          </a:p>
        </p:txBody>
      </p:sp>
      <p:sp>
        <p:nvSpPr>
          <p:cNvPr id="9" name="スライド番号プレースホルダー 8"/>
          <p:cNvSpPr>
            <a:spLocks noGrp="1"/>
          </p:cNvSpPr>
          <p:nvPr>
            <p:ph type="sldNum" sz="quarter" idx="12"/>
          </p:nvPr>
        </p:nvSpPr>
        <p:spPr/>
        <p:txBody>
          <a:bodyPr/>
          <a:lstStyle/>
          <a:p>
            <a:fld id="{9191823F-A024-7F44-8A2A-05E42DE5D1C4}" type="slidenum">
              <a:rPr lang="ja-JP" altLang="en-US" smtClean="0"/>
              <a:t>‹#›</a:t>
            </a:fld>
            <a:endParaRPr lang="ja-JP" altLang="en-US"/>
          </a:p>
        </p:txBody>
      </p:sp>
    </p:spTree>
    <p:extLst>
      <p:ext uri="{BB962C8B-B14F-4D97-AF65-F5344CB8AC3E}">
        <p14:creationId xmlns:p14="http://schemas.microsoft.com/office/powerpoint/2010/main" val="1837668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C0BA3D05-9B65-CA42-B0B3-3AC5B40F4F3C}" type="datetimeFigureOut">
              <a:rPr lang="ja-JP" altLang="en-US" smtClean="0"/>
              <a:t>2017/10/15</a:t>
            </a:fld>
            <a:endParaRPr lang="ja-JP" altLang="en-US"/>
          </a:p>
        </p:txBody>
      </p:sp>
      <p:sp>
        <p:nvSpPr>
          <p:cNvPr id="4" name="フッター プレースホルダー 3"/>
          <p:cNvSpPr>
            <a:spLocks noGrp="1"/>
          </p:cNvSpPr>
          <p:nvPr>
            <p:ph type="ftr" sz="quarter" idx="11"/>
          </p:nvPr>
        </p:nvSpPr>
        <p:spPr/>
        <p:txBody>
          <a:bodyPr/>
          <a:lstStyle/>
          <a:p>
            <a:endParaRPr lang="ja-JP" altLang="en-US"/>
          </a:p>
        </p:txBody>
      </p:sp>
      <p:sp>
        <p:nvSpPr>
          <p:cNvPr id="5" name="スライド番号プレースホルダー 4"/>
          <p:cNvSpPr>
            <a:spLocks noGrp="1"/>
          </p:cNvSpPr>
          <p:nvPr>
            <p:ph type="sldNum" sz="quarter" idx="12"/>
          </p:nvPr>
        </p:nvSpPr>
        <p:spPr/>
        <p:txBody>
          <a:bodyPr/>
          <a:lstStyle/>
          <a:p>
            <a:fld id="{9191823F-A024-7F44-8A2A-05E42DE5D1C4}" type="slidenum">
              <a:rPr lang="ja-JP" altLang="en-US" smtClean="0"/>
              <a:t>‹#›</a:t>
            </a:fld>
            <a:endParaRPr lang="ja-JP" altLang="en-US"/>
          </a:p>
        </p:txBody>
      </p:sp>
    </p:spTree>
    <p:extLst>
      <p:ext uri="{BB962C8B-B14F-4D97-AF65-F5344CB8AC3E}">
        <p14:creationId xmlns:p14="http://schemas.microsoft.com/office/powerpoint/2010/main" val="990345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0BA3D05-9B65-CA42-B0B3-3AC5B40F4F3C}" type="datetimeFigureOut">
              <a:rPr lang="ja-JP" altLang="en-US" smtClean="0"/>
              <a:t>2017/10/15</a:t>
            </a:fld>
            <a:endParaRPr lang="ja-JP" altLang="en-US"/>
          </a:p>
        </p:txBody>
      </p:sp>
      <p:sp>
        <p:nvSpPr>
          <p:cNvPr id="3" name="フッター プレースホルダー 2"/>
          <p:cNvSpPr>
            <a:spLocks noGrp="1"/>
          </p:cNvSpPr>
          <p:nvPr>
            <p:ph type="ftr" sz="quarter" idx="11"/>
          </p:nvPr>
        </p:nvSpPr>
        <p:spPr/>
        <p:txBody>
          <a:bodyPr/>
          <a:lstStyle/>
          <a:p>
            <a:endParaRPr lang="ja-JP" altLang="en-US"/>
          </a:p>
        </p:txBody>
      </p:sp>
      <p:sp>
        <p:nvSpPr>
          <p:cNvPr id="4" name="スライド番号プレースホルダー 3"/>
          <p:cNvSpPr>
            <a:spLocks noGrp="1"/>
          </p:cNvSpPr>
          <p:nvPr>
            <p:ph type="sldNum" sz="quarter" idx="12"/>
          </p:nvPr>
        </p:nvSpPr>
        <p:spPr/>
        <p:txBody>
          <a:bodyPr/>
          <a:lstStyle/>
          <a:p>
            <a:fld id="{9191823F-A024-7F44-8A2A-05E42DE5D1C4}" type="slidenum">
              <a:rPr lang="ja-JP" altLang="en-US" smtClean="0"/>
              <a:t>‹#›</a:t>
            </a:fld>
            <a:endParaRPr lang="ja-JP" altLang="en-US"/>
          </a:p>
        </p:txBody>
      </p:sp>
    </p:spTree>
    <p:extLst>
      <p:ext uri="{BB962C8B-B14F-4D97-AF65-F5344CB8AC3E}">
        <p14:creationId xmlns:p14="http://schemas.microsoft.com/office/powerpoint/2010/main" val="286049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C0BA3D05-9B65-CA42-B0B3-3AC5B40F4F3C}" type="datetimeFigureOut">
              <a:rPr lang="ja-JP" altLang="en-US" smtClean="0"/>
              <a:t>2017/10/15</a:t>
            </a:fld>
            <a:endParaRPr lang="ja-JP" altLang="en-US"/>
          </a:p>
        </p:txBody>
      </p:sp>
      <p:sp>
        <p:nvSpPr>
          <p:cNvPr id="6" name="フッター プレースホルダー 5"/>
          <p:cNvSpPr>
            <a:spLocks noGrp="1"/>
          </p:cNvSpPr>
          <p:nvPr>
            <p:ph type="ftr" sz="quarter" idx="11"/>
          </p:nvPr>
        </p:nvSpPr>
        <p:spPr/>
        <p:txBody>
          <a:bodyPr/>
          <a:lstStyle/>
          <a:p>
            <a:endParaRPr lang="ja-JP" altLang="en-US"/>
          </a:p>
        </p:txBody>
      </p:sp>
      <p:sp>
        <p:nvSpPr>
          <p:cNvPr id="7" name="スライド番号プレースホルダー 6"/>
          <p:cNvSpPr>
            <a:spLocks noGrp="1"/>
          </p:cNvSpPr>
          <p:nvPr>
            <p:ph type="sldNum" sz="quarter" idx="12"/>
          </p:nvPr>
        </p:nvSpPr>
        <p:spPr/>
        <p:txBody>
          <a:bodyPr/>
          <a:lstStyle/>
          <a:p>
            <a:fld id="{9191823F-A024-7F44-8A2A-05E42DE5D1C4}" type="slidenum">
              <a:rPr lang="ja-JP" altLang="en-US" smtClean="0"/>
              <a:t>‹#›</a:t>
            </a:fld>
            <a:endParaRPr lang="ja-JP" altLang="en-US"/>
          </a:p>
        </p:txBody>
      </p:sp>
    </p:spTree>
    <p:extLst>
      <p:ext uri="{BB962C8B-B14F-4D97-AF65-F5344CB8AC3E}">
        <p14:creationId xmlns:p14="http://schemas.microsoft.com/office/powerpoint/2010/main" val="803965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C0BA3D05-9B65-CA42-B0B3-3AC5B40F4F3C}" type="datetimeFigureOut">
              <a:rPr lang="ja-JP" altLang="en-US" smtClean="0"/>
              <a:pPr/>
              <a:t>2017/10/15</a:t>
            </a:fld>
            <a:endParaRPr lang="ja-JP" altLang="en-US" dirty="0"/>
          </a:p>
        </p:txBody>
      </p:sp>
      <p:sp>
        <p:nvSpPr>
          <p:cNvPr id="6" name="フッター プレースホルダー 5"/>
          <p:cNvSpPr>
            <a:spLocks noGrp="1"/>
          </p:cNvSpPr>
          <p:nvPr>
            <p:ph type="ftr" sz="quarter" idx="11"/>
          </p:nvPr>
        </p:nvSpPr>
        <p:spPr/>
        <p:txBody>
          <a:bodyPr/>
          <a:lstStyle/>
          <a:p>
            <a:endParaRPr lang="ja-JP" altLang="en-US" dirty="0"/>
          </a:p>
        </p:txBody>
      </p:sp>
      <p:sp>
        <p:nvSpPr>
          <p:cNvPr id="7" name="スライド番号プレースホルダー 6"/>
          <p:cNvSpPr>
            <a:spLocks noGrp="1"/>
          </p:cNvSpPr>
          <p:nvPr>
            <p:ph type="sldNum" sz="quarter" idx="12"/>
          </p:nvPr>
        </p:nvSpPr>
        <p:spPr/>
        <p:txBody>
          <a:bodyPr/>
          <a:lstStyle/>
          <a:p>
            <a:fld id="{9191823F-A024-7F44-8A2A-05E42DE5D1C4}" type="slidenum">
              <a:rPr lang="ja-JP" altLang="en-US" smtClean="0"/>
              <a:pPr/>
              <a:t>‹#›</a:t>
            </a:fld>
            <a:endParaRPr lang="ja-JP" altLang="en-US" dirty="0"/>
          </a:p>
        </p:txBody>
      </p:sp>
    </p:spTree>
    <p:extLst>
      <p:ext uri="{BB962C8B-B14F-4D97-AF65-F5344CB8AC3E}">
        <p14:creationId xmlns:p14="http://schemas.microsoft.com/office/powerpoint/2010/main" val="102866227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BA3D05-9B65-CA42-B0B3-3AC5B40F4F3C}" type="datetimeFigureOut">
              <a:rPr lang="ja-JP" altLang="en-US" smtClean="0"/>
              <a:pPr/>
              <a:t>2017/10/15</a:t>
            </a:fld>
            <a:endParaRPr lang="ja-JP" altLang="en-US" dirty="0"/>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dirty="0"/>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91823F-A024-7F44-8A2A-05E42DE5D1C4}" type="slidenum">
              <a:rPr lang="ja-JP" altLang="en-US" smtClean="0"/>
              <a:pPr/>
              <a:t>‹#›</a:t>
            </a:fld>
            <a:endParaRPr lang="ja-JP" altLang="en-US" dirty="0"/>
          </a:p>
        </p:txBody>
      </p:sp>
    </p:spTree>
    <p:extLst>
      <p:ext uri="{BB962C8B-B14F-4D97-AF65-F5344CB8AC3E}">
        <p14:creationId xmlns:p14="http://schemas.microsoft.com/office/powerpoint/2010/main" val="62964925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1" latinLnBrk="0" hangingPunct="1">
        <a:spcBef>
          <a:spcPct val="0"/>
        </a:spcBef>
        <a:buNone/>
        <a:defRPr kumimoji="1" sz="4400" b="0" i="0" kern="1200">
          <a:solidFill>
            <a:schemeClr val="tx1"/>
          </a:solidFill>
          <a:latin typeface="ヒラギノ角ゴ Pro W3"/>
          <a:ea typeface="ヒラギノ角ゴ Pro W3"/>
          <a:cs typeface="ヒラギノ角ゴ Pro W3"/>
        </a:defRPr>
      </a:lvl1pPr>
    </p:titleStyle>
    <p:bodyStyle>
      <a:lvl1pPr marL="342900" indent="-342900" algn="l" defTabSz="457200" rtl="0" eaLnBrk="1" latinLnBrk="0" hangingPunct="1">
        <a:spcBef>
          <a:spcPct val="20000"/>
        </a:spcBef>
        <a:buFont typeface="Arial"/>
        <a:buChar char="•"/>
        <a:defRPr kumimoji="1" sz="3200" b="0" i="0" kern="1200">
          <a:solidFill>
            <a:schemeClr val="tx1"/>
          </a:solidFill>
          <a:latin typeface="ヒラギノ角ゴ Pro W3"/>
          <a:ea typeface="ヒラギノ角ゴ Pro W3"/>
          <a:cs typeface="ヒラギノ角ゴ Pro W3"/>
        </a:defRPr>
      </a:lvl1pPr>
      <a:lvl2pPr marL="742950" indent="-285750" algn="l" defTabSz="457200" rtl="0" eaLnBrk="1" latinLnBrk="0" hangingPunct="1">
        <a:spcBef>
          <a:spcPct val="20000"/>
        </a:spcBef>
        <a:buFont typeface="Arial"/>
        <a:buChar char="–"/>
        <a:defRPr kumimoji="1" sz="2800" b="0" i="0" kern="1200">
          <a:solidFill>
            <a:schemeClr val="tx1"/>
          </a:solidFill>
          <a:latin typeface="ヒラギノ角ゴ Pro W3"/>
          <a:ea typeface="ヒラギノ角ゴ Pro W3"/>
          <a:cs typeface="ヒラギノ角ゴ Pro W3"/>
        </a:defRPr>
      </a:lvl2pPr>
      <a:lvl3pPr marL="1143000" indent="-228600" algn="l" defTabSz="457200" rtl="0" eaLnBrk="1" latinLnBrk="0" hangingPunct="1">
        <a:spcBef>
          <a:spcPct val="20000"/>
        </a:spcBef>
        <a:buFont typeface="Arial"/>
        <a:buChar char="•"/>
        <a:defRPr kumimoji="1" sz="2400" b="0" i="0" kern="1200">
          <a:solidFill>
            <a:schemeClr val="tx1"/>
          </a:solidFill>
          <a:latin typeface="ヒラギノ角ゴ Pro W3"/>
          <a:ea typeface="ヒラギノ角ゴ Pro W3"/>
          <a:cs typeface="ヒラギノ角ゴ Pro W3"/>
        </a:defRPr>
      </a:lvl3pPr>
      <a:lvl4pPr marL="1600200" indent="-228600" algn="l" defTabSz="457200" rtl="0" eaLnBrk="1" latinLnBrk="0" hangingPunct="1">
        <a:spcBef>
          <a:spcPct val="20000"/>
        </a:spcBef>
        <a:buFont typeface="Arial"/>
        <a:buChar char="–"/>
        <a:defRPr kumimoji="1" sz="2000" b="0" i="0" kern="1200">
          <a:solidFill>
            <a:schemeClr val="tx1"/>
          </a:solidFill>
          <a:latin typeface="ヒラギノ角ゴ Pro W3"/>
          <a:ea typeface="ヒラギノ角ゴ Pro W3"/>
          <a:cs typeface="ヒラギノ角ゴ Pro W3"/>
        </a:defRPr>
      </a:lvl4pPr>
      <a:lvl5pPr marL="2057400" indent="-228600" algn="l" defTabSz="457200" rtl="0" eaLnBrk="1" latinLnBrk="0" hangingPunct="1">
        <a:spcBef>
          <a:spcPct val="20000"/>
        </a:spcBef>
        <a:buFont typeface="Arial"/>
        <a:buChar char="»"/>
        <a:defRPr kumimoji="1" sz="2000" b="0" i="0" kern="1200">
          <a:solidFill>
            <a:schemeClr val="tx1"/>
          </a:solidFill>
          <a:latin typeface="ヒラギノ角ゴ Pro W3"/>
          <a:ea typeface="ヒラギノ角ゴ Pro W3"/>
          <a:cs typeface="ヒラギノ角ゴ Pro W3"/>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t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tif"/><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5.tif"/><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4.t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14.t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g"/><Relationship Id="rId3"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g"/><Relationship Id="rId5"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tif"/></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テキスト ボックス 7"/>
          <p:cNvSpPr txBox="1"/>
          <p:nvPr/>
        </p:nvSpPr>
        <p:spPr>
          <a:xfrm>
            <a:off x="1005444" y="6346942"/>
            <a:ext cx="1923925" cy="276999"/>
          </a:xfrm>
          <a:prstGeom prst="rect">
            <a:avLst/>
          </a:prstGeom>
          <a:noFill/>
        </p:spPr>
        <p:txBody>
          <a:bodyPr wrap="none" rtlCol="0">
            <a:spAutoFit/>
          </a:bodyPr>
          <a:lstStyle/>
          <a:p>
            <a:r>
              <a:rPr lang="ja-JP" altLang="en-US" sz="1200" dirty="0" smtClean="0">
                <a:solidFill>
                  <a:schemeClr val="bg1"/>
                </a:solidFill>
                <a:latin typeface="Yu Gothic Medium" charset="-128"/>
                <a:ea typeface="Yu Gothic Medium" charset="-128"/>
                <a:cs typeface="Yu Gothic Medium" charset="-128"/>
              </a:rPr>
              <a:t>福知山高校</a:t>
            </a:r>
            <a:r>
              <a:rPr kumimoji="1" lang="en-US" altLang="ja-JP" sz="1200" dirty="0" smtClean="0">
                <a:solidFill>
                  <a:schemeClr val="bg1"/>
                </a:solidFill>
                <a:latin typeface="Yu Gothic Medium" charset="-128"/>
                <a:ea typeface="Yu Gothic Medium" charset="-128"/>
                <a:cs typeface="Yu Gothic Medium" charset="-128"/>
              </a:rPr>
              <a:t>, 2017</a:t>
            </a:r>
            <a:r>
              <a:rPr lang="en-US" altLang="ja-JP" sz="1200" dirty="0" smtClean="0">
                <a:solidFill>
                  <a:schemeClr val="bg1"/>
                </a:solidFill>
                <a:latin typeface="Yu Gothic Medium" charset="-128"/>
                <a:ea typeface="Yu Gothic Medium" charset="-128"/>
                <a:cs typeface="Yu Gothic Medium" charset="-128"/>
              </a:rPr>
              <a:t> Oct 15 </a:t>
            </a:r>
            <a:endParaRPr kumimoji="1" lang="ja-JP" altLang="en-US" sz="1200" dirty="0">
              <a:solidFill>
                <a:schemeClr val="bg1"/>
              </a:solidFill>
              <a:latin typeface="Yu Gothic Medium" charset="-128"/>
              <a:ea typeface="Yu Gothic Medium" charset="-128"/>
              <a:cs typeface="Yu Gothic Medium" charset="-128"/>
            </a:endParaRPr>
          </a:p>
        </p:txBody>
      </p:sp>
      <p:sp>
        <p:nvSpPr>
          <p:cNvPr id="5" name="正方形/長方形 4"/>
          <p:cNvSpPr/>
          <p:nvPr/>
        </p:nvSpPr>
        <p:spPr>
          <a:xfrm>
            <a:off x="0" y="1902108"/>
            <a:ext cx="9144000" cy="3016106"/>
          </a:xfrm>
          <a:prstGeom prst="rect">
            <a:avLst/>
          </a:prstGeom>
          <a:solidFill>
            <a:schemeClr val="accent1">
              <a:alpha val="7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 name="サブタイトル 2"/>
          <p:cNvSpPr>
            <a:spLocks noGrp="1"/>
          </p:cNvSpPr>
          <p:nvPr>
            <p:ph type="subTitle" idx="1"/>
          </p:nvPr>
        </p:nvSpPr>
        <p:spPr>
          <a:xfrm>
            <a:off x="1691307" y="3773583"/>
            <a:ext cx="6400800" cy="944077"/>
          </a:xfrm>
        </p:spPr>
        <p:txBody>
          <a:bodyPr>
            <a:normAutofit/>
          </a:bodyPr>
          <a:lstStyle/>
          <a:p>
            <a:pPr algn="l"/>
            <a:r>
              <a:rPr lang="ja-JP" altLang="en-US" sz="2400" dirty="0" smtClean="0">
                <a:solidFill>
                  <a:schemeClr val="bg1"/>
                </a:solidFill>
                <a:latin typeface="小塚ゴシック Pr6N EL"/>
                <a:ea typeface="小塚ゴシック Pr6N EL"/>
                <a:cs typeface="小塚ゴシック Pr6N EL"/>
              </a:rPr>
              <a:t>磯部洋明</a:t>
            </a:r>
            <a:r>
              <a:rPr lang="en-US" altLang="ja-JP" sz="2400" dirty="0" smtClean="0">
                <a:solidFill>
                  <a:schemeClr val="bg1"/>
                </a:solidFill>
                <a:latin typeface="小塚ゴシック Pr6N EL"/>
                <a:ea typeface="小塚ゴシック Pr6N EL"/>
                <a:cs typeface="小塚ゴシック Pr6N EL"/>
              </a:rPr>
              <a:t> </a:t>
            </a:r>
            <a:r>
              <a:rPr lang="ja-JP" altLang="en-US" sz="2400" dirty="0" smtClean="0">
                <a:solidFill>
                  <a:schemeClr val="bg1"/>
                </a:solidFill>
                <a:latin typeface="小塚ゴシック Pr6N EL"/>
                <a:ea typeface="小塚ゴシック Pr6N EL"/>
                <a:cs typeface="小塚ゴシック Pr6N EL"/>
              </a:rPr>
              <a:t>（京都大学大学院総合生存学館）</a:t>
            </a:r>
            <a:endParaRPr lang="en-US" altLang="ja-JP" sz="1800" dirty="0" smtClean="0">
              <a:solidFill>
                <a:schemeClr val="bg1"/>
              </a:solidFill>
              <a:latin typeface="小塚ゴシック Pr6N EL"/>
              <a:ea typeface="小塚ゴシック Pr6N EL"/>
              <a:cs typeface="小塚ゴシック Pr6N EL"/>
            </a:endParaRPr>
          </a:p>
        </p:txBody>
      </p:sp>
      <p:sp>
        <p:nvSpPr>
          <p:cNvPr id="2" name="タイトル 1"/>
          <p:cNvSpPr>
            <a:spLocks noGrp="1"/>
          </p:cNvSpPr>
          <p:nvPr>
            <p:ph type="ctrTitle"/>
          </p:nvPr>
        </p:nvSpPr>
        <p:spPr>
          <a:xfrm>
            <a:off x="760326" y="2303558"/>
            <a:ext cx="7441127" cy="1470025"/>
          </a:xfrm>
        </p:spPr>
        <p:txBody>
          <a:bodyPr>
            <a:normAutofit/>
          </a:bodyPr>
          <a:lstStyle/>
          <a:p>
            <a:r>
              <a:rPr lang="ja-JP" altLang="en-US" sz="4000" dirty="0" smtClean="0">
                <a:solidFill>
                  <a:schemeClr val="bg1"/>
                </a:solidFill>
                <a:latin typeface="小塚ゴシック Pr6N EL"/>
                <a:ea typeface="小塚ゴシック Pr6N EL"/>
                <a:cs typeface="小塚ゴシック Pr6N EL"/>
              </a:rPr>
              <a:t>宇宙と人間</a:t>
            </a:r>
            <a:endParaRPr kumimoji="1" lang="ja-JP" altLang="en-US" sz="4000" dirty="0">
              <a:solidFill>
                <a:schemeClr val="bg1"/>
              </a:solidFill>
              <a:latin typeface="小塚ゴシック Pr6N EL"/>
              <a:ea typeface="小塚ゴシック Pr6N EL"/>
              <a:cs typeface="小塚ゴシック Pr6N EL"/>
            </a:endParaRPr>
          </a:p>
        </p:txBody>
      </p:sp>
    </p:spTree>
    <p:extLst>
      <p:ext uri="{BB962C8B-B14F-4D97-AF65-F5344CB8AC3E}">
        <p14:creationId xmlns:p14="http://schemas.microsoft.com/office/powerpoint/2010/main" val="15632280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正方形/長方形 4"/>
          <p:cNvSpPr/>
          <p:nvPr/>
        </p:nvSpPr>
        <p:spPr>
          <a:xfrm>
            <a:off x="0" y="0"/>
            <a:ext cx="9144000" cy="6858000"/>
          </a:xfrm>
          <a:prstGeom prst="rect">
            <a:avLst/>
          </a:prstGeom>
          <a:solidFill>
            <a:schemeClr val="accent1">
              <a:lumMod val="50000"/>
              <a:alpha val="5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タイトル 1"/>
          <p:cNvSpPr txBox="1">
            <a:spLocks/>
          </p:cNvSpPr>
          <p:nvPr/>
        </p:nvSpPr>
        <p:spPr>
          <a:xfrm>
            <a:off x="957453" y="3575766"/>
            <a:ext cx="7441127"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kumimoji="1" sz="4400" b="0" i="0" kern="1200">
                <a:solidFill>
                  <a:schemeClr val="tx1"/>
                </a:solidFill>
                <a:latin typeface="ヒラギノ角ゴ Pro W3"/>
                <a:ea typeface="ヒラギノ角ゴ Pro W3"/>
                <a:cs typeface="ヒラギノ角ゴ Pro W3"/>
              </a:defRPr>
            </a:lvl1pPr>
          </a:lstStyle>
          <a:p>
            <a:r>
              <a:rPr lang="ja-JP" altLang="en-US" sz="4000" dirty="0" smtClean="0">
                <a:solidFill>
                  <a:schemeClr val="bg1"/>
                </a:solidFill>
                <a:latin typeface="小塚ゴシック Pr6N EL"/>
                <a:ea typeface="小塚ゴシック Pr6N EL"/>
                <a:cs typeface="小塚ゴシック Pr6N EL"/>
              </a:rPr>
              <a:t>地球は</a:t>
            </a:r>
            <a:r>
              <a:rPr lang="ja-JP" altLang="en-US" sz="4000" smtClean="0">
                <a:solidFill>
                  <a:schemeClr val="bg1"/>
                </a:solidFill>
                <a:latin typeface="小塚ゴシック Pr6N EL"/>
                <a:ea typeface="小塚ゴシック Pr6N EL"/>
                <a:cs typeface="小塚ゴシック Pr6N EL"/>
              </a:rPr>
              <a:t>変動する星である</a:t>
            </a:r>
            <a:endParaRPr lang="ja-JP" altLang="en-US" sz="4000" dirty="0">
              <a:solidFill>
                <a:schemeClr val="bg1"/>
              </a:solidFill>
              <a:latin typeface="小塚ゴシック Pr6N EL"/>
              <a:ea typeface="小塚ゴシック Pr6N EL"/>
              <a:cs typeface="小塚ゴシック Pr6N EL"/>
            </a:endParaRPr>
          </a:p>
        </p:txBody>
      </p:sp>
    </p:spTree>
    <p:extLst>
      <p:ext uri="{BB962C8B-B14F-4D97-AF65-F5344CB8AC3E}">
        <p14:creationId xmlns:p14="http://schemas.microsoft.com/office/powerpoint/2010/main" val="5607366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正方形/長方形 4"/>
          <p:cNvSpPr/>
          <p:nvPr/>
        </p:nvSpPr>
        <p:spPr>
          <a:xfrm>
            <a:off x="0" y="39756"/>
            <a:ext cx="9144000" cy="6858000"/>
          </a:xfrm>
          <a:prstGeom prst="rect">
            <a:avLst/>
          </a:prstGeom>
          <a:solidFill>
            <a:schemeClr val="accent1">
              <a:lumMod val="50000"/>
              <a:alpha val="5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6" name="タイトル 1"/>
          <p:cNvSpPr txBox="1">
            <a:spLocks/>
          </p:cNvSpPr>
          <p:nvPr/>
        </p:nvSpPr>
        <p:spPr>
          <a:xfrm>
            <a:off x="997209" y="143453"/>
            <a:ext cx="7441127"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kumimoji="1" sz="4400" b="0" i="0" kern="1200">
                <a:solidFill>
                  <a:schemeClr val="tx1"/>
                </a:solidFill>
                <a:latin typeface="ヒラギノ角ゴ Pro W3"/>
                <a:ea typeface="ヒラギノ角ゴ Pro W3"/>
                <a:cs typeface="ヒラギノ角ゴ Pro W3"/>
              </a:defRPr>
            </a:lvl1pPr>
          </a:lstStyle>
          <a:p>
            <a:r>
              <a:rPr lang="ja-JP" altLang="en-US" sz="4000" dirty="0" smtClean="0">
                <a:solidFill>
                  <a:schemeClr val="bg1"/>
                </a:solidFill>
                <a:latin typeface="小塚ゴシック Pr6N EL"/>
                <a:ea typeface="小塚ゴシック Pr6N EL"/>
                <a:cs typeface="小塚ゴシック Pr6N EL"/>
              </a:rPr>
              <a:t>考えてみよう</a:t>
            </a:r>
            <a:endParaRPr lang="ja-JP" altLang="en-US" sz="4000" dirty="0">
              <a:solidFill>
                <a:schemeClr val="bg1"/>
              </a:solidFill>
              <a:latin typeface="小塚ゴシック Pr6N EL"/>
              <a:ea typeface="小塚ゴシック Pr6N EL"/>
              <a:cs typeface="小塚ゴシック Pr6N EL"/>
            </a:endParaRPr>
          </a:p>
        </p:txBody>
      </p:sp>
      <p:sp>
        <p:nvSpPr>
          <p:cNvPr id="2" name="テキスト ボックス 1"/>
          <p:cNvSpPr txBox="1"/>
          <p:nvPr/>
        </p:nvSpPr>
        <p:spPr>
          <a:xfrm>
            <a:off x="689113" y="3543241"/>
            <a:ext cx="7964558" cy="2677656"/>
          </a:xfrm>
          <a:prstGeom prst="rect">
            <a:avLst/>
          </a:prstGeom>
          <a:noFill/>
        </p:spPr>
        <p:txBody>
          <a:bodyPr wrap="square" rtlCol="0">
            <a:spAutoFit/>
          </a:bodyPr>
          <a:lstStyle/>
          <a:p>
            <a:pPr lvl="0" algn="ctr"/>
            <a:r>
              <a:rPr lang="ja-JP" altLang="en-US" sz="2400" dirty="0" smtClean="0">
                <a:solidFill>
                  <a:prstClr val="white"/>
                </a:solidFill>
                <a:latin typeface="小塚ゴシック Pr6N EL"/>
                <a:ea typeface="小塚ゴシック Pr6N EL"/>
                <a:cs typeface="小塚ゴシック Pr6N EL"/>
              </a:rPr>
              <a:t>未来の人間たちのために「よい環境」を残すこと</a:t>
            </a:r>
            <a:endParaRPr lang="en-US" altLang="ja-JP" sz="2400" dirty="0" smtClean="0">
              <a:solidFill>
                <a:prstClr val="white"/>
              </a:solidFill>
              <a:latin typeface="小塚ゴシック Pr6N EL"/>
              <a:ea typeface="小塚ゴシック Pr6N EL"/>
              <a:cs typeface="小塚ゴシック Pr6N EL"/>
            </a:endParaRPr>
          </a:p>
          <a:p>
            <a:pPr lvl="0" algn="ctr"/>
            <a:endParaRPr lang="en-US" altLang="ja-JP" sz="2400" dirty="0">
              <a:solidFill>
                <a:prstClr val="white"/>
              </a:solidFill>
              <a:latin typeface="小塚ゴシック Pr6N EL"/>
              <a:ea typeface="小塚ゴシック Pr6N EL"/>
              <a:cs typeface="小塚ゴシック Pr6N EL"/>
            </a:endParaRPr>
          </a:p>
          <a:p>
            <a:pPr lvl="0" algn="ctr"/>
            <a:r>
              <a:rPr lang="ja-JP" altLang="en-US" sz="2400" dirty="0" smtClean="0">
                <a:solidFill>
                  <a:prstClr val="white"/>
                </a:solidFill>
                <a:latin typeface="小塚ゴシック Pr6N EL"/>
                <a:ea typeface="小塚ゴシック Pr6N EL"/>
                <a:cs typeface="小塚ゴシック Pr6N EL"/>
              </a:rPr>
              <a:t>今、飢えや貧困のために苦しんでいる人を救うこと</a:t>
            </a:r>
            <a:endParaRPr lang="en-US" altLang="ja-JP" sz="2400" dirty="0" smtClean="0">
              <a:solidFill>
                <a:prstClr val="white"/>
              </a:solidFill>
              <a:latin typeface="小塚ゴシック Pr6N EL"/>
              <a:ea typeface="小塚ゴシック Pr6N EL"/>
              <a:cs typeface="小塚ゴシック Pr6N EL"/>
            </a:endParaRPr>
          </a:p>
          <a:p>
            <a:pPr lvl="0" algn="ctr"/>
            <a:endParaRPr lang="en-US" altLang="ja-JP" sz="2400" dirty="0">
              <a:solidFill>
                <a:prstClr val="white"/>
              </a:solidFill>
              <a:latin typeface="小塚ゴシック Pr6N EL"/>
              <a:ea typeface="小塚ゴシック Pr6N EL"/>
              <a:cs typeface="小塚ゴシック Pr6N EL"/>
            </a:endParaRPr>
          </a:p>
          <a:p>
            <a:pPr lvl="0" algn="ctr"/>
            <a:r>
              <a:rPr lang="ja-JP" altLang="en-US" sz="2400" dirty="0" smtClean="0">
                <a:solidFill>
                  <a:prstClr val="white"/>
                </a:solidFill>
                <a:latin typeface="小塚ゴシック Pr6N EL"/>
                <a:ea typeface="小塚ゴシック Pr6N EL"/>
                <a:cs typeface="小塚ゴシック Pr6N EL"/>
              </a:rPr>
              <a:t>この二つが矛盾してしまうとしたら、</a:t>
            </a:r>
            <a:endParaRPr lang="en-US" altLang="ja-JP" sz="2400" dirty="0" smtClean="0">
              <a:solidFill>
                <a:prstClr val="white"/>
              </a:solidFill>
              <a:latin typeface="小塚ゴシック Pr6N EL"/>
              <a:ea typeface="小塚ゴシック Pr6N EL"/>
              <a:cs typeface="小塚ゴシック Pr6N EL"/>
            </a:endParaRPr>
          </a:p>
          <a:p>
            <a:pPr lvl="0" algn="ctr"/>
            <a:endParaRPr lang="en-US" altLang="ja-JP" sz="2400" dirty="0">
              <a:solidFill>
                <a:prstClr val="white"/>
              </a:solidFill>
              <a:latin typeface="小塚ゴシック Pr6N EL"/>
              <a:ea typeface="小塚ゴシック Pr6N EL"/>
              <a:cs typeface="小塚ゴシック Pr6N EL"/>
            </a:endParaRPr>
          </a:p>
          <a:p>
            <a:pPr lvl="0" algn="ctr"/>
            <a:r>
              <a:rPr lang="ja-JP" altLang="en-US" sz="2400" dirty="0" smtClean="0">
                <a:solidFill>
                  <a:prstClr val="white"/>
                </a:solidFill>
                <a:latin typeface="小塚ゴシック Pr6N EL"/>
                <a:ea typeface="小塚ゴシック Pr6N EL"/>
                <a:cs typeface="小塚ゴシック Pr6N EL"/>
              </a:rPr>
              <a:t>私たちはどうするべきか？</a:t>
            </a:r>
            <a:endParaRPr lang="en-US" altLang="ja-JP" sz="2400" dirty="0" smtClean="0">
              <a:solidFill>
                <a:prstClr val="white"/>
              </a:solidFill>
              <a:latin typeface="小塚ゴシック Pr6N EL"/>
              <a:ea typeface="小塚ゴシック Pr6N EL"/>
              <a:cs typeface="小塚ゴシック Pr6N EL"/>
            </a:endParaRPr>
          </a:p>
        </p:txBody>
      </p:sp>
    </p:spTree>
    <p:extLst>
      <p:ext uri="{BB962C8B-B14F-4D97-AF65-F5344CB8AC3E}">
        <p14:creationId xmlns:p14="http://schemas.microsoft.com/office/powerpoint/2010/main" val="11247439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0" y="0"/>
            <a:ext cx="9271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normAutofit/>
          </a:bodyPr>
          <a:lstStyle/>
          <a:p>
            <a:r>
              <a:rPr lang="ja-JP" altLang="en-US" sz="3200" dirty="0" smtClean="0">
                <a:solidFill>
                  <a:schemeClr val="bg1"/>
                </a:solidFill>
              </a:rPr>
              <a:t>持続可能性について考えてみる</a:t>
            </a:r>
            <a:endParaRPr kumimoji="1" lang="ja-JP" altLang="en-US" sz="3200" dirty="0">
              <a:solidFill>
                <a:schemeClr val="bg1"/>
              </a:solidFill>
            </a:endParaRPr>
          </a:p>
        </p:txBody>
      </p:sp>
      <p:pic>
        <p:nvPicPr>
          <p:cNvPr id="4" name="図 3"/>
          <p:cNvPicPr>
            <a:picLocks noChangeAspect="1"/>
          </p:cNvPicPr>
          <p:nvPr/>
        </p:nvPicPr>
        <p:blipFill>
          <a:blip r:embed="rId2"/>
          <a:stretch>
            <a:fillRect/>
          </a:stretch>
        </p:blipFill>
        <p:spPr>
          <a:xfrm>
            <a:off x="3048000" y="1905000"/>
            <a:ext cx="3048000" cy="3048000"/>
          </a:xfrm>
          <a:prstGeom prst="rect">
            <a:avLst/>
          </a:prstGeom>
        </p:spPr>
      </p:pic>
    </p:spTree>
    <p:extLst>
      <p:ext uri="{BB962C8B-B14F-4D97-AF65-F5344CB8AC3E}">
        <p14:creationId xmlns:p14="http://schemas.microsoft.com/office/powerpoint/2010/main" val="5046814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宇宙へ移住するとすればそれは誰か？"/>
          <p:cNvSpPr>
            <a:spLocks noGrp="1"/>
          </p:cNvSpPr>
          <p:nvPr>
            <p:ph type="title"/>
          </p:nvPr>
        </p:nvSpPr>
        <p:spPr>
          <a:prstGeom prst="rect">
            <a:avLst/>
          </a:prstGeom>
        </p:spPr>
        <p:txBody>
          <a:bodyPr/>
          <a:lstStyle>
            <a:lvl1pPr>
              <a:defRPr sz="2800"/>
            </a:lvl1pPr>
          </a:lstStyle>
          <a:p>
            <a:r>
              <a:t>宇宙へ移住するとすればそれは誰か？</a:t>
            </a:r>
          </a:p>
        </p:txBody>
      </p:sp>
      <p:graphicFrame>
        <p:nvGraphicFramePr>
          <p:cNvPr id="194" name="表"/>
          <p:cNvGraphicFramePr/>
          <p:nvPr/>
        </p:nvGraphicFramePr>
        <p:xfrm>
          <a:off x="280059" y="1573401"/>
          <a:ext cx="8578380" cy="4837839"/>
        </p:xfrm>
        <a:graphic>
          <a:graphicData uri="http://schemas.openxmlformats.org/drawingml/2006/table">
            <a:tbl>
              <a:tblPr firstRow="1" bandRow="1"/>
              <a:tblGrid>
                <a:gridCol w="1715676"/>
                <a:gridCol w="1715676"/>
                <a:gridCol w="1715676"/>
                <a:gridCol w="1715676"/>
                <a:gridCol w="1715676"/>
              </a:tblGrid>
              <a:tr h="680439">
                <a:tc>
                  <a:txBody>
                    <a:bodyPr/>
                    <a:lstStyle/>
                    <a:p>
                      <a:pPr algn="l">
                        <a:defRPr sz="1800"/>
                      </a:pPr>
                      <a:endParaRPr/>
                    </a:p>
                  </a:txBody>
                  <a:tcPr marL="45720" marR="45720" horzOverflow="overflow">
                    <a:solidFill>
                      <a:srgbClr val="77933C"/>
                    </a:solidFill>
                  </a:tcPr>
                </a:tc>
                <a:tc>
                  <a:txBody>
                    <a:bodyPr/>
                    <a:lstStyle/>
                    <a:p>
                      <a:pPr algn="l">
                        <a:defRPr sz="2000"/>
                      </a:pPr>
                      <a:r>
                        <a:rPr>
                          <a:latin typeface="+mj-lt"/>
                          <a:ea typeface="+mj-ea"/>
                          <a:cs typeface="+mj-cs"/>
                          <a:sym typeface="Helvetica"/>
                        </a:rPr>
                        <a:t>メイフラワー号</a:t>
                      </a:r>
                    </a:p>
                  </a:txBody>
                  <a:tcPr marL="45720" marR="45720" horzOverflow="overflow">
                    <a:solidFill>
                      <a:srgbClr val="77933C"/>
                    </a:solidFill>
                  </a:tcPr>
                </a:tc>
                <a:tc>
                  <a:txBody>
                    <a:bodyPr/>
                    <a:lstStyle/>
                    <a:p>
                      <a:pPr algn="l">
                        <a:defRPr sz="2000"/>
                      </a:pPr>
                      <a:r>
                        <a:rPr>
                          <a:latin typeface="+mj-lt"/>
                          <a:ea typeface="+mj-ea"/>
                          <a:cs typeface="+mj-cs"/>
                          <a:sym typeface="Helvetica"/>
                        </a:rPr>
                        <a:t>モルモン教徒</a:t>
                      </a:r>
                    </a:p>
                  </a:txBody>
                  <a:tcPr marL="45720" marR="45720" horzOverflow="overflow">
                    <a:solidFill>
                      <a:srgbClr val="77933C"/>
                    </a:solidFill>
                  </a:tcPr>
                </a:tc>
                <a:tc>
                  <a:txBody>
                    <a:bodyPr/>
                    <a:lstStyle/>
                    <a:p>
                      <a:pPr algn="l">
                        <a:defRPr sz="2000"/>
                      </a:pPr>
                      <a:r>
                        <a:rPr>
                          <a:latin typeface="+mj-lt"/>
                          <a:ea typeface="+mj-ea"/>
                          <a:cs typeface="+mj-cs"/>
                          <a:sym typeface="Helvetica"/>
                        </a:rPr>
                        <a:t>巨大宇宙コロニー</a:t>
                      </a:r>
                    </a:p>
                  </a:txBody>
                  <a:tcPr marL="45720" marR="45720" horzOverflow="overflow">
                    <a:solidFill>
                      <a:srgbClr val="77933C"/>
                    </a:solidFill>
                  </a:tcPr>
                </a:tc>
                <a:tc>
                  <a:txBody>
                    <a:bodyPr/>
                    <a:lstStyle/>
                    <a:p>
                      <a:pPr algn="l">
                        <a:defRPr sz="2000"/>
                      </a:pPr>
                      <a:r>
                        <a:rPr>
                          <a:latin typeface="+mj-lt"/>
                          <a:ea typeface="+mj-ea"/>
                          <a:cs typeface="+mj-cs"/>
                          <a:sym typeface="Helvetica"/>
                        </a:rPr>
                        <a:t>小惑星への移住</a:t>
                      </a:r>
                    </a:p>
                  </a:txBody>
                  <a:tcPr marL="45720" marR="45720" horzOverflow="overflow">
                    <a:solidFill>
                      <a:srgbClr val="77933C"/>
                    </a:solidFill>
                  </a:tcPr>
                </a:tc>
              </a:tr>
              <a:tr h="576293">
                <a:tc>
                  <a:txBody>
                    <a:bodyPr/>
                    <a:lstStyle/>
                    <a:p>
                      <a:pPr algn="l">
                        <a:defRPr sz="2000"/>
                      </a:pPr>
                      <a:r>
                        <a:rPr>
                          <a:latin typeface="+mj-lt"/>
                          <a:ea typeface="+mj-ea"/>
                          <a:cs typeface="+mj-cs"/>
                          <a:sym typeface="Helvetica"/>
                        </a:rPr>
                        <a:t>年</a:t>
                      </a:r>
                    </a:p>
                  </a:txBody>
                  <a:tcPr marL="45720" marR="45720" horzOverflow="overflow"/>
                </a:tc>
                <a:tc>
                  <a:txBody>
                    <a:bodyPr/>
                    <a:lstStyle/>
                    <a:p>
                      <a:pPr algn="l">
                        <a:defRPr sz="1800"/>
                      </a:pPr>
                      <a:r>
                        <a:rPr sz="2000"/>
                        <a:t>1620</a:t>
                      </a:r>
                    </a:p>
                  </a:txBody>
                  <a:tcPr marL="45720" marR="45720" horzOverflow="overflow"/>
                </a:tc>
                <a:tc>
                  <a:txBody>
                    <a:bodyPr/>
                    <a:lstStyle/>
                    <a:p>
                      <a:pPr algn="l">
                        <a:defRPr sz="1800"/>
                      </a:pPr>
                      <a:r>
                        <a:rPr sz="2000"/>
                        <a:t>1847</a:t>
                      </a:r>
                    </a:p>
                  </a:txBody>
                  <a:tcPr marL="45720" marR="45720" horzOverflow="overflow"/>
                </a:tc>
                <a:tc>
                  <a:txBody>
                    <a:bodyPr/>
                    <a:lstStyle/>
                    <a:p>
                      <a:pPr algn="l">
                        <a:defRPr sz="1800"/>
                      </a:pPr>
                      <a:r>
                        <a:rPr sz="2000"/>
                        <a:t>2???</a:t>
                      </a:r>
                    </a:p>
                  </a:txBody>
                  <a:tcPr marL="45720" marR="45720" horzOverflow="overflow"/>
                </a:tc>
                <a:tc>
                  <a:txBody>
                    <a:bodyPr/>
                    <a:lstStyle/>
                    <a:p>
                      <a:pPr algn="l">
                        <a:defRPr sz="1800"/>
                      </a:pPr>
                      <a:r>
                        <a:rPr sz="2000"/>
                        <a:t>2???</a:t>
                      </a:r>
                    </a:p>
                  </a:txBody>
                  <a:tcPr marL="45720" marR="45720" horzOverflow="overflow"/>
                </a:tc>
              </a:tr>
              <a:tr h="576293">
                <a:tc>
                  <a:txBody>
                    <a:bodyPr/>
                    <a:lstStyle/>
                    <a:p>
                      <a:pPr algn="l">
                        <a:defRPr sz="2000"/>
                      </a:pPr>
                      <a:r>
                        <a:rPr>
                          <a:latin typeface="+mj-lt"/>
                          <a:ea typeface="+mj-ea"/>
                          <a:cs typeface="+mj-cs"/>
                          <a:sym typeface="Helvetica"/>
                        </a:rPr>
                        <a:t>人数</a:t>
                      </a:r>
                    </a:p>
                  </a:txBody>
                  <a:tcPr marL="45720" marR="45720" horzOverflow="overflow"/>
                </a:tc>
                <a:tc>
                  <a:txBody>
                    <a:bodyPr/>
                    <a:lstStyle/>
                    <a:p>
                      <a:pPr algn="l">
                        <a:defRPr sz="1800"/>
                      </a:pPr>
                      <a:r>
                        <a:rPr sz="2000"/>
                        <a:t>103</a:t>
                      </a:r>
                    </a:p>
                  </a:txBody>
                  <a:tcPr marL="45720" marR="45720" horzOverflow="overflow"/>
                </a:tc>
                <a:tc>
                  <a:txBody>
                    <a:bodyPr/>
                    <a:lstStyle/>
                    <a:p>
                      <a:pPr algn="l">
                        <a:defRPr sz="1800"/>
                      </a:pPr>
                      <a:r>
                        <a:rPr sz="2000"/>
                        <a:t>1,891</a:t>
                      </a:r>
                    </a:p>
                  </a:txBody>
                  <a:tcPr marL="45720" marR="45720" horzOverflow="overflow"/>
                </a:tc>
                <a:tc>
                  <a:txBody>
                    <a:bodyPr/>
                    <a:lstStyle/>
                    <a:p>
                      <a:pPr algn="l">
                        <a:defRPr sz="1800"/>
                      </a:pPr>
                      <a:r>
                        <a:rPr sz="2000"/>
                        <a:t>10,000</a:t>
                      </a:r>
                    </a:p>
                  </a:txBody>
                  <a:tcPr marL="45720" marR="45720" horzOverflow="overflow"/>
                </a:tc>
                <a:tc>
                  <a:txBody>
                    <a:bodyPr/>
                    <a:lstStyle/>
                    <a:p>
                      <a:pPr algn="l">
                        <a:defRPr sz="1800"/>
                      </a:pPr>
                      <a:r>
                        <a:rPr sz="2000"/>
                        <a:t>23</a:t>
                      </a:r>
                    </a:p>
                  </a:txBody>
                  <a:tcPr marL="45720" marR="45720" horzOverflow="overflow"/>
                </a:tc>
              </a:tr>
              <a:tr h="576293">
                <a:tc>
                  <a:txBody>
                    <a:bodyPr/>
                    <a:lstStyle/>
                    <a:p>
                      <a:pPr algn="l">
                        <a:defRPr sz="2000"/>
                      </a:pPr>
                      <a:r>
                        <a:rPr>
                          <a:latin typeface="+mj-lt"/>
                          <a:ea typeface="+mj-ea"/>
                          <a:cs typeface="+mj-cs"/>
                          <a:sym typeface="Helvetica"/>
                        </a:rPr>
                        <a:t>積荷（トン）</a:t>
                      </a:r>
                    </a:p>
                  </a:txBody>
                  <a:tcPr marL="45720" marR="45720" horzOverflow="overflow"/>
                </a:tc>
                <a:tc>
                  <a:txBody>
                    <a:bodyPr/>
                    <a:lstStyle/>
                    <a:p>
                      <a:pPr algn="l">
                        <a:defRPr sz="1800"/>
                      </a:pPr>
                      <a:r>
                        <a:rPr sz="2000"/>
                        <a:t>180</a:t>
                      </a:r>
                    </a:p>
                  </a:txBody>
                  <a:tcPr marL="45720" marR="45720" horzOverflow="overflow"/>
                </a:tc>
                <a:tc>
                  <a:txBody>
                    <a:bodyPr/>
                    <a:lstStyle/>
                    <a:p>
                      <a:pPr algn="l">
                        <a:defRPr sz="1800"/>
                      </a:pPr>
                      <a:r>
                        <a:rPr sz="2000"/>
                        <a:t>3,500</a:t>
                      </a:r>
                    </a:p>
                  </a:txBody>
                  <a:tcPr marL="45720" marR="45720" horzOverflow="overflow"/>
                </a:tc>
                <a:tc>
                  <a:txBody>
                    <a:bodyPr/>
                    <a:lstStyle/>
                    <a:p>
                      <a:pPr algn="l">
                        <a:defRPr sz="1800"/>
                      </a:pPr>
                      <a:r>
                        <a:rPr sz="2000"/>
                        <a:t>3.6 million</a:t>
                      </a:r>
                    </a:p>
                  </a:txBody>
                  <a:tcPr marL="45720" marR="45720" horzOverflow="overflow"/>
                </a:tc>
                <a:tc>
                  <a:txBody>
                    <a:bodyPr/>
                    <a:lstStyle/>
                    <a:p>
                      <a:pPr algn="l">
                        <a:defRPr sz="1800"/>
                      </a:pPr>
                      <a:r>
                        <a:rPr sz="2000"/>
                        <a:t>50</a:t>
                      </a:r>
                    </a:p>
                  </a:txBody>
                  <a:tcPr marL="45720" marR="45720" horzOverflow="overflow"/>
                </a:tc>
              </a:tr>
              <a:tr h="576293">
                <a:tc>
                  <a:txBody>
                    <a:bodyPr/>
                    <a:lstStyle/>
                    <a:p>
                      <a:pPr algn="l">
                        <a:defRPr sz="2000"/>
                      </a:pPr>
                      <a:r>
                        <a:rPr>
                          <a:latin typeface="+mj-lt"/>
                          <a:ea typeface="+mj-ea"/>
                          <a:cs typeface="+mj-cs"/>
                          <a:sym typeface="Helvetica"/>
                        </a:rPr>
                        <a:t>費用</a:t>
                      </a:r>
                      <a:r>
                        <a:t>(1975</a:t>
                      </a:r>
                      <a:r>
                        <a:rPr>
                          <a:latin typeface="+mj-lt"/>
                          <a:ea typeface="+mj-ea"/>
                          <a:cs typeface="+mj-cs"/>
                          <a:sym typeface="Helvetica"/>
                        </a:rPr>
                        <a:t>の米ドルで</a:t>
                      </a:r>
                      <a:r>
                        <a:t>)</a:t>
                      </a:r>
                    </a:p>
                  </a:txBody>
                  <a:tcPr marL="45720" marR="45720" horzOverflow="overflow"/>
                </a:tc>
                <a:tc>
                  <a:txBody>
                    <a:bodyPr/>
                    <a:lstStyle/>
                    <a:p>
                      <a:pPr algn="l">
                        <a:defRPr sz="2000"/>
                      </a:pPr>
                      <a:r>
                        <a:t>600</a:t>
                      </a:r>
                      <a:r>
                        <a:rPr>
                          <a:latin typeface="+mj-lt"/>
                          <a:ea typeface="+mj-ea"/>
                          <a:cs typeface="+mj-cs"/>
                          <a:sym typeface="Helvetica"/>
                        </a:rPr>
                        <a:t>万ドル</a:t>
                      </a:r>
                    </a:p>
                  </a:txBody>
                  <a:tcPr marL="45720" marR="45720" horzOverflow="overflow"/>
                </a:tc>
                <a:tc>
                  <a:txBody>
                    <a:bodyPr/>
                    <a:lstStyle/>
                    <a:p>
                      <a:pPr algn="l">
                        <a:defRPr sz="2000"/>
                      </a:pPr>
                      <a:r>
                        <a:t>1500</a:t>
                      </a:r>
                      <a:r>
                        <a:rPr>
                          <a:latin typeface="+mj-lt"/>
                          <a:ea typeface="+mj-ea"/>
                          <a:cs typeface="+mj-cs"/>
                          <a:sym typeface="Helvetica"/>
                        </a:rPr>
                        <a:t>万ドル</a:t>
                      </a:r>
                    </a:p>
                  </a:txBody>
                  <a:tcPr marL="45720" marR="45720" horzOverflow="overflow"/>
                </a:tc>
                <a:tc>
                  <a:txBody>
                    <a:bodyPr/>
                    <a:lstStyle/>
                    <a:p>
                      <a:pPr algn="l">
                        <a:defRPr sz="2000"/>
                      </a:pPr>
                      <a:r>
                        <a:t>1000</a:t>
                      </a:r>
                      <a:r>
                        <a:rPr>
                          <a:latin typeface="+mj-lt"/>
                          <a:ea typeface="+mj-ea"/>
                          <a:cs typeface="+mj-cs"/>
                          <a:sym typeface="Helvetica"/>
                        </a:rPr>
                        <a:t>億ドル</a:t>
                      </a:r>
                    </a:p>
                  </a:txBody>
                  <a:tcPr marL="45720" marR="45720" horzOverflow="overflow"/>
                </a:tc>
                <a:tc>
                  <a:txBody>
                    <a:bodyPr/>
                    <a:lstStyle/>
                    <a:p>
                      <a:pPr algn="l">
                        <a:defRPr sz="2000"/>
                      </a:pPr>
                      <a:r>
                        <a:t>100</a:t>
                      </a:r>
                      <a:r>
                        <a:rPr>
                          <a:latin typeface="+mj-lt"/>
                          <a:ea typeface="+mj-ea"/>
                          <a:cs typeface="+mj-cs"/>
                          <a:sym typeface="Helvetica"/>
                        </a:rPr>
                        <a:t>万ドル</a:t>
                      </a:r>
                    </a:p>
                  </a:txBody>
                  <a:tcPr marL="45720" marR="45720" horzOverflow="overflow"/>
                </a:tc>
              </a:tr>
              <a:tr h="576293">
                <a:tc>
                  <a:txBody>
                    <a:bodyPr/>
                    <a:lstStyle/>
                    <a:p>
                      <a:pPr algn="l">
                        <a:defRPr sz="2000"/>
                      </a:pPr>
                      <a:r>
                        <a:rPr>
                          <a:latin typeface="+mj-lt"/>
                          <a:ea typeface="+mj-ea"/>
                          <a:cs typeface="+mj-cs"/>
                          <a:sym typeface="Helvetica"/>
                        </a:rPr>
                        <a:t>積荷</a:t>
                      </a:r>
                      <a:r>
                        <a:t>1</a:t>
                      </a:r>
                      <a:r>
                        <a:rPr>
                          <a:latin typeface="+mj-lt"/>
                          <a:ea typeface="+mj-ea"/>
                          <a:cs typeface="+mj-cs"/>
                          <a:sym typeface="Helvetica"/>
                        </a:rPr>
                        <a:t>ポンドあたりの費用</a:t>
                      </a:r>
                    </a:p>
                  </a:txBody>
                  <a:tcPr marL="45720" marR="45720" horzOverflow="overflow"/>
                </a:tc>
                <a:tc>
                  <a:txBody>
                    <a:bodyPr/>
                    <a:lstStyle/>
                    <a:p>
                      <a:pPr algn="l">
                        <a:defRPr sz="1800"/>
                      </a:pPr>
                      <a:r>
                        <a:rPr sz="2000"/>
                        <a:t>$15</a:t>
                      </a:r>
                    </a:p>
                  </a:txBody>
                  <a:tcPr marL="45720" marR="45720" horzOverflow="overflow"/>
                </a:tc>
                <a:tc>
                  <a:txBody>
                    <a:bodyPr/>
                    <a:lstStyle/>
                    <a:p>
                      <a:pPr algn="l">
                        <a:defRPr sz="1800"/>
                      </a:pPr>
                      <a:r>
                        <a:rPr sz="2000"/>
                        <a:t>$2</a:t>
                      </a:r>
                    </a:p>
                  </a:txBody>
                  <a:tcPr marL="45720" marR="45720" horzOverflow="overflow"/>
                </a:tc>
                <a:tc>
                  <a:txBody>
                    <a:bodyPr/>
                    <a:lstStyle/>
                    <a:p>
                      <a:pPr algn="l">
                        <a:defRPr sz="1800"/>
                      </a:pPr>
                      <a:r>
                        <a:rPr sz="2000"/>
                        <a:t>$13</a:t>
                      </a:r>
                    </a:p>
                  </a:txBody>
                  <a:tcPr marL="45720" marR="45720" horzOverflow="overflow"/>
                </a:tc>
                <a:tc>
                  <a:txBody>
                    <a:bodyPr/>
                    <a:lstStyle/>
                    <a:p>
                      <a:pPr algn="l">
                        <a:defRPr sz="1800"/>
                      </a:pPr>
                      <a:r>
                        <a:rPr sz="2000"/>
                        <a:t>$10</a:t>
                      </a:r>
                    </a:p>
                  </a:txBody>
                  <a:tcPr marL="45720" marR="45720" horzOverflow="overflow"/>
                </a:tc>
              </a:tr>
              <a:tr h="576293">
                <a:tc>
                  <a:txBody>
                    <a:bodyPr/>
                    <a:lstStyle/>
                    <a:p>
                      <a:pPr algn="l">
                        <a:defRPr sz="2000"/>
                      </a:pPr>
                      <a:r>
                        <a:t>1</a:t>
                      </a:r>
                      <a:r>
                        <a:rPr>
                          <a:latin typeface="+mj-lt"/>
                          <a:ea typeface="+mj-ea"/>
                          <a:cs typeface="+mj-cs"/>
                          <a:sym typeface="Helvetica"/>
                        </a:rPr>
                        <a:t>家族当たりの費用を年収で割った値</a:t>
                      </a:r>
                    </a:p>
                  </a:txBody>
                  <a:tcPr marL="45720" marR="45720" horzOverflow="overflow"/>
                </a:tc>
                <a:tc>
                  <a:txBody>
                    <a:bodyPr/>
                    <a:lstStyle/>
                    <a:p>
                      <a:pPr algn="l">
                        <a:defRPr sz="1800"/>
                      </a:pPr>
                      <a:r>
                        <a:rPr sz="3200">
                          <a:solidFill>
                            <a:srgbClr val="FF0000"/>
                          </a:solidFill>
                        </a:rPr>
                        <a:t>7.5</a:t>
                      </a:r>
                    </a:p>
                  </a:txBody>
                  <a:tcPr marL="45720" marR="45720" horzOverflow="overflow"/>
                </a:tc>
                <a:tc>
                  <a:txBody>
                    <a:bodyPr/>
                    <a:lstStyle/>
                    <a:p>
                      <a:pPr algn="l">
                        <a:defRPr sz="1800"/>
                      </a:pPr>
                      <a:r>
                        <a:rPr sz="3200">
                          <a:solidFill>
                            <a:srgbClr val="FF0000"/>
                          </a:solidFill>
                        </a:rPr>
                        <a:t>2.5</a:t>
                      </a:r>
                    </a:p>
                  </a:txBody>
                  <a:tcPr marL="45720" marR="45720" horzOverflow="overflow"/>
                </a:tc>
                <a:tc>
                  <a:txBody>
                    <a:bodyPr/>
                    <a:lstStyle/>
                    <a:p>
                      <a:pPr algn="l">
                        <a:defRPr sz="1800"/>
                      </a:pPr>
                      <a:r>
                        <a:rPr sz="3200">
                          <a:solidFill>
                            <a:srgbClr val="FF0000"/>
                          </a:solidFill>
                        </a:rPr>
                        <a:t>1,500</a:t>
                      </a:r>
                    </a:p>
                  </a:txBody>
                  <a:tcPr marL="45720" marR="45720" horzOverflow="overflow"/>
                </a:tc>
                <a:tc>
                  <a:txBody>
                    <a:bodyPr/>
                    <a:lstStyle/>
                    <a:p>
                      <a:pPr algn="l">
                        <a:defRPr sz="1800"/>
                      </a:pPr>
                      <a:r>
                        <a:rPr sz="3200">
                          <a:solidFill>
                            <a:srgbClr val="FF0000"/>
                          </a:solidFill>
                        </a:rPr>
                        <a:t>6</a:t>
                      </a:r>
                    </a:p>
                  </a:txBody>
                  <a:tcPr marL="45720" marR="45720" horzOverflow="overflow"/>
                </a:tc>
              </a:tr>
            </a:tbl>
          </a:graphicData>
        </a:graphic>
      </p:graphicFrame>
      <p:sp>
        <p:nvSpPr>
          <p:cNvPr id="195" name="F..ダイソン「宇宙をかき乱すべきか」より"/>
          <p:cNvSpPr/>
          <p:nvPr/>
        </p:nvSpPr>
        <p:spPr>
          <a:xfrm>
            <a:off x="280059" y="1185179"/>
            <a:ext cx="4376702"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r>
              <a:t>F..</a:t>
            </a:r>
            <a:r>
              <a:rPr>
                <a:latin typeface="+mj-lt"/>
                <a:ea typeface="+mj-ea"/>
                <a:cs typeface="+mj-cs"/>
                <a:sym typeface="Helvetica"/>
              </a:rPr>
              <a:t>ダイソン「宇宙をかき乱すべきか」より</a:t>
            </a:r>
          </a:p>
        </p:txBody>
      </p:sp>
    </p:spTree>
    <p:extLst>
      <p:ext uri="{BB962C8B-B14F-4D97-AF65-F5344CB8AC3E}">
        <p14:creationId xmlns:p14="http://schemas.microsoft.com/office/powerpoint/2010/main" val="732657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0" name="タイトル"/>
          <p:cNvSpPr>
            <a:spLocks noGrp="1"/>
          </p:cNvSpPr>
          <p:nvPr>
            <p:ph type="title"/>
          </p:nvPr>
        </p:nvSpPr>
        <p:spPr>
          <a:prstGeom prst="rect">
            <a:avLst/>
          </a:prstGeom>
        </p:spPr>
        <p:txBody>
          <a:bodyPr>
            <a:normAutofit/>
          </a:bodyPr>
          <a:lstStyle/>
          <a:p>
            <a:r>
              <a:rPr lang="ja-JP" altLang="en-US" sz="3200" dirty="0" smtClean="0">
                <a:solidFill>
                  <a:schemeClr val="bg1"/>
                </a:solidFill>
              </a:rPr>
              <a:t>当面有望な行き先</a:t>
            </a:r>
            <a:endParaRPr sz="3200" dirty="0">
              <a:solidFill>
                <a:schemeClr val="bg1"/>
              </a:solidFill>
            </a:endParaRPr>
          </a:p>
        </p:txBody>
      </p:sp>
      <p:pic>
        <p:nvPicPr>
          <p:cNvPr id="191" name="pasted-image.tiff" descr="pasted-image.tiff"/>
          <p:cNvPicPr>
            <a:picLocks noChangeAspect="1"/>
          </p:cNvPicPr>
          <p:nvPr/>
        </p:nvPicPr>
        <p:blipFill>
          <a:blip r:embed="rId2">
            <a:extLst/>
          </a:blip>
          <a:stretch>
            <a:fillRect/>
          </a:stretch>
        </p:blipFill>
        <p:spPr>
          <a:xfrm>
            <a:off x="3143250" y="2000250"/>
            <a:ext cx="2857500" cy="2857500"/>
          </a:xfrm>
          <a:prstGeom prst="rect">
            <a:avLst/>
          </a:prstGeom>
          <a:ln w="12700">
            <a:miter lim="400000"/>
          </a:ln>
        </p:spPr>
      </p:pic>
    </p:spTree>
    <p:extLst>
      <p:ext uri="{BB962C8B-B14F-4D97-AF65-F5344CB8AC3E}">
        <p14:creationId xmlns:p14="http://schemas.microsoft.com/office/powerpoint/2010/main" val="110748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タイトル"/>
          <p:cNvSpPr>
            <a:spLocks noGrp="1"/>
          </p:cNvSpPr>
          <p:nvPr>
            <p:ph type="title"/>
          </p:nvPr>
        </p:nvSpPr>
        <p:spPr>
          <a:prstGeom prst="rect">
            <a:avLst/>
          </a:prstGeom>
        </p:spPr>
        <p:txBody>
          <a:bodyPr/>
          <a:lstStyle/>
          <a:p>
            <a:endParaRPr/>
          </a:p>
        </p:txBody>
      </p:sp>
      <p:pic>
        <p:nvPicPr>
          <p:cNvPr id="198" name="image31.png" descr="image31.png"/>
          <p:cNvPicPr>
            <a:picLocks noChangeAspect="1"/>
          </p:cNvPicPr>
          <p:nvPr/>
        </p:nvPicPr>
        <p:blipFill>
          <a:blip r:embed="rId2">
            <a:extLst/>
          </a:blip>
          <a:stretch>
            <a:fillRect/>
          </a:stretch>
        </p:blipFill>
        <p:spPr>
          <a:xfrm>
            <a:off x="0" y="274638"/>
            <a:ext cx="9144000" cy="5817274"/>
          </a:xfrm>
          <a:prstGeom prst="rect">
            <a:avLst/>
          </a:prstGeom>
          <a:ln w="12700">
            <a:miter lim="400000"/>
          </a:ln>
        </p:spPr>
      </p:pic>
    </p:spTree>
    <p:extLst>
      <p:ext uri="{BB962C8B-B14F-4D97-AF65-F5344CB8AC3E}">
        <p14:creationId xmlns:p14="http://schemas.microsoft.com/office/powerpoint/2010/main" val="16355038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0" name="image32.png" descr="image32.png"/>
          <p:cNvPicPr>
            <a:picLocks noChangeAspect="1"/>
          </p:cNvPicPr>
          <p:nvPr/>
        </p:nvPicPr>
        <p:blipFill>
          <a:blip r:embed="rId2">
            <a:extLst/>
          </a:blip>
          <a:stretch>
            <a:fillRect/>
          </a:stretch>
        </p:blipFill>
        <p:spPr>
          <a:xfrm>
            <a:off x="105986" y="747408"/>
            <a:ext cx="4029087" cy="4272046"/>
          </a:xfrm>
          <a:prstGeom prst="rect">
            <a:avLst/>
          </a:prstGeom>
          <a:ln w="12700">
            <a:miter lim="400000"/>
          </a:ln>
        </p:spPr>
      </p:pic>
      <p:pic>
        <p:nvPicPr>
          <p:cNvPr id="201" name="pasted-image.png" descr="pasted-image.png"/>
          <p:cNvPicPr>
            <a:picLocks noChangeAspect="1"/>
          </p:cNvPicPr>
          <p:nvPr/>
        </p:nvPicPr>
        <p:blipFill>
          <a:blip r:embed="rId3">
            <a:extLst/>
          </a:blip>
          <a:stretch>
            <a:fillRect/>
          </a:stretch>
        </p:blipFill>
        <p:spPr>
          <a:xfrm>
            <a:off x="4260669" y="245901"/>
            <a:ext cx="4753184" cy="4055860"/>
          </a:xfrm>
          <a:prstGeom prst="rect">
            <a:avLst/>
          </a:prstGeom>
          <a:ln w="12700">
            <a:miter lim="400000"/>
          </a:ln>
        </p:spPr>
      </p:pic>
      <p:pic>
        <p:nvPicPr>
          <p:cNvPr id="202" name="pasted-image.tiff" descr="pasted-image.tiff"/>
          <p:cNvPicPr>
            <a:picLocks noChangeAspect="1"/>
          </p:cNvPicPr>
          <p:nvPr/>
        </p:nvPicPr>
        <p:blipFill>
          <a:blip r:embed="rId4">
            <a:extLst/>
          </a:blip>
          <a:stretch>
            <a:fillRect/>
          </a:stretch>
        </p:blipFill>
        <p:spPr>
          <a:xfrm>
            <a:off x="4130521" y="4395835"/>
            <a:ext cx="5013479" cy="2433209"/>
          </a:xfrm>
          <a:prstGeom prst="rect">
            <a:avLst/>
          </a:prstGeom>
          <a:ln w="12700">
            <a:miter lim="400000"/>
          </a:ln>
        </p:spPr>
      </p:pic>
    </p:spTree>
    <p:extLst>
      <p:ext uri="{BB962C8B-B14F-4D97-AF65-F5344CB8AC3E}">
        <p14:creationId xmlns:p14="http://schemas.microsoft.com/office/powerpoint/2010/main" val="122071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 name="タイトル"/>
          <p:cNvSpPr>
            <a:spLocks noGrp="1"/>
          </p:cNvSpPr>
          <p:nvPr>
            <p:ph type="title"/>
          </p:nvPr>
        </p:nvSpPr>
        <p:spPr>
          <a:prstGeom prst="rect">
            <a:avLst/>
          </a:prstGeom>
        </p:spPr>
        <p:txBody>
          <a:bodyPr/>
          <a:lstStyle/>
          <a:p>
            <a:endParaRPr/>
          </a:p>
        </p:txBody>
      </p:sp>
      <p:pic>
        <p:nvPicPr>
          <p:cNvPr id="206" name="pasted-image.tiff" descr="pasted-image.tiff"/>
          <p:cNvPicPr>
            <a:picLocks noChangeAspect="1"/>
          </p:cNvPicPr>
          <p:nvPr/>
        </p:nvPicPr>
        <p:blipFill>
          <a:blip r:embed="rId2">
            <a:extLst/>
          </a:blip>
          <a:stretch>
            <a:fillRect/>
          </a:stretch>
        </p:blipFill>
        <p:spPr>
          <a:xfrm>
            <a:off x="5915338" y="215900"/>
            <a:ext cx="2682562" cy="3595186"/>
          </a:xfrm>
          <a:prstGeom prst="rect">
            <a:avLst/>
          </a:prstGeom>
          <a:ln w="12700">
            <a:miter lim="400000"/>
          </a:ln>
        </p:spPr>
      </p:pic>
      <p:pic>
        <p:nvPicPr>
          <p:cNvPr id="207" name="pasted-image.tiff" descr="pasted-image.tiff"/>
          <p:cNvPicPr>
            <a:picLocks noChangeAspect="1"/>
          </p:cNvPicPr>
          <p:nvPr/>
        </p:nvPicPr>
        <p:blipFill>
          <a:blip r:embed="rId3">
            <a:extLst/>
          </a:blip>
          <a:stretch>
            <a:fillRect/>
          </a:stretch>
        </p:blipFill>
        <p:spPr>
          <a:xfrm>
            <a:off x="590550" y="898121"/>
            <a:ext cx="5179525" cy="2664229"/>
          </a:xfrm>
          <a:prstGeom prst="rect">
            <a:avLst/>
          </a:prstGeom>
          <a:ln w="12700">
            <a:miter lim="400000"/>
          </a:ln>
        </p:spPr>
      </p:pic>
      <p:pic>
        <p:nvPicPr>
          <p:cNvPr id="6" name="図 5"/>
          <p:cNvPicPr>
            <a:picLocks noChangeAspect="1"/>
          </p:cNvPicPr>
          <p:nvPr/>
        </p:nvPicPr>
        <p:blipFill>
          <a:blip r:embed="rId4"/>
          <a:stretch>
            <a:fillRect/>
          </a:stretch>
        </p:blipFill>
        <p:spPr>
          <a:xfrm>
            <a:off x="-144836" y="4098047"/>
            <a:ext cx="9645706" cy="2759953"/>
          </a:xfrm>
          <a:prstGeom prst="rect">
            <a:avLst/>
          </a:prstGeom>
        </p:spPr>
      </p:pic>
    </p:spTree>
    <p:extLst>
      <p:ext uri="{BB962C8B-B14F-4D97-AF65-F5344CB8AC3E}">
        <p14:creationId xmlns:p14="http://schemas.microsoft.com/office/powerpoint/2010/main" val="809842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image34.png" descr="image34.png"/>
          <p:cNvPicPr>
            <a:picLocks noChangeAspect="1"/>
          </p:cNvPicPr>
          <p:nvPr/>
        </p:nvPicPr>
        <p:blipFill>
          <a:blip r:embed="rId2">
            <a:extLst/>
          </a:blip>
          <a:stretch>
            <a:fillRect/>
          </a:stretch>
        </p:blipFill>
        <p:spPr>
          <a:xfrm>
            <a:off x="457200" y="145016"/>
            <a:ext cx="3091266" cy="3901643"/>
          </a:xfrm>
          <a:prstGeom prst="rect">
            <a:avLst/>
          </a:prstGeom>
          <a:ln w="12700">
            <a:miter lim="400000"/>
          </a:ln>
        </p:spPr>
      </p:pic>
      <p:pic>
        <p:nvPicPr>
          <p:cNvPr id="210" name="image35.png" descr="image35.png"/>
          <p:cNvPicPr>
            <a:picLocks noChangeAspect="1"/>
          </p:cNvPicPr>
          <p:nvPr/>
        </p:nvPicPr>
        <p:blipFill>
          <a:blip r:embed="rId3">
            <a:extLst/>
          </a:blip>
          <a:stretch>
            <a:fillRect/>
          </a:stretch>
        </p:blipFill>
        <p:spPr>
          <a:xfrm>
            <a:off x="3989530" y="457200"/>
            <a:ext cx="4697270" cy="3131513"/>
          </a:xfrm>
          <a:prstGeom prst="rect">
            <a:avLst/>
          </a:prstGeom>
          <a:ln w="12700">
            <a:miter lim="400000"/>
          </a:ln>
        </p:spPr>
      </p:pic>
      <p:sp>
        <p:nvSpPr>
          <p:cNvPr id="211" name="Vacanti mouse"/>
          <p:cNvSpPr/>
          <p:nvPr/>
        </p:nvSpPr>
        <p:spPr>
          <a:xfrm>
            <a:off x="7091102" y="3205140"/>
            <a:ext cx="1460003"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r>
              <a:t>Vacanti mouse</a:t>
            </a:r>
          </a:p>
        </p:txBody>
      </p:sp>
      <p:sp>
        <p:nvSpPr>
          <p:cNvPr id="212" name="遺伝子工学＝生命を変える技術"/>
          <p:cNvSpPr>
            <a:spLocks noGrp="1"/>
          </p:cNvSpPr>
          <p:nvPr>
            <p:ph type="title"/>
          </p:nvPr>
        </p:nvSpPr>
        <p:spPr>
          <a:xfrm>
            <a:off x="330200" y="4719637"/>
            <a:ext cx="8229600" cy="1143001"/>
          </a:xfrm>
          <a:prstGeom prst="rect">
            <a:avLst/>
          </a:prstGeom>
        </p:spPr>
        <p:txBody>
          <a:bodyPr/>
          <a:lstStyle>
            <a:lvl1pPr>
              <a:defRPr sz="3300"/>
            </a:lvl1pPr>
          </a:lstStyle>
          <a:p>
            <a:r>
              <a:t>遺伝子工学＝生命を変える技術</a:t>
            </a:r>
          </a:p>
        </p:txBody>
      </p:sp>
    </p:spTree>
    <p:extLst>
      <p:ext uri="{BB962C8B-B14F-4D97-AF65-F5344CB8AC3E}">
        <p14:creationId xmlns:p14="http://schemas.microsoft.com/office/powerpoint/2010/main" val="277290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image36.png" descr="image36.png"/>
          <p:cNvPicPr>
            <a:picLocks noChangeAspect="1"/>
          </p:cNvPicPr>
          <p:nvPr/>
        </p:nvPicPr>
        <p:blipFill>
          <a:blip r:embed="rId2">
            <a:extLst/>
          </a:blip>
          <a:stretch>
            <a:fillRect/>
          </a:stretch>
        </p:blipFill>
        <p:spPr>
          <a:xfrm>
            <a:off x="3970492" y="3473755"/>
            <a:ext cx="4234262" cy="2739038"/>
          </a:xfrm>
          <a:prstGeom prst="rect">
            <a:avLst/>
          </a:prstGeom>
          <a:ln w="12700">
            <a:miter lim="400000"/>
          </a:ln>
        </p:spPr>
      </p:pic>
      <p:sp>
        <p:nvSpPr>
          <p:cNvPr id="215" name="http://www.extremetech.com/extreme/152240-what-is-transhumanism-or-what-does-it-mean-to-be-human"/>
          <p:cNvSpPr/>
          <p:nvPr/>
        </p:nvSpPr>
        <p:spPr>
          <a:xfrm>
            <a:off x="2588949" y="6525463"/>
            <a:ext cx="6264584" cy="256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100"/>
            </a:lvl1pPr>
          </a:lstStyle>
          <a:p>
            <a:r>
              <a:t>http://www.extremetech.com/extreme/152240-what-is-transhumanism-or-what-does-it-mean-to-be-human</a:t>
            </a:r>
          </a:p>
        </p:txBody>
      </p:sp>
      <p:pic>
        <p:nvPicPr>
          <p:cNvPr id="216" name="pasted-image.tiff" descr="pasted-image.tiff"/>
          <p:cNvPicPr>
            <a:picLocks noChangeAspect="1"/>
          </p:cNvPicPr>
          <p:nvPr/>
        </p:nvPicPr>
        <p:blipFill>
          <a:blip r:embed="rId3">
            <a:extLst/>
          </a:blip>
          <a:stretch>
            <a:fillRect/>
          </a:stretch>
        </p:blipFill>
        <p:spPr>
          <a:xfrm>
            <a:off x="1041400" y="25400"/>
            <a:ext cx="7493000" cy="2921000"/>
          </a:xfrm>
          <a:prstGeom prst="rect">
            <a:avLst/>
          </a:prstGeom>
          <a:ln w="12700">
            <a:miter lim="400000"/>
          </a:ln>
        </p:spPr>
      </p:pic>
      <p:sp>
        <p:nvSpPr>
          <p:cNvPr id="217" name="ポストヒューマン"/>
          <p:cNvSpPr>
            <a:spLocks noGrp="1"/>
          </p:cNvSpPr>
          <p:nvPr>
            <p:ph type="title" idx="4294967295"/>
          </p:nvPr>
        </p:nvSpPr>
        <p:spPr>
          <a:xfrm>
            <a:off x="342900" y="4271774"/>
            <a:ext cx="8229600" cy="1143001"/>
          </a:xfrm>
          <a:prstGeom prst="rect">
            <a:avLst/>
          </a:prstGeom>
        </p:spPr>
        <p:txBody>
          <a:bodyPr/>
          <a:lstStyle>
            <a:lvl1pPr algn="l">
              <a:defRPr sz="3300"/>
            </a:lvl1pPr>
          </a:lstStyle>
          <a:p>
            <a:r>
              <a:t>ポストヒューマン</a:t>
            </a:r>
          </a:p>
        </p:txBody>
      </p:sp>
    </p:spTree>
    <p:extLst>
      <p:ext uri="{BB962C8B-B14F-4D97-AF65-F5344CB8AC3E}">
        <p14:creationId xmlns:p14="http://schemas.microsoft.com/office/powerpoint/2010/main" val="387096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4" name="正方形/長方形 3"/>
          <p:cNvSpPr/>
          <p:nvPr/>
        </p:nvSpPr>
        <p:spPr>
          <a:xfrm>
            <a:off x="0" y="0"/>
            <a:ext cx="9144000" cy="6858000"/>
          </a:xfrm>
          <a:prstGeom prst="rect">
            <a:avLst/>
          </a:prstGeom>
          <a:gradFill flip="none" rotWithShape="1">
            <a:gsLst>
              <a:gs pos="100000">
                <a:schemeClr val="bg1"/>
              </a:gs>
              <a:gs pos="0">
                <a:schemeClr val="accent6">
                  <a:lumMod val="60000"/>
                  <a:lumOff val="40000"/>
                </a:schemeClr>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000" dirty="0">
              <a:solidFill>
                <a:srgbClr val="660066"/>
              </a:solidFill>
            </a:endParaRPr>
          </a:p>
        </p:txBody>
      </p:sp>
      <p:sp>
        <p:nvSpPr>
          <p:cNvPr id="5" name="テキスト ボックス 4"/>
          <p:cNvSpPr txBox="1"/>
          <p:nvPr/>
        </p:nvSpPr>
        <p:spPr>
          <a:xfrm>
            <a:off x="1612696" y="832541"/>
            <a:ext cx="5918608" cy="523220"/>
          </a:xfrm>
          <a:prstGeom prst="rect">
            <a:avLst/>
          </a:prstGeom>
          <a:noFill/>
        </p:spPr>
        <p:txBody>
          <a:bodyPr wrap="none" rtlCol="0">
            <a:spAutoFit/>
          </a:bodyPr>
          <a:lstStyle/>
          <a:p>
            <a:r>
              <a:rPr kumimoji="1" lang="en-US" altLang="ja-JP" sz="2800" dirty="0" smtClean="0">
                <a:solidFill>
                  <a:schemeClr val="accent6">
                    <a:lumMod val="50000"/>
                  </a:schemeClr>
                </a:solidFill>
                <a:latin typeface="ヒラギノ角ゴ Pro W3"/>
                <a:ea typeface="ヒラギノ角ゴ Pro W3"/>
                <a:cs typeface="ヒラギノ角ゴ Pro W3"/>
              </a:rPr>
              <a:t>138</a:t>
            </a:r>
            <a:r>
              <a:rPr kumimoji="1" lang="ja-JP" altLang="en-US" sz="2800" dirty="0" smtClean="0">
                <a:solidFill>
                  <a:schemeClr val="accent6">
                    <a:lumMod val="50000"/>
                  </a:schemeClr>
                </a:solidFill>
                <a:latin typeface="ヒラギノ角ゴ Pro W3"/>
                <a:ea typeface="ヒラギノ角ゴ Pro W3"/>
                <a:cs typeface="ヒラギノ角ゴ Pro W3"/>
              </a:rPr>
              <a:t>億年前：</a:t>
            </a:r>
            <a:r>
              <a:rPr lang="ja-JP" altLang="en-US" sz="2800" dirty="0" smtClean="0">
                <a:solidFill>
                  <a:schemeClr val="accent6">
                    <a:lumMod val="50000"/>
                  </a:schemeClr>
                </a:solidFill>
                <a:latin typeface="ヒラギノ角ゴ Pro W3"/>
                <a:ea typeface="ヒラギノ角ゴ Pro W3"/>
                <a:cs typeface="ヒラギノ角ゴ Pro W3"/>
              </a:rPr>
              <a:t>ビッグバン直後の宇宙</a:t>
            </a:r>
            <a:endParaRPr kumimoji="1" lang="ja-JP" altLang="en-US" sz="2800" dirty="0">
              <a:solidFill>
                <a:schemeClr val="accent6">
                  <a:lumMod val="50000"/>
                </a:schemeClr>
              </a:solidFill>
              <a:latin typeface="ヒラギノ角ゴ Pro W3"/>
              <a:ea typeface="ヒラギノ角ゴ Pro W3"/>
              <a:cs typeface="ヒラギノ角ゴ Pro W3"/>
            </a:endParaRPr>
          </a:p>
        </p:txBody>
      </p:sp>
    </p:spTree>
    <p:extLst>
      <p:ext uri="{BB962C8B-B14F-4D97-AF65-F5344CB8AC3E}">
        <p14:creationId xmlns:p14="http://schemas.microsoft.com/office/powerpoint/2010/main" val="30236264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正方形/長方形 4"/>
          <p:cNvSpPr/>
          <p:nvPr/>
        </p:nvSpPr>
        <p:spPr>
          <a:xfrm>
            <a:off x="0" y="0"/>
            <a:ext cx="9144000" cy="6858000"/>
          </a:xfrm>
          <a:prstGeom prst="rect">
            <a:avLst/>
          </a:prstGeom>
          <a:solidFill>
            <a:schemeClr val="accent1">
              <a:lumMod val="50000"/>
              <a:alpha val="6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タイトル 1"/>
          <p:cNvSpPr txBox="1">
            <a:spLocks/>
          </p:cNvSpPr>
          <p:nvPr/>
        </p:nvSpPr>
        <p:spPr>
          <a:xfrm>
            <a:off x="728871" y="2693987"/>
            <a:ext cx="797451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kumimoji="1" sz="4400" b="0" i="0" kern="1200">
                <a:solidFill>
                  <a:schemeClr val="tx1"/>
                </a:solidFill>
                <a:latin typeface="ヒラギノ角ゴ Pro W3"/>
                <a:ea typeface="ヒラギノ角ゴ Pro W3"/>
                <a:cs typeface="ヒラギノ角ゴ Pro W3"/>
              </a:defRPr>
            </a:lvl1pPr>
          </a:lstStyle>
          <a:p>
            <a:r>
              <a:rPr lang="ja-JP" altLang="en-US" sz="3200" dirty="0" smtClean="0">
                <a:solidFill>
                  <a:schemeClr val="bg1"/>
                </a:solidFill>
                <a:latin typeface="小塚ゴシック Pr6N EL"/>
                <a:ea typeface="小塚ゴシック Pr6N EL"/>
                <a:cs typeface="小塚ゴシック Pr6N EL"/>
              </a:rPr>
              <a:t>科学技術は人間自身も変えてゆく</a:t>
            </a:r>
            <a:endParaRPr lang="ja-JP" altLang="en-US" sz="3200" dirty="0">
              <a:solidFill>
                <a:schemeClr val="bg1"/>
              </a:solidFill>
              <a:latin typeface="小塚ゴシック Pr6N EL"/>
              <a:ea typeface="小塚ゴシック Pr6N EL"/>
              <a:cs typeface="小塚ゴシック Pr6N EL"/>
            </a:endParaRPr>
          </a:p>
        </p:txBody>
      </p:sp>
    </p:spTree>
    <p:extLst>
      <p:ext uri="{BB962C8B-B14F-4D97-AF65-F5344CB8AC3E}">
        <p14:creationId xmlns:p14="http://schemas.microsoft.com/office/powerpoint/2010/main" val="1136858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正方形/長方形 4"/>
          <p:cNvSpPr/>
          <p:nvPr/>
        </p:nvSpPr>
        <p:spPr>
          <a:xfrm>
            <a:off x="-110836" y="-1"/>
            <a:ext cx="9254836" cy="6858000"/>
          </a:xfrm>
          <a:prstGeom prst="rect">
            <a:avLst/>
          </a:prstGeom>
          <a:solidFill>
            <a:schemeClr val="tx1">
              <a:lumMod val="95000"/>
              <a:lumOff val="5000"/>
              <a:alpha val="6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530086" y="3543241"/>
            <a:ext cx="8176593" cy="2677656"/>
          </a:xfrm>
          <a:prstGeom prst="rect">
            <a:avLst/>
          </a:prstGeom>
          <a:noFill/>
        </p:spPr>
        <p:txBody>
          <a:bodyPr wrap="square" rtlCol="0">
            <a:spAutoFit/>
          </a:bodyPr>
          <a:lstStyle/>
          <a:p>
            <a:pPr lvl="0" algn="ctr"/>
            <a:r>
              <a:rPr lang="ja-JP" altLang="en-US" sz="2400" dirty="0" smtClean="0">
                <a:solidFill>
                  <a:prstClr val="white"/>
                </a:solidFill>
                <a:latin typeface="小塚ゴシック Pr6N EL"/>
                <a:ea typeface="小塚ゴシック Pr6N EL"/>
                <a:cs typeface="小塚ゴシック Pr6N EL"/>
              </a:rPr>
              <a:t>人間が、自ら生み出した科学技術によって、</a:t>
            </a:r>
            <a:endParaRPr lang="en-US" altLang="ja-JP" sz="2400" dirty="0" smtClean="0">
              <a:solidFill>
                <a:prstClr val="white"/>
              </a:solidFill>
              <a:latin typeface="小塚ゴシック Pr6N EL"/>
              <a:ea typeface="小塚ゴシック Pr6N EL"/>
              <a:cs typeface="小塚ゴシック Pr6N EL"/>
            </a:endParaRPr>
          </a:p>
          <a:p>
            <a:pPr lvl="0" algn="ctr"/>
            <a:endParaRPr lang="en-US" altLang="ja-JP" sz="2400" dirty="0">
              <a:solidFill>
                <a:prstClr val="white"/>
              </a:solidFill>
              <a:latin typeface="小塚ゴシック Pr6N EL"/>
              <a:ea typeface="小塚ゴシック Pr6N EL"/>
              <a:cs typeface="小塚ゴシック Pr6N EL"/>
            </a:endParaRPr>
          </a:p>
          <a:p>
            <a:pPr lvl="0" algn="ctr"/>
            <a:r>
              <a:rPr lang="ja-JP" altLang="en-US" sz="2400" dirty="0" smtClean="0">
                <a:solidFill>
                  <a:prstClr val="white"/>
                </a:solidFill>
                <a:latin typeface="小塚ゴシック Pr6N EL"/>
                <a:ea typeface="小塚ゴシック Pr6N EL"/>
                <a:cs typeface="小塚ゴシック Pr6N EL"/>
              </a:rPr>
              <a:t>生命や人間自身のあり方も変えてしまうことは、</a:t>
            </a:r>
            <a:endParaRPr lang="en-US" altLang="ja-JP" sz="2400" dirty="0" smtClean="0">
              <a:solidFill>
                <a:prstClr val="white"/>
              </a:solidFill>
              <a:latin typeface="小塚ゴシック Pr6N EL"/>
              <a:ea typeface="小塚ゴシック Pr6N EL"/>
              <a:cs typeface="小塚ゴシック Pr6N EL"/>
            </a:endParaRPr>
          </a:p>
          <a:p>
            <a:pPr lvl="0" algn="ctr"/>
            <a:endParaRPr lang="en-US" altLang="ja-JP" sz="2400" dirty="0">
              <a:solidFill>
                <a:prstClr val="white"/>
              </a:solidFill>
              <a:latin typeface="小塚ゴシック Pr6N EL"/>
              <a:ea typeface="小塚ゴシック Pr6N EL"/>
              <a:cs typeface="小塚ゴシック Pr6N EL"/>
            </a:endParaRPr>
          </a:p>
          <a:p>
            <a:pPr lvl="0" algn="ctr"/>
            <a:r>
              <a:rPr lang="ja-JP" altLang="en-US" sz="2400" dirty="0" smtClean="0">
                <a:solidFill>
                  <a:prstClr val="white"/>
                </a:solidFill>
                <a:latin typeface="小塚ゴシック Pr6N EL"/>
                <a:ea typeface="小塚ゴシック Pr6N EL"/>
                <a:cs typeface="小塚ゴシック Pr6N EL"/>
              </a:rPr>
              <a:t>歓迎すべき「進化」だろうか？</a:t>
            </a:r>
            <a:endParaRPr lang="en-US" altLang="ja-JP" sz="2400" dirty="0" smtClean="0">
              <a:solidFill>
                <a:prstClr val="white"/>
              </a:solidFill>
              <a:latin typeface="小塚ゴシック Pr6N EL"/>
              <a:ea typeface="小塚ゴシック Pr6N EL"/>
              <a:cs typeface="小塚ゴシック Pr6N EL"/>
            </a:endParaRPr>
          </a:p>
          <a:p>
            <a:pPr lvl="0" algn="ctr"/>
            <a:endParaRPr lang="en-US" altLang="ja-JP" sz="2400" dirty="0">
              <a:solidFill>
                <a:prstClr val="white"/>
              </a:solidFill>
              <a:latin typeface="小塚ゴシック Pr6N EL"/>
              <a:ea typeface="小塚ゴシック Pr6N EL"/>
              <a:cs typeface="小塚ゴシック Pr6N EL"/>
            </a:endParaRPr>
          </a:p>
          <a:p>
            <a:pPr lvl="0" algn="ctr"/>
            <a:r>
              <a:rPr lang="ja-JP" altLang="en-US" sz="2400" dirty="0" smtClean="0">
                <a:solidFill>
                  <a:prstClr val="white"/>
                </a:solidFill>
                <a:latin typeface="小塚ゴシック Pr6N EL"/>
                <a:ea typeface="小塚ゴシック Pr6N EL"/>
                <a:cs typeface="小塚ゴシック Pr6N EL"/>
              </a:rPr>
              <a:t>それとも、私たちはどこかで進化をやめるべきだろうか？</a:t>
            </a:r>
            <a:endParaRPr lang="en-US" altLang="ja-JP" sz="2400" dirty="0" smtClean="0">
              <a:solidFill>
                <a:prstClr val="white"/>
              </a:solidFill>
              <a:latin typeface="小塚ゴシック Pr6N EL"/>
              <a:ea typeface="小塚ゴシック Pr6N EL"/>
              <a:cs typeface="小塚ゴシック Pr6N EL"/>
            </a:endParaRPr>
          </a:p>
        </p:txBody>
      </p:sp>
      <p:sp>
        <p:nvSpPr>
          <p:cNvPr id="7" name="タイトル 1"/>
          <p:cNvSpPr txBox="1">
            <a:spLocks/>
          </p:cNvSpPr>
          <p:nvPr/>
        </p:nvSpPr>
        <p:spPr>
          <a:xfrm>
            <a:off x="997209" y="143453"/>
            <a:ext cx="7441127"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kumimoji="1" sz="4400" b="0" i="0" kern="1200">
                <a:solidFill>
                  <a:schemeClr val="tx1"/>
                </a:solidFill>
                <a:latin typeface="ヒラギノ角ゴ Pro W3"/>
                <a:ea typeface="ヒラギノ角ゴ Pro W3"/>
                <a:cs typeface="ヒラギノ角ゴ Pro W3"/>
              </a:defRPr>
            </a:lvl1pPr>
          </a:lstStyle>
          <a:p>
            <a:r>
              <a:rPr lang="ja-JP" altLang="en-US" sz="4000" dirty="0" smtClean="0">
                <a:solidFill>
                  <a:schemeClr val="bg1"/>
                </a:solidFill>
                <a:latin typeface="小塚ゴシック Pr6N EL"/>
                <a:ea typeface="小塚ゴシック Pr6N EL"/>
                <a:cs typeface="小塚ゴシック Pr6N EL"/>
              </a:rPr>
              <a:t>考えてみよう</a:t>
            </a:r>
            <a:endParaRPr lang="ja-JP" altLang="en-US" sz="4000" dirty="0">
              <a:solidFill>
                <a:schemeClr val="bg1"/>
              </a:solidFill>
              <a:latin typeface="小塚ゴシック Pr6N EL"/>
              <a:ea typeface="小塚ゴシック Pr6N EL"/>
              <a:cs typeface="小塚ゴシック Pr6N EL"/>
            </a:endParaRPr>
          </a:p>
        </p:txBody>
      </p:sp>
    </p:spTree>
    <p:extLst>
      <p:ext uri="{BB962C8B-B14F-4D97-AF65-F5344CB8AC3E}">
        <p14:creationId xmlns:p14="http://schemas.microsoft.com/office/powerpoint/2010/main" val="11811086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0490961" cy="6983896"/>
          </a:xfrm>
          <a:prstGeom prst="rect">
            <a:avLst/>
          </a:prstGeom>
        </p:spPr>
      </p:pic>
      <p:pic>
        <p:nvPicPr>
          <p:cNvPr id="219" name="image38.png" descr="image38.png"/>
          <p:cNvPicPr>
            <a:picLocks noChangeAspect="1"/>
          </p:cNvPicPr>
          <p:nvPr/>
        </p:nvPicPr>
        <p:blipFill>
          <a:blip r:embed="rId3">
            <a:extLst/>
          </a:blip>
          <a:stretch>
            <a:fillRect/>
          </a:stretch>
        </p:blipFill>
        <p:spPr>
          <a:xfrm>
            <a:off x="636104" y="4385724"/>
            <a:ext cx="2497890" cy="2159909"/>
          </a:xfrm>
          <a:prstGeom prst="rect">
            <a:avLst/>
          </a:prstGeom>
          <a:ln w="12700">
            <a:miter lim="400000"/>
          </a:ln>
        </p:spPr>
      </p:pic>
      <p:sp>
        <p:nvSpPr>
          <p:cNvPr id="5" name="テキスト ボックス 4"/>
          <p:cNvSpPr txBox="1"/>
          <p:nvPr/>
        </p:nvSpPr>
        <p:spPr>
          <a:xfrm>
            <a:off x="1170434" y="415727"/>
            <a:ext cx="8176593" cy="1323439"/>
          </a:xfrm>
          <a:prstGeom prst="rect">
            <a:avLst/>
          </a:prstGeom>
          <a:noFill/>
        </p:spPr>
        <p:txBody>
          <a:bodyPr wrap="square" rtlCol="0">
            <a:spAutoFit/>
          </a:bodyPr>
          <a:lstStyle/>
          <a:p>
            <a:pPr lvl="0"/>
            <a:r>
              <a:rPr lang="en-US" altLang="ja-JP" sz="2000" dirty="0" smtClean="0">
                <a:solidFill>
                  <a:prstClr val="white"/>
                </a:solidFill>
                <a:latin typeface="小塚ゴシック Pr6N EL"/>
                <a:ea typeface="小塚ゴシック Pr6N EL"/>
                <a:cs typeface="小塚ゴシック Pr6N EL"/>
              </a:rPr>
              <a:t>『</a:t>
            </a:r>
            <a:r>
              <a:rPr lang="ja-JP" altLang="en-US" sz="2000" dirty="0" smtClean="0">
                <a:solidFill>
                  <a:prstClr val="white"/>
                </a:solidFill>
                <a:latin typeface="小塚ゴシック Pr6N EL"/>
                <a:ea typeface="小塚ゴシック Pr6N EL"/>
                <a:cs typeface="小塚ゴシック Pr6N EL"/>
              </a:rPr>
              <a:t>私なんかは、自分の一生については自然が破壊されていくのを悲しんだりしている。けれども人間の一生を考えたらサイボーグでもなんでもいいから、もっと発展してほしいという気持ちになるね</a:t>
            </a:r>
            <a:r>
              <a:rPr lang="en-US" altLang="ja-JP" sz="2000" dirty="0" smtClean="0">
                <a:solidFill>
                  <a:prstClr val="white"/>
                </a:solidFill>
                <a:latin typeface="小塚ゴシック Pr6N EL"/>
                <a:ea typeface="小塚ゴシック Pr6N EL"/>
                <a:cs typeface="小塚ゴシック Pr6N EL"/>
              </a:rPr>
              <a:t>』</a:t>
            </a:r>
          </a:p>
          <a:p>
            <a:pPr lvl="0" algn="r"/>
            <a:r>
              <a:rPr lang="en-US" altLang="ja-JP" sz="2000" dirty="0" smtClean="0">
                <a:solidFill>
                  <a:prstClr val="white"/>
                </a:solidFill>
                <a:latin typeface="小塚ゴシック Pr6N EL"/>
                <a:ea typeface="小塚ゴシック Pr6N EL"/>
                <a:cs typeface="小塚ゴシック Pr6N EL"/>
              </a:rPr>
              <a:t>—</a:t>
            </a:r>
            <a:r>
              <a:rPr lang="ja-JP" altLang="en-US" sz="2000" dirty="0" smtClean="0">
                <a:solidFill>
                  <a:prstClr val="white"/>
                </a:solidFill>
                <a:latin typeface="小塚ゴシック Pr6N EL"/>
                <a:ea typeface="小塚ゴシック Pr6N EL"/>
                <a:cs typeface="小塚ゴシック Pr6N EL"/>
              </a:rPr>
              <a:t>今西錦司</a:t>
            </a:r>
            <a:endParaRPr lang="en-US" altLang="ja-JP" sz="2000" dirty="0" smtClean="0">
              <a:solidFill>
                <a:prstClr val="white"/>
              </a:solidFill>
              <a:latin typeface="小塚ゴシック Pr6N EL"/>
              <a:ea typeface="小塚ゴシック Pr6N EL"/>
              <a:cs typeface="小塚ゴシック Pr6N EL"/>
            </a:endParaRPr>
          </a:p>
        </p:txBody>
      </p:sp>
    </p:spTree>
    <p:extLst>
      <p:ext uri="{BB962C8B-B14F-4D97-AF65-F5344CB8AC3E}">
        <p14:creationId xmlns:p14="http://schemas.microsoft.com/office/powerpoint/2010/main" val="1195614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正解のない問題"/>
          <p:cNvSpPr>
            <a:spLocks noGrp="1"/>
          </p:cNvSpPr>
          <p:nvPr>
            <p:ph type="title"/>
          </p:nvPr>
        </p:nvSpPr>
        <p:spPr>
          <a:xfrm>
            <a:off x="457200" y="2459038"/>
            <a:ext cx="8229600" cy="1143001"/>
          </a:xfrm>
          <a:prstGeom prst="rect">
            <a:avLst/>
          </a:prstGeom>
        </p:spPr>
        <p:txBody>
          <a:bodyPr/>
          <a:lstStyle/>
          <a:p>
            <a:r>
              <a:t>正解のない問題</a:t>
            </a:r>
          </a:p>
        </p:txBody>
      </p:sp>
    </p:spTree>
    <p:extLst>
      <p:ext uri="{BB962C8B-B14F-4D97-AF65-F5344CB8AC3E}">
        <p14:creationId xmlns:p14="http://schemas.microsoft.com/office/powerpoint/2010/main" val="688399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5" name="図 4" descr="hs-2006-23-a-1280x800_wallpap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4063" y="-530820"/>
            <a:ext cx="12034440" cy="7521525"/>
          </a:xfrm>
          <a:prstGeom prst="rect">
            <a:avLst/>
          </a:prstGeom>
        </p:spPr>
      </p:pic>
      <p:sp>
        <p:nvSpPr>
          <p:cNvPr id="6" name="テキスト ボックス 5"/>
          <p:cNvSpPr txBox="1"/>
          <p:nvPr/>
        </p:nvSpPr>
        <p:spPr>
          <a:xfrm>
            <a:off x="1137373" y="796228"/>
            <a:ext cx="3102152" cy="400110"/>
          </a:xfrm>
          <a:prstGeom prst="rect">
            <a:avLst/>
          </a:prstGeom>
          <a:noFill/>
        </p:spPr>
        <p:txBody>
          <a:bodyPr wrap="none" rtlCol="0">
            <a:spAutoFit/>
          </a:bodyPr>
          <a:lstStyle/>
          <a:p>
            <a:r>
              <a:rPr kumimoji="1" lang="ja-JP" altLang="en-US" sz="2000" dirty="0" smtClean="0">
                <a:solidFill>
                  <a:schemeClr val="bg1"/>
                </a:solidFill>
                <a:latin typeface="ヒラギノ角ゴ Pro W3"/>
                <a:ea typeface="ヒラギノ角ゴ Pro W3"/>
                <a:cs typeface="ヒラギノ角ゴ Pro W3"/>
              </a:rPr>
              <a:t>銀河ができ、星ができる</a:t>
            </a:r>
            <a:endParaRPr kumimoji="1" lang="ja-JP" altLang="en-US" sz="2000" dirty="0">
              <a:solidFill>
                <a:schemeClr val="bg1"/>
              </a:solidFill>
              <a:latin typeface="ヒラギノ角ゴ Pro W3"/>
              <a:ea typeface="ヒラギノ角ゴ Pro W3"/>
              <a:cs typeface="ヒラギノ角ゴ Pro W3"/>
            </a:endParaRPr>
          </a:p>
        </p:txBody>
      </p:sp>
    </p:spTree>
    <p:extLst>
      <p:ext uri="{BB962C8B-B14F-4D97-AF65-F5344CB8AC3E}">
        <p14:creationId xmlns:p14="http://schemas.microsoft.com/office/powerpoint/2010/main" val="38108078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図形グループ 1"/>
          <p:cNvGrpSpPr/>
          <p:nvPr/>
        </p:nvGrpSpPr>
        <p:grpSpPr>
          <a:xfrm>
            <a:off x="1" y="1"/>
            <a:ext cx="7115077" cy="3450030"/>
            <a:chOff x="1" y="1"/>
            <a:chExt cx="7115077" cy="3450030"/>
          </a:xfrm>
        </p:grpSpPr>
        <p:pic>
          <p:nvPicPr>
            <p:cNvPr id="4" name="図 3" descr="550px-Evolved_star_fusion_shells.svg.png"/>
            <p:cNvPicPr>
              <a:picLocks noChangeAspect="1"/>
            </p:cNvPicPr>
            <p:nvPr/>
          </p:nvPicPr>
          <p:blipFill>
            <a:blip r:embed="rId2"/>
            <a:stretch>
              <a:fillRect/>
            </a:stretch>
          </p:blipFill>
          <p:spPr>
            <a:xfrm>
              <a:off x="1" y="1"/>
              <a:ext cx="3450030" cy="3450030"/>
            </a:xfrm>
            <a:prstGeom prst="rect">
              <a:avLst/>
            </a:prstGeom>
          </p:spPr>
        </p:pic>
        <p:sp>
          <p:nvSpPr>
            <p:cNvPr id="8" name="テキスト ボックス 7"/>
            <p:cNvSpPr txBox="1"/>
            <p:nvPr/>
          </p:nvSpPr>
          <p:spPr>
            <a:xfrm>
              <a:off x="3467926" y="92096"/>
              <a:ext cx="3647152" cy="369332"/>
            </a:xfrm>
            <a:prstGeom prst="rect">
              <a:avLst/>
            </a:prstGeom>
            <a:noFill/>
          </p:spPr>
          <p:txBody>
            <a:bodyPr wrap="none" rtlCol="0">
              <a:spAutoFit/>
            </a:bodyPr>
            <a:lstStyle/>
            <a:p>
              <a:r>
                <a:rPr kumimoji="1" lang="ja-JP" altLang="en-US" dirty="0" smtClean="0">
                  <a:latin typeface="ヒラギノ角ゴ Pro W3"/>
                  <a:ea typeface="ヒラギノ角ゴ Pro W3"/>
                  <a:cs typeface="ヒラギノ角ゴ Pro W3"/>
                </a:rPr>
                <a:t>星の中で様々な元素が合成される</a:t>
              </a:r>
              <a:endParaRPr kumimoji="1" lang="ja-JP" altLang="en-US" dirty="0">
                <a:latin typeface="ヒラギノ角ゴ Pro W3"/>
                <a:ea typeface="ヒラギノ角ゴ Pro W3"/>
                <a:cs typeface="ヒラギノ角ゴ Pro W3"/>
              </a:endParaRPr>
            </a:p>
          </p:txBody>
        </p:sp>
      </p:grpSp>
      <p:grpSp>
        <p:nvGrpSpPr>
          <p:cNvPr id="3" name="図形グループ 2"/>
          <p:cNvGrpSpPr/>
          <p:nvPr/>
        </p:nvGrpSpPr>
        <p:grpSpPr>
          <a:xfrm>
            <a:off x="2987818" y="1042711"/>
            <a:ext cx="5775153" cy="2979916"/>
            <a:chOff x="2987818" y="1042711"/>
            <a:chExt cx="5775153" cy="2979916"/>
          </a:xfrm>
        </p:grpSpPr>
        <p:pic>
          <p:nvPicPr>
            <p:cNvPr id="5" name="図 4" descr="ps14_8x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818" y="1042711"/>
              <a:ext cx="3724895" cy="2979916"/>
            </a:xfrm>
            <a:prstGeom prst="rect">
              <a:avLst/>
            </a:prstGeom>
          </p:spPr>
        </p:pic>
        <p:sp>
          <p:nvSpPr>
            <p:cNvPr id="9" name="テキスト ボックス 8"/>
            <p:cNvSpPr txBox="1"/>
            <p:nvPr/>
          </p:nvSpPr>
          <p:spPr>
            <a:xfrm>
              <a:off x="6768866" y="1042711"/>
              <a:ext cx="1994105" cy="1200329"/>
            </a:xfrm>
            <a:prstGeom prst="rect">
              <a:avLst/>
            </a:prstGeom>
            <a:noFill/>
          </p:spPr>
          <p:txBody>
            <a:bodyPr wrap="square" rtlCol="0">
              <a:spAutoFit/>
            </a:bodyPr>
            <a:lstStyle/>
            <a:p>
              <a:r>
                <a:rPr kumimoji="1" lang="ja-JP" altLang="en-US" dirty="0" smtClean="0">
                  <a:latin typeface="ヒラギノ角ゴ Pro W3"/>
                  <a:ea typeface="ヒラギノ角ゴ Pro W3"/>
                  <a:cs typeface="ヒラギノ角ゴ Pro W3"/>
                </a:rPr>
                <a:t>星が死ぬ時、合成された元素は宇宙空間に放出される</a:t>
              </a:r>
              <a:endParaRPr kumimoji="1" lang="ja-JP" altLang="en-US" dirty="0">
                <a:latin typeface="ヒラギノ角ゴ Pro W3"/>
                <a:ea typeface="ヒラギノ角ゴ Pro W3"/>
                <a:cs typeface="ヒラギノ角ゴ Pro W3"/>
              </a:endParaRPr>
            </a:p>
          </p:txBody>
        </p:sp>
      </p:grpSp>
      <p:grpSp>
        <p:nvGrpSpPr>
          <p:cNvPr id="13" name="図形グループ 12"/>
          <p:cNvGrpSpPr/>
          <p:nvPr/>
        </p:nvGrpSpPr>
        <p:grpSpPr>
          <a:xfrm>
            <a:off x="163311" y="4346428"/>
            <a:ext cx="4549047" cy="2474762"/>
            <a:chOff x="163311" y="4346428"/>
            <a:chExt cx="4549047" cy="2474762"/>
          </a:xfrm>
        </p:grpSpPr>
        <p:pic>
          <p:nvPicPr>
            <p:cNvPr id="7" name="図 6" descr="Earth_GPN-2000-00113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311" y="4346428"/>
              <a:ext cx="2474762" cy="2474762"/>
            </a:xfrm>
            <a:prstGeom prst="rect">
              <a:avLst/>
            </a:prstGeom>
          </p:spPr>
        </p:pic>
        <p:sp>
          <p:nvSpPr>
            <p:cNvPr id="10" name="テキスト ボックス 9"/>
            <p:cNvSpPr txBox="1"/>
            <p:nvPr/>
          </p:nvSpPr>
          <p:spPr>
            <a:xfrm>
              <a:off x="2687967" y="5035193"/>
              <a:ext cx="2024391" cy="923330"/>
            </a:xfrm>
            <a:prstGeom prst="rect">
              <a:avLst/>
            </a:prstGeom>
            <a:noFill/>
          </p:spPr>
          <p:txBody>
            <a:bodyPr wrap="square" rtlCol="0">
              <a:spAutoFit/>
            </a:bodyPr>
            <a:lstStyle/>
            <a:p>
              <a:r>
                <a:rPr kumimoji="1" lang="ja-JP" altLang="en-US" dirty="0" smtClean="0">
                  <a:latin typeface="ヒラギノ角ゴ Pro W3"/>
                  <a:ea typeface="ヒラギノ角ゴ Pro W3"/>
                  <a:cs typeface="ヒラギノ角ゴ Pro W3"/>
                </a:rPr>
                <a:t>岩石の地面と生命の材料を持つ惑星ができる</a:t>
              </a:r>
              <a:endParaRPr kumimoji="1" lang="ja-JP" altLang="en-US" dirty="0">
                <a:latin typeface="ヒラギノ角ゴ Pro W3"/>
                <a:ea typeface="ヒラギノ角ゴ Pro W3"/>
                <a:cs typeface="ヒラギノ角ゴ Pro W3"/>
              </a:endParaRPr>
            </a:p>
          </p:txBody>
        </p:sp>
      </p:grpSp>
      <p:grpSp>
        <p:nvGrpSpPr>
          <p:cNvPr id="12" name="図形グループ 11"/>
          <p:cNvGrpSpPr/>
          <p:nvPr/>
        </p:nvGrpSpPr>
        <p:grpSpPr>
          <a:xfrm>
            <a:off x="5226943" y="3102056"/>
            <a:ext cx="3823617" cy="3779797"/>
            <a:chOff x="5226943" y="3102056"/>
            <a:chExt cx="3823617" cy="3779797"/>
          </a:xfrm>
        </p:grpSpPr>
        <p:pic>
          <p:nvPicPr>
            <p:cNvPr id="6" name="図 5" descr="M42proplyds.jpg"/>
            <p:cNvPicPr>
              <a:picLocks noChangeAspect="1"/>
            </p:cNvPicPr>
            <p:nvPr/>
          </p:nvPicPr>
          <p:blipFill>
            <a:blip r:embed="rId5"/>
            <a:stretch>
              <a:fillRect/>
            </a:stretch>
          </p:blipFill>
          <p:spPr>
            <a:xfrm>
              <a:off x="5226943" y="3102056"/>
              <a:ext cx="3823617" cy="2856467"/>
            </a:xfrm>
            <a:prstGeom prst="rect">
              <a:avLst/>
            </a:prstGeom>
          </p:spPr>
        </p:pic>
        <p:sp>
          <p:nvSpPr>
            <p:cNvPr id="11" name="テキスト ボックス 10"/>
            <p:cNvSpPr txBox="1"/>
            <p:nvPr/>
          </p:nvSpPr>
          <p:spPr>
            <a:xfrm>
              <a:off x="5226943" y="5958523"/>
              <a:ext cx="3823617" cy="923330"/>
            </a:xfrm>
            <a:prstGeom prst="rect">
              <a:avLst/>
            </a:prstGeom>
            <a:noFill/>
          </p:spPr>
          <p:txBody>
            <a:bodyPr wrap="square" rtlCol="0">
              <a:spAutoFit/>
            </a:bodyPr>
            <a:lstStyle/>
            <a:p>
              <a:r>
                <a:rPr lang="ja-JP" altLang="en-US" dirty="0" smtClean="0">
                  <a:latin typeface="ヒラギノ角ゴ Pro W3"/>
                  <a:ea typeface="ヒラギノ角ゴ Pro W3"/>
                  <a:cs typeface="ヒラギノ角ゴ Pro W3"/>
                </a:rPr>
                <a:t>宇宙誕生から約</a:t>
              </a:r>
              <a:r>
                <a:rPr lang="en-US" altLang="ja-JP" dirty="0" smtClean="0">
                  <a:latin typeface="ヒラギノ角ゴ Pro W3"/>
                  <a:ea typeface="ヒラギノ角ゴ Pro W3"/>
                  <a:cs typeface="ヒラギノ角ゴ Pro W3"/>
                </a:rPr>
                <a:t>92</a:t>
              </a:r>
              <a:r>
                <a:rPr lang="ja-JP" altLang="en-US" dirty="0" smtClean="0">
                  <a:latin typeface="ヒラギノ角ゴ Pro W3"/>
                  <a:ea typeface="ヒラギノ角ゴ Pro W3"/>
                  <a:cs typeface="ヒラギノ角ゴ Pro W3"/>
                </a:rPr>
                <a:t>億年後、銀河系のガスに重元素が増えてきた頃に太陽系が形成</a:t>
              </a:r>
              <a:endParaRPr kumimoji="1" lang="ja-JP" altLang="en-US" dirty="0">
                <a:latin typeface="ヒラギノ角ゴ Pro W3"/>
                <a:ea typeface="ヒラギノ角ゴ Pro W3"/>
                <a:cs typeface="ヒラギノ角ゴ Pro W3"/>
              </a:endParaRPr>
            </a:p>
          </p:txBody>
        </p:sp>
      </p:grpSp>
    </p:spTree>
    <p:extLst>
      <p:ext uri="{BB962C8B-B14F-4D97-AF65-F5344CB8AC3E}">
        <p14:creationId xmlns:p14="http://schemas.microsoft.com/office/powerpoint/2010/main" val="127032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図形グループ 18"/>
          <p:cNvGrpSpPr/>
          <p:nvPr/>
        </p:nvGrpSpPr>
        <p:grpSpPr>
          <a:xfrm>
            <a:off x="259765" y="211642"/>
            <a:ext cx="3391011" cy="2817487"/>
            <a:chOff x="259765" y="211642"/>
            <a:chExt cx="3391011" cy="2817487"/>
          </a:xfrm>
        </p:grpSpPr>
        <p:pic>
          <p:nvPicPr>
            <p:cNvPr id="7" name="図 6"/>
            <p:cNvPicPr>
              <a:picLocks noChangeAspect="1"/>
            </p:cNvPicPr>
            <p:nvPr/>
          </p:nvPicPr>
          <p:blipFill>
            <a:blip r:embed="rId3"/>
            <a:stretch>
              <a:fillRect/>
            </a:stretch>
          </p:blipFill>
          <p:spPr>
            <a:xfrm>
              <a:off x="259765" y="211642"/>
              <a:ext cx="1834642" cy="2817487"/>
            </a:xfrm>
            <a:prstGeom prst="rect">
              <a:avLst/>
            </a:prstGeom>
          </p:spPr>
        </p:pic>
        <p:sp>
          <p:nvSpPr>
            <p:cNvPr id="5" name="テキスト ボックス 4"/>
            <p:cNvSpPr txBox="1"/>
            <p:nvPr/>
          </p:nvSpPr>
          <p:spPr>
            <a:xfrm>
              <a:off x="2311948" y="374443"/>
              <a:ext cx="1338828" cy="369332"/>
            </a:xfrm>
            <a:prstGeom prst="rect">
              <a:avLst/>
            </a:prstGeom>
            <a:noFill/>
          </p:spPr>
          <p:txBody>
            <a:bodyPr wrap="none" rtlCol="0">
              <a:spAutoFit/>
            </a:bodyPr>
            <a:lstStyle/>
            <a:p>
              <a:r>
                <a:rPr kumimoji="1" lang="ja-JP" altLang="en-US" dirty="0" smtClean="0"/>
                <a:t>生命の誕生</a:t>
              </a:r>
              <a:endParaRPr kumimoji="1" lang="ja-JP" altLang="en-US" dirty="0"/>
            </a:p>
          </p:txBody>
        </p:sp>
      </p:grpSp>
      <p:grpSp>
        <p:nvGrpSpPr>
          <p:cNvPr id="16" name="図形グループ 15"/>
          <p:cNvGrpSpPr/>
          <p:nvPr/>
        </p:nvGrpSpPr>
        <p:grpSpPr>
          <a:xfrm>
            <a:off x="3441311" y="3819505"/>
            <a:ext cx="2735649" cy="2765730"/>
            <a:chOff x="2985901" y="3874668"/>
            <a:chExt cx="2735649" cy="2765730"/>
          </a:xfrm>
        </p:grpSpPr>
        <p:sp>
          <p:nvSpPr>
            <p:cNvPr id="11" name="テキスト ボックス 10"/>
            <p:cNvSpPr txBox="1"/>
            <p:nvPr/>
          </p:nvSpPr>
          <p:spPr>
            <a:xfrm>
              <a:off x="4382722" y="6271066"/>
              <a:ext cx="1338828" cy="369332"/>
            </a:xfrm>
            <a:prstGeom prst="rect">
              <a:avLst/>
            </a:prstGeom>
            <a:noFill/>
          </p:spPr>
          <p:txBody>
            <a:bodyPr wrap="none" rtlCol="0">
              <a:spAutoFit/>
            </a:bodyPr>
            <a:lstStyle/>
            <a:p>
              <a:r>
                <a:rPr kumimoji="1" lang="ja-JP" altLang="en-US" dirty="0" smtClean="0"/>
                <a:t>知性の獲得</a:t>
              </a:r>
              <a:endParaRPr kumimoji="1" lang="ja-JP" altLang="en-US" dirty="0"/>
            </a:p>
          </p:txBody>
        </p:sp>
        <p:pic>
          <p:nvPicPr>
            <p:cNvPr id="12" name="図 11"/>
            <p:cNvPicPr>
              <a:picLocks noChangeAspect="1"/>
            </p:cNvPicPr>
            <p:nvPr/>
          </p:nvPicPr>
          <p:blipFill>
            <a:blip r:embed="rId4"/>
            <a:stretch>
              <a:fillRect/>
            </a:stretch>
          </p:blipFill>
          <p:spPr>
            <a:xfrm>
              <a:off x="2985901" y="3874668"/>
              <a:ext cx="2514342" cy="2396398"/>
            </a:xfrm>
            <a:prstGeom prst="rect">
              <a:avLst/>
            </a:prstGeom>
          </p:spPr>
        </p:pic>
      </p:grpSp>
      <p:grpSp>
        <p:nvGrpSpPr>
          <p:cNvPr id="18" name="図形グループ 17"/>
          <p:cNvGrpSpPr/>
          <p:nvPr/>
        </p:nvGrpSpPr>
        <p:grpSpPr>
          <a:xfrm>
            <a:off x="2480264" y="877379"/>
            <a:ext cx="3405836" cy="2457788"/>
            <a:chOff x="2094407" y="896943"/>
            <a:chExt cx="3405836" cy="2457788"/>
          </a:xfrm>
        </p:grpSpPr>
        <p:pic>
          <p:nvPicPr>
            <p:cNvPr id="8" name="図 7"/>
            <p:cNvPicPr>
              <a:picLocks noChangeAspect="1"/>
            </p:cNvPicPr>
            <p:nvPr/>
          </p:nvPicPr>
          <p:blipFill>
            <a:blip r:embed="rId5"/>
            <a:stretch>
              <a:fillRect/>
            </a:stretch>
          </p:blipFill>
          <p:spPr>
            <a:xfrm>
              <a:off x="2094407" y="1285686"/>
              <a:ext cx="3405836" cy="2069045"/>
            </a:xfrm>
            <a:prstGeom prst="rect">
              <a:avLst/>
            </a:prstGeom>
          </p:spPr>
        </p:pic>
        <p:sp>
          <p:nvSpPr>
            <p:cNvPr id="10" name="テキスト ボックス 9"/>
            <p:cNvSpPr txBox="1"/>
            <p:nvPr/>
          </p:nvSpPr>
          <p:spPr>
            <a:xfrm>
              <a:off x="3669181" y="896943"/>
              <a:ext cx="184666" cy="369332"/>
            </a:xfrm>
            <a:prstGeom prst="rect">
              <a:avLst/>
            </a:prstGeom>
            <a:noFill/>
          </p:spPr>
          <p:txBody>
            <a:bodyPr wrap="none" rtlCol="0">
              <a:spAutoFit/>
            </a:bodyPr>
            <a:lstStyle/>
            <a:p>
              <a:endParaRPr kumimoji="1" lang="ja-JP" altLang="en-US" dirty="0"/>
            </a:p>
          </p:txBody>
        </p:sp>
        <p:sp>
          <p:nvSpPr>
            <p:cNvPr id="2" name="テキスト ボックス 1"/>
            <p:cNvSpPr txBox="1"/>
            <p:nvPr/>
          </p:nvSpPr>
          <p:spPr>
            <a:xfrm>
              <a:off x="3853847" y="1081609"/>
              <a:ext cx="1325303" cy="369332"/>
            </a:xfrm>
            <a:prstGeom prst="rect">
              <a:avLst/>
            </a:prstGeom>
            <a:noFill/>
          </p:spPr>
          <p:txBody>
            <a:bodyPr wrap="none" rtlCol="0">
              <a:spAutoFit/>
            </a:bodyPr>
            <a:lstStyle/>
            <a:p>
              <a:r>
                <a:rPr kumimoji="1" lang="ja-JP" altLang="en-US" dirty="0" smtClean="0"/>
                <a:t>複雑に進化</a:t>
              </a:r>
              <a:endParaRPr kumimoji="1" lang="ja-JP" altLang="en-US" dirty="0"/>
            </a:p>
          </p:txBody>
        </p:sp>
      </p:grpSp>
      <p:grpSp>
        <p:nvGrpSpPr>
          <p:cNvPr id="17" name="図形グループ 16"/>
          <p:cNvGrpSpPr/>
          <p:nvPr/>
        </p:nvGrpSpPr>
        <p:grpSpPr>
          <a:xfrm>
            <a:off x="6038664" y="2106273"/>
            <a:ext cx="3024951" cy="3492038"/>
            <a:chOff x="5500243" y="2106273"/>
            <a:chExt cx="3024951" cy="3492038"/>
          </a:xfrm>
        </p:grpSpPr>
        <p:pic>
          <p:nvPicPr>
            <p:cNvPr id="9" name="図 8"/>
            <p:cNvPicPr>
              <a:picLocks noChangeAspect="1"/>
            </p:cNvPicPr>
            <p:nvPr/>
          </p:nvPicPr>
          <p:blipFill>
            <a:blip r:embed="rId6"/>
            <a:stretch>
              <a:fillRect/>
            </a:stretch>
          </p:blipFill>
          <p:spPr>
            <a:xfrm>
              <a:off x="5500243" y="2475605"/>
              <a:ext cx="3024951" cy="3122706"/>
            </a:xfrm>
            <a:prstGeom prst="rect">
              <a:avLst/>
            </a:prstGeom>
          </p:spPr>
        </p:pic>
        <p:sp>
          <p:nvSpPr>
            <p:cNvPr id="3" name="テキスト ボックス 2"/>
            <p:cNvSpPr txBox="1"/>
            <p:nvPr/>
          </p:nvSpPr>
          <p:spPr>
            <a:xfrm>
              <a:off x="6651664" y="2106273"/>
              <a:ext cx="1873530" cy="369332"/>
            </a:xfrm>
            <a:prstGeom prst="rect">
              <a:avLst/>
            </a:prstGeom>
            <a:noFill/>
          </p:spPr>
          <p:txBody>
            <a:bodyPr wrap="none" rtlCol="0">
              <a:spAutoFit/>
            </a:bodyPr>
            <a:lstStyle/>
            <a:p>
              <a:r>
                <a:rPr kumimoji="1" lang="ja-JP" altLang="en-US" dirty="0" smtClean="0"/>
                <a:t>もっと複雑に進化</a:t>
              </a:r>
              <a:endParaRPr kumimoji="1" lang="ja-JP" altLang="en-US" dirty="0"/>
            </a:p>
          </p:txBody>
        </p:sp>
      </p:grpSp>
      <p:grpSp>
        <p:nvGrpSpPr>
          <p:cNvPr id="13" name="図形グループ 12"/>
          <p:cNvGrpSpPr/>
          <p:nvPr/>
        </p:nvGrpSpPr>
        <p:grpSpPr>
          <a:xfrm>
            <a:off x="60474" y="4061115"/>
            <a:ext cx="3164746" cy="2524120"/>
            <a:chOff x="60474" y="4061115"/>
            <a:chExt cx="3164746" cy="2524120"/>
          </a:xfrm>
        </p:grpSpPr>
        <p:sp>
          <p:nvSpPr>
            <p:cNvPr id="14" name="テキスト ボックス 13"/>
            <p:cNvSpPr txBox="1"/>
            <p:nvPr/>
          </p:nvSpPr>
          <p:spPr>
            <a:xfrm>
              <a:off x="259765" y="4061115"/>
              <a:ext cx="992354" cy="369332"/>
            </a:xfrm>
            <a:prstGeom prst="rect">
              <a:avLst/>
            </a:prstGeom>
            <a:noFill/>
          </p:spPr>
          <p:txBody>
            <a:bodyPr wrap="none" rtlCol="0">
              <a:spAutoFit/>
            </a:bodyPr>
            <a:lstStyle/>
            <a:p>
              <a:r>
                <a:rPr kumimoji="1" lang="ja-JP" altLang="en-US" dirty="0" smtClean="0"/>
                <a:t>今ココ</a:t>
              </a:r>
              <a:r>
                <a:rPr kumimoji="1" lang="en-US" altLang="ja-JP" dirty="0" smtClean="0"/>
                <a:t>↓</a:t>
              </a:r>
              <a:endParaRPr kumimoji="1" lang="ja-JP" altLang="en-US" dirty="0"/>
            </a:p>
          </p:txBody>
        </p:sp>
        <p:pic>
          <p:nvPicPr>
            <p:cNvPr id="4" name="図 3"/>
            <p:cNvPicPr>
              <a:picLocks noChangeAspect="1"/>
            </p:cNvPicPr>
            <p:nvPr/>
          </p:nvPicPr>
          <p:blipFill>
            <a:blip r:embed="rId7"/>
            <a:stretch>
              <a:fillRect/>
            </a:stretch>
          </p:blipFill>
          <p:spPr>
            <a:xfrm>
              <a:off x="60474" y="4479800"/>
              <a:ext cx="3164746" cy="2105435"/>
            </a:xfrm>
            <a:prstGeom prst="rect">
              <a:avLst/>
            </a:prstGeom>
          </p:spPr>
        </p:pic>
        <p:sp>
          <p:nvSpPr>
            <p:cNvPr id="6" name="テキスト ボックス 5"/>
            <p:cNvSpPr txBox="1"/>
            <p:nvPr/>
          </p:nvSpPr>
          <p:spPr>
            <a:xfrm>
              <a:off x="60474" y="6308236"/>
              <a:ext cx="1836410" cy="276999"/>
            </a:xfrm>
            <a:prstGeom prst="rect">
              <a:avLst/>
            </a:prstGeom>
            <a:noFill/>
          </p:spPr>
          <p:txBody>
            <a:bodyPr wrap="none" rtlCol="0">
              <a:spAutoFit/>
            </a:bodyPr>
            <a:lstStyle/>
            <a:p>
              <a:r>
                <a:rPr lang="en-US" altLang="ja-JP" sz="1200" dirty="0">
                  <a:solidFill>
                    <a:schemeClr val="bg1">
                      <a:lumMod val="65000"/>
                    </a:schemeClr>
                  </a:solidFill>
                </a:rPr>
                <a:t>Dominick Reuter-REUTERS</a:t>
              </a:r>
              <a:endParaRPr kumimoji="1" lang="ja-JP" altLang="en-US" sz="1200" dirty="0">
                <a:solidFill>
                  <a:schemeClr val="bg1">
                    <a:lumMod val="65000"/>
                  </a:schemeClr>
                </a:solidFill>
              </a:endParaRPr>
            </a:p>
          </p:txBody>
        </p:sp>
      </p:grpSp>
    </p:spTree>
    <p:extLst>
      <p:ext uri="{BB962C8B-B14F-4D97-AF65-F5344CB8AC3E}">
        <p14:creationId xmlns:p14="http://schemas.microsoft.com/office/powerpoint/2010/main" val="84354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p:cNvSpPr>
          <p:nvPr>
            <p:ph type="title"/>
          </p:nvPr>
        </p:nvSpPr>
        <p:spPr>
          <a:xfrm>
            <a:off x="626489" y="2757548"/>
            <a:ext cx="2116711" cy="1143001"/>
          </a:xfrm>
          <a:prstGeom prst="rect">
            <a:avLst/>
          </a:prstGeom>
        </p:spPr>
        <p:txBody>
          <a:bodyPr>
            <a:normAutofit/>
          </a:bodyPr>
          <a:lstStyle>
            <a:lvl1pPr>
              <a:defRPr sz="3600">
                <a:latin typeface="ヒラギノ丸ゴ Pro"/>
                <a:ea typeface="ヒラギノ丸ゴ Pro"/>
                <a:cs typeface="ヒラギノ丸ゴ Pro"/>
                <a:sym typeface="ヒラギノ丸ゴ Pro"/>
              </a:defRPr>
            </a:lvl1pPr>
          </a:lstStyle>
          <a:p>
            <a:pPr algn="l"/>
            <a:r>
              <a:rPr lang="ja-JP" altLang="en-US" sz="2400" dirty="0" smtClean="0">
                <a:latin typeface="Hiragino Kaku Gothic Pro W3" charset="-128"/>
                <a:ea typeface="Hiragino Kaku Gothic Pro W3" charset="-128"/>
                <a:cs typeface="Hiragino Kaku Gothic Pro W3" charset="-128"/>
              </a:rPr>
              <a:t>太陽系の未来</a:t>
            </a:r>
            <a:endParaRPr sz="2400" dirty="0">
              <a:latin typeface="Hiragino Kaku Gothic Pro W3" charset="-128"/>
              <a:ea typeface="Hiragino Kaku Gothic Pro W3" charset="-128"/>
              <a:cs typeface="Hiragino Kaku Gothic Pro W3" charset="-128"/>
            </a:endParaRPr>
          </a:p>
        </p:txBody>
      </p:sp>
      <p:pic>
        <p:nvPicPr>
          <p:cNvPr id="233" name="image33.png"/>
          <p:cNvPicPr>
            <a:picLocks noChangeAspect="1"/>
          </p:cNvPicPr>
          <p:nvPr/>
        </p:nvPicPr>
        <p:blipFill>
          <a:blip r:embed="rId2">
            <a:extLst/>
          </a:blip>
          <a:stretch>
            <a:fillRect/>
          </a:stretch>
        </p:blipFill>
        <p:spPr>
          <a:xfrm>
            <a:off x="3418842" y="0"/>
            <a:ext cx="5560058" cy="7011527"/>
          </a:xfrm>
          <a:prstGeom prst="rect">
            <a:avLst/>
          </a:prstGeom>
          <a:ln w="12700">
            <a:miter lim="400000"/>
          </a:ln>
        </p:spPr>
      </p:pic>
      <p:sp>
        <p:nvSpPr>
          <p:cNvPr id="234" name="Shape 234"/>
          <p:cNvSpPr/>
          <p:nvPr/>
        </p:nvSpPr>
        <p:spPr>
          <a:xfrm>
            <a:off x="5687945" y="392506"/>
            <a:ext cx="1617499"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a:solidFill>
                  <a:srgbClr val="CCFFCC"/>
                </a:solidFill>
              </a:defRPr>
            </a:pPr>
            <a:r>
              <a:rPr>
                <a:latin typeface="+mj-lt"/>
                <a:ea typeface="+mj-ea"/>
                <a:cs typeface="+mj-cs"/>
                <a:sym typeface="Helvetica"/>
              </a:rPr>
              <a:t>誕生</a:t>
            </a:r>
            <a:r>
              <a:t>(45</a:t>
            </a:r>
            <a:r>
              <a:rPr>
                <a:latin typeface="+mj-lt"/>
                <a:ea typeface="+mj-ea"/>
                <a:cs typeface="+mj-cs"/>
                <a:sym typeface="Helvetica"/>
              </a:rPr>
              <a:t>億年前</a:t>
            </a:r>
            <a:r>
              <a:t>)</a:t>
            </a:r>
          </a:p>
        </p:txBody>
      </p:sp>
      <p:sp>
        <p:nvSpPr>
          <p:cNvPr id="235" name="Shape 235"/>
          <p:cNvSpPr/>
          <p:nvPr/>
        </p:nvSpPr>
        <p:spPr>
          <a:xfrm>
            <a:off x="3847311" y="3123871"/>
            <a:ext cx="561341" cy="320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CCFFCC"/>
                </a:solidFill>
                <a:latin typeface="+mj-lt"/>
                <a:ea typeface="+mj-ea"/>
                <a:cs typeface="+mj-cs"/>
                <a:sym typeface="Helvetica"/>
              </a:defRPr>
            </a:lvl1pPr>
          </a:lstStyle>
          <a:p>
            <a:pPr>
              <a:defRPr>
                <a:latin typeface="+mn-lt"/>
                <a:ea typeface="+mn-ea"/>
                <a:cs typeface="+mn-cs"/>
                <a:sym typeface="Calibri"/>
              </a:defRPr>
            </a:pPr>
            <a:r>
              <a:rPr>
                <a:latin typeface="+mj-lt"/>
                <a:ea typeface="+mj-ea"/>
                <a:cs typeface="+mj-cs"/>
                <a:sym typeface="Helvetica"/>
              </a:rPr>
              <a:t>現在</a:t>
            </a:r>
          </a:p>
        </p:txBody>
      </p:sp>
      <p:sp>
        <p:nvSpPr>
          <p:cNvPr id="236" name="Shape 236"/>
          <p:cNvSpPr/>
          <p:nvPr/>
        </p:nvSpPr>
        <p:spPr>
          <a:xfrm>
            <a:off x="6068824" y="3715883"/>
            <a:ext cx="1058942" cy="3693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a:solidFill>
                  <a:srgbClr val="CCFFCC"/>
                </a:solidFill>
              </a:defRPr>
            </a:pPr>
            <a:r>
              <a:rPr lang="en-US" altLang="ja-JP" dirty="0" smtClean="0"/>
              <a:t>6</a:t>
            </a:r>
            <a:r>
              <a:rPr dirty="0" smtClean="0"/>
              <a:t>0</a:t>
            </a:r>
            <a:r>
              <a:rPr dirty="0">
                <a:latin typeface="+mj-lt"/>
                <a:ea typeface="+mj-ea"/>
                <a:cs typeface="+mj-cs"/>
                <a:sym typeface="Helvetica"/>
              </a:rPr>
              <a:t>億年後</a:t>
            </a:r>
          </a:p>
        </p:txBody>
      </p:sp>
    </p:spTree>
    <p:extLst>
      <p:ext uri="{BB962C8B-B14F-4D97-AF65-F5344CB8AC3E}">
        <p14:creationId xmlns:p14="http://schemas.microsoft.com/office/powerpoint/2010/main" val="1183637764"/>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図形グループ 11"/>
          <p:cNvGrpSpPr/>
          <p:nvPr/>
        </p:nvGrpSpPr>
        <p:grpSpPr>
          <a:xfrm>
            <a:off x="2826927" y="307418"/>
            <a:ext cx="6317073" cy="6550582"/>
            <a:chOff x="2900813" y="257583"/>
            <a:chExt cx="6317073" cy="6550582"/>
          </a:xfrm>
        </p:grpSpPr>
        <p:pic>
          <p:nvPicPr>
            <p:cNvPr id="4" name="図 3"/>
            <p:cNvPicPr>
              <a:picLocks noChangeAspect="1"/>
            </p:cNvPicPr>
            <p:nvPr/>
          </p:nvPicPr>
          <p:blipFill>
            <a:blip r:embed="rId3"/>
            <a:stretch>
              <a:fillRect/>
            </a:stretch>
          </p:blipFill>
          <p:spPr>
            <a:xfrm>
              <a:off x="4042224" y="257583"/>
              <a:ext cx="5085695" cy="6342833"/>
            </a:xfrm>
            <a:prstGeom prst="rect">
              <a:avLst/>
            </a:prstGeom>
          </p:spPr>
        </p:pic>
        <p:sp>
          <p:nvSpPr>
            <p:cNvPr id="5" name="テキスト ボックス 4"/>
            <p:cNvSpPr txBox="1"/>
            <p:nvPr/>
          </p:nvSpPr>
          <p:spPr>
            <a:xfrm>
              <a:off x="4326043" y="1989138"/>
              <a:ext cx="1341984" cy="369332"/>
            </a:xfrm>
            <a:prstGeom prst="rect">
              <a:avLst/>
            </a:prstGeom>
            <a:solidFill>
              <a:srgbClr val="FFFFFF"/>
            </a:solidFill>
          </p:spPr>
          <p:txBody>
            <a:bodyPr wrap="none" rtlCol="0">
              <a:spAutoFit/>
            </a:bodyPr>
            <a:lstStyle/>
            <a:p>
              <a:r>
                <a:rPr kumimoji="1" lang="en-US" altLang="ja-JP" dirty="0" smtClean="0"/>
                <a:t>2</a:t>
              </a:r>
              <a:r>
                <a:rPr kumimoji="1" lang="ja-JP" altLang="en-US" dirty="0" smtClean="0"/>
                <a:t>億</a:t>
              </a:r>
              <a:r>
                <a:rPr kumimoji="1" lang="en-US" altLang="ja-JP" dirty="0" smtClean="0"/>
                <a:t>2</a:t>
              </a:r>
              <a:r>
                <a:rPr kumimoji="1" lang="ja-JP" altLang="en-US" dirty="0" smtClean="0"/>
                <a:t>千万前</a:t>
              </a:r>
              <a:endParaRPr kumimoji="1" lang="ja-JP" altLang="en-US" dirty="0"/>
            </a:p>
          </p:txBody>
        </p:sp>
        <p:sp>
          <p:nvSpPr>
            <p:cNvPr id="6" name="テキスト ボックス 5"/>
            <p:cNvSpPr txBox="1"/>
            <p:nvPr/>
          </p:nvSpPr>
          <p:spPr>
            <a:xfrm>
              <a:off x="7239223" y="1989138"/>
              <a:ext cx="763325" cy="369332"/>
            </a:xfrm>
            <a:prstGeom prst="rect">
              <a:avLst/>
            </a:prstGeom>
            <a:solidFill>
              <a:srgbClr val="FFFFFF"/>
            </a:solidFill>
          </p:spPr>
          <p:txBody>
            <a:bodyPr wrap="none" rtlCol="0">
              <a:spAutoFit/>
            </a:bodyPr>
            <a:lstStyle/>
            <a:p>
              <a:r>
                <a:rPr kumimoji="1" lang="en-US" altLang="ja-JP" dirty="0" smtClean="0"/>
                <a:t>2</a:t>
              </a:r>
              <a:r>
                <a:rPr kumimoji="1" lang="ja-JP" altLang="en-US" dirty="0" smtClean="0"/>
                <a:t>億前　　　</a:t>
              </a:r>
              <a:endParaRPr kumimoji="1" lang="ja-JP" altLang="en-US" dirty="0"/>
            </a:p>
          </p:txBody>
        </p:sp>
        <p:sp>
          <p:nvSpPr>
            <p:cNvPr id="7" name="テキスト ボックス 6"/>
            <p:cNvSpPr txBox="1"/>
            <p:nvPr/>
          </p:nvSpPr>
          <p:spPr>
            <a:xfrm>
              <a:off x="4116718" y="4214938"/>
              <a:ext cx="1981845" cy="369332"/>
            </a:xfrm>
            <a:prstGeom prst="rect">
              <a:avLst/>
            </a:prstGeom>
            <a:solidFill>
              <a:srgbClr val="FFFFFF"/>
            </a:solidFill>
          </p:spPr>
          <p:txBody>
            <a:bodyPr wrap="none" rtlCol="0">
              <a:spAutoFit/>
            </a:bodyPr>
            <a:lstStyle/>
            <a:p>
              <a:r>
                <a:rPr lang="en-US" altLang="ja-JP" dirty="0" smtClean="0"/>
                <a:t>1.5</a:t>
              </a:r>
              <a:r>
                <a:rPr kumimoji="1" lang="ja-JP" altLang="en-US" dirty="0" smtClean="0"/>
                <a:t>億前（ジュラ紀）　　　</a:t>
              </a:r>
              <a:endParaRPr kumimoji="1" lang="ja-JP" altLang="en-US" dirty="0"/>
            </a:p>
          </p:txBody>
        </p:sp>
        <p:sp>
          <p:nvSpPr>
            <p:cNvPr id="8" name="テキスト ボックス 7"/>
            <p:cNvSpPr txBox="1"/>
            <p:nvPr/>
          </p:nvSpPr>
          <p:spPr>
            <a:xfrm>
              <a:off x="6256919" y="4187024"/>
              <a:ext cx="2960967" cy="369332"/>
            </a:xfrm>
            <a:prstGeom prst="rect">
              <a:avLst/>
            </a:prstGeom>
            <a:solidFill>
              <a:srgbClr val="FFFFFF"/>
            </a:solidFill>
          </p:spPr>
          <p:txBody>
            <a:bodyPr wrap="none" rtlCol="0">
              <a:spAutoFit/>
            </a:bodyPr>
            <a:lstStyle/>
            <a:p>
              <a:r>
                <a:rPr lang="en-US" altLang="ja-JP" dirty="0" smtClean="0"/>
                <a:t>6500</a:t>
              </a:r>
              <a:r>
                <a:rPr lang="ja-JP" altLang="en-US" dirty="0" smtClean="0"/>
                <a:t>万年</a:t>
              </a:r>
              <a:r>
                <a:rPr kumimoji="1" lang="ja-JP" altLang="en-US" dirty="0" smtClean="0"/>
                <a:t>前（恐竜絶滅の頃）　　　</a:t>
              </a:r>
              <a:endParaRPr kumimoji="1" lang="ja-JP" altLang="en-US" dirty="0"/>
            </a:p>
          </p:txBody>
        </p:sp>
        <p:sp>
          <p:nvSpPr>
            <p:cNvPr id="9" name="テキスト ボックス 8"/>
            <p:cNvSpPr txBox="1"/>
            <p:nvPr/>
          </p:nvSpPr>
          <p:spPr>
            <a:xfrm>
              <a:off x="5972968" y="6415750"/>
              <a:ext cx="646331" cy="369332"/>
            </a:xfrm>
            <a:prstGeom prst="rect">
              <a:avLst/>
            </a:prstGeom>
            <a:solidFill>
              <a:srgbClr val="FFFFFF"/>
            </a:solidFill>
          </p:spPr>
          <p:txBody>
            <a:bodyPr wrap="none" rtlCol="0">
              <a:spAutoFit/>
            </a:bodyPr>
            <a:lstStyle/>
            <a:p>
              <a:r>
                <a:rPr kumimoji="1" lang="ja-JP" altLang="en-US" dirty="0" smtClean="0"/>
                <a:t>現在　　　　　　</a:t>
              </a:r>
              <a:endParaRPr kumimoji="1" lang="ja-JP" altLang="en-US" dirty="0"/>
            </a:p>
          </p:txBody>
        </p:sp>
        <p:sp>
          <p:nvSpPr>
            <p:cNvPr id="10" name="テキスト ボックス 9"/>
            <p:cNvSpPr txBox="1"/>
            <p:nvPr/>
          </p:nvSpPr>
          <p:spPr>
            <a:xfrm>
              <a:off x="2900813" y="6392667"/>
              <a:ext cx="2850460" cy="415498"/>
            </a:xfrm>
            <a:prstGeom prst="rect">
              <a:avLst/>
            </a:prstGeom>
            <a:noFill/>
          </p:spPr>
          <p:txBody>
            <a:bodyPr wrap="none" rtlCol="0">
              <a:spAutoFit/>
            </a:bodyPr>
            <a:lstStyle/>
            <a:p>
              <a:r>
                <a:rPr lang="en-US" altLang="ja-JP" sz="1050" dirty="0" err="1" smtClean="0"/>
                <a:t>Kious</a:t>
              </a:r>
              <a:r>
                <a:rPr lang="en-US" altLang="ja-JP" sz="1050" dirty="0" smtClean="0"/>
                <a:t> &amp; Tilling, The Dynamic Earth</a:t>
              </a:r>
              <a:r>
                <a:rPr lang="ja-JP" altLang="en-US" sz="1050" dirty="0" smtClean="0"/>
                <a:t>より</a:t>
              </a:r>
              <a:endParaRPr lang="en-US" altLang="ja-JP" sz="1050" dirty="0" smtClean="0"/>
            </a:p>
            <a:p>
              <a:r>
                <a:rPr lang="en-US" altLang="ja-JP" sz="1050" dirty="0" smtClean="0"/>
                <a:t>http://</a:t>
              </a:r>
              <a:r>
                <a:rPr lang="en-US" altLang="ja-JP" sz="1050" dirty="0" err="1" smtClean="0"/>
                <a:t>pubs.usgs.gov/gip/dynamic/dynamic.html</a:t>
              </a:r>
              <a:endParaRPr kumimoji="1" lang="ja-JP" altLang="en-US" sz="1050" dirty="0"/>
            </a:p>
          </p:txBody>
        </p:sp>
      </p:grpSp>
      <p:sp>
        <p:nvSpPr>
          <p:cNvPr id="14" name="タイトル 13"/>
          <p:cNvSpPr>
            <a:spLocks noGrp="1"/>
          </p:cNvSpPr>
          <p:nvPr>
            <p:ph type="title"/>
          </p:nvPr>
        </p:nvSpPr>
        <p:spPr>
          <a:xfrm>
            <a:off x="404190" y="2231960"/>
            <a:ext cx="3279913" cy="1143000"/>
          </a:xfrm>
        </p:spPr>
        <p:txBody>
          <a:bodyPr>
            <a:normAutofit/>
          </a:bodyPr>
          <a:lstStyle/>
          <a:p>
            <a:pPr algn="l"/>
            <a:r>
              <a:rPr lang="ja-JP" altLang="en-US" sz="2800" dirty="0" smtClean="0"/>
              <a:t>地形も変化する</a:t>
            </a:r>
            <a:endParaRPr kumimoji="1" lang="ja-JP" altLang="en-US" sz="2800" dirty="0"/>
          </a:p>
        </p:txBody>
      </p:sp>
    </p:spTree>
    <p:extLst>
      <p:ext uri="{BB962C8B-B14F-4D97-AF65-F5344CB8AC3E}">
        <p14:creationId xmlns:p14="http://schemas.microsoft.com/office/powerpoint/2010/main" val="19473347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pasted-image.tiff" descr="pasted-image.tiff"/>
          <p:cNvPicPr>
            <a:picLocks noChangeAspect="1"/>
          </p:cNvPicPr>
          <p:nvPr/>
        </p:nvPicPr>
        <p:blipFill>
          <a:blip r:embed="rId2">
            <a:extLst/>
          </a:blip>
          <a:stretch>
            <a:fillRect/>
          </a:stretch>
        </p:blipFill>
        <p:spPr>
          <a:xfrm>
            <a:off x="1024466" y="1278466"/>
            <a:ext cx="7493001" cy="2921001"/>
          </a:xfrm>
          <a:prstGeom prst="rect">
            <a:avLst/>
          </a:prstGeom>
          <a:ln w="12700">
            <a:miter lim="400000"/>
          </a:ln>
        </p:spPr>
      </p:pic>
      <p:sp>
        <p:nvSpPr>
          <p:cNvPr id="174" name="？"/>
          <p:cNvSpPr/>
          <p:nvPr/>
        </p:nvSpPr>
        <p:spPr>
          <a:xfrm>
            <a:off x="7061199" y="1253066"/>
            <a:ext cx="2010636" cy="278646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719" rIns="45719" anchor="ctr"/>
          <a:lstStyle>
            <a:lvl1pPr>
              <a:defRPr sz="4800"/>
            </a:lvl1pPr>
          </a:lstStyle>
          <a:p>
            <a:r>
              <a:t>  ？</a:t>
            </a:r>
          </a:p>
        </p:txBody>
      </p:sp>
      <p:sp>
        <p:nvSpPr>
          <p:cNvPr id="175" name="100万年スケールの変化"/>
          <p:cNvSpPr/>
          <p:nvPr/>
        </p:nvSpPr>
        <p:spPr>
          <a:xfrm>
            <a:off x="3154083" y="5039617"/>
            <a:ext cx="2605840" cy="52322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a:lvl1pPr>
          </a:lstStyle>
          <a:p>
            <a:r>
              <a:rPr lang="ja-JP" altLang="en-US" sz="2800" dirty="0" smtClean="0">
                <a:latin typeface="Hiragino Sans W3" charset="-128"/>
                <a:ea typeface="Hiragino Sans W3" charset="-128"/>
                <a:cs typeface="Hiragino Sans W3" charset="-128"/>
              </a:rPr>
              <a:t>生命も変化する</a:t>
            </a:r>
            <a:endParaRPr sz="2800" dirty="0">
              <a:latin typeface="Hiragino Sans W3" charset="-128"/>
              <a:ea typeface="Hiragino Sans W3" charset="-128"/>
              <a:cs typeface="Hiragino Sans W3" charset="-128"/>
            </a:endParaRPr>
          </a:p>
        </p:txBody>
      </p:sp>
    </p:spTree>
    <p:extLst>
      <p:ext uri="{BB962C8B-B14F-4D97-AF65-F5344CB8AC3E}">
        <p14:creationId xmlns:p14="http://schemas.microsoft.com/office/powerpoint/2010/main" val="811474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p:cNvSpPr>
          <p:nvPr>
            <p:ph type="title"/>
          </p:nvPr>
        </p:nvSpPr>
        <p:spPr>
          <a:xfrm>
            <a:off x="368775" y="97578"/>
            <a:ext cx="8229601" cy="1143001"/>
          </a:xfrm>
          <a:prstGeom prst="rect">
            <a:avLst/>
          </a:prstGeom>
        </p:spPr>
        <p:txBody>
          <a:bodyPr/>
          <a:lstStyle>
            <a:lvl1pPr>
              <a:defRPr sz="3600">
                <a:latin typeface="ヒラギノ丸ゴ Pro"/>
                <a:ea typeface="ヒラギノ丸ゴ Pro"/>
                <a:cs typeface="ヒラギノ丸ゴ Pro"/>
                <a:sym typeface="ヒラギノ丸ゴ Pro"/>
              </a:defRPr>
            </a:lvl1pPr>
          </a:lstStyle>
          <a:p>
            <a:r>
              <a:rPr lang="ja-JP" altLang="en-US" dirty="0" smtClean="0">
                <a:latin typeface="Hiragino Kaku Gothic Pro W3" charset="-128"/>
                <a:ea typeface="Hiragino Kaku Gothic Pro W3" charset="-128"/>
                <a:cs typeface="Hiragino Kaku Gothic Pro W3" charset="-128"/>
              </a:rPr>
              <a:t>環境も変化する</a:t>
            </a:r>
            <a:endParaRPr dirty="0">
              <a:latin typeface="Hiragino Kaku Gothic Pro W3" charset="-128"/>
              <a:ea typeface="Hiragino Kaku Gothic Pro W3" charset="-128"/>
              <a:cs typeface="Hiragino Kaku Gothic Pro W3" charset="-128"/>
            </a:endParaRPr>
          </a:p>
        </p:txBody>
      </p:sp>
      <p:pic>
        <p:nvPicPr>
          <p:cNvPr id="197" name="image27.png"/>
          <p:cNvPicPr>
            <a:picLocks noChangeAspect="1"/>
          </p:cNvPicPr>
          <p:nvPr/>
        </p:nvPicPr>
        <p:blipFill>
          <a:blip r:embed="rId3">
            <a:extLst/>
          </a:blip>
          <a:stretch>
            <a:fillRect/>
          </a:stretch>
        </p:blipFill>
        <p:spPr>
          <a:xfrm>
            <a:off x="3530357" y="1222174"/>
            <a:ext cx="5068019" cy="2611082"/>
          </a:xfrm>
          <a:prstGeom prst="rect">
            <a:avLst/>
          </a:prstGeom>
          <a:ln w="12700" cap="flat">
            <a:noFill/>
            <a:miter lim="400000"/>
          </a:ln>
          <a:effectLst/>
        </p:spPr>
      </p:pic>
      <p:sp>
        <p:nvSpPr>
          <p:cNvPr id="198" name="Shape 198"/>
          <p:cNvSpPr/>
          <p:nvPr/>
        </p:nvSpPr>
        <p:spPr>
          <a:xfrm>
            <a:off x="8510272" y="3710184"/>
            <a:ext cx="483081" cy="3693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a:latin typeface="+mj-lt"/>
                <a:ea typeface="+mj-ea"/>
                <a:cs typeface="+mj-cs"/>
                <a:sym typeface="Helvetica"/>
              </a:defRPr>
            </a:lvl1pPr>
          </a:lstStyle>
          <a:p>
            <a:pPr>
              <a:defRPr>
                <a:latin typeface="+mn-lt"/>
                <a:ea typeface="+mn-ea"/>
                <a:cs typeface="+mn-cs"/>
                <a:sym typeface="Calibri"/>
              </a:defRPr>
            </a:pPr>
            <a:r>
              <a:rPr dirty="0">
                <a:latin typeface="Hiragino Kaku Gothic Pro W3" charset="-128"/>
                <a:ea typeface="Hiragino Kaku Gothic Pro W3" charset="-128"/>
                <a:cs typeface="Hiragino Kaku Gothic Pro W3" charset="-128"/>
                <a:sym typeface="Helvetica"/>
              </a:rPr>
              <a:t>今</a:t>
            </a:r>
          </a:p>
        </p:txBody>
      </p:sp>
      <p:sp>
        <p:nvSpPr>
          <p:cNvPr id="199" name="Shape 199"/>
          <p:cNvSpPr/>
          <p:nvPr/>
        </p:nvSpPr>
        <p:spPr>
          <a:xfrm>
            <a:off x="4912025" y="3763235"/>
            <a:ext cx="1746356" cy="370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r>
              <a:rPr dirty="0">
                <a:latin typeface="Hiragino Kaku Gothic Pro W3" charset="-128"/>
                <a:ea typeface="Hiragino Kaku Gothic Pro W3" charset="-128"/>
                <a:cs typeface="Hiragino Kaku Gothic Pro W3" charset="-128"/>
              </a:rPr>
              <a:t>1000</a:t>
            </a:r>
            <a:r>
              <a:rPr dirty="0">
                <a:latin typeface="Hiragino Kaku Gothic Pro W3" charset="-128"/>
                <a:ea typeface="Hiragino Kaku Gothic Pro W3" charset="-128"/>
                <a:cs typeface="Hiragino Kaku Gothic Pro W3" charset="-128"/>
                <a:sym typeface="Helvetica"/>
              </a:rPr>
              <a:t>年前</a:t>
            </a:r>
          </a:p>
        </p:txBody>
      </p:sp>
      <p:sp>
        <p:nvSpPr>
          <p:cNvPr id="200" name="Shape 200"/>
          <p:cNvSpPr/>
          <p:nvPr/>
        </p:nvSpPr>
        <p:spPr>
          <a:xfrm>
            <a:off x="8369774" y="1380896"/>
            <a:ext cx="1023216" cy="2048655"/>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r>
              <a:t>+0.5℃</a:t>
            </a:r>
          </a:p>
          <a:p>
            <a:endParaRPr/>
          </a:p>
          <a:p>
            <a:r>
              <a:t>±0℃</a:t>
            </a:r>
          </a:p>
          <a:p>
            <a:endParaRPr/>
          </a:p>
          <a:p>
            <a:endParaRPr/>
          </a:p>
          <a:p>
            <a:endParaRPr/>
          </a:p>
          <a:p>
            <a:r>
              <a:t>-1℃</a:t>
            </a:r>
          </a:p>
        </p:txBody>
      </p:sp>
      <p:sp>
        <p:nvSpPr>
          <p:cNvPr id="201" name="Shape 201"/>
          <p:cNvSpPr/>
          <p:nvPr/>
        </p:nvSpPr>
        <p:spPr>
          <a:xfrm>
            <a:off x="8751813" y="660463"/>
            <a:ext cx="376895" cy="289607"/>
          </a:xfrm>
          <a:prstGeom prst="rect">
            <a:avLst/>
          </a:prstGeom>
          <a:solidFill>
            <a:srgbClr val="FFFFFF"/>
          </a:solidFill>
          <a:ln w="9525" cap="flat">
            <a:solidFill>
              <a:srgbClr val="FFFFFF"/>
            </a:solidFill>
            <a:prstDash val="solid"/>
            <a:round/>
          </a:ln>
          <a:effectLst/>
        </p:spPr>
        <p:txBody>
          <a:bodyPr wrap="square" lIns="45719" tIns="45719" rIns="45719" bIns="45719" numCol="1" anchor="ctr">
            <a:noAutofit/>
          </a:bodyPr>
          <a:lstStyle/>
          <a:p>
            <a:pPr algn="ctr">
              <a:defRPr>
                <a:solidFill>
                  <a:srgbClr val="FFFFFF"/>
                </a:solidFill>
              </a:defRPr>
            </a:pPr>
            <a:endParaRPr/>
          </a:p>
        </p:txBody>
      </p:sp>
      <p:grpSp>
        <p:nvGrpSpPr>
          <p:cNvPr id="2" name="図形グループ 1"/>
          <p:cNvGrpSpPr/>
          <p:nvPr/>
        </p:nvGrpSpPr>
        <p:grpSpPr>
          <a:xfrm>
            <a:off x="98598" y="3747832"/>
            <a:ext cx="9030531" cy="2945853"/>
            <a:chOff x="98598" y="3747832"/>
            <a:chExt cx="9030531" cy="2945853"/>
          </a:xfrm>
        </p:grpSpPr>
        <p:pic>
          <p:nvPicPr>
            <p:cNvPr id="193" name="image26.jpg" descr="temperature.jpg"/>
            <p:cNvPicPr>
              <a:picLocks noChangeAspect="1"/>
            </p:cNvPicPr>
            <p:nvPr/>
          </p:nvPicPr>
          <p:blipFill>
            <a:blip r:embed="rId4">
              <a:extLst/>
            </a:blip>
            <a:stretch>
              <a:fillRect/>
            </a:stretch>
          </p:blipFill>
          <p:spPr>
            <a:xfrm>
              <a:off x="98598" y="4298554"/>
              <a:ext cx="9030531" cy="2395131"/>
            </a:xfrm>
            <a:prstGeom prst="rect">
              <a:avLst/>
            </a:prstGeom>
            <a:ln w="12700">
              <a:miter lim="400000"/>
            </a:ln>
          </p:spPr>
        </p:pic>
        <p:sp>
          <p:nvSpPr>
            <p:cNvPr id="202" name="Shape 202"/>
            <p:cNvSpPr/>
            <p:nvPr/>
          </p:nvSpPr>
          <p:spPr>
            <a:xfrm flipH="1" flipV="1">
              <a:off x="3923293" y="3747832"/>
              <a:ext cx="4675084" cy="1167068"/>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203" name="Shape 203"/>
            <p:cNvSpPr/>
            <p:nvPr/>
          </p:nvSpPr>
          <p:spPr>
            <a:xfrm>
              <a:off x="8390771" y="3763235"/>
              <a:ext cx="207605" cy="1151665"/>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grpSp>
      <p:sp>
        <p:nvSpPr>
          <p:cNvPr id="204" name="Shape 204"/>
          <p:cNvSpPr/>
          <p:nvPr/>
        </p:nvSpPr>
        <p:spPr>
          <a:xfrm>
            <a:off x="7256648" y="1585448"/>
            <a:ext cx="1074241" cy="4001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a:solidFill>
                  <a:srgbClr val="FF0000"/>
                </a:solidFill>
                <a:latin typeface="+mj-lt"/>
                <a:ea typeface="+mj-ea"/>
                <a:cs typeface="+mj-cs"/>
                <a:sym typeface="Helvetica"/>
              </a:defRPr>
            </a:lvl1pPr>
          </a:lstStyle>
          <a:p>
            <a:pPr>
              <a:defRPr>
                <a:latin typeface="+mn-lt"/>
                <a:ea typeface="+mn-ea"/>
                <a:cs typeface="+mn-cs"/>
                <a:sym typeface="Calibri"/>
              </a:defRPr>
            </a:pPr>
            <a:r>
              <a:rPr sz="2000" dirty="0" smtClean="0">
                <a:latin typeface="Hiragino Kaku Gothic Pro W3" charset="-128"/>
                <a:ea typeface="Hiragino Kaku Gothic Pro W3" charset="-128"/>
                <a:cs typeface="Hiragino Kaku Gothic Pro W3" charset="-128"/>
                <a:sym typeface="Helvetica"/>
              </a:rPr>
              <a:t>温暖化</a:t>
            </a:r>
            <a:endParaRPr dirty="0">
              <a:latin typeface="Hiragino Kaku Gothic Pro W3" charset="-128"/>
              <a:ea typeface="Hiragino Kaku Gothic Pro W3" charset="-128"/>
              <a:cs typeface="Hiragino Kaku Gothic Pro W3" charset="-128"/>
              <a:sym typeface="Helvetica"/>
            </a:endParaRPr>
          </a:p>
        </p:txBody>
      </p:sp>
      <p:sp>
        <p:nvSpPr>
          <p:cNvPr id="18" name="コンテンツ プレースホルダー 2"/>
          <p:cNvSpPr>
            <a:spLocks noGrp="1"/>
          </p:cNvSpPr>
          <p:nvPr>
            <p:ph idx="1"/>
          </p:nvPr>
        </p:nvSpPr>
        <p:spPr>
          <a:xfrm>
            <a:off x="98598" y="1380896"/>
            <a:ext cx="3175000" cy="1829351"/>
          </a:xfrm>
        </p:spPr>
        <p:txBody>
          <a:bodyPr>
            <a:normAutofit fontScale="85000" lnSpcReduction="10000"/>
          </a:bodyPr>
          <a:lstStyle/>
          <a:p>
            <a:r>
              <a:rPr kumimoji="1" lang="ja-JP" altLang="en-US" sz="2000" dirty="0" smtClean="0"/>
              <a:t>現代は「氷河期」の中ではわりと暖かい「間氷期」</a:t>
            </a:r>
          </a:p>
          <a:p>
            <a:endParaRPr lang="ja-JP" altLang="en-US" sz="2000" dirty="0"/>
          </a:p>
          <a:p>
            <a:r>
              <a:rPr kumimoji="1" lang="ja-JP" altLang="en-US" sz="2000" dirty="0" smtClean="0"/>
              <a:t>過去には地球上に氷河が全くない時期や、地球全体が凍り付いた時期もあった</a:t>
            </a:r>
            <a:endParaRPr kumimoji="1" lang="en-US" altLang="ja-JP" sz="2000" dirty="0" smtClean="0"/>
          </a:p>
        </p:txBody>
      </p:sp>
      <p:grpSp>
        <p:nvGrpSpPr>
          <p:cNvPr id="3" name="図形グループ 2"/>
          <p:cNvGrpSpPr/>
          <p:nvPr/>
        </p:nvGrpSpPr>
        <p:grpSpPr>
          <a:xfrm>
            <a:off x="6044367" y="4414709"/>
            <a:ext cx="2149936" cy="869521"/>
            <a:chOff x="6044367" y="4414709"/>
            <a:chExt cx="2149936" cy="869521"/>
          </a:xfrm>
        </p:grpSpPr>
        <p:sp>
          <p:nvSpPr>
            <p:cNvPr id="19" name="Shape 198"/>
            <p:cNvSpPr/>
            <p:nvPr/>
          </p:nvSpPr>
          <p:spPr>
            <a:xfrm>
              <a:off x="7326190" y="4914900"/>
              <a:ext cx="868113" cy="3693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a:latin typeface="+mj-lt"/>
                  <a:ea typeface="+mj-ea"/>
                  <a:cs typeface="+mj-cs"/>
                  <a:sym typeface="Helvetica"/>
                </a:defRPr>
              </a:lvl1pPr>
            </a:lstStyle>
            <a:p>
              <a:pPr>
                <a:defRPr>
                  <a:latin typeface="+mn-lt"/>
                  <a:ea typeface="+mn-ea"/>
                  <a:cs typeface="+mn-cs"/>
                  <a:sym typeface="Calibri"/>
                </a:defRPr>
              </a:pPr>
              <a:r>
                <a:rPr lang="ja-JP" altLang="en-US" dirty="0" smtClean="0">
                  <a:solidFill>
                    <a:srgbClr val="0070C0"/>
                  </a:solidFill>
                  <a:latin typeface="Hiragino Kaku Gothic Pro W3" charset="-128"/>
                  <a:ea typeface="Hiragino Kaku Gothic Pro W3" charset="-128"/>
                  <a:cs typeface="Hiragino Kaku Gothic Pro W3" charset="-128"/>
                  <a:sym typeface="Helvetica"/>
                </a:rPr>
                <a:t>氷期</a:t>
              </a:r>
              <a:endParaRPr dirty="0">
                <a:solidFill>
                  <a:srgbClr val="0070C0"/>
                </a:solidFill>
                <a:latin typeface="Hiragino Kaku Gothic Pro W3" charset="-128"/>
                <a:ea typeface="Hiragino Kaku Gothic Pro W3" charset="-128"/>
                <a:cs typeface="Hiragino Kaku Gothic Pro W3" charset="-128"/>
                <a:sym typeface="Helvetica"/>
              </a:endParaRPr>
            </a:p>
          </p:txBody>
        </p:sp>
        <p:sp>
          <p:nvSpPr>
            <p:cNvPr id="20" name="Shape 198"/>
            <p:cNvSpPr/>
            <p:nvPr/>
          </p:nvSpPr>
          <p:spPr>
            <a:xfrm>
              <a:off x="6044367" y="4414709"/>
              <a:ext cx="868113" cy="3693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a:latin typeface="+mj-lt"/>
                  <a:ea typeface="+mj-ea"/>
                  <a:cs typeface="+mj-cs"/>
                  <a:sym typeface="Helvetica"/>
                </a:defRPr>
              </a:lvl1pPr>
            </a:lstStyle>
            <a:p>
              <a:pPr>
                <a:defRPr>
                  <a:latin typeface="+mn-lt"/>
                  <a:ea typeface="+mn-ea"/>
                  <a:cs typeface="+mn-cs"/>
                  <a:sym typeface="Calibri"/>
                </a:defRPr>
              </a:pPr>
              <a:r>
                <a:rPr lang="ja-JP" altLang="en-US" dirty="0" smtClean="0">
                  <a:solidFill>
                    <a:srgbClr val="FF0000"/>
                  </a:solidFill>
                  <a:latin typeface="Hiragino Kaku Gothic Pro W3" charset="-128"/>
                  <a:ea typeface="Hiragino Kaku Gothic Pro W3" charset="-128"/>
                  <a:cs typeface="Hiragino Kaku Gothic Pro W3" charset="-128"/>
                  <a:sym typeface="Helvetica"/>
                </a:rPr>
                <a:t>間氷期</a:t>
              </a:r>
              <a:endParaRPr dirty="0">
                <a:solidFill>
                  <a:srgbClr val="FF0000"/>
                </a:solidFill>
                <a:latin typeface="Hiragino Kaku Gothic Pro W3" charset="-128"/>
                <a:ea typeface="Hiragino Kaku Gothic Pro W3" charset="-128"/>
                <a:cs typeface="Hiragino Kaku Gothic Pro W3" charset="-128"/>
                <a:sym typeface="Helvetica"/>
              </a:endParaRPr>
            </a:p>
          </p:txBody>
        </p:sp>
      </p:grpSp>
    </p:spTree>
    <p:extLst>
      <p:ext uri="{BB962C8B-B14F-4D97-AF65-F5344CB8AC3E}">
        <p14:creationId xmlns:p14="http://schemas.microsoft.com/office/powerpoint/2010/main" val="1448481001"/>
      </p:ext>
    </p:extLst>
  </p:cSld>
  <p:clrMapOvr>
    <a:masterClrMapping/>
  </p:clrMapOvr>
  <p:transition spd="slow"/>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20964</TotalTime>
  <Words>466</Words>
  <Application>Microsoft Macintosh PowerPoint</Application>
  <PresentationFormat>画面に合わせる (4:3)</PresentationFormat>
  <Paragraphs>111</Paragraphs>
  <Slides>23</Slides>
  <Notes>3</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23</vt:i4>
      </vt:variant>
    </vt:vector>
  </HeadingPairs>
  <TitlesOfParts>
    <vt:vector size="34" baseType="lpstr">
      <vt:lpstr>Calibri</vt:lpstr>
      <vt:lpstr>Helvetica</vt:lpstr>
      <vt:lpstr>Hiragino Kaku Gothic Pro W3</vt:lpstr>
      <vt:lpstr>Hiragino Sans W3</vt:lpstr>
      <vt:lpstr>ＭＳ Ｐゴシック</vt:lpstr>
      <vt:lpstr>Yu Gothic Medium</vt:lpstr>
      <vt:lpstr>ヒラギノ角ゴ Pro W3</vt:lpstr>
      <vt:lpstr>ヒラギノ丸ゴ Pro</vt:lpstr>
      <vt:lpstr>小塚ゴシック Pr6N EL</vt:lpstr>
      <vt:lpstr>Arial</vt:lpstr>
      <vt:lpstr>ホワイト</vt:lpstr>
      <vt:lpstr>宇宙と人間</vt:lpstr>
      <vt:lpstr>PowerPoint プレゼンテーション</vt:lpstr>
      <vt:lpstr>PowerPoint プレゼンテーション</vt:lpstr>
      <vt:lpstr>PowerPoint プレゼンテーション</vt:lpstr>
      <vt:lpstr>PowerPoint プレゼンテーション</vt:lpstr>
      <vt:lpstr>太陽系の未来</vt:lpstr>
      <vt:lpstr>地形も変化する</vt:lpstr>
      <vt:lpstr>PowerPoint プレゼンテーション</vt:lpstr>
      <vt:lpstr>環境も変化する</vt:lpstr>
      <vt:lpstr>PowerPoint プレゼンテーション</vt:lpstr>
      <vt:lpstr>PowerPoint プレゼンテーション</vt:lpstr>
      <vt:lpstr>持続可能性について考えてみる</vt:lpstr>
      <vt:lpstr>宇宙へ移住するとすればそれは誰か？</vt:lpstr>
      <vt:lpstr>当面有望な行き先</vt:lpstr>
      <vt:lpstr>PowerPoint プレゼンテーション</vt:lpstr>
      <vt:lpstr>PowerPoint プレゼンテーション</vt:lpstr>
      <vt:lpstr>PowerPoint プレゼンテーション</vt:lpstr>
      <vt:lpstr>遺伝子工学＝生命を変える技術</vt:lpstr>
      <vt:lpstr>ポストヒューマン</vt:lpstr>
      <vt:lpstr>PowerPoint プレゼンテーション</vt:lpstr>
      <vt:lpstr>PowerPoint プレゼンテーション</vt:lpstr>
      <vt:lpstr>PowerPoint プレゼンテーション</vt:lpstr>
      <vt:lpstr>正解のない問題</vt:lpstr>
    </vt:vector>
  </TitlesOfParts>
  <Company>京都大学</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宇宙生存学研究会の活動</dc:title>
  <dc:creator>磯部 洋明</dc:creator>
  <cp:lastModifiedBy>Microsoft Office ユーザー</cp:lastModifiedBy>
  <cp:revision>363</cp:revision>
  <dcterms:created xsi:type="dcterms:W3CDTF">2010-11-16T18:03:00Z</dcterms:created>
  <dcterms:modified xsi:type="dcterms:W3CDTF">2017-10-16T02:17:24Z</dcterms:modified>
</cp:coreProperties>
</file>