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26" r:id="rId2"/>
  </p:sldMasterIdLst>
  <p:notesMasterIdLst>
    <p:notesMasterId r:id="rId20"/>
  </p:notesMasterIdLst>
  <p:handoutMasterIdLst>
    <p:handoutMasterId r:id="rId21"/>
  </p:handoutMasterIdLst>
  <p:sldIdLst>
    <p:sldId id="457" r:id="rId3"/>
    <p:sldId id="478" r:id="rId4"/>
    <p:sldId id="491" r:id="rId5"/>
    <p:sldId id="492" r:id="rId6"/>
    <p:sldId id="486" r:id="rId7"/>
    <p:sldId id="537" r:id="rId8"/>
    <p:sldId id="538" r:id="rId9"/>
    <p:sldId id="539" r:id="rId10"/>
    <p:sldId id="515" r:id="rId11"/>
    <p:sldId id="516" r:id="rId12"/>
    <p:sldId id="517" r:id="rId13"/>
    <p:sldId id="518" r:id="rId14"/>
    <p:sldId id="520" r:id="rId15"/>
    <p:sldId id="540" r:id="rId16"/>
    <p:sldId id="513" r:id="rId17"/>
    <p:sldId id="521" r:id="rId18"/>
    <p:sldId id="541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4199B-84F9-874F-A2A6-B1ED319132B4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A284-0706-FB4E-9C39-430D9EAFAD7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34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EF8C-BB8F-A846-9A7D-681F067E1830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C836-D3F1-644A-AF02-3FE95D6F6A2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18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0595" name="ノート プレースホルダ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1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1619" name="ノート プレースホルダ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1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826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2858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176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284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7377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263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7526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618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179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9946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557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8021-2BA9-1F44-BF4C-6FEF809B5828}" type="datetimeFigureOut">
              <a:rPr lang="ja-JP" altLang="en-US" smtClean="0"/>
              <a:pPr/>
              <a:t>16/11/14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C29E-A9D1-604C-96C0-73BD2898B46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16/11/14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787A-7374-8F41-839D-011B6E3C4FC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20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tiff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SS006-E-49121-akar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430" y="-1"/>
            <a:ext cx="10653486" cy="72523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84" y="2645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ヒラギノ角ゴ Pro W3"/>
                <a:ea typeface="ヒラギノ角ゴ Pro W3"/>
                <a:cs typeface="ヒラギノ角ゴ Pro W3"/>
              </a:rPr>
              <a:t>Extreme Space Weather as an Emerging Risk</a:t>
            </a:r>
            <a:endParaRPr kumimoji="1" lang="ja-JP" altLang="en-US" sz="3200" dirty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596" y="152212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>
                <a:latin typeface="メイリオ"/>
                <a:ea typeface="メイリオ"/>
                <a:cs typeface="メイリオ"/>
              </a:rPr>
              <a:t>ISOBE, Hiroaki (GSAIS, Kyoto Univ.)</a:t>
            </a:r>
            <a:endParaRPr lang="en-US" altLang="ja-JP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0469" y="6543273"/>
            <a:ext cx="437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Disaster and Human Survivability, </a:t>
            </a:r>
            <a:r>
              <a:rPr kumimoji="1" lang="en-US" altLang="ja-JP" sz="1400" dirty="0" smtClean="0"/>
              <a:t>2016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Nov 21-22, Kyoto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92804" y="6522341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NASA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5032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0645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直線コネクタ 7"/>
          <p:cNvSpPr/>
          <p:nvPr/>
        </p:nvSpPr>
        <p:spPr>
          <a:xfrm flipV="1">
            <a:off x="2411413" y="1992313"/>
            <a:ext cx="38100" cy="5730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  <a:defRPr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463" y="3054350"/>
            <a:ext cx="419100" cy="14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  <a:defRPr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55307" name="テキスト ボックス 12"/>
          <p:cNvSpPr txBox="1">
            <a:spLocks noChangeArrowheads="1"/>
          </p:cNvSpPr>
          <p:nvPr/>
        </p:nvSpPr>
        <p:spPr bwMode="auto">
          <a:xfrm>
            <a:off x="2760893" y="4206082"/>
            <a:ext cx="2699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dirty="0" smtClean="0"/>
              <a:t>Carrington flare </a:t>
            </a:r>
            <a:r>
              <a:rPr lang="en-US" altLang="ja-JP" sz="2400" dirty="0" smtClean="0"/>
              <a:t>→</a:t>
            </a:r>
            <a:endParaRPr lang="ja-JP" altLang="en-US" sz="2400" dirty="0"/>
          </a:p>
        </p:txBody>
      </p:sp>
      <p:sp>
        <p:nvSpPr>
          <p:cNvPr id="16" name="円/楕円 15"/>
          <p:cNvSpPr/>
          <p:nvPr/>
        </p:nvSpPr>
        <p:spPr>
          <a:xfrm flipH="1" flipV="1">
            <a:off x="5532062" y="4349763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468313" y="491332"/>
            <a:ext cx="8280400" cy="12684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+mn-cs"/>
              </a:rPr>
              <a:t>How strong a flare can be?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747962" y="4349763"/>
            <a:ext cx="2531880" cy="164097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???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82056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2"/>
          <p:cNvSpPr>
            <a:spLocks noGrp="1"/>
          </p:cNvSpPr>
          <p:nvPr>
            <p:ph type="title"/>
          </p:nvPr>
        </p:nvSpPr>
        <p:spPr>
          <a:xfrm>
            <a:off x="341655" y="269875"/>
            <a:ext cx="8863651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  <a:ea typeface="ＭＳ Ｐゴシック" charset="0"/>
              </a:rPr>
              <a:t>Discovery of </a:t>
            </a:r>
            <a:r>
              <a:rPr lang="en-US" altLang="ja-JP" sz="3600" dirty="0" err="1" smtClean="0">
                <a:latin typeface="Calibri" charset="0"/>
                <a:ea typeface="ＭＳ Ｐゴシック" charset="0"/>
              </a:rPr>
              <a:t>superflares</a:t>
            </a:r>
            <a:r>
              <a:rPr lang="en-US" altLang="ja-JP" sz="3600" dirty="0" smtClean="0">
                <a:latin typeface="Calibri" charset="0"/>
                <a:ea typeface="ＭＳ Ｐゴシック" charset="0"/>
              </a:rPr>
              <a:t> in sun-like stars </a:t>
            </a:r>
            <a:br>
              <a:rPr lang="en-US" altLang="ja-JP" sz="3600" dirty="0" smtClean="0">
                <a:latin typeface="Calibri" charset="0"/>
                <a:ea typeface="ＭＳ Ｐゴシック" charset="0"/>
              </a:rPr>
            </a:br>
            <a:r>
              <a:rPr lang="en-US" altLang="ja-JP" sz="2700" dirty="0" smtClean="0">
                <a:latin typeface="Calibri" charset="0"/>
                <a:ea typeface="ＭＳ Ｐゴシック" charset="0"/>
              </a:rPr>
              <a:t>(</a:t>
            </a:r>
            <a:r>
              <a:rPr lang="en-US" altLang="ja-JP" sz="2700" dirty="0" err="1" smtClean="0">
                <a:latin typeface="Calibri" charset="0"/>
                <a:ea typeface="ＭＳ Ｐゴシック" charset="0"/>
              </a:rPr>
              <a:t>Maehara</a:t>
            </a:r>
            <a:r>
              <a:rPr lang="en-US" altLang="ja-JP" sz="2700" dirty="0" smtClean="0">
                <a:latin typeface="Calibri" charset="0"/>
                <a:ea typeface="ＭＳ Ｐゴシック" charset="0"/>
              </a:rPr>
              <a:t> et al. 2012 Nature)</a:t>
            </a:r>
            <a:endParaRPr lang="ja-JP" altLang="en-US" sz="2700" dirty="0">
              <a:latin typeface="Calibri" charset="0"/>
              <a:ea typeface="ＭＳ Ｐゴシック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438785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1" y="1739522"/>
            <a:ext cx="4454330" cy="31175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23797" y="1903226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Kepler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2079" y="5304808"/>
            <a:ext cx="500952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Hundreds of </a:t>
            </a:r>
            <a:r>
              <a:rPr lang="en-US" altLang="ja-JP" sz="2000" dirty="0" err="1" smtClean="0"/>
              <a:t>superflares</a:t>
            </a:r>
            <a:r>
              <a:rPr lang="en-US" altLang="ja-JP" sz="2000" dirty="0" smtClean="0"/>
              <a:t>, whose energy is 100-1000 times larger than Carrington flare were found in stars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similar to the Sun. 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14788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Image of </a:t>
            </a:r>
            <a:r>
              <a:rPr kumimoji="1" lang="en-US" altLang="ja-JP" dirty="0" err="1" smtClean="0"/>
              <a:t>superflare</a:t>
            </a:r>
            <a:endParaRPr kumimoji="1" lang="ja-JP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74" y="2501461"/>
            <a:ext cx="3679985" cy="352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MDI_int_dk_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5633" y="2501460"/>
            <a:ext cx="3515827" cy="351582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73073" y="6054469"/>
            <a:ext cx="64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Ｓｕｎ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73665" y="60826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Superflare</a:t>
            </a:r>
            <a:r>
              <a:rPr kumimoji="1" lang="en-US" altLang="ja-JP" dirty="0" smtClean="0"/>
              <a:t> star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00" y="1487546"/>
            <a:ext cx="2897385" cy="20278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040347" y="5252610"/>
            <a:ext cx="1958975" cy="61753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US" altLang="ja-JP" sz="240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superflare</a:t>
            </a:r>
            <a:endParaRPr lang="ja-JP" altLang="en-US" sz="2400">
              <a:solidFill>
                <a:srgbClr val="FF0000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8313" y="491332"/>
            <a:ext cx="8280400" cy="12684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Arial" pitchFamily="34" charset="0"/>
                <a:ea typeface="ＭＳ Ｐゴシック" pitchFamily="50" charset="-128"/>
                <a:cs typeface="+mn-cs"/>
              </a:rPr>
              <a:t>Occurrence frequency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6331" name="テキスト ボックス 15"/>
          <p:cNvSpPr txBox="1">
            <a:spLocks noChangeArrowheads="1"/>
          </p:cNvSpPr>
          <p:nvPr/>
        </p:nvSpPr>
        <p:spPr bwMode="auto">
          <a:xfrm>
            <a:off x="144463" y="2019521"/>
            <a:ext cx="2339975" cy="385062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1000 in 1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100 in 1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10 in 1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 in 1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 in 10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 in 100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 in 1000 year</a:t>
            </a:r>
          </a:p>
          <a:p>
            <a:pPr eaLnBrk="1" hangingPunct="1">
              <a:lnSpc>
                <a:spcPts val="368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1 in 10000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>
            <a:off x="2063158" y="4446000"/>
            <a:ext cx="3529012" cy="1511300"/>
          </a:xfrm>
          <a:prstGeom prst="bentConnector3">
            <a:avLst>
              <a:gd name="adj1" fmla="val 100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>
            <a:off x="2195513" y="5516563"/>
            <a:ext cx="4679950" cy="433387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 flipH="1" flipV="1">
            <a:off x="5519145" y="4415337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335" name="テキスト ボックス 17"/>
          <p:cNvSpPr txBox="1">
            <a:spLocks noChangeArrowheads="1"/>
          </p:cNvSpPr>
          <p:nvPr/>
        </p:nvSpPr>
        <p:spPr bwMode="auto">
          <a:xfrm>
            <a:off x="5940425" y="4206230"/>
            <a:ext cx="1693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dirty="0" smtClean="0"/>
              <a:t>Carrington</a:t>
            </a:r>
            <a:endParaRPr lang="ja-JP" altLang="en-US" sz="24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735047" y="2558130"/>
            <a:ext cx="6264275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sz="3200" dirty="0" smtClean="0">
                <a:solidFill>
                  <a:srgbClr val="FF0000"/>
                </a:solidFill>
              </a:rPr>
              <a:t> occur every 5000 years?</a:t>
            </a:r>
          </a:p>
        </p:txBody>
      </p:sp>
      <p:sp>
        <p:nvSpPr>
          <p:cNvPr id="56338" name="テキスト ボックス 22"/>
          <p:cNvSpPr txBox="1">
            <a:spLocks noChangeArrowheads="1"/>
          </p:cNvSpPr>
          <p:nvPr/>
        </p:nvSpPr>
        <p:spPr bwMode="auto">
          <a:xfrm>
            <a:off x="5940425" y="6308725"/>
            <a:ext cx="2332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/>
              <a:t>フレア解放エネルギー</a:t>
            </a:r>
          </a:p>
        </p:txBody>
      </p:sp>
    </p:spTree>
    <p:extLst>
      <p:ext uri="{BB962C8B-B14F-4D97-AF65-F5344CB8AC3E}">
        <p14:creationId xmlns:p14="http://schemas.microsoft.com/office/powerpoint/2010/main" val="32720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Evidence of solar </a:t>
            </a:r>
            <a:r>
              <a:rPr kumimoji="1" lang="en-US" altLang="ja-JP" sz="3600" dirty="0" err="1" smtClean="0"/>
              <a:t>superflare</a:t>
            </a:r>
            <a:r>
              <a:rPr kumimoji="1" lang="en-US" altLang="ja-JP" sz="3600" dirty="0" smtClean="0"/>
              <a:t>?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457200" y="1085380"/>
            <a:ext cx="8112524" cy="5780595"/>
            <a:chOff x="457200" y="3220036"/>
            <a:chExt cx="8112524" cy="578059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57200" y="8169634"/>
              <a:ext cx="7706918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aseline="30000" dirty="0" smtClean="0"/>
                <a:t>14</a:t>
              </a:r>
              <a:r>
                <a:rPr kumimoji="1" lang="en-US" altLang="ja-JP" sz="2400" dirty="0" smtClean="0"/>
                <a:t>C in tree rings indicates spikes of anomalously large cosmic ray flux in 8</a:t>
              </a:r>
              <a:r>
                <a:rPr kumimoji="1" lang="en-US" altLang="ja-JP" sz="2400" baseline="30000" dirty="0" smtClean="0"/>
                <a:t>th</a:t>
              </a:r>
              <a:r>
                <a:rPr kumimoji="1" lang="en-US" altLang="ja-JP" sz="2400" dirty="0" smtClean="0"/>
                <a:t> and 10</a:t>
              </a:r>
              <a:r>
                <a:rPr kumimoji="1" lang="en-US" altLang="ja-JP" sz="2400" baseline="30000" dirty="0" smtClean="0"/>
                <a:t>th</a:t>
              </a:r>
              <a:r>
                <a:rPr kumimoji="1" lang="en-US" altLang="ja-JP" sz="2400" dirty="0" smtClean="0"/>
                <a:t> centuries (Miyake et al. 2012, 2013).</a:t>
              </a:r>
              <a:endParaRPr kumimoji="1" lang="ja-JP" altLang="en-US" sz="24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904" y="3588336"/>
              <a:ext cx="6703607" cy="437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矢印コネクタ 18"/>
            <p:cNvCxnSpPr>
              <a:cxnSpLocks noChangeShapeType="1"/>
            </p:cNvCxnSpPr>
            <p:nvPr/>
          </p:nvCxnSpPr>
          <p:spPr bwMode="auto">
            <a:xfrm>
              <a:off x="6197545" y="3652036"/>
              <a:ext cx="0" cy="4870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線矢印コネクタ 15"/>
            <p:cNvCxnSpPr>
              <a:cxnSpLocks noChangeShapeType="1"/>
            </p:cNvCxnSpPr>
            <p:nvPr/>
          </p:nvCxnSpPr>
          <p:spPr bwMode="auto">
            <a:xfrm>
              <a:off x="8164118" y="4289957"/>
              <a:ext cx="0" cy="43338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テキスト ボックス 8"/>
            <p:cNvSpPr txBox="1"/>
            <p:nvPr/>
          </p:nvSpPr>
          <p:spPr bwMode="auto">
            <a:xfrm>
              <a:off x="5791145" y="3220036"/>
              <a:ext cx="812800" cy="36830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kern="0" dirty="0">
                  <a:solidFill>
                    <a:srgbClr val="FF0000"/>
                  </a:solidFill>
                </a:rPr>
                <a:t>AD775</a:t>
              </a:r>
              <a:endParaRPr lang="ja-JP" altLang="en-US" kern="0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 bwMode="auto">
            <a:xfrm>
              <a:off x="7758511" y="3839194"/>
              <a:ext cx="81121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kern="0" dirty="0">
                  <a:solidFill>
                    <a:srgbClr val="FF0000"/>
                  </a:solidFill>
                </a:rPr>
                <a:t>AD993</a:t>
              </a:r>
              <a:endParaRPr lang="ja-JP" altLang="en-US" kern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65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 smtClean="0"/>
              <a:t>Consequence of </a:t>
            </a:r>
            <a:r>
              <a:rPr lang="en-US" altLang="ja-JP" sz="2800" dirty="0" smtClean="0"/>
              <a:t>E</a:t>
            </a:r>
            <a:r>
              <a:rPr lang="en-US" altLang="ja-JP" sz="2800" dirty="0" smtClean="0"/>
              <a:t>~</a:t>
            </a:r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35</a:t>
            </a:r>
            <a:r>
              <a:rPr lang="en-US" altLang="ja-JP" sz="2800" dirty="0" smtClean="0"/>
              <a:t> erg (</a:t>
            </a:r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28 </a:t>
            </a:r>
            <a:r>
              <a:rPr lang="en-US" altLang="ja-JP" sz="2800" dirty="0" smtClean="0"/>
              <a:t> J) </a:t>
            </a:r>
            <a:r>
              <a:rPr lang="en-US" altLang="ja-JP" sz="2800" dirty="0" err="1" smtClean="0"/>
              <a:t>superflare</a:t>
            </a:r>
            <a:endParaRPr lang="ja-JP" altLang="en-US" sz="2800" dirty="0"/>
          </a:p>
        </p:txBody>
      </p:sp>
      <p:sp>
        <p:nvSpPr>
          <p:cNvPr id="34819" name="コンテンツ プレースホルダ 4"/>
          <p:cNvSpPr>
            <a:spLocks noGrp="1"/>
          </p:cNvSpPr>
          <p:nvPr>
            <p:ph idx="1"/>
          </p:nvPr>
        </p:nvSpPr>
        <p:spPr>
          <a:xfrm>
            <a:off x="251520" y="2132856"/>
            <a:ext cx="4978896" cy="37766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Ozone layer disappears for years</a:t>
            </a:r>
          </a:p>
          <a:p>
            <a:r>
              <a:rPr lang="en-US" altLang="ja-JP" sz="2400" dirty="0" smtClean="0"/>
              <a:t>Significant radiation doze to aircraft passengers</a:t>
            </a:r>
          </a:p>
          <a:p>
            <a:r>
              <a:rPr lang="en-US" altLang="ja-JP" sz="2400" dirty="0" smtClean="0"/>
              <a:t>Almost complete destruction of space assets</a:t>
            </a:r>
          </a:p>
          <a:p>
            <a:r>
              <a:rPr lang="en-US" altLang="ja-JP" sz="2400" dirty="0" smtClean="0"/>
              <a:t>Global failure of satellites and high frequency communication</a:t>
            </a:r>
          </a:p>
          <a:p>
            <a:r>
              <a:rPr lang="en-US" altLang="ja-JP" sz="2400" dirty="0" smtClean="0"/>
              <a:t>Global failure of power grids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48880"/>
            <a:ext cx="3861170" cy="295232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72200" y="5373216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Segura et al. 2010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466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小塚ゴシック Pr6N R"/>
                <a:ea typeface="小塚ゴシック Pr6N R"/>
                <a:cs typeface="小塚ゴシック Pr6N R"/>
              </a:rPr>
              <a:t>Learn from the Past</a:t>
            </a:r>
            <a:endParaRPr kumimoji="1" lang="ja-JP" altLang="en-US" sz="2800" dirty="0">
              <a:latin typeface="小塚ゴシック Pr6N R"/>
              <a:ea typeface="小塚ゴシック Pr6N R"/>
              <a:cs typeface="小塚ゴシック Pr6N R"/>
            </a:endParaRPr>
          </a:p>
        </p:txBody>
      </p:sp>
      <p:pic>
        <p:nvPicPr>
          <p:cNvPr id="10" name="コンテンツ プレースホルダー 10" descr="babylonia_567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1892"/>
            <a:ext cx="3317825" cy="3402778"/>
          </a:xfrm>
          <a:prstGeom prst="rect">
            <a:avLst/>
          </a:prstGeom>
        </p:spPr>
      </p:pic>
      <p:pic>
        <p:nvPicPr>
          <p:cNvPr id="17" name="Picture 2" descr="http://dl.ndl.go.jp/view/jpegOutput?itemId=info%3Andljp%2Fpid%2F2537160&amp;contentNo=9&amp;outputScale=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4965" r="2637" b="12868"/>
          <a:stretch/>
        </p:blipFill>
        <p:spPr bwMode="auto">
          <a:xfrm>
            <a:off x="5048292" y="1323931"/>
            <a:ext cx="4057608" cy="32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71639" y="1444835"/>
            <a:ext cx="442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6N R"/>
                <a:ea typeface="小塚ゴシック Pr6N R"/>
                <a:cs typeface="小塚ゴシック Pr6N R"/>
              </a:rPr>
              <a:t>Records of law-latitude aurora observations are the proxy  for  extreme space weather event in the past.</a:t>
            </a:r>
            <a:endParaRPr kumimoji="1" lang="ja-JP" altLang="en-US" dirty="0"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31941" y="5900410"/>
            <a:ext cx="3970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In collaboration with</a:t>
            </a:r>
            <a:endParaRPr kumimoji="1" lang="en-US" altLang="ja-JP" sz="1200" dirty="0" smtClean="0"/>
          </a:p>
          <a:p>
            <a:r>
              <a:rPr kumimoji="1" lang="en-US" altLang="ja-JP" sz="1200" dirty="0" smtClean="0"/>
              <a:t>H. Hayakawa, H. </a:t>
            </a:r>
            <a:r>
              <a:rPr kumimoji="1" lang="en-US" altLang="ja-JP" sz="1200" dirty="0" err="1" smtClean="0"/>
              <a:t>Tamazawa</a:t>
            </a:r>
            <a:r>
              <a:rPr lang="en-US" altLang="ja-JP" sz="1200" dirty="0" smtClean="0"/>
              <a:t>, A.D. Kawamura, Y. </a:t>
            </a:r>
            <a:r>
              <a:rPr lang="en-US" altLang="ja-JP" sz="1200" dirty="0" err="1" smtClean="0"/>
              <a:t>Ebihara</a:t>
            </a:r>
            <a:r>
              <a:rPr lang="en-US" altLang="ja-JP" sz="1200" dirty="0" smtClean="0"/>
              <a:t>, </a:t>
            </a:r>
          </a:p>
          <a:p>
            <a:r>
              <a:rPr kumimoji="1" lang="en-US" altLang="ja-JP" sz="1200" dirty="0" smtClean="0"/>
              <a:t>K. </a:t>
            </a:r>
            <a:r>
              <a:rPr kumimoji="1" lang="en-US" altLang="ja-JP" sz="1200" dirty="0" err="1" smtClean="0"/>
              <a:t>Iwahashi</a:t>
            </a:r>
            <a:r>
              <a:rPr kumimoji="1" lang="en-US" altLang="ja-JP" sz="1200" dirty="0" smtClean="0"/>
              <a:t>, Y. </a:t>
            </a:r>
            <a:r>
              <a:rPr kumimoji="1" lang="en-US" altLang="ja-JP" sz="1200" dirty="0" err="1" smtClean="0"/>
              <a:t>Mitsuma</a:t>
            </a:r>
            <a:r>
              <a:rPr kumimoji="1" lang="en-US" altLang="ja-JP" sz="1200" dirty="0" smtClean="0"/>
              <a:t>, H. Miyahara, R. </a:t>
            </a:r>
            <a:r>
              <a:rPr lang="en-US" altLang="ja-JP" sz="1200" dirty="0" err="1" smtClean="0"/>
              <a:t>Kataoka</a:t>
            </a:r>
            <a:r>
              <a:rPr lang="en-US" altLang="ja-JP" sz="1200" dirty="0" smtClean="0"/>
              <a:t>, K. Shibata, </a:t>
            </a:r>
          </a:p>
          <a:p>
            <a:r>
              <a:rPr kumimoji="1" lang="en-US" altLang="ja-JP" sz="1200" dirty="0" smtClean="0"/>
              <a:t>S. </a:t>
            </a:r>
            <a:r>
              <a:rPr kumimoji="1" lang="en-US" altLang="ja-JP" sz="1200" dirty="0" err="1" smtClean="0"/>
              <a:t>Kosaka</a:t>
            </a:r>
            <a:r>
              <a:rPr kumimoji="1" lang="en-US" altLang="ja-JP" sz="1200" dirty="0" smtClean="0"/>
              <a:t>, Y. Fujiwara et al. 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639" y="5934670"/>
            <a:ext cx="403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Aurora records founds in Astronomical Diaries from </a:t>
            </a:r>
            <a:r>
              <a:rPr kumimoji="1" lang="en-US" altLang="ja-JP" dirty="0" err="1" smtClean="0"/>
              <a:t>Babilonia</a:t>
            </a:r>
            <a:r>
              <a:rPr kumimoji="1" lang="en-US" altLang="ja-JP" dirty="0" smtClean="0"/>
              <a:t>, BC652-61</a:t>
            </a:r>
          </a:p>
          <a:p>
            <a:r>
              <a:rPr lang="en-US" altLang="ja-JP" dirty="0" smtClean="0"/>
              <a:t>(Hayakawa et al. in press).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92988" y="4774277"/>
            <a:ext cx="3428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 </a:t>
            </a:r>
            <a:r>
              <a:rPr lang="en-US" altLang="ja-JP" sz="1600" dirty="0"/>
              <a:t>『</a:t>
            </a:r>
            <a:r>
              <a:rPr lang="ja-JP" altLang="en-US" sz="1600" dirty="0"/>
              <a:t>猿猴庵随観図会</a:t>
            </a:r>
            <a:r>
              <a:rPr lang="en-US" altLang="ja-JP" sz="1600" dirty="0"/>
              <a:t>』</a:t>
            </a:r>
          </a:p>
          <a:p>
            <a:r>
              <a:rPr lang="en-US" altLang="ja-JP" sz="1400" dirty="0"/>
              <a:t>(Digital Archive in National Congress Library</a:t>
            </a:r>
            <a:r>
              <a:rPr lang="en-US" altLang="ja-JP" sz="1400" dirty="0" smtClean="0"/>
              <a:t>)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05650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Extreme space weather is a growing risk to the modern </a:t>
            </a:r>
            <a:r>
              <a:rPr lang="en-US" altLang="ja-JP" dirty="0" smtClean="0"/>
              <a:t>civilization due to increasing utilization of space assets.</a:t>
            </a:r>
          </a:p>
          <a:p>
            <a:r>
              <a:rPr kumimoji="1" lang="en-US" altLang="ja-JP" dirty="0" smtClean="0"/>
              <a:t>Observations of solar-like stars and analyses of </a:t>
            </a:r>
            <a:r>
              <a:rPr kumimoji="1" lang="en-US" altLang="ja-JP" dirty="0" err="1" smtClean="0"/>
              <a:t>cosmogenic</a:t>
            </a:r>
            <a:r>
              <a:rPr kumimoji="1" lang="en-US" altLang="ja-JP" dirty="0" smtClean="0"/>
              <a:t> isotopes indicates the possibility of catastrophic </a:t>
            </a:r>
            <a:r>
              <a:rPr kumimoji="1" lang="en-US" altLang="ja-JP" dirty="0" err="1" smtClean="0"/>
              <a:t>superflare</a:t>
            </a:r>
            <a:r>
              <a:rPr kumimoji="1" lang="en-US" altLang="ja-JP" dirty="0" smtClean="0"/>
              <a:t> in our Sun</a:t>
            </a:r>
          </a:p>
          <a:p>
            <a:r>
              <a:rPr kumimoji="1" lang="en-US" altLang="ja-JP" dirty="0" smtClean="0"/>
              <a:t>Historical </a:t>
            </a:r>
            <a:r>
              <a:rPr lang="en-US" altLang="ja-JP" dirty="0" smtClean="0"/>
              <a:t>records of aurora observations </a:t>
            </a:r>
            <a:r>
              <a:rPr kumimoji="1" lang="en-US" altLang="ja-JP" dirty="0" smtClean="0"/>
              <a:t>provide </a:t>
            </a:r>
            <a:r>
              <a:rPr lang="en-US" altLang="ja-JP" dirty="0" smtClean="0"/>
              <a:t>not only scientific information of the past solar activities but also tell us how people responded to such anomalous events.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663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19455" y="2501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800" dirty="0" smtClean="0"/>
              <a:t>The Sun is a variable star</a:t>
            </a:r>
            <a:endParaRPr lang="ja-JP" altLang="en-US" sz="2800" dirty="0"/>
          </a:p>
        </p:txBody>
      </p:sp>
      <p:pic>
        <p:nvPicPr>
          <p:cNvPr id="2" name="図 1" descr="xrt-full-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37502"/>
            <a:ext cx="5527598" cy="55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8712" y="2225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dirty="0" smtClean="0"/>
              <a:t>Solar flare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16" y="1112462"/>
            <a:ext cx="6799596" cy="51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7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848213" cy="11430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000" dirty="0" smtClean="0"/>
              <a:t>Solar wind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and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coronal mass ejections</a:t>
            </a:r>
            <a:endParaRPr kumimoji="1" lang="ja-JP" altLang="en-US" sz="2000" dirty="0"/>
          </a:p>
        </p:txBody>
      </p:sp>
      <p:pic>
        <p:nvPicPr>
          <p:cNvPr id="5" name="図 4" descr="lasco_fu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82" y="1600200"/>
            <a:ext cx="6232162" cy="46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7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"/>
          <a:stretch>
            <a:fillRect/>
          </a:stretch>
        </p:blipFill>
        <p:spPr bwMode="auto">
          <a:xfrm>
            <a:off x="2" y="687371"/>
            <a:ext cx="9143999" cy="6170629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29128" y="291607"/>
            <a:ext cx="792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Space </a:t>
            </a:r>
            <a:r>
              <a:rPr kumimoji="1" lang="en-US" altLang="ja-JP" sz="2400" dirty="0" smtClean="0"/>
              <a:t>Weather: disturbance of plasma environment in interplanetary and geo-space.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2018" y="6328556"/>
            <a:ext cx="6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8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"/>
          <a:stretch>
            <a:fillRect/>
          </a:stretch>
        </p:blipFill>
        <p:spPr bwMode="auto">
          <a:xfrm>
            <a:off x="2" y="687371"/>
            <a:ext cx="9143999" cy="6170629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29128" y="291607"/>
            <a:ext cx="792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come from the Sun and their effects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2018" y="6328556"/>
            <a:ext cx="6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NICT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1073648" y="1431969"/>
            <a:ext cx="3430440" cy="3059284"/>
            <a:chOff x="1073647" y="1175091"/>
            <a:chExt cx="3718483" cy="3316162"/>
          </a:xfrm>
        </p:grpSpPr>
        <p:pic>
          <p:nvPicPr>
            <p:cNvPr id="5" name="図 4" descr="21-Feb-92_flare_mini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77" y="1175091"/>
              <a:ext cx="3257810" cy="1849631"/>
            </a:xfrm>
            <a:prstGeom prst="rect">
              <a:avLst/>
            </a:prstGeom>
          </p:spPr>
        </p:pic>
        <p:sp>
          <p:nvSpPr>
            <p:cNvPr id="2" name="角丸四角形 1"/>
            <p:cNvSpPr/>
            <p:nvPr/>
          </p:nvSpPr>
          <p:spPr>
            <a:xfrm>
              <a:off x="1073647" y="3208038"/>
              <a:ext cx="3718483" cy="128321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1. Electromagnetic wave (especially X-ray and EUV)</a:t>
              </a:r>
              <a:endParaRPr kumimoji="1" lang="ja-JP" altLang="en-US" sz="2000" dirty="0"/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5260534" y="3484824"/>
            <a:ext cx="3718483" cy="2762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Increas</a:t>
            </a:r>
            <a:r>
              <a:rPr lang="en-US" altLang="ja-JP" sz="2000" dirty="0" smtClean="0"/>
              <a:t>e of electron density in the </a:t>
            </a:r>
            <a:r>
              <a:rPr kumimoji="1" lang="en-US" altLang="ja-JP" sz="2000" dirty="0" err="1" smtClean="0"/>
              <a:t>Ionoshpere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Satellite communication and Navigation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Blackout of High-Frequency communication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534" y="702809"/>
            <a:ext cx="3598093" cy="27016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062226" y="756000"/>
            <a:ext cx="6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NICT</a:t>
            </a:r>
            <a:endParaRPr kumimoji="1" lang="ja-JP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6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"/>
          <a:stretch>
            <a:fillRect/>
          </a:stretch>
        </p:blipFill>
        <p:spPr bwMode="auto">
          <a:xfrm>
            <a:off x="2" y="687371"/>
            <a:ext cx="9143999" cy="6170629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29128" y="291607"/>
            <a:ext cx="792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come from the Sun and their effects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2018" y="6328556"/>
            <a:ext cx="6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NICT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1073648" y="3307439"/>
            <a:ext cx="3430440" cy="118381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2. Solar Energetic Particles (SEPs)</a:t>
            </a:r>
            <a:endParaRPr kumimoji="1" lang="ja-JP" altLang="en-US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5273375" y="3404449"/>
            <a:ext cx="3870625" cy="2762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Radiation dose to astronauts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Damage to satellites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Ionization and chemical reaction in upper atmosphere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11" y="903488"/>
            <a:ext cx="2885992" cy="21682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268" y="772466"/>
            <a:ext cx="2534973" cy="25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"/>
          <a:stretch>
            <a:fillRect/>
          </a:stretch>
        </p:blipFill>
        <p:spPr bwMode="auto">
          <a:xfrm>
            <a:off x="2" y="687371"/>
            <a:ext cx="9143999" cy="6170629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29128" y="291607"/>
            <a:ext cx="792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come from the Sun and their effects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2018" y="6328556"/>
            <a:ext cx="66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NICT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1073648" y="3307439"/>
            <a:ext cx="3430440" cy="118381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3</a:t>
            </a:r>
            <a:r>
              <a:rPr lang="en-US" altLang="ja-JP" sz="2000" dirty="0" smtClean="0"/>
              <a:t>. Solar wind and coronal mass ejections</a:t>
            </a:r>
            <a:endParaRPr kumimoji="1" lang="ja-JP" altLang="en-US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5260534" y="3404449"/>
            <a:ext cx="3718483" cy="2762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Geomagnetic storm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Aurora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Failure of power plants and grids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Corrosion of pipe lines</a:t>
            </a:r>
          </a:p>
        </p:txBody>
      </p:sp>
      <p:pic>
        <p:nvPicPr>
          <p:cNvPr id="5" name="図 4" descr="lasco_ful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81" y="753272"/>
            <a:ext cx="3168566" cy="23712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80" y="1145172"/>
            <a:ext cx="2920520" cy="19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8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/>
              <a:t>Carrington flare</a:t>
            </a:r>
            <a:br>
              <a:rPr lang="en-US" altLang="ja-JP" sz="4900" dirty="0" smtClean="0"/>
            </a:br>
            <a:r>
              <a:rPr lang="ja-JP" altLang="en-US" sz="3100" dirty="0" smtClean="0"/>
              <a:t> </a:t>
            </a:r>
            <a:r>
              <a:rPr lang="en-US" altLang="ja-JP" sz="3100" dirty="0" smtClean="0"/>
              <a:t>(1859, Sep 1, am 11:18 </a:t>
            </a:r>
            <a:r>
              <a:rPr lang="ja-JP" altLang="en-US" sz="3100" dirty="0" smtClean="0"/>
              <a:t>）</a:t>
            </a:r>
            <a:endParaRPr kumimoji="1" lang="ja-JP" alt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536" t="3112" r="-6185" b="3112"/>
          <a:stretch/>
        </p:blipFill>
        <p:spPr bwMode="auto">
          <a:xfrm>
            <a:off x="5701849" y="1412776"/>
            <a:ext cx="2923287" cy="232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43176" y="1412776"/>
            <a:ext cx="47980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200" dirty="0" smtClean="0"/>
              <a:t>Strongest solar flare / space weather event </a:t>
            </a:r>
            <a:r>
              <a:rPr lang="en-US" altLang="ja-JP" sz="2200" dirty="0" smtClean="0"/>
              <a:t>ever caught by</a:t>
            </a:r>
            <a:r>
              <a:rPr lang="en-US" altLang="ja-JP" sz="2200" dirty="0" smtClean="0"/>
              <a:t> modern observations</a:t>
            </a:r>
            <a:endParaRPr lang="en-US" altLang="ja-JP" sz="2200" dirty="0" smtClean="0"/>
          </a:p>
          <a:p>
            <a:pPr marL="457200" indent="-457200">
              <a:buFont typeface="Arial"/>
              <a:buChar char="•"/>
            </a:pPr>
            <a:r>
              <a:rPr lang="en-US" altLang="ja-JP" sz="2200" dirty="0">
                <a:solidFill>
                  <a:srgbClr val="0D0D0D"/>
                </a:solidFill>
              </a:rPr>
              <a:t>B</a:t>
            </a:r>
            <a:r>
              <a:rPr lang="en-US" altLang="ja-JP" sz="2200" dirty="0" smtClean="0">
                <a:solidFill>
                  <a:srgbClr val="0D0D0D"/>
                </a:solidFill>
              </a:rPr>
              <a:t>right </a:t>
            </a:r>
            <a:r>
              <a:rPr lang="en-US" altLang="ja-JP" sz="2200" dirty="0" smtClean="0">
                <a:solidFill>
                  <a:srgbClr val="0D0D0D"/>
                </a:solidFill>
              </a:rPr>
              <a:t>aurora appeared next day in Cuba, the Bahamas</a:t>
            </a:r>
            <a:r>
              <a:rPr lang="en-US" altLang="ja-JP" sz="2200" dirty="0" smtClean="0"/>
              <a:t>, Jamaica, El Salvador, and </a:t>
            </a:r>
            <a:r>
              <a:rPr lang="en-US" altLang="ja-JP" sz="2200" dirty="0" smtClean="0"/>
              <a:t>Hawaii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Telegraph pylons threw sparks and telegraph paper spontaneously caught Fire</a:t>
            </a:r>
            <a:r>
              <a:rPr lang="ja-JP" altLang="en-US" sz="2400" dirty="0">
                <a:solidFill>
                  <a:srgbClr val="000000"/>
                </a:solidFill>
              </a:rPr>
              <a:t>　（</a:t>
            </a:r>
            <a:r>
              <a:rPr lang="en-US" altLang="ja-JP" sz="2400" dirty="0">
                <a:solidFill>
                  <a:srgbClr val="000000"/>
                </a:solidFill>
              </a:rPr>
              <a:t>Loomis</a:t>
            </a:r>
            <a:r>
              <a:rPr lang="ja-JP" altLang="en-US" sz="2400" dirty="0">
                <a:solidFill>
                  <a:srgbClr val="000000"/>
                </a:solidFill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</a:rPr>
              <a:t>1861</a:t>
            </a:r>
            <a:r>
              <a:rPr lang="ja-JP" altLang="en-US" sz="2400" dirty="0" smtClean="0">
                <a:solidFill>
                  <a:srgbClr val="000000"/>
                </a:solidFill>
              </a:rPr>
              <a:t>）</a:t>
            </a:r>
            <a:endParaRPr lang="en-US" altLang="ja-JP" sz="2200" dirty="0"/>
          </a:p>
          <a:p>
            <a:pPr marL="457200" indent="-457200">
              <a:buFont typeface="Arial"/>
              <a:buChar char="•"/>
            </a:pPr>
            <a:endParaRPr lang="en-US" altLang="ja-JP" sz="2200" dirty="0" smtClean="0"/>
          </a:p>
          <a:p>
            <a:pPr marL="457200" indent="-457200">
              <a:buFont typeface="Arial"/>
              <a:buChar char="•"/>
            </a:pPr>
            <a:endParaRPr lang="en-US" altLang="ja-JP" sz="2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5690870"/>
            <a:ext cx="806489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If a Carrington-class event hits the Earth NOW, it will take years and trillions of dollars to recover (NRC, 2008)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188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トワイライト">
  <a:themeElements>
    <a:clrScheme name="トワイライト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トワイライト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トワイラ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トワイライト.thmx</Template>
  <TotalTime>13006</TotalTime>
  <Words>574</Words>
  <Application>Microsoft Macintosh PowerPoint</Application>
  <PresentationFormat>画面に合わせる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トワイライト</vt:lpstr>
      <vt:lpstr>ホワイト</vt:lpstr>
      <vt:lpstr>Extreme Space Weather as an Emerging Risk</vt:lpstr>
      <vt:lpstr>PowerPoint プレゼンテーション</vt:lpstr>
      <vt:lpstr>Solar flare</vt:lpstr>
      <vt:lpstr>Solar wind  and  coronal mass ejections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Carrington flare  (1859, Sep 1, am 11:18 ）</vt:lpstr>
      <vt:lpstr>PowerPoint プレゼンテーション</vt:lpstr>
      <vt:lpstr>Discovery of superflares in sun-like stars  (Maehara et al. 2012 Nature)</vt:lpstr>
      <vt:lpstr>Image of superflare</vt:lpstr>
      <vt:lpstr>PowerPoint プレゼンテーション</vt:lpstr>
      <vt:lpstr>Evidence of solar superflare?</vt:lpstr>
      <vt:lpstr>Consequence of E~1035 erg (1028  J) superflare</vt:lpstr>
      <vt:lpstr>Learn from the Past</vt:lpstr>
      <vt:lpstr>Summary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最新の太陽像と宇宙天気予報 </dc:title>
  <dc:creator>磯部 洋明</dc:creator>
  <cp:lastModifiedBy>isobe</cp:lastModifiedBy>
  <cp:revision>251</cp:revision>
  <cp:lastPrinted>2013-07-24T17:50:30Z</cp:lastPrinted>
  <dcterms:created xsi:type="dcterms:W3CDTF">2010-11-09T02:30:56Z</dcterms:created>
  <dcterms:modified xsi:type="dcterms:W3CDTF">2016-11-17T05:49:47Z</dcterms:modified>
</cp:coreProperties>
</file>