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1"/>
  </p:sldMasterIdLst>
  <p:notesMasterIdLst>
    <p:notesMasterId r:id="rId45"/>
  </p:notesMasterIdLst>
  <p:sldIdLst>
    <p:sldId id="740" r:id="rId2"/>
    <p:sldId id="815" r:id="rId3"/>
    <p:sldId id="817" r:id="rId4"/>
    <p:sldId id="347" r:id="rId5"/>
    <p:sldId id="743" r:id="rId6"/>
    <p:sldId id="763" r:id="rId7"/>
    <p:sldId id="270" r:id="rId8"/>
    <p:sldId id="271" r:id="rId9"/>
    <p:sldId id="818" r:id="rId10"/>
    <p:sldId id="819" r:id="rId11"/>
    <p:sldId id="278" r:id="rId12"/>
    <p:sldId id="808" r:id="rId13"/>
    <p:sldId id="809" r:id="rId14"/>
    <p:sldId id="823" r:id="rId15"/>
    <p:sldId id="810" r:id="rId16"/>
    <p:sldId id="811" r:id="rId17"/>
    <p:sldId id="820" r:id="rId18"/>
    <p:sldId id="821" r:id="rId19"/>
    <p:sldId id="822" r:id="rId20"/>
    <p:sldId id="812" r:id="rId21"/>
    <p:sldId id="291" r:id="rId22"/>
    <p:sldId id="292" r:id="rId23"/>
    <p:sldId id="283" r:id="rId24"/>
    <p:sldId id="282" r:id="rId25"/>
    <p:sldId id="294" r:id="rId26"/>
    <p:sldId id="295" r:id="rId27"/>
    <p:sldId id="813" r:id="rId28"/>
    <p:sldId id="284" r:id="rId29"/>
    <p:sldId id="289" r:id="rId30"/>
    <p:sldId id="824" r:id="rId31"/>
    <p:sldId id="293" r:id="rId32"/>
    <p:sldId id="825" r:id="rId33"/>
    <p:sldId id="826" r:id="rId34"/>
    <p:sldId id="296" r:id="rId35"/>
    <p:sldId id="297" r:id="rId36"/>
    <p:sldId id="298" r:id="rId37"/>
    <p:sldId id="299" r:id="rId38"/>
    <p:sldId id="300" r:id="rId39"/>
    <p:sldId id="259" r:id="rId40"/>
    <p:sldId id="260" r:id="rId41"/>
    <p:sldId id="302" r:id="rId42"/>
    <p:sldId id="303" r:id="rId43"/>
    <p:sldId id="304" r:id="rId4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49"/>
    <p:restoredTop sz="50000" autoAdjust="0"/>
  </p:normalViewPr>
  <p:slideViewPr>
    <p:cSldViewPr snapToGrid="0" snapToObjects="1">
      <p:cViewPr varScale="1">
        <p:scale>
          <a:sx n="97" d="100"/>
          <a:sy n="97" d="100"/>
        </p:scale>
        <p:origin x="160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2020/12/24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b1</a:t>
            </a:r>
            <a:r>
              <a:rPr kumimoji="1" lang="ja-JP" altLang="en-US" dirty="0"/>
              <a:t>ちわ</a:t>
            </a:r>
          </a:p>
        </p:txBody>
      </p:sp>
      <p:sp>
        <p:nvSpPr>
          <p:cNvPr id="4" name="スライド番号プレースホルダー 3"/>
          <p:cNvSpPr>
            <a:spLocks noGrp="1"/>
          </p:cNvSpPr>
          <p:nvPr>
            <p:ph type="sldNum" sz="quarter" idx="10"/>
          </p:nvPr>
        </p:nvSpPr>
        <p:spPr/>
        <p:txBody>
          <a:bodyPr/>
          <a:lstStyle/>
          <a:p>
            <a:fld id="{1F9DC836-D3F1-644A-AF02-3FE95D6F6A22}" type="slidenum">
              <a:rPr lang="ja-JP" altLang="en-US" smtClean="0"/>
              <a:pPr/>
              <a:t>4</a:t>
            </a:fld>
            <a:endParaRPr lang="ja-JP" altLang="en-US"/>
          </a:p>
        </p:txBody>
      </p:sp>
    </p:spTree>
    <p:extLst>
      <p:ext uri="{BB962C8B-B14F-4D97-AF65-F5344CB8AC3E}">
        <p14:creationId xmlns:p14="http://schemas.microsoft.com/office/powerpoint/2010/main" val="1054816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5811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2020/12/24</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688154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2020/12/24</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807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2020/12/24</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55872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比較">
    <p:spTree>
      <p:nvGrpSpPr>
        <p:cNvPr id="1" name=""/>
        <p:cNvGrpSpPr/>
        <p:nvPr/>
      </p:nvGrpSpPr>
      <p:grpSpPr>
        <a:xfrm>
          <a:off x="0" y="0"/>
          <a:ext cx="0" cy="0"/>
          <a:chOff x="0" y="0"/>
          <a:chExt cx="0" cy="0"/>
        </a:xfrm>
      </p:grpSpPr>
      <p:sp>
        <p:nvSpPr>
          <p:cNvPr id="47" name="タイトルテキスト"/>
          <p:cNvSpPr>
            <a:spLocks noGrp="1"/>
          </p:cNvSpPr>
          <p:nvPr>
            <p:ph type="title"/>
          </p:nvPr>
        </p:nvSpPr>
        <p:spPr>
          <a:prstGeom prst="rect">
            <a:avLst/>
          </a:prstGeom>
        </p:spPr>
        <p:txBody>
          <a:bodyPr/>
          <a:lstStyle/>
          <a:p>
            <a:r>
              <a:rPr lang="ja-JP" altLang="en-US"/>
              <a:t>マスター タイトルの書式設定</a:t>
            </a:r>
            <a:endParaRPr/>
          </a:p>
        </p:txBody>
      </p:sp>
      <p:sp>
        <p:nvSpPr>
          <p:cNvPr id="48" name="本文レベル1…"/>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a:latin typeface="小塚ゴシック Pr6N H"/>
                <a:ea typeface="小塚ゴシック Pr6N H"/>
                <a:cs typeface="小塚ゴシック Pr6N H"/>
                <a:sym typeface="小塚ゴシック Pr6N H"/>
              </a:defRPr>
            </a:lvl1pPr>
            <a:lvl2pPr marL="0" indent="457200">
              <a:spcBef>
                <a:spcPts val="500"/>
              </a:spcBef>
              <a:buSzTx/>
              <a:buFontTx/>
              <a:buNone/>
              <a:defRPr sz="2400">
                <a:latin typeface="小塚ゴシック Pr6N H"/>
                <a:ea typeface="小塚ゴシック Pr6N H"/>
                <a:cs typeface="小塚ゴシック Pr6N H"/>
                <a:sym typeface="小塚ゴシック Pr6N H"/>
              </a:defRPr>
            </a:lvl2pPr>
            <a:lvl3pPr marL="0" indent="914400">
              <a:spcBef>
                <a:spcPts val="500"/>
              </a:spcBef>
              <a:buSzTx/>
              <a:buFontTx/>
              <a:buNone/>
              <a:defRPr sz="2400">
                <a:latin typeface="小塚ゴシック Pr6N H"/>
                <a:ea typeface="小塚ゴシック Pr6N H"/>
                <a:cs typeface="小塚ゴシック Pr6N H"/>
                <a:sym typeface="小塚ゴシック Pr6N H"/>
              </a:defRPr>
            </a:lvl3pPr>
            <a:lvl4pPr marL="0" indent="1371600">
              <a:spcBef>
                <a:spcPts val="500"/>
              </a:spcBef>
              <a:buSzTx/>
              <a:buFontTx/>
              <a:buNone/>
              <a:defRPr sz="2400">
                <a:latin typeface="小塚ゴシック Pr6N H"/>
                <a:ea typeface="小塚ゴシック Pr6N H"/>
                <a:cs typeface="小塚ゴシック Pr6N H"/>
                <a:sym typeface="小塚ゴシック Pr6N H"/>
              </a:defRPr>
            </a:lvl4pPr>
            <a:lvl5pPr marL="0" indent="1828800">
              <a:spcBef>
                <a:spcPts val="500"/>
              </a:spcBef>
              <a:buSzTx/>
              <a:buFontTx/>
              <a:buNone/>
              <a:defRPr sz="2400">
                <a:latin typeface="小塚ゴシック Pr6N H"/>
                <a:ea typeface="小塚ゴシック Pr6N H"/>
                <a:cs typeface="小塚ゴシック Pr6N H"/>
                <a:sym typeface="小塚ゴシック Pr6N H"/>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9" name="四角形"/>
          <p:cNvSpPr>
            <a:spLocks noGrp="1"/>
          </p:cNvSpPr>
          <p:nvPr>
            <p:ph type="body" sz="quarter" idx="13"/>
          </p:nvPr>
        </p:nvSpPr>
        <p:spPr>
          <a:xfrm>
            <a:off x="4645025" y="1535112"/>
            <a:ext cx="4041775" cy="639763"/>
          </a:xfrm>
          <a:prstGeom prst="rect">
            <a:avLst/>
          </a:prstGeom>
        </p:spPr>
        <p:txBody>
          <a:bodyPr anchor="b"/>
          <a:lstStyle/>
          <a:p>
            <a:pPr marL="0" lvl="0" indent="0">
              <a:spcBef>
                <a:spcPts val="500"/>
              </a:spcBef>
              <a:buSzTx/>
              <a:buFontTx/>
              <a:buNone/>
              <a:defRPr sz="2400">
                <a:latin typeface="小塚ゴシック Pr6N H"/>
                <a:ea typeface="小塚ゴシック Pr6N H"/>
                <a:cs typeface="小塚ゴシック Pr6N H"/>
                <a:sym typeface="小塚ゴシック Pr6N H"/>
              </a:defRPr>
            </a:pPr>
            <a:r>
              <a:rPr lang="ja-JP" altLang="en-US"/>
              <a:t>マスター テキストの書式設定</a:t>
            </a:r>
          </a:p>
        </p:txBody>
      </p:sp>
      <p:sp>
        <p:nvSpPr>
          <p:cNvPr id="50" name="スライド番号"/>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80569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2020/12/24</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46730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2020/12/24</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14285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2020/12/24</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98027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t>2020/12/24</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53084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t>2020/12/24</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54285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t>2020/12/24</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70704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2020/12/24</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864017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pPr/>
              <a:t>2020/12/24</a:t>
            </a:fld>
            <a:endParaRPr lang="ja-JP" altLang="en-US" dirty="0"/>
          </a:p>
        </p:txBody>
      </p:sp>
      <p:sp>
        <p:nvSpPr>
          <p:cNvPr id="6" name="フッター プレースホルダー 5"/>
          <p:cNvSpPr>
            <a:spLocks noGrp="1"/>
          </p:cNvSpPr>
          <p:nvPr>
            <p:ph type="ftr" sz="quarter" idx="11"/>
          </p:nvPr>
        </p:nvSpPr>
        <p:spPr/>
        <p:txBody>
          <a:bodyPr/>
          <a:lstStyle/>
          <a:p>
            <a:endParaRPr lang="ja-JP" altLang="en-US" dirty="0"/>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15149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pPr/>
              <a:t>2020/12/24</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05733181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17" r:id="rId12"/>
  </p:sldLayoutIdLst>
  <p:txStyles>
    <p:titleStyle>
      <a:lvl1pPr algn="ctr" defTabSz="457200" rtl="0" eaLnBrk="1" latinLnBrk="0" hangingPunct="1">
        <a:spcBef>
          <a:spcPct val="0"/>
        </a:spcBef>
        <a:buNone/>
        <a:defRPr kumimoji="1" sz="4400" kern="1200">
          <a:solidFill>
            <a:schemeClr val="tx1"/>
          </a:solidFill>
          <a:latin typeface="小塚ゴシック Pr6N R"/>
          <a:ea typeface="小塚ゴシック Pr6N R"/>
          <a:cs typeface="小塚ゴシック Pr6N R"/>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小塚ゴシック Pr6N R"/>
          <a:ea typeface="小塚ゴシック Pr6N R"/>
          <a:cs typeface="小塚ゴシック Pr6N R"/>
        </a:defRPr>
      </a:lvl1pPr>
      <a:lvl2pPr marL="742950" indent="-285750" algn="l" defTabSz="457200" rtl="0" eaLnBrk="1" latinLnBrk="0" hangingPunct="1">
        <a:spcBef>
          <a:spcPct val="20000"/>
        </a:spcBef>
        <a:buFont typeface="Arial"/>
        <a:buChar char="–"/>
        <a:defRPr kumimoji="1" sz="2800" kern="1200">
          <a:solidFill>
            <a:schemeClr val="tx1"/>
          </a:solidFill>
          <a:latin typeface="小塚ゴシック Pr6N R"/>
          <a:ea typeface="小塚ゴシック Pr6N R"/>
          <a:cs typeface="小塚ゴシック Pr6N R"/>
        </a:defRPr>
      </a:lvl2pPr>
      <a:lvl3pPr marL="1143000" indent="-228600" algn="l" defTabSz="457200" rtl="0" eaLnBrk="1" latinLnBrk="0" hangingPunct="1">
        <a:spcBef>
          <a:spcPct val="20000"/>
        </a:spcBef>
        <a:buFont typeface="Arial"/>
        <a:buChar char="•"/>
        <a:defRPr kumimoji="1" sz="2400" kern="1200">
          <a:solidFill>
            <a:schemeClr val="tx1"/>
          </a:solidFill>
          <a:latin typeface="小塚ゴシック Pr6N R"/>
          <a:ea typeface="小塚ゴシック Pr6N R"/>
          <a:cs typeface="小塚ゴシック Pr6N R"/>
        </a:defRPr>
      </a:lvl3pPr>
      <a:lvl4pPr marL="1600200" indent="-228600" algn="l" defTabSz="457200" rtl="0" eaLnBrk="1" latinLnBrk="0" hangingPunct="1">
        <a:spcBef>
          <a:spcPct val="20000"/>
        </a:spcBef>
        <a:buFont typeface="Arial"/>
        <a:buChar char="–"/>
        <a:defRPr kumimoji="1" sz="2000" kern="1200">
          <a:solidFill>
            <a:schemeClr val="tx1"/>
          </a:solidFill>
          <a:latin typeface="小塚ゴシック Pr6N R"/>
          <a:ea typeface="小塚ゴシック Pr6N R"/>
          <a:cs typeface="小塚ゴシック Pr6N R"/>
        </a:defRPr>
      </a:lvl4pPr>
      <a:lvl5pPr marL="2057400" indent="-228600" algn="l" defTabSz="457200" rtl="0" eaLnBrk="1" latinLnBrk="0" hangingPunct="1">
        <a:spcBef>
          <a:spcPct val="20000"/>
        </a:spcBef>
        <a:buFont typeface="Arial"/>
        <a:buChar char="»"/>
        <a:defRPr kumimoji="1" sz="2000" kern="1200">
          <a:solidFill>
            <a:schemeClr val="tx1"/>
          </a:solidFill>
          <a:latin typeface="小塚ゴシック Pr6N R"/>
          <a:ea typeface="小塚ゴシック Pr6N R"/>
          <a:cs typeface="小塚ゴシック Pr6N R"/>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tif"/><Relationship Id="rId4" Type="http://schemas.openxmlformats.org/officeDocument/2006/relationships/image" Target="../media/image44.tif"/></Relationships>
</file>

<file path=ppt/slides/_rels/slide26.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image" Target="../media/image46.ti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ttp://dl.ndl.go.jp/view/jpegOutput?itemId=info%3Andljp%2Fpid%2F2537160&amp;contentNo=9&amp;outputScale=4" descr="http://dl.ndl.go.jp/view/jpegOutput?itemId=info%3Andljp%2Fpid%2F2537160&amp;contentNo=9&amp;outputScale=4">
            <a:extLst>
              <a:ext uri="{FF2B5EF4-FFF2-40B4-BE49-F238E27FC236}">
                <a16:creationId xmlns:a16="http://schemas.microsoft.com/office/drawing/2014/main" id="{AC61AF3A-10E9-684C-B848-4109598DDFD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138" y="-548640"/>
            <a:ext cx="9178138" cy="7372655"/>
          </a:xfrm>
          <a:prstGeom prst="rect">
            <a:avLst/>
          </a:prstGeom>
          <a:ln w="12700">
            <a:miter lim="400000"/>
          </a:ln>
        </p:spPr>
      </p:pic>
      <p:sp>
        <p:nvSpPr>
          <p:cNvPr id="8" name="タイトル 1"/>
          <p:cNvSpPr>
            <a:spLocks noGrp="1"/>
          </p:cNvSpPr>
          <p:nvPr>
            <p:ph type="ctrTitle"/>
          </p:nvPr>
        </p:nvSpPr>
        <p:spPr>
          <a:xfrm>
            <a:off x="483307" y="33985"/>
            <a:ext cx="7964574" cy="1173655"/>
          </a:xfrm>
          <a:solidFill>
            <a:schemeClr val="bg1">
              <a:alpha val="60000"/>
            </a:schemeClr>
          </a:solidFill>
        </p:spPr>
        <p:txBody>
          <a:bodyPr>
            <a:noAutofit/>
          </a:bodyPr>
          <a:lstStyle/>
          <a:p>
            <a:pPr algn="l"/>
            <a:r>
              <a:rPr lang="ja-JP" altLang="en-US" sz="4000" spc="-150">
                <a:solidFill>
                  <a:schemeClr val="tx1">
                    <a:lumMod val="95000"/>
                    <a:lumOff val="5000"/>
                  </a:schemeClr>
                </a:solidFill>
                <a:latin typeface="Yu Gothic" panose="020B0400000000000000" pitchFamily="34" charset="-128"/>
                <a:ea typeface="Yu Gothic" panose="020B0400000000000000" pitchFamily="34" charset="-128"/>
                <a:cs typeface="小塚ゴシック Pr6N EL"/>
              </a:rPr>
              <a:t>歴史文献から探る過去の太陽活動</a:t>
            </a:r>
            <a:endParaRPr kumimoji="1" lang="ja-JP" altLang="en-US" sz="4000" spc="-150" dirty="0">
              <a:solidFill>
                <a:schemeClr val="tx1">
                  <a:lumMod val="95000"/>
                  <a:lumOff val="5000"/>
                </a:schemeClr>
              </a:solidFill>
              <a:latin typeface="Yu Gothic" panose="020B0400000000000000" pitchFamily="34" charset="-128"/>
              <a:ea typeface="Yu Gothic" panose="020B0400000000000000" pitchFamily="34" charset="-128"/>
              <a:cs typeface="小塚ゴシック Pr6N EL"/>
            </a:endParaRPr>
          </a:p>
        </p:txBody>
      </p:sp>
      <p:sp>
        <p:nvSpPr>
          <p:cNvPr id="6" name="タイトル 1"/>
          <p:cNvSpPr txBox="1">
            <a:spLocks/>
          </p:cNvSpPr>
          <p:nvPr/>
        </p:nvSpPr>
        <p:spPr>
          <a:xfrm>
            <a:off x="5538651" y="3314554"/>
            <a:ext cx="3104535" cy="1173655"/>
          </a:xfrm>
          <a:prstGeom prst="rect">
            <a:avLst/>
          </a:prstGeom>
          <a:solidFill>
            <a:schemeClr val="bg1">
              <a:alpha val="55000"/>
            </a:schemeClr>
          </a:solidFill>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小塚ゴシック Pr6N R"/>
                <a:ea typeface="小塚ゴシック Pr6N R"/>
                <a:cs typeface="小塚ゴシック Pr6N R"/>
              </a:defRPr>
            </a:lvl1pPr>
          </a:lstStyle>
          <a:p>
            <a:pPr algn="r"/>
            <a:r>
              <a:rPr lang="ja-JP" altLang="en-US" sz="2400">
                <a:solidFill>
                  <a:schemeClr val="tx1">
                    <a:lumMod val="95000"/>
                    <a:lumOff val="5000"/>
                  </a:schemeClr>
                </a:solidFill>
                <a:latin typeface="Yu Gothic" panose="020B0400000000000000" pitchFamily="34" charset="-128"/>
                <a:ea typeface="Yu Gothic" panose="020B0400000000000000" pitchFamily="34" charset="-128"/>
                <a:cs typeface="小塚ゴシック Pr6N EL"/>
              </a:rPr>
              <a:t>磯部洋明</a:t>
            </a:r>
            <a:endParaRPr lang="en-US" altLang="ja-JP" sz="1800" dirty="0">
              <a:solidFill>
                <a:schemeClr val="tx1">
                  <a:lumMod val="95000"/>
                  <a:lumOff val="5000"/>
                </a:schemeClr>
              </a:solidFill>
              <a:latin typeface="Yu Gothic" panose="020B0400000000000000" pitchFamily="34" charset="-128"/>
              <a:ea typeface="Yu Gothic" panose="020B0400000000000000" pitchFamily="34" charset="-128"/>
              <a:cs typeface="小塚ゴシック Pr6N EL"/>
            </a:endParaRPr>
          </a:p>
          <a:p>
            <a:pPr algn="r"/>
            <a:r>
              <a:rPr lang="ja-JP" altLang="en-US" sz="1800">
                <a:solidFill>
                  <a:schemeClr val="tx1">
                    <a:lumMod val="95000"/>
                    <a:lumOff val="5000"/>
                  </a:schemeClr>
                </a:solidFill>
                <a:latin typeface="Yu Gothic" panose="020B0400000000000000" pitchFamily="34" charset="-128"/>
                <a:ea typeface="Yu Gothic" panose="020B0400000000000000" pitchFamily="34" charset="-128"/>
                <a:cs typeface="小塚ゴシック Pr6N EL"/>
              </a:rPr>
              <a:t>京都市立芸術大学美術学部</a:t>
            </a:r>
            <a:endParaRPr lang="en-US" altLang="ja-JP" sz="1800" dirty="0">
              <a:solidFill>
                <a:schemeClr val="tx1">
                  <a:lumMod val="95000"/>
                  <a:lumOff val="5000"/>
                </a:schemeClr>
              </a:solidFill>
              <a:latin typeface="Yu Gothic" panose="020B0400000000000000" pitchFamily="34" charset="-128"/>
              <a:ea typeface="Yu Gothic" panose="020B0400000000000000" pitchFamily="34" charset="-128"/>
              <a:cs typeface="小塚ゴシック Pr6N EL"/>
            </a:endParaRPr>
          </a:p>
        </p:txBody>
      </p:sp>
      <p:sp>
        <p:nvSpPr>
          <p:cNvPr id="10" name="国立国会図書館デジタルアーカイブ">
            <a:extLst>
              <a:ext uri="{FF2B5EF4-FFF2-40B4-BE49-F238E27FC236}">
                <a16:creationId xmlns:a16="http://schemas.microsoft.com/office/drawing/2014/main" id="{CC3025C9-3CAE-F04D-A9BB-5EA72B90CDDC}"/>
              </a:ext>
            </a:extLst>
          </p:cNvPr>
          <p:cNvSpPr/>
          <p:nvPr/>
        </p:nvSpPr>
        <p:spPr>
          <a:xfrm>
            <a:off x="287165" y="6051595"/>
            <a:ext cx="3785650"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lang="ja-JP" altLang="en-US" sz="1200" dirty="0">
                <a:solidFill>
                  <a:schemeClr val="bg1"/>
                </a:solidFill>
                <a:latin typeface="Kozuka Gothic Pr6N L" charset="-128"/>
                <a:ea typeface="Kozuka Gothic Pr6N L" charset="-128"/>
                <a:cs typeface="Kozuka Gothic Pr6N L" charset="-128"/>
              </a:rPr>
              <a:t>猿猴庵随観図会　</a:t>
            </a:r>
            <a:r>
              <a:rPr sz="1200" dirty="0">
                <a:solidFill>
                  <a:schemeClr val="bg1"/>
                </a:solidFill>
                <a:latin typeface="Kozuka Gothic Pr6N L" charset="-128"/>
                <a:ea typeface="Kozuka Gothic Pr6N L" charset="-128"/>
                <a:cs typeface="Kozuka Gothic Pr6N L" charset="-128"/>
              </a:rPr>
              <a:t>国立国会図書館デジタルアーカイブ</a:t>
            </a:r>
          </a:p>
        </p:txBody>
      </p:sp>
    </p:spTree>
    <p:extLst>
      <p:ext uri="{BB962C8B-B14F-4D97-AF65-F5344CB8AC3E}">
        <p14:creationId xmlns:p14="http://schemas.microsoft.com/office/powerpoint/2010/main" val="1013925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33CEFA-5C49-B548-96FF-AECAA7B3406C}"/>
              </a:ext>
            </a:extLst>
          </p:cNvPr>
          <p:cNvSpPr>
            <a:spLocks noGrp="1"/>
          </p:cNvSpPr>
          <p:nvPr>
            <p:ph type="title"/>
          </p:nvPr>
        </p:nvSpPr>
        <p:spPr/>
        <p:txBody>
          <a:bodyPr/>
          <a:lstStyle/>
          <a:p>
            <a:r>
              <a:rPr kumimoji="1" lang="ja-JP" altLang="en-US">
                <a:latin typeface="Yu Gothic" panose="020B0400000000000000" pitchFamily="34" charset="-128"/>
                <a:ea typeface="Yu Gothic" panose="020B0400000000000000" pitchFamily="34" charset="-128"/>
              </a:rPr>
              <a:t>ここまでのまとめ</a:t>
            </a:r>
          </a:p>
        </p:txBody>
      </p:sp>
      <p:sp>
        <p:nvSpPr>
          <p:cNvPr id="3" name="コンテンツ プレースホルダー 2">
            <a:extLst>
              <a:ext uri="{FF2B5EF4-FFF2-40B4-BE49-F238E27FC236}">
                <a16:creationId xmlns:a16="http://schemas.microsoft.com/office/drawing/2014/main" id="{7674E97C-FC02-CE45-A164-952E13AE0963}"/>
              </a:ext>
            </a:extLst>
          </p:cNvPr>
          <p:cNvSpPr>
            <a:spLocks noGrp="1"/>
          </p:cNvSpPr>
          <p:nvPr>
            <p:ph idx="1"/>
          </p:nvPr>
        </p:nvSpPr>
        <p:spPr/>
        <p:txBody>
          <a:bodyPr>
            <a:normAutofit fontScale="77500" lnSpcReduction="20000"/>
          </a:bodyPr>
          <a:lstStyle/>
          <a:p>
            <a:pPr>
              <a:lnSpc>
                <a:spcPct val="120000"/>
              </a:lnSpc>
            </a:pPr>
            <a:r>
              <a:rPr kumimoji="1" lang="ja-JP" altLang="en-US" sz="2800">
                <a:latin typeface="Yu Gothic" panose="020B0400000000000000" pitchFamily="34" charset="-128"/>
                <a:ea typeface="Yu Gothic" panose="020B0400000000000000" pitchFamily="34" charset="-128"/>
              </a:rPr>
              <a:t>太陽の黒点は磁場の強い領域であり、磁場のエネルギーでフレア（太陽面爆発）など様々な現象がおきる</a:t>
            </a:r>
            <a:endParaRPr kumimoji="1" lang="en-US" altLang="ja-JP" sz="2800" dirty="0">
              <a:latin typeface="Yu Gothic" panose="020B0400000000000000" pitchFamily="34" charset="-128"/>
              <a:ea typeface="Yu Gothic" panose="020B0400000000000000" pitchFamily="34" charset="-128"/>
            </a:endParaRPr>
          </a:p>
          <a:p>
            <a:pPr>
              <a:lnSpc>
                <a:spcPct val="120000"/>
              </a:lnSpc>
            </a:pPr>
            <a:r>
              <a:rPr lang="ja-JP" altLang="en-US" sz="2800">
                <a:latin typeface="Yu Gothic" panose="020B0400000000000000" pitchFamily="34" charset="-128"/>
                <a:ea typeface="Yu Gothic" panose="020B0400000000000000" pitchFamily="34" charset="-128"/>
              </a:rPr>
              <a:t>太陽の磁気活動にともなう宇宙環境の変動＝宇宙天気は、人工衛星や送電線網、</a:t>
            </a:r>
            <a:r>
              <a:rPr lang="en-US" altLang="ja-JP" sz="2800" dirty="0">
                <a:latin typeface="Yu Gothic" panose="020B0400000000000000" pitchFamily="34" charset="-128"/>
                <a:ea typeface="Yu Gothic" panose="020B0400000000000000" pitchFamily="34" charset="-128"/>
              </a:rPr>
              <a:t>GPS</a:t>
            </a:r>
            <a:r>
              <a:rPr lang="ja-JP" altLang="en-US" sz="2800">
                <a:latin typeface="Yu Gothic" panose="020B0400000000000000" pitchFamily="34" charset="-128"/>
                <a:ea typeface="Yu Gothic" panose="020B0400000000000000" pitchFamily="34" charset="-128"/>
              </a:rPr>
              <a:t>など現代的なインフラに多大な影響を及ぼす新しい自然災害</a:t>
            </a:r>
            <a:endParaRPr lang="en-US" altLang="ja-JP" sz="2800" dirty="0">
              <a:latin typeface="Yu Gothic" panose="020B0400000000000000" pitchFamily="34" charset="-128"/>
              <a:ea typeface="Yu Gothic" panose="020B0400000000000000" pitchFamily="34" charset="-128"/>
            </a:endParaRPr>
          </a:p>
          <a:p>
            <a:pPr>
              <a:lnSpc>
                <a:spcPct val="120000"/>
              </a:lnSpc>
            </a:pPr>
            <a:r>
              <a:rPr kumimoji="1" lang="ja-JP" altLang="en-US" sz="2800">
                <a:latin typeface="Yu Gothic" panose="020B0400000000000000" pitchFamily="34" charset="-128"/>
                <a:ea typeface="Yu Gothic" panose="020B0400000000000000" pitchFamily="34" charset="-128"/>
              </a:rPr>
              <a:t>太陽活動は地球の気候にも影響がある</a:t>
            </a:r>
            <a:endParaRPr kumimoji="1" lang="en-US" altLang="ja-JP" sz="2800" dirty="0">
              <a:latin typeface="Yu Gothic" panose="020B0400000000000000" pitchFamily="34" charset="-128"/>
              <a:ea typeface="Yu Gothic" panose="020B0400000000000000" pitchFamily="34" charset="-128"/>
            </a:endParaRPr>
          </a:p>
          <a:p>
            <a:pPr>
              <a:lnSpc>
                <a:spcPct val="120000"/>
              </a:lnSpc>
            </a:pPr>
            <a:endParaRPr kumimoji="1" lang="en-US" altLang="ja-JP" dirty="0">
              <a:latin typeface="Yu Gothic" panose="020B0400000000000000" pitchFamily="34" charset="-128"/>
              <a:ea typeface="Yu Gothic" panose="020B0400000000000000" pitchFamily="34" charset="-128"/>
            </a:endParaRPr>
          </a:p>
          <a:p>
            <a:pPr>
              <a:lnSpc>
                <a:spcPct val="120000"/>
              </a:lnSpc>
            </a:pPr>
            <a:r>
              <a:rPr lang="ja-JP" altLang="en-US">
                <a:latin typeface="Yu Gothic" panose="020B0400000000000000" pitchFamily="34" charset="-128"/>
                <a:ea typeface="Yu Gothic" panose="020B0400000000000000" pitchFamily="34" charset="-128"/>
              </a:rPr>
              <a:t>太陽活動の長期変動、そして太陽フレアはどこまで巨大なものが起きうるのか、その頻度はどれくらいか、ということを知りたい。＝＞歴史文献！？</a:t>
            </a:r>
            <a:endParaRPr kumimoji="1" lang="ja-JP" altLang="en-US">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27822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5" name="歴史文献から過去の天文現象を探る"/>
          <p:cNvSpPr>
            <a:spLocks noGrp="1"/>
          </p:cNvSpPr>
          <p:nvPr>
            <p:ph type="title"/>
          </p:nvPr>
        </p:nvSpPr>
        <p:spPr>
          <a:xfrm>
            <a:off x="457200" y="109537"/>
            <a:ext cx="8229600" cy="1143001"/>
          </a:xfrm>
          <a:prstGeom prst="rect">
            <a:avLst/>
          </a:prstGeom>
        </p:spPr>
        <p:txBody>
          <a:bodyPr/>
          <a:lstStyle>
            <a:lvl1pPr>
              <a:defRPr sz="2400"/>
            </a:lvl1pPr>
          </a:lstStyle>
          <a:p>
            <a:r>
              <a:rPr sz="2800" dirty="0" err="1">
                <a:latin typeface="Yu Gothic" panose="020B0400000000000000" pitchFamily="34" charset="-128"/>
                <a:ea typeface="Yu Gothic" panose="020B0400000000000000" pitchFamily="34" charset="-128"/>
              </a:rPr>
              <a:t>歴史文献から過去の天文現象を探る</a:t>
            </a:r>
            <a:endParaRPr dirty="0">
              <a:latin typeface="Yu Gothic" panose="020B0400000000000000" pitchFamily="34" charset="-128"/>
              <a:ea typeface="Yu Gothic" panose="020B0400000000000000" pitchFamily="34" charset="-128"/>
            </a:endParaRPr>
          </a:p>
        </p:txBody>
      </p:sp>
      <p:pic>
        <p:nvPicPr>
          <p:cNvPr id="296" name="image56.png" descr="image5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2125" y="2485130"/>
            <a:ext cx="4399472" cy="3604803"/>
          </a:xfrm>
          <a:prstGeom prst="rect">
            <a:avLst/>
          </a:prstGeom>
          <a:ln w="12700">
            <a:miter lim="400000"/>
          </a:ln>
        </p:spPr>
      </p:pic>
      <p:pic>
        <p:nvPicPr>
          <p:cNvPr id="297" name="image57.png" descr="image57.png"/>
          <p:cNvPicPr>
            <a:picLocks noChangeAspect="1"/>
          </p:cNvPicPr>
          <p:nvPr/>
        </p:nvPicPr>
        <p:blipFill>
          <a:blip r:embed="rId3">
            <a:extLst/>
          </a:blip>
          <a:stretch>
            <a:fillRect/>
          </a:stretch>
        </p:blipFill>
        <p:spPr>
          <a:xfrm>
            <a:off x="457200" y="1515653"/>
            <a:ext cx="4322615" cy="5151182"/>
          </a:xfrm>
          <a:prstGeom prst="rect">
            <a:avLst/>
          </a:prstGeom>
          <a:ln w="12700">
            <a:miter lim="400000"/>
          </a:ln>
        </p:spPr>
      </p:pic>
    </p:spTree>
    <p:extLst>
      <p:ext uri="{BB962C8B-B14F-4D97-AF65-F5344CB8AC3E}">
        <p14:creationId xmlns:p14="http://schemas.microsoft.com/office/powerpoint/2010/main" val="1931316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3200">
                <a:latin typeface="Yu Gothic" panose="020B0400000000000000" pitchFamily="34" charset="-128"/>
                <a:ea typeface="Yu Gothic" panose="020B0400000000000000" pitchFamily="34" charset="-128"/>
              </a:rPr>
              <a:t>太陽活動</a:t>
            </a:r>
            <a:br>
              <a:rPr kumimoji="1" lang="en-US" altLang="ja-JP" sz="3200" dirty="0">
                <a:latin typeface="Yu Gothic" panose="020B0400000000000000" pitchFamily="34" charset="-128"/>
                <a:ea typeface="Yu Gothic" panose="020B0400000000000000" pitchFamily="34" charset="-128"/>
              </a:rPr>
            </a:br>
            <a:r>
              <a:rPr kumimoji="1" lang="ja-JP" altLang="en-US" sz="3200">
                <a:latin typeface="Yu Gothic" panose="020B0400000000000000" pitchFamily="34" charset="-128"/>
                <a:ea typeface="Yu Gothic" panose="020B0400000000000000" pitchFamily="34" charset="-128"/>
              </a:rPr>
              <a:t>低緯度オーロラ</a:t>
            </a:r>
          </a:p>
        </p:txBody>
      </p:sp>
      <p:pic>
        <p:nvPicPr>
          <p:cNvPr id="4" name="image22.png" descr="image22.png"/>
          <p:cNvPicPr>
            <a:picLocks noChangeAspect="1"/>
          </p:cNvPicPr>
          <p:nvPr/>
        </p:nvPicPr>
        <p:blipFill>
          <a:blip r:embed="rId2">
            <a:extLst/>
          </a:blip>
          <a:stretch>
            <a:fillRect/>
          </a:stretch>
        </p:blipFill>
        <p:spPr>
          <a:xfrm>
            <a:off x="3604101" y="2565295"/>
            <a:ext cx="5357424" cy="4018067"/>
          </a:xfrm>
          <a:prstGeom prst="rect">
            <a:avLst/>
          </a:prstGeom>
          <a:ln w="12700">
            <a:miter lim="400000"/>
          </a:ln>
        </p:spPr>
      </p:pic>
      <p:sp>
        <p:nvSpPr>
          <p:cNvPr id="5" name="テキスト ボックス 4"/>
          <p:cNvSpPr txBox="1"/>
          <p:nvPr/>
        </p:nvSpPr>
        <p:spPr>
          <a:xfrm>
            <a:off x="628036" y="2720768"/>
            <a:ext cx="2669458" cy="3693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R" charset="-128"/>
                <a:sym typeface="Calibri"/>
              </a:rPr>
              <a:t>オーロラは磁極を囲むリング状に発生する</a:t>
            </a:r>
            <a:endPar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R"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altLang="ja-JP" dirty="0">
              <a:latin typeface="Yu Gothic" panose="020B0400000000000000" pitchFamily="34" charset="-128"/>
              <a:ea typeface="Yu Gothic" panose="020B0400000000000000" pitchFamily="34" charset="-128"/>
              <a:cs typeface="Kozuka Gothic Pr6N R" charset="-128"/>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R" charset="-128"/>
                <a:sym typeface="Calibri"/>
              </a:rPr>
              <a:t>地磁気嵐が発達すると、オーロラ帯が低緯度に拡がる</a:t>
            </a:r>
            <a:endPar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R"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altLang="ja-JP" dirty="0">
              <a:latin typeface="Yu Gothic" panose="020B0400000000000000" pitchFamily="34" charset="-128"/>
              <a:ea typeface="Yu Gothic" panose="020B0400000000000000" pitchFamily="34" charset="-128"/>
              <a:cs typeface="Kozuka Gothic Pr6N R" charset="-128"/>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R" charset="-128"/>
                <a:sym typeface="Calibri"/>
              </a:rPr>
              <a:t>低緯度でオーロラが見られた記録があれば、巨大な地磁気嵐が起きた証拠であり、従って巨大な太陽フレアが起きたことの関節的な証拠となる。</a:t>
            </a:r>
          </a:p>
        </p:txBody>
      </p:sp>
      <p:pic>
        <p:nvPicPr>
          <p:cNvPr id="3" name="図 2">
            <a:extLst>
              <a:ext uri="{FF2B5EF4-FFF2-40B4-BE49-F238E27FC236}">
                <a16:creationId xmlns:a16="http://schemas.microsoft.com/office/drawing/2014/main" id="{441E7E0B-3FC4-2E43-8A8E-1E7D9BBDD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262656"/>
            <a:ext cx="3595311" cy="2059549"/>
          </a:xfrm>
          <a:prstGeom prst="rect">
            <a:avLst/>
          </a:prstGeom>
        </p:spPr>
      </p:pic>
      <p:sp>
        <p:nvSpPr>
          <p:cNvPr id="6" name="テキスト ボックス 5">
            <a:extLst>
              <a:ext uri="{FF2B5EF4-FFF2-40B4-BE49-F238E27FC236}">
                <a16:creationId xmlns:a16="http://schemas.microsoft.com/office/drawing/2014/main" id="{DAB5D07F-623F-4646-94A3-E6CD6D16D9DA}"/>
              </a:ext>
            </a:extLst>
          </p:cNvPr>
          <p:cNvSpPr txBox="1"/>
          <p:nvPr/>
        </p:nvSpPr>
        <p:spPr>
          <a:xfrm>
            <a:off x="7472015" y="6244808"/>
            <a:ext cx="1489510" cy="338554"/>
          </a:xfrm>
          <a:prstGeom prst="rect">
            <a:avLst/>
          </a:prstGeom>
          <a:noFill/>
        </p:spPr>
        <p:txBody>
          <a:bodyPr wrap="none" rtlCol="0">
            <a:spAutoFit/>
          </a:bodyPr>
          <a:lstStyle/>
          <a:p>
            <a:r>
              <a:rPr kumimoji="1" lang="en-US" altLang="ja-JP" sz="1600" dirty="0">
                <a:solidFill>
                  <a:schemeClr val="bg1">
                    <a:lumMod val="95000"/>
                  </a:schemeClr>
                </a:solidFill>
                <a:latin typeface="Yu Gothic" panose="020B0400000000000000" pitchFamily="34" charset="-128"/>
                <a:ea typeface="Yu Gothic" panose="020B0400000000000000" pitchFamily="34" charset="-128"/>
              </a:rPr>
              <a:t>NASA/IMAGE</a:t>
            </a:r>
            <a:endParaRPr kumimoji="1" lang="ja-JP" altLang="en-US" sz="1600">
              <a:solidFill>
                <a:schemeClr val="bg1">
                  <a:lumMod val="9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777599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 name="Various way of describing aurora"/>
          <p:cNvSpPr>
            <a:spLocks noGrp="1"/>
          </p:cNvSpPr>
          <p:nvPr>
            <p:ph type="title"/>
          </p:nvPr>
        </p:nvSpPr>
        <p:spPr>
          <a:xfrm>
            <a:off x="130630" y="116632"/>
            <a:ext cx="9013370" cy="1143001"/>
          </a:xfrm>
          <a:prstGeom prst="rect">
            <a:avLst/>
          </a:prstGeom>
        </p:spPr>
        <p:txBody>
          <a:bodyPr>
            <a:noAutofit/>
          </a:bodyPr>
          <a:lstStyle>
            <a:lvl1pPr defTabSz="438911">
              <a:defRPr sz="4200"/>
            </a:lvl1pPr>
          </a:lstStyle>
          <a:p>
            <a:r>
              <a:rPr lang="ja-JP" altLang="en-US" sz="2800">
                <a:latin typeface="Yu Gothic" panose="020B0400000000000000" pitchFamily="34" charset="-128"/>
                <a:ea typeface="Yu Gothic" panose="020B0400000000000000" pitchFamily="34" charset="-128"/>
              </a:rPr>
              <a:t>歴史文献中に記録された中低緯度オーロラ</a:t>
            </a:r>
            <a:endParaRPr sz="2800" dirty="0">
              <a:latin typeface="Yu Gothic" panose="020B0400000000000000" pitchFamily="34" charset="-128"/>
              <a:ea typeface="Yu Gothic" panose="020B0400000000000000" pitchFamily="34" charset="-128"/>
            </a:endParaRPr>
          </a:p>
        </p:txBody>
      </p:sp>
      <p:pic>
        <p:nvPicPr>
          <p:cNvPr id="253" name="image1.jpg" descr="image1.jpg"/>
          <p:cNvPicPr>
            <a:picLocks noChangeAspect="1"/>
          </p:cNvPicPr>
          <p:nvPr/>
        </p:nvPicPr>
        <p:blipFill>
          <a:blip r:embed="rId2">
            <a:extLst/>
          </a:blip>
          <a:stretch>
            <a:fillRect/>
          </a:stretch>
        </p:blipFill>
        <p:spPr>
          <a:xfrm>
            <a:off x="390735" y="2144732"/>
            <a:ext cx="4018602" cy="3107406"/>
          </a:xfrm>
          <a:prstGeom prst="rect">
            <a:avLst/>
          </a:prstGeom>
          <a:ln w="12700">
            <a:miter lim="400000"/>
          </a:ln>
        </p:spPr>
      </p:pic>
      <p:sp>
        <p:nvSpPr>
          <p:cNvPr id="254" name="天元玉暦祥異賦，国立国会図書館蔵"/>
          <p:cNvSpPr/>
          <p:nvPr/>
        </p:nvSpPr>
        <p:spPr>
          <a:xfrm>
            <a:off x="390735" y="5371524"/>
            <a:ext cx="2639287" cy="27699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1920469">
              <a:defRPr sz="1200">
                <a:latin typeface="ヒラギノUD角ゴ StdN W3"/>
                <a:ea typeface="ヒラギノUD角ゴ StdN W3"/>
                <a:cs typeface="ヒラギノUD角ゴ StdN W3"/>
                <a:sym typeface="ヒラギノUD角ゴ StdN W3"/>
              </a:defRPr>
            </a:pPr>
            <a:r>
              <a:rPr dirty="0" err="1">
                <a:latin typeface="Yu Gothic" panose="020B0400000000000000" pitchFamily="34" charset="-128"/>
                <a:ea typeface="Yu Gothic" panose="020B0400000000000000" pitchFamily="34" charset="-128"/>
              </a:rPr>
              <a:t>天元玉暦祥異賦，国立国会図書館蔵</a:t>
            </a:r>
            <a:endParaRPr dirty="0">
              <a:latin typeface="Yu Gothic" panose="020B0400000000000000" pitchFamily="34" charset="-128"/>
              <a:ea typeface="Yu Gothic" panose="020B0400000000000000" pitchFamily="34" charset="-128"/>
            </a:endParaRPr>
          </a:p>
        </p:txBody>
      </p:sp>
      <p:sp>
        <p:nvSpPr>
          <p:cNvPr id="255" name="Aurora were described as anomalous light in the night sky, typically red vapor (赤氣) or white vapor (白氣) in Chinese."/>
          <p:cNvSpPr/>
          <p:nvPr/>
        </p:nvSpPr>
        <p:spPr>
          <a:xfrm>
            <a:off x="390735" y="1379019"/>
            <a:ext cx="5129457"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r>
              <a:rPr lang="ja-JP" altLang="en-US">
                <a:latin typeface="Yu Gothic" panose="020B0400000000000000" pitchFamily="34" charset="-128"/>
                <a:ea typeface="Yu Gothic" panose="020B0400000000000000" pitchFamily="34" charset="-128"/>
              </a:rPr>
              <a:t>漢字文化圏では「</a:t>
            </a:r>
            <a:r>
              <a:rPr dirty="0" err="1">
                <a:latin typeface="Yu Gothic" panose="020B0400000000000000" pitchFamily="34" charset="-128"/>
                <a:ea typeface="Yu Gothic" panose="020B0400000000000000" pitchFamily="34" charset="-128"/>
              </a:rPr>
              <a:t>赤氣</a:t>
            </a:r>
            <a:r>
              <a:rPr lang="ja-JP" altLang="en-US">
                <a:latin typeface="Yu Gothic" panose="020B0400000000000000" pitchFamily="34" charset="-128"/>
                <a:ea typeface="Yu Gothic" panose="020B0400000000000000" pitchFamily="34" charset="-128"/>
              </a:rPr>
              <a:t>」</a:t>
            </a:r>
            <a:r>
              <a:rPr dirty="0">
                <a:latin typeface="Yu Gothic" panose="020B0400000000000000" pitchFamily="34" charset="-128"/>
                <a:ea typeface="Yu Gothic" panose="020B0400000000000000" pitchFamily="34" charset="-128"/>
              </a:rPr>
              <a:t> </a:t>
            </a:r>
            <a:r>
              <a:rPr lang="ja-JP" altLang="en-US">
                <a:latin typeface="Yu Gothic" panose="020B0400000000000000" pitchFamily="34" charset="-128"/>
                <a:ea typeface="Yu Gothic" panose="020B0400000000000000" pitchFamily="34" charset="-128"/>
              </a:rPr>
              <a:t>や「</a:t>
            </a:r>
            <a:r>
              <a:rPr dirty="0" err="1">
                <a:latin typeface="Yu Gothic" panose="020B0400000000000000" pitchFamily="34" charset="-128"/>
                <a:ea typeface="Yu Gothic" panose="020B0400000000000000" pitchFamily="34" charset="-128"/>
              </a:rPr>
              <a:t>白氣</a:t>
            </a:r>
            <a:r>
              <a:rPr lang="ja-JP" altLang="en-US">
                <a:latin typeface="Yu Gothic" panose="020B0400000000000000" pitchFamily="34" charset="-128"/>
                <a:ea typeface="Yu Gothic" panose="020B0400000000000000" pitchFamily="34" charset="-128"/>
              </a:rPr>
              <a:t>」</a:t>
            </a:r>
            <a:r>
              <a:rPr dirty="0">
                <a:latin typeface="Yu Gothic" panose="020B0400000000000000" pitchFamily="34" charset="-128"/>
                <a:ea typeface="Yu Gothic" panose="020B0400000000000000" pitchFamily="34" charset="-128"/>
              </a:rPr>
              <a:t> </a:t>
            </a:r>
            <a:r>
              <a:rPr lang="ja-JP" altLang="en-US">
                <a:latin typeface="Yu Gothic" panose="020B0400000000000000" pitchFamily="34" charset="-128"/>
                <a:ea typeface="Yu Gothic" panose="020B0400000000000000" pitchFamily="34" charset="-128"/>
              </a:rPr>
              <a:t>といった言葉で記録されていた。</a:t>
            </a:r>
            <a:endParaRPr lang="en-US" altLang="ja-JP" dirty="0">
              <a:latin typeface="Yu Gothic" panose="020B0400000000000000" pitchFamily="34" charset="-128"/>
              <a:ea typeface="Yu Gothic" panose="020B0400000000000000" pitchFamily="34" charset="-128"/>
            </a:endParaRPr>
          </a:p>
        </p:txBody>
      </p:sp>
      <p:pic>
        <p:nvPicPr>
          <p:cNvPr id="8" name="図 7">
            <a:extLst>
              <a:ext uri="{FF2B5EF4-FFF2-40B4-BE49-F238E27FC236}">
                <a16:creationId xmlns:a16="http://schemas.microsoft.com/office/drawing/2014/main" id="{1766CEF1-B488-6C4F-9E61-71B5E64B215A}"/>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4734665" y="4000870"/>
            <a:ext cx="3502660" cy="2502535"/>
          </a:xfrm>
          <a:prstGeom prst="rect">
            <a:avLst/>
          </a:prstGeom>
        </p:spPr>
      </p:pic>
      <p:sp>
        <p:nvSpPr>
          <p:cNvPr id="10" name="Aurora were described as anomalous light in the night sky, typically red vapor (赤氣) or white vapor (白氣) in Chinese.">
            <a:extLst>
              <a:ext uri="{FF2B5EF4-FFF2-40B4-BE49-F238E27FC236}">
                <a16:creationId xmlns:a16="http://schemas.microsoft.com/office/drawing/2014/main" id="{E7BC115A-9840-034C-964B-0AB2DAE24630}"/>
              </a:ext>
            </a:extLst>
          </p:cNvPr>
          <p:cNvSpPr/>
          <p:nvPr/>
        </p:nvSpPr>
        <p:spPr>
          <a:xfrm>
            <a:off x="4711703" y="3022942"/>
            <a:ext cx="3733798" cy="64632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r>
              <a:rPr lang="ja-JP" altLang="en-US">
                <a:latin typeface="Yu Gothic" panose="020B0400000000000000" pitchFamily="34" charset="-128"/>
                <a:ea typeface="Yu Gothic" panose="020B0400000000000000" pitchFamily="34" charset="-128"/>
              </a:rPr>
              <a:t>なお低緯度から見えるオーロラは赤く</a:t>
            </a:r>
            <a:endParaRPr lang="en-US" altLang="ja-JP"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598076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D01DCE-13BA-514E-8D19-DE5F1A1C3205}"/>
              </a:ext>
            </a:extLst>
          </p:cNvPr>
          <p:cNvSpPr>
            <a:spLocks noGrp="1"/>
          </p:cNvSpPr>
          <p:nvPr>
            <p:ph type="title"/>
          </p:nvPr>
        </p:nvSpPr>
        <p:spPr/>
        <p:txBody>
          <a:bodyPr/>
          <a:lstStyle/>
          <a:p>
            <a:endParaRPr kumimoji="1" lang="ja-JP" altLang="en-US"/>
          </a:p>
        </p:txBody>
      </p:sp>
      <p:pic>
        <p:nvPicPr>
          <p:cNvPr id="3" name="図 2">
            <a:extLst>
              <a:ext uri="{FF2B5EF4-FFF2-40B4-BE49-F238E27FC236}">
                <a16:creationId xmlns:a16="http://schemas.microsoft.com/office/drawing/2014/main" id="{25132A80-8F3A-D14B-9E11-45E7C04FBC66}"/>
              </a:ext>
            </a:extLst>
          </p:cNvPr>
          <p:cNvPicPr>
            <a:picLocks noChangeAspect="1"/>
          </p:cNvPicPr>
          <p:nvPr/>
        </p:nvPicPr>
        <p:blipFill>
          <a:blip r:embed="rId2"/>
          <a:stretch>
            <a:fillRect/>
          </a:stretch>
        </p:blipFill>
        <p:spPr>
          <a:xfrm>
            <a:off x="-355600" y="-101600"/>
            <a:ext cx="12873248" cy="6959600"/>
          </a:xfrm>
          <a:prstGeom prst="rect">
            <a:avLst/>
          </a:prstGeom>
        </p:spPr>
      </p:pic>
      <p:sp>
        <p:nvSpPr>
          <p:cNvPr id="5" name="テキスト ボックス 4">
            <a:extLst>
              <a:ext uri="{FF2B5EF4-FFF2-40B4-BE49-F238E27FC236}">
                <a16:creationId xmlns:a16="http://schemas.microsoft.com/office/drawing/2014/main" id="{1A87C067-AA1C-A943-8543-62F3B658A2CE}"/>
              </a:ext>
            </a:extLst>
          </p:cNvPr>
          <p:cNvSpPr txBox="1"/>
          <p:nvPr/>
        </p:nvSpPr>
        <p:spPr>
          <a:xfrm>
            <a:off x="622300" y="6306363"/>
            <a:ext cx="2422458" cy="276999"/>
          </a:xfrm>
          <a:prstGeom prst="rect">
            <a:avLst/>
          </a:prstGeom>
          <a:noFill/>
        </p:spPr>
        <p:txBody>
          <a:bodyPr wrap="none" rtlCol="0">
            <a:spAutoFit/>
          </a:bodyPr>
          <a:lstStyle/>
          <a:p>
            <a:r>
              <a:rPr kumimoji="1" lang="en-US" altLang="ja-JP" sz="1200" dirty="0">
                <a:solidFill>
                  <a:schemeClr val="bg1"/>
                </a:solidFill>
                <a:latin typeface="Yu Gothic" panose="020B0400000000000000" pitchFamily="34" charset="-128"/>
                <a:ea typeface="Yu Gothic" panose="020B0400000000000000" pitchFamily="34" charset="-128"/>
              </a:rPr>
              <a:t>Aurora viewed </a:t>
            </a:r>
            <a:r>
              <a:rPr lang="en-US" altLang="ja-JP" sz="1200" dirty="0">
                <a:solidFill>
                  <a:schemeClr val="bg1"/>
                </a:solidFill>
                <a:latin typeface="Yu Gothic" panose="020B0400000000000000" pitchFamily="34" charset="-128"/>
                <a:ea typeface="Yu Gothic" panose="020B0400000000000000" pitchFamily="34" charset="-128"/>
              </a:rPr>
              <a:t>fr</a:t>
            </a:r>
            <a:r>
              <a:rPr kumimoji="1" lang="en-US" altLang="ja-JP" sz="1200" dirty="0">
                <a:solidFill>
                  <a:schemeClr val="bg1"/>
                </a:solidFill>
                <a:latin typeface="Yu Gothic" panose="020B0400000000000000" pitchFamily="34" charset="-128"/>
                <a:ea typeface="Yu Gothic" panose="020B0400000000000000" pitchFamily="34" charset="-128"/>
              </a:rPr>
              <a:t>om ISS (NASA)</a:t>
            </a:r>
            <a:endParaRPr kumimoji="1" lang="ja-JP" altLang="en-US" sz="1200">
              <a:solidFill>
                <a:schemeClr val="bg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966697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 name="オーロラの記録（中国）"/>
          <p:cNvSpPr>
            <a:spLocks noGrp="1"/>
          </p:cNvSpPr>
          <p:nvPr>
            <p:ph type="title"/>
          </p:nvPr>
        </p:nvSpPr>
        <p:spPr>
          <a:prstGeom prst="rect">
            <a:avLst/>
          </a:prstGeom>
        </p:spPr>
        <p:txBody>
          <a:bodyPr>
            <a:normAutofit/>
          </a:bodyPr>
          <a:lstStyle/>
          <a:p>
            <a:r>
              <a:rPr sz="4000" dirty="0" err="1">
                <a:latin typeface="Yu Gothic" panose="020B0400000000000000" pitchFamily="34" charset="-128"/>
                <a:ea typeface="Yu Gothic" panose="020B0400000000000000" pitchFamily="34" charset="-128"/>
              </a:rPr>
              <a:t>オーロラの記録（中国</a:t>
            </a:r>
            <a:r>
              <a:rPr sz="4000" dirty="0">
                <a:latin typeface="Yu Gothic" panose="020B0400000000000000" pitchFamily="34" charset="-128"/>
                <a:ea typeface="Yu Gothic" panose="020B0400000000000000" pitchFamily="34" charset="-128"/>
              </a:rPr>
              <a:t>）</a:t>
            </a:r>
          </a:p>
        </p:txBody>
      </p:sp>
      <p:pic>
        <p:nvPicPr>
          <p:cNvPr id="304" name="carrington-china.jpg" descr="carrington-chin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00" y="1600200"/>
            <a:ext cx="8229600" cy="4525963"/>
          </a:xfrm>
          <a:prstGeom prst="rect">
            <a:avLst/>
          </a:prstGeom>
          <a:ln w="12700">
            <a:miter lim="400000"/>
          </a:ln>
        </p:spPr>
      </p:pic>
      <p:sp>
        <p:nvSpPr>
          <p:cNvPr id="305" name="角丸四角形"/>
          <p:cNvSpPr/>
          <p:nvPr/>
        </p:nvSpPr>
        <p:spPr>
          <a:xfrm>
            <a:off x="2197100" y="1788459"/>
            <a:ext cx="381000" cy="4337704"/>
          </a:xfrm>
          <a:prstGeom prst="roundRect">
            <a:avLst>
              <a:gd name="adj" fmla="val 16667"/>
            </a:avLst>
          </a:prstGeom>
          <a:ln w="57150">
            <a:solidFill>
              <a:srgbClr val="FF0000"/>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latin typeface="Yu Gothic" panose="020B0400000000000000" pitchFamily="34" charset="-128"/>
              <a:ea typeface="Yu Gothic" panose="020B0400000000000000" pitchFamily="34" charset="-128"/>
            </a:endParaRPr>
          </a:p>
        </p:txBody>
      </p:sp>
      <p:sp>
        <p:nvSpPr>
          <p:cNvPr id="306" name="同治欒城縣志III, 19b, 京大人文研提供"/>
          <p:cNvSpPr/>
          <p:nvPr/>
        </p:nvSpPr>
        <p:spPr>
          <a:xfrm>
            <a:off x="457200" y="6126162"/>
            <a:ext cx="5346700"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rPr>
                <a:latin typeface="Yu Gothic" panose="020B0400000000000000" pitchFamily="34" charset="-128"/>
                <a:ea typeface="Yu Gothic" panose="020B0400000000000000" pitchFamily="34" charset="-128"/>
                <a:cs typeface="+mj-cs"/>
                <a:sym typeface="Helvetica"/>
              </a:rPr>
              <a:t>同治欒城縣志</a:t>
            </a:r>
            <a:r>
              <a:rPr>
                <a:latin typeface="Yu Gothic" panose="020B0400000000000000" pitchFamily="34" charset="-128"/>
                <a:ea typeface="Yu Gothic" panose="020B0400000000000000" pitchFamily="34" charset="-128"/>
              </a:rPr>
              <a:t>III, 19b, </a:t>
            </a:r>
            <a:r>
              <a:rPr>
                <a:latin typeface="Yu Gothic" panose="020B0400000000000000" pitchFamily="34" charset="-128"/>
                <a:ea typeface="Yu Gothic" panose="020B0400000000000000" pitchFamily="34" charset="-128"/>
                <a:cs typeface="+mj-cs"/>
                <a:sym typeface="Helvetica"/>
              </a:rPr>
              <a:t>京大人文研提供</a:t>
            </a:r>
            <a:r>
              <a:rPr>
                <a:latin typeface="Yu Gothic" panose="020B0400000000000000" pitchFamily="34" charset="-128"/>
                <a:ea typeface="Yu Gothic" panose="020B0400000000000000" pitchFamily="34" charset="-128"/>
              </a:rPr>
              <a:t> </a:t>
            </a:r>
          </a:p>
        </p:txBody>
      </p:sp>
    </p:spTree>
    <p:extLst>
      <p:ext uri="{BB962C8B-B14F-4D97-AF65-F5344CB8AC3E}">
        <p14:creationId xmlns:p14="http://schemas.microsoft.com/office/powerpoint/2010/main" val="345380491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05"/>
                                        </p:tgtEl>
                                        <p:attrNameLst>
                                          <p:attrName>style.visibility</p:attrName>
                                        </p:attrNameLst>
                                      </p:cBhvr>
                                      <p:to>
                                        <p:strVal val="visible"/>
                                      </p:to>
                                    </p:set>
                                    <p:animEffect transition="in" filter="dissolve">
                                      <p:cBhvr>
                                        <p:cTn id="7"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 name="オーロラの記録（日本）"/>
          <p:cNvSpPr>
            <a:spLocks noGrp="1"/>
          </p:cNvSpPr>
          <p:nvPr>
            <p:ph type="title"/>
          </p:nvPr>
        </p:nvSpPr>
        <p:spPr>
          <a:xfrm>
            <a:off x="457200" y="152400"/>
            <a:ext cx="8229600" cy="863600"/>
          </a:xfrm>
          <a:prstGeom prst="rect">
            <a:avLst/>
          </a:prstGeom>
        </p:spPr>
        <p:txBody>
          <a:bodyPr>
            <a:normAutofit/>
          </a:bodyPr>
          <a:lstStyle/>
          <a:p>
            <a:r>
              <a:rPr sz="3600" dirty="0" err="1">
                <a:latin typeface="Yu Gothic" panose="020B0400000000000000" pitchFamily="34" charset="-128"/>
                <a:ea typeface="Yu Gothic" panose="020B0400000000000000" pitchFamily="34" charset="-128"/>
              </a:rPr>
              <a:t>オーロラの記録（日本</a:t>
            </a:r>
            <a:r>
              <a:rPr sz="3600" dirty="0">
                <a:latin typeface="Yu Gothic" panose="020B0400000000000000" pitchFamily="34" charset="-128"/>
                <a:ea typeface="Yu Gothic" panose="020B0400000000000000" pitchFamily="34" charset="-128"/>
              </a:rPr>
              <a:t>）</a:t>
            </a:r>
          </a:p>
        </p:txBody>
      </p:sp>
      <p:pic>
        <p:nvPicPr>
          <p:cNvPr id="309" name="金木屋３.JPG" descr="金木屋３.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00" y="895349"/>
            <a:ext cx="8229600" cy="5346702"/>
          </a:xfrm>
          <a:prstGeom prst="rect">
            <a:avLst/>
          </a:prstGeom>
          <a:ln w="12700">
            <a:miter lim="400000"/>
          </a:ln>
        </p:spPr>
      </p:pic>
      <p:sp>
        <p:nvSpPr>
          <p:cNvPr id="310" name="四角形"/>
          <p:cNvSpPr/>
          <p:nvPr/>
        </p:nvSpPr>
        <p:spPr>
          <a:xfrm>
            <a:off x="6223000" y="895350"/>
            <a:ext cx="368300" cy="2279650"/>
          </a:xfrm>
          <a:prstGeom prst="rect">
            <a:avLst/>
          </a:prstGeom>
          <a:ln w="57150">
            <a:solidFill>
              <a:srgbClr val="FF0000"/>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11" name="市立弘前図書館所蔵「山一金木屋又三郎日記」安政６年８月９日条，岩橋氏提供"/>
          <p:cNvSpPr/>
          <p:nvPr/>
        </p:nvSpPr>
        <p:spPr>
          <a:xfrm>
            <a:off x="457200" y="6272767"/>
            <a:ext cx="8013700" cy="662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latin typeface="+mj-lt"/>
                <a:ea typeface="+mj-ea"/>
                <a:cs typeface="+mj-cs"/>
                <a:sym typeface="Helvetica"/>
              </a:defRPr>
            </a:lvl1pPr>
          </a:lstStyle>
          <a:p>
            <a:pPr>
              <a:defRPr>
                <a:latin typeface="+mn-lt"/>
                <a:ea typeface="+mn-ea"/>
                <a:cs typeface="+mn-cs"/>
                <a:sym typeface="Calibri"/>
              </a:defRPr>
            </a:pPr>
            <a:r>
              <a:rPr dirty="0">
                <a:latin typeface="Yu Gothic" panose="020B0400000000000000" pitchFamily="34" charset="-128"/>
                <a:ea typeface="Yu Gothic" panose="020B0400000000000000" pitchFamily="34" charset="-128"/>
                <a:sym typeface="Helvetica"/>
              </a:rPr>
              <a:t>市立弘前図書館所蔵「山一金木屋又三郎日記」安政６年８月９日条，岩橋氏提供</a:t>
            </a:r>
          </a:p>
        </p:txBody>
      </p:sp>
    </p:spTree>
    <p:extLst>
      <p:ext uri="{BB962C8B-B14F-4D97-AF65-F5344CB8AC3E}">
        <p14:creationId xmlns:p14="http://schemas.microsoft.com/office/powerpoint/2010/main" val="153247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 name="Carrington event  (1859, Sep 1, am 11:18 ）"/>
          <p:cNvSpPr>
            <a:spLocks noGrp="1"/>
          </p:cNvSpPr>
          <p:nvPr>
            <p:ph type="title"/>
          </p:nvPr>
        </p:nvSpPr>
        <p:spPr>
          <a:xfrm>
            <a:off x="402683" y="491785"/>
            <a:ext cx="3331344" cy="1143001"/>
          </a:xfrm>
          <a:prstGeom prst="rect">
            <a:avLst/>
          </a:prstGeom>
        </p:spPr>
        <p:txBody>
          <a:bodyPr>
            <a:noAutofit/>
          </a:bodyPr>
          <a:lstStyle/>
          <a:p>
            <a:pPr defTabSz="438911">
              <a:defRPr sz="4200"/>
            </a:pPr>
            <a:r>
              <a:rPr lang="ja-JP" altLang="en-US" sz="2400" dirty="0">
                <a:latin typeface="Yu Gothic" panose="020B0400000000000000" pitchFamily="34" charset="-128"/>
                <a:ea typeface="Yu Gothic" panose="020B0400000000000000" pitchFamily="34" charset="-128"/>
              </a:rPr>
              <a:t>キャリントンフレアで見られたオーロラ</a:t>
            </a:r>
            <a:br>
              <a:rPr sz="2400" dirty="0">
                <a:latin typeface="Yu Gothic" panose="020B0400000000000000" pitchFamily="34" charset="-128"/>
                <a:ea typeface="Yu Gothic" panose="020B0400000000000000" pitchFamily="34" charset="-128"/>
              </a:rPr>
            </a:br>
            <a:r>
              <a:rPr sz="1200" dirty="0">
                <a:latin typeface="Yu Gothic" panose="020B0400000000000000" pitchFamily="34" charset="-128"/>
                <a:ea typeface="Yu Gothic" panose="020B0400000000000000" pitchFamily="34" charset="-128"/>
              </a:rPr>
              <a:t> </a:t>
            </a:r>
            <a:r>
              <a:rPr sz="2000" dirty="0">
                <a:latin typeface="Yu Gothic" panose="020B0400000000000000" pitchFamily="34" charset="-128"/>
                <a:ea typeface="Yu Gothic" panose="020B0400000000000000" pitchFamily="34" charset="-128"/>
              </a:rPr>
              <a:t>(1859, Sep 1</a:t>
            </a:r>
            <a:r>
              <a:rPr lang="en-US" sz="2000" dirty="0">
                <a:latin typeface="Yu Gothic" panose="020B0400000000000000" pitchFamily="34" charset="-128"/>
                <a:ea typeface="Yu Gothic" panose="020B0400000000000000" pitchFamily="34" charset="-128"/>
              </a:rPr>
              <a:t>-2</a:t>
            </a:r>
            <a:r>
              <a:rPr sz="2000" dirty="0">
                <a:latin typeface="Yu Gothic" panose="020B0400000000000000" pitchFamily="34" charset="-128"/>
                <a:ea typeface="Yu Gothic" panose="020B0400000000000000" pitchFamily="34" charset="-128"/>
              </a:rPr>
              <a:t> </a:t>
            </a:r>
            <a:r>
              <a:rPr sz="2000" dirty="0">
                <a:latin typeface="Yu Gothic" panose="020B0400000000000000" pitchFamily="34" charset="-128"/>
                <a:ea typeface="Yu Gothic" panose="020B0400000000000000" pitchFamily="34" charset="-128"/>
                <a:cs typeface="+mn-cs"/>
                <a:sym typeface="Helvetica"/>
              </a:rPr>
              <a:t>）</a:t>
            </a:r>
            <a:endParaRPr sz="1200" dirty="0">
              <a:latin typeface="Yu Gothic" panose="020B0400000000000000" pitchFamily="34" charset="-128"/>
              <a:ea typeface="Yu Gothic" panose="020B0400000000000000" pitchFamily="34" charset="-128"/>
              <a:cs typeface="+mn-cs"/>
              <a:sym typeface="Helvetica"/>
            </a:endParaRPr>
          </a:p>
        </p:txBody>
      </p:sp>
      <p:sp>
        <p:nvSpPr>
          <p:cNvPr id="298" name="Bright aurora witnessed in low-latitudinal regions such as  Cuba, the Bahamas, Jamaica, El Salvador, and Hawaii…"/>
          <p:cNvSpPr/>
          <p:nvPr/>
        </p:nvSpPr>
        <p:spPr>
          <a:xfrm>
            <a:off x="11376" y="1544048"/>
            <a:ext cx="4011537" cy="255454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457200" marR="0" lvl="0" indent="-457200" algn="l" defTabSz="457200" rtl="0" eaLnBrk="1" fontAlgn="auto" latinLnBrk="0" hangingPunct="1">
              <a:lnSpc>
                <a:spcPct val="100000"/>
              </a:lnSpc>
              <a:spcBef>
                <a:spcPts val="0"/>
              </a:spcBef>
              <a:spcAft>
                <a:spcPts val="0"/>
              </a:spcAft>
              <a:buClrTx/>
              <a:buSzPct val="100000"/>
              <a:buFont typeface="Arial"/>
              <a:buChar char="•"/>
              <a:tabLst/>
              <a:defRPr sz="2200">
                <a:solidFill>
                  <a:srgbClr val="0D0D0D"/>
                </a:solidFill>
                <a:latin typeface="+mj-lt"/>
                <a:ea typeface="+mj-ea"/>
                <a:cs typeface="+mj-cs"/>
                <a:sym typeface="Calibri"/>
              </a:defRPr>
            </a:pPr>
            <a:endParaRPr kumimoji="1" lang="en-US" altLang="ja-JP"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endParaRPr>
          </a:p>
          <a:p>
            <a:pPr marL="457200" marR="0" lvl="0" indent="-457200" algn="l" defTabSz="457200" rtl="0" eaLnBrk="1" fontAlgn="auto" latinLnBrk="0" hangingPunct="1">
              <a:lnSpc>
                <a:spcPct val="100000"/>
              </a:lnSpc>
              <a:spcBef>
                <a:spcPts val="0"/>
              </a:spcBef>
              <a:spcAft>
                <a:spcPts val="0"/>
              </a:spcAft>
              <a:buClrTx/>
              <a:buSzPct val="100000"/>
              <a:buFont typeface="Arial"/>
              <a:buChar char="•"/>
              <a:tabLst/>
              <a:defRPr sz="2200">
                <a:solidFill>
                  <a:srgbClr val="0D0D0D"/>
                </a:solidFill>
                <a:latin typeface="+mj-lt"/>
                <a:ea typeface="+mj-ea"/>
                <a:cs typeface="+mj-cs"/>
                <a:sym typeface="Calibri"/>
              </a:defRPr>
            </a:pPr>
            <a:r>
              <a:rPr kumimoji="1" lang="ja-JP" altLang="en-US"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rPr>
              <a:t>キューバ、バハナ、ジャマイカ、ハワイなどの低緯度を含む世界各地でオーロラが見られた。</a:t>
            </a:r>
            <a:endParaRPr kumimoji="1" lang="en-US" altLang="ja-JP"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endParaRPr>
          </a:p>
          <a:p>
            <a:pPr marL="457200" marR="0" lvl="0" indent="-457200" algn="l" defTabSz="457200" rtl="0" eaLnBrk="1" fontAlgn="auto" latinLnBrk="0" hangingPunct="1">
              <a:lnSpc>
                <a:spcPct val="100000"/>
              </a:lnSpc>
              <a:spcBef>
                <a:spcPts val="0"/>
              </a:spcBef>
              <a:spcAft>
                <a:spcPts val="0"/>
              </a:spcAft>
              <a:buClrTx/>
              <a:buSzPct val="100000"/>
              <a:buFont typeface="Arial"/>
              <a:buChar char="•"/>
              <a:tabLst/>
              <a:defRPr sz="2200">
                <a:solidFill>
                  <a:srgbClr val="0D0D0D"/>
                </a:solidFill>
                <a:latin typeface="+mj-lt"/>
                <a:ea typeface="+mj-ea"/>
                <a:cs typeface="+mj-cs"/>
                <a:sym typeface="Calibri"/>
              </a:defRPr>
            </a:pPr>
            <a:endParaRPr kumimoji="1" lang="en-US" altLang="ja-JP"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endParaRPr>
          </a:p>
          <a:p>
            <a:pPr marL="457200" marR="0" lvl="0" indent="-457200" algn="l" defTabSz="457200" rtl="0" eaLnBrk="1" fontAlgn="auto" latinLnBrk="0" hangingPunct="1">
              <a:lnSpc>
                <a:spcPct val="100000"/>
              </a:lnSpc>
              <a:spcBef>
                <a:spcPts val="0"/>
              </a:spcBef>
              <a:spcAft>
                <a:spcPts val="0"/>
              </a:spcAft>
              <a:buClrTx/>
              <a:buSzPct val="100000"/>
              <a:buFont typeface="Arial"/>
              <a:buChar char="•"/>
              <a:tabLst/>
              <a:defRPr sz="2200">
                <a:solidFill>
                  <a:srgbClr val="0D0D0D"/>
                </a:solidFill>
                <a:latin typeface="+mj-lt"/>
                <a:ea typeface="+mj-ea"/>
                <a:cs typeface="+mj-cs"/>
                <a:sym typeface="Calibri"/>
              </a:defRPr>
            </a:pPr>
            <a:r>
              <a:rPr kumimoji="1" lang="ja-JP" altLang="en-US"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rPr>
              <a:t>東アジアでは</a:t>
            </a:r>
            <a:r>
              <a:rPr kumimoji="1" lang="en-US" altLang="ja-JP"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rPr>
              <a:t>”</a:t>
            </a:r>
            <a:r>
              <a:rPr kumimoji="1"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rPr>
              <a:t>Wakayama</a:t>
            </a:r>
            <a:r>
              <a:rPr kumimoji="1" lang="en-US"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rPr>
              <a:t>“</a:t>
            </a:r>
            <a:r>
              <a:rPr kumimoji="1" lang="ja-JP" altLang="en-US"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rPr>
              <a:t>の１例だけ。しかも</a:t>
            </a:r>
            <a:r>
              <a:rPr kumimoji="1" lang="mr-IN" altLang="ja-JP"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rPr>
              <a:t>…</a:t>
            </a:r>
            <a:endParaRPr kumimoji="1" lang="en-US" altLang="ja-JP" sz="2000" u="none" strike="noStrike" kern="1200" cap="none" spc="0" normalizeH="0" baseline="0" noProof="0" dirty="0">
              <a:ln>
                <a:noFill/>
              </a:ln>
              <a:solidFill>
                <a:srgbClr val="0D0D0D"/>
              </a:solidFill>
              <a:effectLst/>
              <a:uLnTx/>
              <a:uFillTx/>
              <a:latin typeface="Yu Gothic" panose="020B0400000000000000" pitchFamily="34" charset="-128"/>
              <a:ea typeface="Yu Gothic" panose="020B0400000000000000" pitchFamily="34" charset="-128"/>
              <a:cs typeface="Kozuka Gothic Pr6N R" charset="-128"/>
              <a:sym typeface="Calibri"/>
            </a:endParaRPr>
          </a:p>
        </p:txBody>
      </p:sp>
      <p:pic>
        <p:nvPicPr>
          <p:cNvPr id="300" name="carrington-obs-green2005.tif" descr="carrington-obs-green2005.tif"/>
          <p:cNvPicPr>
            <a:picLocks noChangeAspect="1"/>
          </p:cNvPicPr>
          <p:nvPr/>
        </p:nvPicPr>
        <p:blipFill>
          <a:blip r:embed="rId2">
            <a:extLst/>
          </a:blip>
          <a:stretch>
            <a:fillRect/>
          </a:stretch>
        </p:blipFill>
        <p:spPr>
          <a:xfrm>
            <a:off x="4121972" y="254000"/>
            <a:ext cx="5004511" cy="6350000"/>
          </a:xfrm>
          <a:prstGeom prst="rect">
            <a:avLst/>
          </a:prstGeom>
          <a:ln w="12700">
            <a:miter lim="400000"/>
          </a:ln>
        </p:spPr>
      </p:pic>
      <p:sp>
        <p:nvSpPr>
          <p:cNvPr id="301" name="Green &amp; Boardsen 2006"/>
          <p:cNvSpPr/>
          <p:nvPr/>
        </p:nvSpPr>
        <p:spPr>
          <a:xfrm>
            <a:off x="6486545" y="6519862"/>
            <a:ext cx="2708836"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914400">
              <a:defRPr>
                <a:latin typeface="Times New Roman"/>
                <a:ea typeface="Times New Roman"/>
                <a:cs typeface="Times New Roman"/>
                <a:sym typeface="Times New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sym typeface="Times New Roman"/>
              </a:rPr>
              <a:t>Green &amp; Boardsen 2006</a:t>
            </a:r>
          </a:p>
        </p:txBody>
      </p:sp>
      <p:pic>
        <p:nvPicPr>
          <p:cNvPr id="302" name="pasted-image.tiff" descr="pasted-image.tiff"/>
          <p:cNvPicPr>
            <a:picLocks noChangeAspect="1"/>
          </p:cNvPicPr>
          <p:nvPr/>
        </p:nvPicPr>
        <p:blipFill>
          <a:blip r:embed="rId3">
            <a:extLst/>
          </a:blip>
          <a:stretch>
            <a:fillRect/>
          </a:stretch>
        </p:blipFill>
        <p:spPr>
          <a:xfrm>
            <a:off x="4023491" y="4565656"/>
            <a:ext cx="1985784" cy="2134189"/>
          </a:xfrm>
          <a:prstGeom prst="rect">
            <a:avLst/>
          </a:prstGeom>
          <a:ln w="12700">
            <a:miter lim="400000"/>
          </a:ln>
        </p:spPr>
      </p:pic>
      <p:sp>
        <p:nvSpPr>
          <p:cNvPr id="303" name="線"/>
          <p:cNvSpPr/>
          <p:nvPr/>
        </p:nvSpPr>
        <p:spPr>
          <a:xfrm flipV="1">
            <a:off x="3594546" y="5949812"/>
            <a:ext cx="760470" cy="342210"/>
          </a:xfrm>
          <a:prstGeom prst="line">
            <a:avLst/>
          </a:prstGeom>
          <a:ln w="63500">
            <a:solidFill>
              <a:schemeClr val="accent6"/>
            </a:solidFill>
            <a:tailEnd type="triangle"/>
          </a:ln>
          <a:effectLst>
            <a:outerShdw blurRad="38100" dist="23000" dir="5400000" rotWithShape="0">
              <a:srgbClr val="000000">
                <a:alpha val="35000"/>
              </a:srgbClr>
            </a:outerShdw>
          </a:effectLst>
        </p:spPr>
        <p:txBody>
          <a:bodyPr lIns="45718" tIns="45718" rIns="45718" bIns="4571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endParaRPr>
          </a:p>
        </p:txBody>
      </p:sp>
      <p:sp>
        <p:nvSpPr>
          <p:cNvPr id="304" name="Wakayama?"/>
          <p:cNvSpPr/>
          <p:nvPr/>
        </p:nvSpPr>
        <p:spPr>
          <a:xfrm>
            <a:off x="2367788" y="6298231"/>
            <a:ext cx="1366239"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rPr>
              <a:t>Wakayama?</a:t>
            </a:r>
          </a:p>
        </p:txBody>
      </p:sp>
    </p:spTree>
    <p:extLst>
      <p:ext uri="{BB962C8B-B14F-4D97-AF65-F5344CB8AC3E}">
        <p14:creationId xmlns:p14="http://schemas.microsoft.com/office/powerpoint/2010/main" val="303728366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00"/>
                                        </p:tgtEl>
                                        <p:attrNameLst>
                                          <p:attrName>style.visibility</p:attrName>
                                        </p:attrNameLst>
                                      </p:cBhvr>
                                      <p:to>
                                        <p:strVal val="visible"/>
                                      </p:to>
                                    </p:set>
                                    <p:animEffect transition="in" filter="dissolve">
                                      <p:cBhvr>
                                        <p:cTn id="7" dur="500"/>
                                        <p:tgtEl>
                                          <p:spTgt spid="300"/>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301"/>
                                        </p:tgtEl>
                                        <p:attrNameLst>
                                          <p:attrName>style.visibility</p:attrName>
                                        </p:attrNameLst>
                                      </p:cBhvr>
                                      <p:to>
                                        <p:strVal val="visible"/>
                                      </p:to>
                                    </p:set>
                                    <p:animEffect transition="in" filter="dissolve">
                                      <p:cBhvr>
                                        <p:cTn id="1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animBg="1" advAuto="0"/>
      <p:bldP spid="30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 name="East-Asian aurora observations in Carrington event…"/>
          <p:cNvSpPr>
            <a:spLocks noGrp="1"/>
          </p:cNvSpPr>
          <p:nvPr>
            <p:ph type="title"/>
          </p:nvPr>
        </p:nvSpPr>
        <p:spPr>
          <a:xfrm>
            <a:off x="0" y="53975"/>
            <a:ext cx="9103707" cy="1143000"/>
          </a:xfrm>
          <a:prstGeom prst="rect">
            <a:avLst/>
          </a:prstGeom>
        </p:spPr>
        <p:txBody>
          <a:bodyPr>
            <a:normAutofit fontScale="90000"/>
          </a:bodyPr>
          <a:lstStyle/>
          <a:p>
            <a:pPr defTabSz="228600">
              <a:defRPr sz="2200"/>
            </a:pPr>
            <a:r>
              <a:rPr lang="ja-JP" altLang="en-US" sz="2700" dirty="0">
                <a:latin typeface="Yu Gothic" panose="020B0400000000000000" pitchFamily="34" charset="-128"/>
                <a:ea typeface="Yu Gothic" panose="020B0400000000000000" pitchFamily="34" charset="-128"/>
              </a:rPr>
              <a:t>キャリントンイベント時の東アジアにおけるオーロラ観測の発掘</a:t>
            </a:r>
            <a:br>
              <a:rPr lang="en-US" altLang="ja-JP" dirty="0">
                <a:latin typeface="Yu Gothic" panose="020B0400000000000000" pitchFamily="34" charset="-128"/>
                <a:ea typeface="Yu Gothic" panose="020B0400000000000000" pitchFamily="34" charset="-128"/>
              </a:rPr>
            </a:br>
            <a:r>
              <a:rPr sz="1800" dirty="0">
                <a:latin typeface="Yu Gothic" panose="020B0400000000000000" pitchFamily="34" charset="-128"/>
                <a:ea typeface="Yu Gothic" panose="020B0400000000000000" pitchFamily="34" charset="-128"/>
              </a:rPr>
              <a:t> Hayakawa, H., Iwahashi, K., Tamazawa, H., Isobe, H., Kataoka, R., Ebihara, Y., Miyahara, H., </a:t>
            </a:r>
          </a:p>
          <a:p>
            <a:pPr defTabSz="228600">
              <a:defRPr sz="1500"/>
            </a:pPr>
            <a:r>
              <a:rPr dirty="0">
                <a:latin typeface="Yu Gothic" panose="020B0400000000000000" pitchFamily="34" charset="-128"/>
                <a:ea typeface="Yu Gothic" panose="020B0400000000000000" pitchFamily="34" charset="-128"/>
              </a:rPr>
              <a:t>Kawamura, A.D., Shibata, K.; PASJ, 68, 99 (2016)</a:t>
            </a:r>
          </a:p>
        </p:txBody>
      </p:sp>
      <p:pic>
        <p:nvPicPr>
          <p:cNvPr id="307" name="figure7-map.png" descr="figure7-ma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407" y="1186958"/>
            <a:ext cx="7468347" cy="3941326"/>
          </a:xfrm>
          <a:prstGeom prst="rect">
            <a:avLst/>
          </a:prstGeom>
          <a:ln w="12700">
            <a:miter lim="400000"/>
          </a:ln>
        </p:spPr>
      </p:pic>
      <p:pic>
        <p:nvPicPr>
          <p:cNvPr id="308" name="pasted-image.tiff" descr="pasted-image.tiff"/>
          <p:cNvPicPr>
            <a:picLocks noChangeAspect="1"/>
          </p:cNvPicPr>
          <p:nvPr/>
        </p:nvPicPr>
        <p:blipFill>
          <a:blip r:embed="rId3">
            <a:extLst/>
          </a:blip>
          <a:stretch>
            <a:fillRect/>
          </a:stretch>
        </p:blipFill>
        <p:spPr>
          <a:xfrm>
            <a:off x="7909414" y="826724"/>
            <a:ext cx="1152037" cy="3313476"/>
          </a:xfrm>
          <a:prstGeom prst="rect">
            <a:avLst/>
          </a:prstGeom>
          <a:ln w="12700">
            <a:miter lim="400000"/>
          </a:ln>
        </p:spPr>
      </p:pic>
      <p:sp>
        <p:nvSpPr>
          <p:cNvPr id="309" name="線"/>
          <p:cNvSpPr/>
          <p:nvPr/>
        </p:nvSpPr>
        <p:spPr>
          <a:xfrm flipH="1">
            <a:off x="7316837" y="1879462"/>
            <a:ext cx="676375" cy="415381"/>
          </a:xfrm>
          <a:prstGeom prst="line">
            <a:avLst/>
          </a:prstGeom>
          <a:ln w="63500">
            <a:solidFill>
              <a:schemeClr val="accent6"/>
            </a:solidFill>
            <a:tailEnd type="triangle"/>
          </a:ln>
          <a:effectLst>
            <a:outerShdw blurRad="38100" dist="23000" dir="5400000" rotWithShape="0">
              <a:srgbClr val="000000">
                <a:alpha val="35000"/>
              </a:srgbClr>
            </a:outerShdw>
          </a:effectLst>
        </p:spPr>
        <p:txBody>
          <a:bodyPr lIns="45718" tIns="45718" rIns="45718" bIns="4571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endParaRPr>
          </a:p>
        </p:txBody>
      </p:sp>
      <p:sp>
        <p:nvSpPr>
          <p:cNvPr id="311" name="C1"/>
          <p:cNvSpPr/>
          <p:nvPr/>
        </p:nvSpPr>
        <p:spPr>
          <a:xfrm>
            <a:off x="2875788" y="3065781"/>
            <a:ext cx="377663"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rPr>
              <a:t>C1</a:t>
            </a:r>
          </a:p>
        </p:txBody>
      </p:sp>
      <p:sp>
        <p:nvSpPr>
          <p:cNvPr id="312" name="J1"/>
          <p:cNvSpPr/>
          <p:nvPr/>
        </p:nvSpPr>
        <p:spPr>
          <a:xfrm>
            <a:off x="7338151" y="3903981"/>
            <a:ext cx="313543"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rPr>
              <a:t>J1</a:t>
            </a:r>
          </a:p>
        </p:txBody>
      </p:sp>
      <p:sp>
        <p:nvSpPr>
          <p:cNvPr id="313" name="J2"/>
          <p:cNvSpPr/>
          <p:nvPr/>
        </p:nvSpPr>
        <p:spPr>
          <a:xfrm>
            <a:off x="6195151" y="3751581"/>
            <a:ext cx="313543"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rPr>
              <a:t>J2</a:t>
            </a:r>
          </a:p>
        </p:txBody>
      </p:sp>
      <p:sp>
        <p:nvSpPr>
          <p:cNvPr id="314" name="J3"/>
          <p:cNvSpPr/>
          <p:nvPr/>
        </p:nvSpPr>
        <p:spPr>
          <a:xfrm>
            <a:off x="6804751" y="1888205"/>
            <a:ext cx="313543"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rPr>
              <a:t>J3</a:t>
            </a:r>
          </a:p>
        </p:txBody>
      </p:sp>
      <p:sp>
        <p:nvSpPr>
          <p:cNvPr id="315" name="J4"/>
          <p:cNvSpPr/>
          <p:nvPr/>
        </p:nvSpPr>
        <p:spPr>
          <a:xfrm>
            <a:off x="6804751" y="2777205"/>
            <a:ext cx="313543"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rPr>
              <a:t>J4</a:t>
            </a:r>
          </a:p>
        </p:txBody>
      </p:sp>
      <p:sp>
        <p:nvSpPr>
          <p:cNvPr id="316" name="In  addition to previously known record from Singu, Wakayama (J1), we found 3 (J2-J4)  in Japan and 1 in China (C1).…"/>
          <p:cNvSpPr/>
          <p:nvPr/>
        </p:nvSpPr>
        <p:spPr>
          <a:xfrm>
            <a:off x="170688" y="1605281"/>
            <a:ext cx="2279558" cy="286231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03200" marR="0" lvl="0" indent="-203200" algn="l" defTabSz="457200" rtl="0" eaLnBrk="1" fontAlgn="auto" latinLnBrk="0" hangingPunct="1">
              <a:lnSpc>
                <a:spcPct val="100000"/>
              </a:lnSpc>
              <a:spcBef>
                <a:spcPts val="0"/>
              </a:spcBef>
              <a:spcAft>
                <a:spcPts val="0"/>
              </a:spcAft>
              <a:buClrTx/>
              <a:buSzPct val="100000"/>
              <a:buFontTx/>
              <a:buChar char="•"/>
              <a:tabLst/>
              <a:defRPr/>
            </a:pPr>
            <a:r>
              <a:rPr kumimoji="1" lang="ja-JP" altLang="en-US" sz="20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rPr>
              <a:t>新宮（</a:t>
            </a:r>
            <a:r>
              <a:rPr kumimoji="1" lang="en-US" altLang="ja-JP" sz="20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rPr>
              <a:t>&lt;=</a:t>
            </a:r>
            <a:r>
              <a:rPr kumimoji="1" lang="ja-JP" altLang="en-US" sz="20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rPr>
              <a:t>既出の記録）、印南、弘前、平鹿、そして中国の観測例を発掘。</a:t>
            </a:r>
            <a:endParaRPr kumimoji="1" lang="en-US" altLang="ja-JP" sz="20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endParaRPr>
          </a:p>
          <a:p>
            <a:pPr marL="203200" marR="0" lvl="0" indent="-203200" algn="l" defTabSz="457200" rtl="0" eaLnBrk="1" fontAlgn="auto" latinLnBrk="0" hangingPunct="1">
              <a:lnSpc>
                <a:spcPct val="100000"/>
              </a:lnSpc>
              <a:spcBef>
                <a:spcPts val="0"/>
              </a:spcBef>
              <a:spcAft>
                <a:spcPts val="0"/>
              </a:spcAft>
              <a:buClrTx/>
              <a:buSzPct val="100000"/>
              <a:buFontTx/>
              <a:buChar char="•"/>
              <a:tabLst/>
              <a:defRPr/>
            </a:pPr>
            <a:endParaRPr kumimoji="1" lang="en-US" altLang="ja-JP" sz="20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endParaRPr>
          </a:p>
          <a:p>
            <a:pPr marL="203200" marR="0" lvl="0" indent="-203200" algn="l" defTabSz="457200" rtl="0" eaLnBrk="1" fontAlgn="auto" latinLnBrk="0" hangingPunct="1">
              <a:lnSpc>
                <a:spcPct val="100000"/>
              </a:lnSpc>
              <a:spcBef>
                <a:spcPts val="0"/>
              </a:spcBef>
              <a:spcAft>
                <a:spcPts val="0"/>
              </a:spcAft>
              <a:buClrTx/>
              <a:buSzPct val="100000"/>
              <a:buFontTx/>
              <a:buChar char="•"/>
              <a:tabLst/>
              <a:defRPr/>
            </a:pPr>
            <a:r>
              <a:rPr kumimoji="1" lang="ja-JP" altLang="en-US" sz="20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rPr>
              <a:t>弘前の観測は、独立した３つの記録があった。</a:t>
            </a:r>
            <a:endParaRPr kumimoji="1" sz="24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endParaRPr>
          </a:p>
        </p:txBody>
      </p:sp>
      <p:sp>
        <p:nvSpPr>
          <p:cNvPr id="317" name="テキスト"/>
          <p:cNvSpPr/>
          <p:nvPr/>
        </p:nvSpPr>
        <p:spPr>
          <a:xfrm>
            <a:off x="4069589" y="3268981"/>
            <a:ext cx="92394" cy="369328"/>
          </a:xfrm>
          <a:prstGeom prst="rect">
            <a:avLst/>
          </a:prstGeom>
          <a:ln w="12700">
            <a:miter lim="400000"/>
          </a:ln>
        </p:spPr>
        <p:txBody>
          <a:bodyPr wrap="none" lIns="45718" tIns="45718" rIns="45718"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sz="180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endParaRPr>
          </a:p>
        </p:txBody>
      </p:sp>
      <p:sp>
        <p:nvSpPr>
          <p:cNvPr id="318" name="Note that J2, J3-3 and J4 had been reported in privately published catalogue by Watanabe (2007, in Japanese)."/>
          <p:cNvSpPr/>
          <p:nvPr/>
        </p:nvSpPr>
        <p:spPr>
          <a:xfrm>
            <a:off x="3760839" y="5439458"/>
            <a:ext cx="4845528" cy="83099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marL="228600" indent="-228600">
              <a:buSzPct val="100000"/>
              <a:buChar char="•"/>
              <a:defRPr sz="1600"/>
            </a:lvl1pPr>
          </a:lstStyle>
          <a:p>
            <a:pPr marL="228600" marR="0" lvl="0" indent="-228600" algn="l" defTabSz="457200" rtl="0" eaLnBrk="1" fontAlgn="auto" latinLnBrk="0" hangingPunct="1">
              <a:lnSpc>
                <a:spcPct val="100000"/>
              </a:lnSpc>
              <a:spcBef>
                <a:spcPts val="0"/>
              </a:spcBef>
              <a:spcAft>
                <a:spcPts val="0"/>
              </a:spcAft>
              <a:buClrTx/>
              <a:buSzPct val="100000"/>
              <a:buFontTx/>
              <a:buChar char="•"/>
              <a:tabLst/>
              <a:defRPr/>
            </a:pPr>
            <a:r>
              <a:rPr kumimoji="1" lang="ja-JP" altLang="en-US" sz="16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rPr>
              <a:t>印南、平鹿、弘前のうち一つは、在野研究者の渡辺美和氏によるカタログに掲載されていたものを再調査。</a:t>
            </a:r>
          </a:p>
        </p:txBody>
      </p:sp>
    </p:spTree>
    <p:extLst>
      <p:ext uri="{BB962C8B-B14F-4D97-AF65-F5344CB8AC3E}">
        <p14:creationId xmlns:p14="http://schemas.microsoft.com/office/powerpoint/2010/main" val="1961975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 name="Weather in Japan and Seoul during Carrington event"/>
          <p:cNvSpPr>
            <a:spLocks noGrp="1"/>
          </p:cNvSpPr>
          <p:nvPr>
            <p:ph type="title"/>
          </p:nvPr>
        </p:nvSpPr>
        <p:spPr>
          <a:xfrm>
            <a:off x="426242" y="-271462"/>
            <a:ext cx="8291516" cy="1785936"/>
          </a:xfrm>
          <a:prstGeom prst="rect">
            <a:avLst/>
          </a:prstGeom>
        </p:spPr>
        <p:txBody>
          <a:bodyPr>
            <a:normAutofit/>
          </a:bodyPr>
          <a:lstStyle>
            <a:lvl1pPr>
              <a:defRPr sz="2800"/>
            </a:lvl1pPr>
          </a:lstStyle>
          <a:p>
            <a:r>
              <a:rPr lang="ja-JP" altLang="en-US" sz="2400" dirty="0">
                <a:latin typeface="Yu Gothic" panose="020B0400000000000000" pitchFamily="34" charset="-128"/>
                <a:ea typeface="Yu Gothic" panose="020B0400000000000000" pitchFamily="34" charset="-128"/>
              </a:rPr>
              <a:t>日記から天気も</a:t>
            </a:r>
            <a:r>
              <a:rPr lang="ja-JP" altLang="en-US" sz="2400">
                <a:latin typeface="Yu Gothic" panose="020B0400000000000000" pitchFamily="34" charset="-128"/>
                <a:ea typeface="Yu Gothic" panose="020B0400000000000000" pitchFamily="34" charset="-128"/>
              </a:rPr>
              <a:t>再現。</a:t>
            </a:r>
            <a:br>
              <a:rPr lang="en-US" altLang="ja-JP" sz="2400" dirty="0">
                <a:latin typeface="Yu Gothic" panose="020B0400000000000000" pitchFamily="34" charset="-128"/>
                <a:ea typeface="Yu Gothic" panose="020B0400000000000000" pitchFamily="34" charset="-128"/>
              </a:rPr>
            </a:br>
            <a:r>
              <a:rPr lang="ja-JP" altLang="en-US" sz="2400">
                <a:latin typeface="Yu Gothic" panose="020B0400000000000000" pitchFamily="34" charset="-128"/>
                <a:ea typeface="Yu Gothic" panose="020B0400000000000000" pitchFamily="34" charset="-128"/>
              </a:rPr>
              <a:t>東アジアは部分的に天気</a:t>
            </a:r>
            <a:r>
              <a:rPr lang="ja-JP" altLang="en-US" sz="2400" dirty="0">
                <a:latin typeface="Yu Gothic" panose="020B0400000000000000" pitchFamily="34" charset="-128"/>
                <a:ea typeface="Yu Gothic" panose="020B0400000000000000" pitchFamily="34" charset="-128"/>
              </a:rPr>
              <a:t>が悪かったらしい</a:t>
            </a:r>
            <a:endParaRPr sz="2400" dirty="0">
              <a:latin typeface="Yu Gothic" panose="020B0400000000000000" pitchFamily="34" charset="-128"/>
              <a:ea typeface="Yu Gothic" panose="020B0400000000000000" pitchFamily="34" charset="-128"/>
            </a:endParaRPr>
          </a:p>
        </p:txBody>
      </p:sp>
      <p:pic>
        <p:nvPicPr>
          <p:cNvPr id="321" name="pasted-image.tiff" descr="pasted-image.tiff"/>
          <p:cNvPicPr>
            <a:picLocks noChangeAspect="1"/>
          </p:cNvPicPr>
          <p:nvPr/>
        </p:nvPicPr>
        <p:blipFill>
          <a:blip r:embed="rId2">
            <a:extLst/>
          </a:blip>
          <a:stretch>
            <a:fillRect/>
          </a:stretch>
        </p:blipFill>
        <p:spPr>
          <a:xfrm>
            <a:off x="0" y="945513"/>
            <a:ext cx="9144001" cy="6084574"/>
          </a:xfrm>
          <a:prstGeom prst="rect">
            <a:avLst/>
          </a:prstGeom>
          <a:ln w="12700">
            <a:miter lim="400000"/>
          </a:ln>
        </p:spPr>
      </p:pic>
      <p:sp>
        <p:nvSpPr>
          <p:cNvPr id="322" name="四角形"/>
          <p:cNvSpPr/>
          <p:nvPr/>
        </p:nvSpPr>
        <p:spPr>
          <a:xfrm>
            <a:off x="5387379" y="1130300"/>
            <a:ext cx="774999" cy="5715000"/>
          </a:xfrm>
          <a:prstGeom prst="rect">
            <a:avLst/>
          </a:prstGeom>
          <a:ln w="25400">
            <a:solidFill>
              <a:schemeClr val="accent6">
                <a:satOff val="-2714"/>
                <a:lumOff val="-10235"/>
              </a:schemeClr>
            </a:solidFill>
          </a:ln>
          <a:effectLst>
            <a:outerShdw blurRad="38100" dist="23000" dir="5400000" rotWithShape="0">
              <a:srgbClr val="000000">
                <a:alpha val="35000"/>
              </a:srgbClr>
            </a:outerShdw>
          </a:effectLst>
        </p:spPr>
        <p:txBody>
          <a:bodyPr lIns="45718" tIns="45718" rIns="45718" bIns="45718"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5" name="グループ"/>
          <p:cNvGrpSpPr/>
          <p:nvPr/>
        </p:nvGrpSpPr>
        <p:grpSpPr>
          <a:xfrm>
            <a:off x="-649793" y="2443956"/>
            <a:ext cx="5850511" cy="3087533"/>
            <a:chOff x="0" y="0"/>
            <a:chExt cx="5850510" cy="3087532"/>
          </a:xfrm>
        </p:grpSpPr>
        <p:pic>
          <p:nvPicPr>
            <p:cNvPr id="323" name="figure7-map.png" descr="figure7-map.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5850511" cy="3087533"/>
            </a:xfrm>
            <a:prstGeom prst="rect">
              <a:avLst/>
            </a:prstGeom>
            <a:ln w="12700" cap="flat">
              <a:noFill/>
              <a:miter lim="400000"/>
            </a:ln>
            <a:effectLst/>
          </p:spPr>
        </p:pic>
        <p:sp>
          <p:nvSpPr>
            <p:cNvPr id="324" name="cloudy?"/>
            <p:cNvSpPr/>
            <p:nvPr/>
          </p:nvSpPr>
          <p:spPr>
            <a:xfrm>
              <a:off x="2105530" y="1404292"/>
              <a:ext cx="3471863" cy="647552"/>
            </a:xfrm>
            <a:prstGeom prst="roundRect">
              <a:avLst>
                <a:gd name="adj" fmla="val 29419"/>
              </a:avLst>
            </a:prstGeom>
            <a:solidFill>
              <a:srgbClr val="000000">
                <a:alpha val="41428"/>
              </a:srgbClr>
            </a:solidFill>
            <a:ln w="25400" cap="flat">
              <a:solidFill>
                <a:schemeClr val="accent1"/>
              </a:solidFill>
              <a:prstDash val="solid"/>
              <a:round/>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wrap="square" lIns="45718" tIns="45718" rIns="45718" bIns="45718" numCol="1" anchor="ctr">
              <a:noAutofit/>
            </a:bodyPr>
            <a:lstStyle>
              <a:lvl1pPr algn="ct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sz="1800" b="0" i="0" u="none" strike="noStrike" kern="1200" cap="none" spc="0" normalizeH="0" baseline="0" noProof="0">
                  <a:ln>
                    <a:noFill/>
                  </a:ln>
                  <a:solidFill>
                    <a:srgbClr val="FFFFFF"/>
                  </a:solidFill>
                  <a:effectLst/>
                  <a:uLnTx/>
                  <a:uFillTx/>
                  <a:latin typeface="Calibri"/>
                  <a:ea typeface="+mn-ea"/>
                  <a:cs typeface="+mn-cs"/>
                </a:rPr>
                <a:t>cloudy?</a:t>
              </a:r>
            </a:p>
          </p:txBody>
        </p:sp>
      </p:grpSp>
    </p:spTree>
    <p:extLst>
      <p:ext uri="{BB962C8B-B14F-4D97-AF65-F5344CB8AC3E}">
        <p14:creationId xmlns:p14="http://schemas.microsoft.com/office/powerpoint/2010/main" val="59757202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F0AAB-A3BE-E442-8C0A-45824472351D}"/>
              </a:ext>
            </a:extLst>
          </p:cNvPr>
          <p:cNvSpPr>
            <a:spLocks noGrp="1"/>
          </p:cNvSpPr>
          <p:nvPr>
            <p:ph type="title"/>
          </p:nvPr>
        </p:nvSpPr>
        <p:spPr/>
        <p:txBody>
          <a:bodyPr/>
          <a:lstStyle/>
          <a:p>
            <a:r>
              <a:rPr kumimoji="1" lang="ja-JP" altLang="en-US">
                <a:latin typeface="Yu Gothic" panose="020B0400000000000000" pitchFamily="34" charset="-128"/>
                <a:ea typeface="Yu Gothic" panose="020B0400000000000000" pitchFamily="34" charset="-128"/>
              </a:rPr>
              <a:t>今日のお話</a:t>
            </a:r>
          </a:p>
        </p:txBody>
      </p:sp>
      <p:sp>
        <p:nvSpPr>
          <p:cNvPr id="3" name="コンテンツ プレースホルダー 2">
            <a:extLst>
              <a:ext uri="{FF2B5EF4-FFF2-40B4-BE49-F238E27FC236}">
                <a16:creationId xmlns:a16="http://schemas.microsoft.com/office/drawing/2014/main" id="{94B75099-84FE-B14B-89B1-30400CF942B6}"/>
              </a:ext>
            </a:extLst>
          </p:cNvPr>
          <p:cNvSpPr>
            <a:spLocks noGrp="1"/>
          </p:cNvSpPr>
          <p:nvPr>
            <p:ph idx="1"/>
          </p:nvPr>
        </p:nvSpPr>
        <p:spPr/>
        <p:txBody>
          <a:bodyPr/>
          <a:lstStyle/>
          <a:p>
            <a:r>
              <a:rPr kumimoji="1" lang="ja-JP" altLang="en-US">
                <a:latin typeface="Yu Gothic" panose="020B0400000000000000" pitchFamily="34" charset="-128"/>
                <a:ea typeface="Yu Gothic" panose="020B0400000000000000" pitchFamily="34" charset="-128"/>
              </a:rPr>
              <a:t>太陽活動とその地球への影響</a:t>
            </a:r>
            <a:endParaRPr kumimoji="1" lang="en-US" altLang="ja-JP" dirty="0">
              <a:latin typeface="Yu Gothic" panose="020B0400000000000000" pitchFamily="34" charset="-128"/>
              <a:ea typeface="Yu Gothic" panose="020B0400000000000000" pitchFamily="34" charset="-128"/>
            </a:endParaRPr>
          </a:p>
          <a:p>
            <a:endParaRPr lang="en-US" altLang="ja-JP" dirty="0">
              <a:latin typeface="Yu Gothic" panose="020B0400000000000000" pitchFamily="34" charset="-128"/>
              <a:ea typeface="Yu Gothic" panose="020B0400000000000000" pitchFamily="34" charset="-128"/>
            </a:endParaRPr>
          </a:p>
          <a:p>
            <a:r>
              <a:rPr kumimoji="1" lang="ja-JP" altLang="en-US">
                <a:latin typeface="Yu Gothic" panose="020B0400000000000000" pitchFamily="34" charset="-128"/>
                <a:ea typeface="Yu Gothic" panose="020B0400000000000000" pitchFamily="34" charset="-128"/>
              </a:rPr>
              <a:t>歴史文献に残る過去の太陽活動の痕跡</a:t>
            </a:r>
            <a:endParaRPr kumimoji="1" lang="en-US" altLang="ja-JP" dirty="0">
              <a:latin typeface="Yu Gothic" panose="020B0400000000000000" pitchFamily="34" charset="-128"/>
              <a:ea typeface="Yu Gothic" panose="020B0400000000000000" pitchFamily="34" charset="-128"/>
            </a:endParaRPr>
          </a:p>
          <a:p>
            <a:endParaRPr lang="en-US" altLang="ja-JP" dirty="0">
              <a:latin typeface="Yu Gothic" panose="020B0400000000000000" pitchFamily="34" charset="-128"/>
              <a:ea typeface="Yu Gothic" panose="020B0400000000000000" pitchFamily="34" charset="-128"/>
            </a:endParaRPr>
          </a:p>
          <a:p>
            <a:r>
              <a:rPr kumimoji="1" lang="ja-JP" altLang="en-US">
                <a:latin typeface="Yu Gothic" panose="020B0400000000000000" pitchFamily="34" charset="-128"/>
                <a:ea typeface="Yu Gothic" panose="020B0400000000000000" pitchFamily="34" charset="-128"/>
              </a:rPr>
              <a:t>歴史学と自然科学の協働について</a:t>
            </a:r>
          </a:p>
        </p:txBody>
      </p:sp>
    </p:spTree>
    <p:extLst>
      <p:ext uri="{BB962C8B-B14F-4D97-AF65-F5344CB8AC3E}">
        <p14:creationId xmlns:p14="http://schemas.microsoft.com/office/powerpoint/2010/main" val="3265097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 name="タイトル"/>
          <p:cNvSpPr>
            <a:spLocks noGrp="1"/>
          </p:cNvSpPr>
          <p:nvPr>
            <p:ph type="title"/>
          </p:nvPr>
        </p:nvSpPr>
        <p:spPr>
          <a:xfrm>
            <a:off x="103239" y="274638"/>
            <a:ext cx="8790037" cy="1143001"/>
          </a:xfrm>
          <a:prstGeom prst="rect">
            <a:avLst/>
          </a:prstGeom>
        </p:spPr>
        <p:txBody>
          <a:bodyPr>
            <a:noAutofit/>
          </a:bodyPr>
          <a:lstStyle/>
          <a:p>
            <a:r>
              <a:rPr lang="en-US" sz="2400" dirty="0">
                <a:latin typeface="Yu Gothic" panose="020B0400000000000000" pitchFamily="34" charset="-128"/>
                <a:ea typeface="Yu Gothic" panose="020B0400000000000000" pitchFamily="34" charset="-128"/>
              </a:rPr>
              <a:t>1770</a:t>
            </a:r>
            <a:r>
              <a:rPr lang="ja-JP" altLang="en-US" sz="2400" dirty="0">
                <a:latin typeface="Yu Gothic" panose="020B0400000000000000" pitchFamily="34" charset="-128"/>
                <a:ea typeface="Yu Gothic" panose="020B0400000000000000" pitchFamily="34" charset="-128"/>
              </a:rPr>
              <a:t>年（明和７年）にもキャリントン級のオーロラ？</a:t>
            </a:r>
            <a:endParaRPr sz="2400" dirty="0">
              <a:latin typeface="Yu Gothic" panose="020B0400000000000000" pitchFamily="34" charset="-128"/>
              <a:ea typeface="Yu Gothic" panose="020B0400000000000000" pitchFamily="34" charset="-128"/>
            </a:endParaRPr>
          </a:p>
        </p:txBody>
      </p:sp>
      <p:pic>
        <p:nvPicPr>
          <p:cNvPr id="300" name="http://dl.ndl.go.jp/view/jpegOutput?itemId=info%3Andljp%2Fpid%2F2537160&amp;contentNo=9&amp;outputScale=4" descr="http://dl.ndl.go.jp/view/jpegOutput?itemId=info%3Andljp%2Fpid%2F2537160&amp;contentNo=9&amp;outputScale=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643210" y="3023418"/>
            <a:ext cx="4368890" cy="3509461"/>
          </a:xfrm>
          <a:prstGeom prst="rect">
            <a:avLst/>
          </a:prstGeom>
          <a:ln w="12700">
            <a:miter lim="400000"/>
          </a:ln>
        </p:spPr>
      </p:pic>
      <p:sp>
        <p:nvSpPr>
          <p:cNvPr id="301" name="国立国会図書館デジタルアーカイブ"/>
          <p:cNvSpPr/>
          <p:nvPr/>
        </p:nvSpPr>
        <p:spPr>
          <a:xfrm>
            <a:off x="4323588" y="6532879"/>
            <a:ext cx="4401203" cy="30777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lang="ja-JP" altLang="en-US" sz="1400" dirty="0">
                <a:latin typeface="Yu Gothic" panose="020B0400000000000000" pitchFamily="34" charset="-128"/>
                <a:ea typeface="Yu Gothic" panose="020B0400000000000000" pitchFamily="34" charset="-128"/>
                <a:cs typeface="Kozuka Gothic Pr6N L" charset="-128"/>
              </a:rPr>
              <a:t>猿猴庵随観図会　</a:t>
            </a:r>
            <a:r>
              <a:rPr sz="1400" dirty="0">
                <a:latin typeface="Yu Gothic" panose="020B0400000000000000" pitchFamily="34" charset="-128"/>
                <a:ea typeface="Yu Gothic" panose="020B0400000000000000" pitchFamily="34" charset="-128"/>
                <a:cs typeface="Kozuka Gothic Pr6N L" charset="-128"/>
              </a:rPr>
              <a:t>国立国会図書館デジタルアーカイブ</a:t>
            </a:r>
          </a:p>
        </p:txBody>
      </p:sp>
      <p:pic>
        <p:nvPicPr>
          <p:cNvPr id="5" name="図 4"/>
          <p:cNvPicPr>
            <a:picLocks noChangeAspect="1"/>
          </p:cNvPicPr>
          <p:nvPr/>
        </p:nvPicPr>
        <p:blipFill>
          <a:blip r:embed="rId3"/>
          <a:stretch>
            <a:fillRect/>
          </a:stretch>
        </p:blipFill>
        <p:spPr>
          <a:xfrm>
            <a:off x="224122" y="1087098"/>
            <a:ext cx="4234066" cy="3499650"/>
          </a:xfrm>
          <a:prstGeom prst="rect">
            <a:avLst/>
          </a:prstGeom>
        </p:spPr>
      </p:pic>
      <p:sp>
        <p:nvSpPr>
          <p:cNvPr id="6" name="テキスト ボックス 5"/>
          <p:cNvSpPr txBox="1"/>
          <p:nvPr/>
        </p:nvSpPr>
        <p:spPr>
          <a:xfrm>
            <a:off x="224122" y="4586748"/>
            <a:ext cx="318279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600" dirty="0">
                <a:latin typeface="Yu Gothic" panose="020B0400000000000000" pitchFamily="34" charset="-128"/>
                <a:ea typeface="Yu Gothic" panose="020B0400000000000000" pitchFamily="34" charset="-128"/>
              </a:rPr>
              <a:t>星界</a:t>
            </a:r>
            <a:r>
              <a:rPr lang="en-US" altLang="ja-JP" sz="1600" dirty="0">
                <a:latin typeface="Yu Gothic" panose="020B0400000000000000" pitchFamily="34" charset="-128"/>
                <a:ea typeface="Yu Gothic" panose="020B0400000000000000" pitchFamily="34" charset="-128"/>
              </a:rPr>
              <a:t>/</a:t>
            </a:r>
            <a:r>
              <a:rPr lang="en-US" altLang="ja-JP" sz="1600" dirty="0" err="1">
                <a:latin typeface="Yu Gothic" panose="020B0400000000000000" pitchFamily="34" charset="-128"/>
                <a:ea typeface="Yu Gothic" panose="020B0400000000000000" pitchFamily="34" charset="-128"/>
              </a:rPr>
              <a:t>Seikai</a:t>
            </a:r>
            <a:r>
              <a:rPr lang="en-US" altLang="ja-JP" sz="1600" dirty="0">
                <a:latin typeface="Yu Gothic" panose="020B0400000000000000" pitchFamily="34" charset="-128"/>
                <a:ea typeface="Yu Gothic" panose="020B0400000000000000" pitchFamily="34" charset="-128"/>
              </a:rPr>
              <a:t>, </a:t>
            </a:r>
            <a:r>
              <a:rPr lang="en-US" altLang="ja-JP" sz="1600" dirty="0" err="1">
                <a:latin typeface="Yu Gothic" panose="020B0400000000000000" pitchFamily="34" charset="-128"/>
                <a:ea typeface="Yu Gothic" panose="020B0400000000000000" pitchFamily="34" charset="-128"/>
              </a:rPr>
              <a:t>Matsusaka</a:t>
            </a:r>
            <a:r>
              <a:rPr lang="en-US" altLang="ja-JP" sz="1600" dirty="0">
                <a:latin typeface="Yu Gothic" panose="020B0400000000000000" pitchFamily="34" charset="-128"/>
                <a:ea typeface="Yu Gothic" panose="020B0400000000000000" pitchFamily="34" charset="-128"/>
              </a:rPr>
              <a:t>-city</a:t>
            </a:r>
          </a:p>
        </p:txBody>
      </p:sp>
      <p:sp>
        <p:nvSpPr>
          <p:cNvPr id="2" name="テキスト ボックス 1"/>
          <p:cNvSpPr txBox="1"/>
          <p:nvPr/>
        </p:nvSpPr>
        <p:spPr>
          <a:xfrm>
            <a:off x="218950" y="6040438"/>
            <a:ext cx="267637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600" u="none" strike="noStrike" cap="none" spc="0" normalizeH="0" baseline="0" dirty="0">
                <a:ln>
                  <a:noFill/>
                </a:ln>
                <a:effectLst/>
                <a:uFillTx/>
                <a:latin typeface="Yu Gothic" panose="020B0400000000000000" pitchFamily="34" charset="-128"/>
                <a:ea typeface="Yu Gothic" panose="020B0400000000000000" pitchFamily="34" charset="-128"/>
                <a:sym typeface="Calibri"/>
              </a:rPr>
              <a:t>Hayakawa et al.</a:t>
            </a:r>
            <a:r>
              <a:rPr kumimoji="0" lang="en-US" altLang="ja-JP" sz="1600" u="none" strike="noStrike" cap="none" spc="0" normalizeH="0" dirty="0">
                <a:ln>
                  <a:noFill/>
                </a:ln>
                <a:effectLst/>
                <a:uFillTx/>
                <a:latin typeface="Yu Gothic" panose="020B0400000000000000" pitchFamily="34" charset="-128"/>
                <a:ea typeface="Yu Gothic" panose="020B0400000000000000" pitchFamily="34" charset="-128"/>
                <a:sym typeface="Calibri"/>
              </a:rPr>
              <a:t> 2017 </a:t>
            </a:r>
            <a:r>
              <a:rPr kumimoji="0" lang="en-US" altLang="ja-JP" sz="1600" u="none" strike="noStrike" cap="none" spc="0" normalizeH="0" dirty="0" err="1">
                <a:ln>
                  <a:noFill/>
                </a:ln>
                <a:effectLst/>
                <a:uFillTx/>
                <a:latin typeface="Yu Gothic" panose="020B0400000000000000" pitchFamily="34" charset="-128"/>
                <a:ea typeface="Yu Gothic" panose="020B0400000000000000" pitchFamily="34" charset="-128"/>
                <a:sym typeface="Calibri"/>
              </a:rPr>
              <a:t>ApJL</a:t>
            </a:r>
            <a:r>
              <a:rPr kumimoji="0" lang="en-US" altLang="ja-JP" sz="1600" u="none" strike="noStrike" cap="none" spc="0" normalizeH="0" dirty="0">
                <a:ln>
                  <a:noFill/>
                </a:ln>
                <a:effectLst/>
                <a:uFillTx/>
                <a:latin typeface="Yu Gothic" panose="020B0400000000000000" pitchFamily="34" charset="-128"/>
                <a:ea typeface="Yu Gothic" panose="020B0400000000000000" pitchFamily="34" charset="-128"/>
                <a:sym typeface="Calibri"/>
              </a:rPr>
              <a:t>,</a:t>
            </a:r>
          </a:p>
          <a:p>
            <a:pPr marL="0" marR="0" indent="0" algn="l" defTabSz="457200" rtl="0" fontAlgn="auto" latinLnBrk="0" hangingPunct="0">
              <a:lnSpc>
                <a:spcPct val="100000"/>
              </a:lnSpc>
              <a:spcBef>
                <a:spcPts val="0"/>
              </a:spcBef>
              <a:spcAft>
                <a:spcPts val="0"/>
              </a:spcAft>
              <a:buClrTx/>
              <a:buSzTx/>
              <a:buFontTx/>
              <a:buNone/>
              <a:tabLst/>
            </a:pPr>
            <a:r>
              <a:rPr lang="en-US" altLang="ja-JP" sz="1600" baseline="0" dirty="0" err="1">
                <a:latin typeface="Yu Gothic" panose="020B0400000000000000" pitchFamily="34" charset="-128"/>
                <a:ea typeface="Yu Gothic" panose="020B0400000000000000" pitchFamily="34" charset="-128"/>
              </a:rPr>
              <a:t>Ebihara</a:t>
            </a:r>
            <a:r>
              <a:rPr lang="en-US" altLang="ja-JP" sz="1600" dirty="0">
                <a:latin typeface="Yu Gothic" panose="020B0400000000000000" pitchFamily="34" charset="-128"/>
                <a:ea typeface="Yu Gothic" panose="020B0400000000000000" pitchFamily="34" charset="-128"/>
              </a:rPr>
              <a:t> et al. 2017, GRL</a:t>
            </a:r>
            <a:endParaRPr kumimoji="0" lang="ja-JP" altLang="en-US" sz="1600" u="none" strike="noStrike" cap="none" spc="0" normalizeH="0" baseline="0" dirty="0">
              <a:ln>
                <a:noFill/>
              </a:ln>
              <a:effectLst/>
              <a:uFillTx/>
              <a:latin typeface="Yu Gothic" panose="020B0400000000000000" pitchFamily="34" charset="-128"/>
              <a:ea typeface="Yu Gothic" panose="020B0400000000000000" pitchFamily="34" charset="-128"/>
              <a:sym typeface="Calibri"/>
            </a:endParaRPr>
          </a:p>
        </p:txBody>
      </p:sp>
    </p:spTree>
    <p:extLst>
      <p:ext uri="{BB962C8B-B14F-4D97-AF65-F5344CB8AC3E}">
        <p14:creationId xmlns:p14="http://schemas.microsoft.com/office/powerpoint/2010/main" val="1372387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608" y="767652"/>
            <a:ext cx="3991082" cy="5706743"/>
          </a:xfrm>
          <a:prstGeom prst="rect">
            <a:avLst/>
          </a:prstGeom>
        </p:spPr>
      </p:pic>
      <p:pic>
        <p:nvPicPr>
          <p:cNvPr id="7" name="図 6"/>
          <p:cNvPicPr>
            <a:picLocks noChangeAspect="1"/>
          </p:cNvPicPr>
          <p:nvPr/>
        </p:nvPicPr>
        <p:blipFill>
          <a:blip r:embed="rId3"/>
          <a:stretch>
            <a:fillRect/>
          </a:stretch>
        </p:blipFill>
        <p:spPr>
          <a:xfrm>
            <a:off x="4539644" y="2724912"/>
            <a:ext cx="4147156" cy="3621024"/>
          </a:xfrm>
          <a:prstGeom prst="rect">
            <a:avLst/>
          </a:prstGeom>
        </p:spPr>
      </p:pic>
      <p:sp>
        <p:nvSpPr>
          <p:cNvPr id="8" name="テキスト ボックス 7"/>
          <p:cNvSpPr txBox="1"/>
          <p:nvPr/>
        </p:nvSpPr>
        <p:spPr>
          <a:xfrm>
            <a:off x="5102502" y="1194114"/>
            <a:ext cx="3257726"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u="none" strike="noStrike" cap="none" spc="0" normalizeH="0" baseline="0" dirty="0">
                <a:ln>
                  <a:noFill/>
                </a:ln>
                <a:solidFill>
                  <a:srgbClr val="000000"/>
                </a:solidFill>
                <a:effectLst/>
                <a:uFillTx/>
                <a:latin typeface="Kozuka Gothic Pr6N L" charset="-128"/>
                <a:ea typeface="Kozuka Gothic Pr6N L" charset="-128"/>
                <a:cs typeface="Kozuka Gothic Pr6N L" charset="-128"/>
                <a:sym typeface="Calibri"/>
              </a:rPr>
              <a:t>日本全国および中国でオーロラが見られ、しかも１週間以上</a:t>
            </a:r>
            <a:r>
              <a:rPr kumimoji="0" lang="ja-JP" altLang="en-US" sz="1800" u="none" strike="noStrike" cap="none" spc="0" normalizeH="0" baseline="0">
                <a:ln>
                  <a:noFill/>
                </a:ln>
                <a:solidFill>
                  <a:srgbClr val="000000"/>
                </a:solidFill>
                <a:effectLst/>
                <a:uFillTx/>
                <a:latin typeface="Kozuka Gothic Pr6N L" charset="-128"/>
                <a:ea typeface="Kozuka Gothic Pr6N L" charset="-128"/>
                <a:cs typeface="Kozuka Gothic Pr6N L" charset="-128"/>
                <a:sym typeface="Calibri"/>
              </a:rPr>
              <a:t>続いた。</a:t>
            </a:r>
            <a:endParaRPr kumimoji="0" lang="en-US" altLang="ja-JP" sz="1800" u="none" strike="noStrike" cap="none" spc="0" normalizeH="0" baseline="0" dirty="0">
              <a:ln>
                <a:noFill/>
              </a:ln>
              <a:solidFill>
                <a:srgbClr val="000000"/>
              </a:solidFill>
              <a:effectLst/>
              <a:uFillTx/>
              <a:latin typeface="Kozuka Gothic Pr6N L" charset="-128"/>
              <a:ea typeface="Kozuka Gothic Pr6N L" charset="-128"/>
              <a:cs typeface="Kozuka Gothic Pr6N L"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altLang="ja-JP" sz="1800" u="none" strike="noStrike" cap="none" spc="0" normalizeH="0" baseline="0" dirty="0">
              <a:ln>
                <a:noFill/>
              </a:ln>
              <a:solidFill>
                <a:srgbClr val="000000"/>
              </a:solidFill>
              <a:effectLst/>
              <a:uFillTx/>
              <a:latin typeface="Kozuka Gothic Pr6N L" charset="-128"/>
              <a:ea typeface="Kozuka Gothic Pr6N L" charset="-128"/>
              <a:cs typeface="Kozuka Gothic Pr6N L"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a:latin typeface="Kozuka Gothic Pr6N L" charset="-128"/>
                <a:ea typeface="Kozuka Gothic Pr6N L" charset="-128"/>
                <a:cs typeface="Kozuka Gothic Pr6N L" charset="-128"/>
              </a:rPr>
              <a:t>オーロラ最南端は</a:t>
            </a:r>
            <a:r>
              <a:rPr lang="en-US" altLang="ja-JP" dirty="0">
                <a:latin typeface="Kozuka Gothic Pr6N L" charset="-128"/>
                <a:ea typeface="Kozuka Gothic Pr6N L" charset="-128"/>
                <a:cs typeface="Kozuka Gothic Pr6N L" charset="-128"/>
              </a:rPr>
              <a:t>1859</a:t>
            </a:r>
            <a:r>
              <a:rPr lang="ja-JP" altLang="en-US">
                <a:latin typeface="Kozuka Gothic Pr6N L" charset="-128"/>
                <a:ea typeface="Kozuka Gothic Pr6N L" charset="-128"/>
                <a:cs typeface="Kozuka Gothic Pr6N L" charset="-128"/>
              </a:rPr>
              <a:t>年のキャリントンイベントより南</a:t>
            </a:r>
            <a:endParaRPr kumimoji="0" lang="ja-JP" altLang="en-US" sz="1800" u="none" strike="noStrike" cap="none" spc="0" normalizeH="0" baseline="0" dirty="0">
              <a:ln>
                <a:noFill/>
              </a:ln>
              <a:solidFill>
                <a:srgbClr val="000000"/>
              </a:solidFill>
              <a:effectLst/>
              <a:uFillTx/>
              <a:latin typeface="Kozuka Gothic Pr6N L" charset="-128"/>
              <a:ea typeface="Kozuka Gothic Pr6N L" charset="-128"/>
              <a:cs typeface="Kozuka Gothic Pr6N L" charset="-128"/>
              <a:sym typeface="Calibri"/>
            </a:endParaRPr>
          </a:p>
        </p:txBody>
      </p:sp>
      <p:sp>
        <p:nvSpPr>
          <p:cNvPr id="6" name="テキスト ボックス 5">
            <a:extLst>
              <a:ext uri="{FF2B5EF4-FFF2-40B4-BE49-F238E27FC236}">
                <a16:creationId xmlns:a16="http://schemas.microsoft.com/office/drawing/2014/main" id="{EAF885C9-8A6F-6F46-9358-894197D96531}"/>
              </a:ext>
            </a:extLst>
          </p:cNvPr>
          <p:cNvSpPr txBox="1"/>
          <p:nvPr/>
        </p:nvSpPr>
        <p:spPr>
          <a:xfrm>
            <a:off x="6175020" y="6464584"/>
            <a:ext cx="267637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600" u="none" strike="noStrike" cap="none" spc="0" normalizeH="0" baseline="0" dirty="0">
                <a:ln>
                  <a:noFill/>
                </a:ln>
                <a:effectLst/>
                <a:uFillTx/>
                <a:latin typeface="Yu Gothic" panose="020B0400000000000000" pitchFamily="34" charset="-128"/>
                <a:ea typeface="Yu Gothic" panose="020B0400000000000000" pitchFamily="34" charset="-128"/>
                <a:sym typeface="Calibri"/>
              </a:rPr>
              <a:t>Hayakawa et al.</a:t>
            </a:r>
            <a:r>
              <a:rPr kumimoji="0" lang="en-US" altLang="ja-JP" sz="1600" u="none" strike="noStrike" cap="none" spc="0" normalizeH="0" dirty="0">
                <a:ln>
                  <a:noFill/>
                </a:ln>
                <a:effectLst/>
                <a:uFillTx/>
                <a:latin typeface="Yu Gothic" panose="020B0400000000000000" pitchFamily="34" charset="-128"/>
                <a:ea typeface="Yu Gothic" panose="020B0400000000000000" pitchFamily="34" charset="-128"/>
                <a:sym typeface="Calibri"/>
              </a:rPr>
              <a:t> 2017 </a:t>
            </a:r>
            <a:r>
              <a:rPr kumimoji="0" lang="en-US" altLang="ja-JP" sz="1600" u="none" strike="noStrike" cap="none" spc="0" normalizeH="0" dirty="0" err="1">
                <a:ln>
                  <a:noFill/>
                </a:ln>
                <a:effectLst/>
                <a:uFillTx/>
                <a:latin typeface="Yu Gothic" panose="020B0400000000000000" pitchFamily="34" charset="-128"/>
                <a:ea typeface="Yu Gothic" panose="020B0400000000000000" pitchFamily="34" charset="-128"/>
                <a:sym typeface="Calibri"/>
              </a:rPr>
              <a:t>ApJL</a:t>
            </a:r>
            <a:endParaRPr kumimoji="0" lang="en-US" altLang="ja-JP" sz="1600" u="none" strike="noStrike" cap="none" spc="0" normalizeH="0" dirty="0">
              <a:ln>
                <a:noFill/>
              </a:ln>
              <a:effectLst/>
              <a:uFillTx/>
              <a:latin typeface="Yu Gothic" panose="020B0400000000000000" pitchFamily="34" charset="-128"/>
              <a:ea typeface="Yu Gothic" panose="020B0400000000000000" pitchFamily="34" charset="-128"/>
              <a:sym typeface="Calibri"/>
            </a:endParaRPr>
          </a:p>
        </p:txBody>
      </p:sp>
    </p:spTree>
    <p:extLst>
      <p:ext uri="{BB962C8B-B14F-4D97-AF65-F5344CB8AC3E}">
        <p14:creationId xmlns:p14="http://schemas.microsoft.com/office/powerpoint/2010/main" val="1963823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a:latin typeface="Yu Gothic" panose="020B0400000000000000" pitchFamily="34" charset="-128"/>
                <a:ea typeface="Yu Gothic" panose="020B0400000000000000" pitchFamily="34" charset="-128"/>
              </a:rPr>
              <a:t>1770</a:t>
            </a:r>
            <a:r>
              <a:rPr kumimoji="1" lang="ja-JP" altLang="en-US" sz="3600" dirty="0">
                <a:latin typeface="Yu Gothic" panose="020B0400000000000000" pitchFamily="34" charset="-128"/>
                <a:ea typeface="Yu Gothic" panose="020B0400000000000000" pitchFamily="34" charset="-128"/>
              </a:rPr>
              <a:t>年</a:t>
            </a:r>
            <a:r>
              <a:rPr kumimoji="1" lang="en-US" altLang="ja-JP" sz="3600" dirty="0">
                <a:latin typeface="Yu Gothic" panose="020B0400000000000000" pitchFamily="34" charset="-128"/>
                <a:ea typeface="Yu Gothic" panose="020B0400000000000000" pitchFamily="34" charset="-128"/>
              </a:rPr>
              <a:t>9</a:t>
            </a:r>
            <a:r>
              <a:rPr kumimoji="1" lang="ja-JP" altLang="en-US" sz="3600" dirty="0">
                <a:latin typeface="Yu Gothic" panose="020B0400000000000000" pitchFamily="34" charset="-128"/>
                <a:ea typeface="Yu Gothic" panose="020B0400000000000000" pitchFamily="34" charset="-128"/>
              </a:rPr>
              <a:t>月に出ていた黒点</a:t>
            </a:r>
          </a:p>
        </p:txBody>
      </p:sp>
      <p:pic>
        <p:nvPicPr>
          <p:cNvPr id="4" name="図 3"/>
          <p:cNvPicPr>
            <a:picLocks noChangeAspect="1"/>
          </p:cNvPicPr>
          <p:nvPr/>
        </p:nvPicPr>
        <p:blipFill>
          <a:blip r:embed="rId2"/>
          <a:stretch>
            <a:fillRect/>
          </a:stretch>
        </p:blipFill>
        <p:spPr>
          <a:xfrm>
            <a:off x="3339088" y="1285594"/>
            <a:ext cx="5347712" cy="5572406"/>
          </a:xfrm>
          <a:prstGeom prst="rect">
            <a:avLst/>
          </a:prstGeom>
        </p:spPr>
      </p:pic>
      <p:sp>
        <p:nvSpPr>
          <p:cNvPr id="5" name="テキスト ボックス 4"/>
          <p:cNvSpPr txBox="1"/>
          <p:nvPr/>
        </p:nvSpPr>
        <p:spPr>
          <a:xfrm>
            <a:off x="316315" y="4653045"/>
            <a:ext cx="2543175"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de-DE" altLang="ja-JP" sz="1800" dirty="0" err="1">
                <a:latin typeface="Yu Gothic" panose="020B0400000000000000" pitchFamily="34" charset="-128"/>
                <a:ea typeface="Yu Gothic" panose="020B0400000000000000" pitchFamily="34" charset="-128"/>
              </a:rPr>
              <a:t>Sunspot</a:t>
            </a:r>
            <a:r>
              <a:rPr lang="de-DE" altLang="ja-JP" sz="1800" dirty="0">
                <a:latin typeface="Yu Gothic" panose="020B0400000000000000" pitchFamily="34" charset="-128"/>
                <a:ea typeface="Yu Gothic" panose="020B0400000000000000" pitchFamily="34" charset="-128"/>
              </a:rPr>
              <a:t> </a:t>
            </a:r>
            <a:r>
              <a:rPr lang="de-DE" altLang="ja-JP" sz="1800" dirty="0" err="1">
                <a:latin typeface="Yu Gothic" panose="020B0400000000000000" pitchFamily="34" charset="-128"/>
                <a:ea typeface="Yu Gothic" panose="020B0400000000000000" pitchFamily="34" charset="-128"/>
              </a:rPr>
              <a:t>drawings</a:t>
            </a:r>
            <a:r>
              <a:rPr lang="de-DE" altLang="ja-JP" sz="1800" dirty="0">
                <a:latin typeface="Yu Gothic" panose="020B0400000000000000" pitchFamily="34" charset="-128"/>
                <a:ea typeface="Yu Gothic" panose="020B0400000000000000" pitchFamily="34" charset="-128"/>
              </a:rPr>
              <a:t> </a:t>
            </a:r>
            <a:r>
              <a:rPr lang="de-DE" altLang="ja-JP" sz="1800" dirty="0" err="1">
                <a:latin typeface="Yu Gothic" panose="020B0400000000000000" pitchFamily="34" charset="-128"/>
                <a:ea typeface="Yu Gothic" panose="020B0400000000000000" pitchFamily="34" charset="-128"/>
              </a:rPr>
              <a:t>spanning</a:t>
            </a:r>
            <a:r>
              <a:rPr lang="de-DE" altLang="ja-JP" sz="1800" dirty="0">
                <a:latin typeface="Yu Gothic" panose="020B0400000000000000" pitchFamily="34" charset="-128"/>
                <a:ea typeface="Yu Gothic" panose="020B0400000000000000" pitchFamily="34" charset="-128"/>
              </a:rPr>
              <a:t> 14-18 September 1770 </a:t>
            </a:r>
            <a:r>
              <a:rPr lang="de-DE" altLang="ja-JP" sz="1800" dirty="0" err="1">
                <a:latin typeface="Yu Gothic" panose="020B0400000000000000" pitchFamily="34" charset="-128"/>
                <a:ea typeface="Yu Gothic" panose="020B0400000000000000" pitchFamily="34" charset="-128"/>
              </a:rPr>
              <a:t>by</a:t>
            </a:r>
            <a:r>
              <a:rPr lang="de-DE" altLang="ja-JP" sz="1800" dirty="0">
                <a:latin typeface="Yu Gothic" panose="020B0400000000000000" pitchFamily="34" charset="-128"/>
                <a:ea typeface="Yu Gothic" panose="020B0400000000000000" pitchFamily="34" charset="-128"/>
              </a:rPr>
              <a:t> Johann Caspar Staudacher (</a:t>
            </a:r>
            <a:r>
              <a:rPr lang="de-DE" altLang="ja-JP" sz="1800" dirty="0" err="1">
                <a:latin typeface="Yu Gothic" panose="020B0400000000000000" pitchFamily="34" charset="-128"/>
                <a:ea typeface="Yu Gothic" panose="020B0400000000000000" pitchFamily="34" charset="-128"/>
              </a:rPr>
              <a:t>courtesy</a:t>
            </a:r>
            <a:r>
              <a:rPr lang="de-DE" altLang="ja-JP" sz="1800" dirty="0">
                <a:latin typeface="Yu Gothic" panose="020B0400000000000000" pitchFamily="34" charset="-128"/>
                <a:ea typeface="Yu Gothic" panose="020B0400000000000000" pitchFamily="34" charset="-128"/>
              </a:rPr>
              <a:t>: Leibniz-Institut </a:t>
            </a:r>
            <a:r>
              <a:rPr lang="de-DE" altLang="ja-JP" sz="1800" dirty="0" err="1">
                <a:latin typeface="Yu Gothic" panose="020B0400000000000000" pitchFamily="34" charset="-128"/>
                <a:ea typeface="Yu Gothic" panose="020B0400000000000000" pitchFamily="34" charset="-128"/>
              </a:rPr>
              <a:t>für</a:t>
            </a:r>
            <a:r>
              <a:rPr lang="de-DE" altLang="ja-JP" sz="1800" dirty="0">
                <a:latin typeface="Yu Gothic" panose="020B0400000000000000" pitchFamily="34" charset="-128"/>
                <a:ea typeface="Yu Gothic" panose="020B0400000000000000" pitchFamily="34" charset="-128"/>
              </a:rPr>
              <a:t> Astrophysik in Potsdam).</a:t>
            </a:r>
          </a:p>
        </p:txBody>
      </p:sp>
      <p:sp>
        <p:nvSpPr>
          <p:cNvPr id="3" name="テキスト ボックス 2">
            <a:extLst>
              <a:ext uri="{FF2B5EF4-FFF2-40B4-BE49-F238E27FC236}">
                <a16:creationId xmlns:a16="http://schemas.microsoft.com/office/drawing/2014/main" id="{CBFA03B0-0882-C74F-959F-24B8982787C1}"/>
              </a:ext>
            </a:extLst>
          </p:cNvPr>
          <p:cNvSpPr txBox="1"/>
          <p:nvPr/>
        </p:nvSpPr>
        <p:spPr>
          <a:xfrm>
            <a:off x="163286" y="1845129"/>
            <a:ext cx="2579914"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ja-JP" altLang="en-US">
                <a:latin typeface="Yu Gothic" panose="020B0400000000000000" pitchFamily="34" charset="-128"/>
                <a:ea typeface="Yu Gothic" panose="020B0400000000000000" pitchFamily="34" charset="-128"/>
              </a:rPr>
              <a:t>史上</a:t>
            </a:r>
            <a:r>
              <a:rPr kumimoji="0" lang="ja-JP" altLang="en-US" sz="1800" u="none" strike="noStrike" cap="none" spc="0" normalizeH="0" baseline="0">
                <a:ln>
                  <a:noFill/>
                </a:ln>
                <a:solidFill>
                  <a:srgbClr val="000000"/>
                </a:solidFill>
                <a:effectLst/>
                <a:uFillTx/>
                <a:latin typeface="Yu Gothic" panose="020B0400000000000000" pitchFamily="34" charset="-128"/>
                <a:ea typeface="Yu Gothic" panose="020B0400000000000000" pitchFamily="34" charset="-128"/>
                <a:sym typeface="Calibri"/>
              </a:rPr>
              <a:t>最大級の黒点が出ていたようだ。</a:t>
            </a:r>
            <a:endPar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a:latin typeface="Yu Gothic" panose="020B0400000000000000" pitchFamily="34" charset="-128"/>
                <a:ea typeface="Yu Gothic" panose="020B0400000000000000" pitchFamily="34" charset="-128"/>
              </a:rPr>
              <a:t>少なくともキャリントンイベントと同程度かそれ以上のイベントは、</a:t>
            </a:r>
            <a:r>
              <a:rPr lang="en-US" altLang="ja-JP" dirty="0">
                <a:latin typeface="Yu Gothic" panose="020B0400000000000000" pitchFamily="34" charset="-128"/>
                <a:ea typeface="Yu Gothic" panose="020B0400000000000000" pitchFamily="34" charset="-128"/>
              </a:rPr>
              <a:t>100</a:t>
            </a:r>
            <a:r>
              <a:rPr lang="ja-JP" altLang="en-US">
                <a:latin typeface="Yu Gothic" panose="020B0400000000000000" pitchFamily="34" charset="-128"/>
                <a:ea typeface="Yu Gothic" panose="020B0400000000000000" pitchFamily="34" charset="-128"/>
              </a:rPr>
              <a:t>年に一回程度は起きるらしい。</a:t>
            </a:r>
            <a:endParaRPr kumimoji="0" lang="ja-JP" altLang="en-US" sz="1800" u="none" strike="noStrike" cap="none" spc="0" normalizeH="0" baseline="0">
              <a:ln>
                <a:noFill/>
              </a:ln>
              <a:solidFill>
                <a:srgbClr val="000000"/>
              </a:solidFill>
              <a:effectLst/>
              <a:uFillTx/>
              <a:latin typeface="Yu Gothic" panose="020B0400000000000000" pitchFamily="34" charset="-128"/>
              <a:ea typeface="Yu Gothic" panose="020B0400000000000000" pitchFamily="34" charset="-128"/>
              <a:sym typeface="Calibri"/>
            </a:endParaRPr>
          </a:p>
        </p:txBody>
      </p:sp>
      <p:sp>
        <p:nvSpPr>
          <p:cNvPr id="6" name="テキスト ボックス 5">
            <a:extLst>
              <a:ext uri="{FF2B5EF4-FFF2-40B4-BE49-F238E27FC236}">
                <a16:creationId xmlns:a16="http://schemas.microsoft.com/office/drawing/2014/main" id="{D7801759-C392-8843-8BBB-2E9EF37686F9}"/>
              </a:ext>
            </a:extLst>
          </p:cNvPr>
          <p:cNvSpPr txBox="1"/>
          <p:nvPr/>
        </p:nvSpPr>
        <p:spPr>
          <a:xfrm>
            <a:off x="6467628" y="219280"/>
            <a:ext cx="267637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600" u="none" strike="noStrike" cap="none" spc="0" normalizeH="0" baseline="0" dirty="0">
                <a:ln>
                  <a:noFill/>
                </a:ln>
                <a:effectLst/>
                <a:uFillTx/>
                <a:latin typeface="Yu Gothic" panose="020B0400000000000000" pitchFamily="34" charset="-128"/>
                <a:ea typeface="Yu Gothic" panose="020B0400000000000000" pitchFamily="34" charset="-128"/>
                <a:sym typeface="Calibri"/>
              </a:rPr>
              <a:t>Hayakawa et al.</a:t>
            </a:r>
            <a:r>
              <a:rPr kumimoji="0" lang="en-US" altLang="ja-JP" sz="1600" u="none" strike="noStrike" cap="none" spc="0" normalizeH="0" dirty="0">
                <a:ln>
                  <a:noFill/>
                </a:ln>
                <a:effectLst/>
                <a:uFillTx/>
                <a:latin typeface="Yu Gothic" panose="020B0400000000000000" pitchFamily="34" charset="-128"/>
                <a:ea typeface="Yu Gothic" panose="020B0400000000000000" pitchFamily="34" charset="-128"/>
                <a:sym typeface="Calibri"/>
              </a:rPr>
              <a:t> 2017 </a:t>
            </a:r>
            <a:r>
              <a:rPr kumimoji="0" lang="en-US" altLang="ja-JP" sz="1600" u="none" strike="noStrike" cap="none" spc="0" normalizeH="0" dirty="0" err="1">
                <a:ln>
                  <a:noFill/>
                </a:ln>
                <a:effectLst/>
                <a:uFillTx/>
                <a:latin typeface="Yu Gothic" panose="020B0400000000000000" pitchFamily="34" charset="-128"/>
                <a:ea typeface="Yu Gothic" panose="020B0400000000000000" pitchFamily="34" charset="-128"/>
                <a:sym typeface="Calibri"/>
              </a:rPr>
              <a:t>ApJL</a:t>
            </a:r>
            <a:endParaRPr kumimoji="0" lang="en-US" altLang="ja-JP" sz="1600" u="none" strike="noStrike" cap="none" spc="0" normalizeH="0" dirty="0">
              <a:ln>
                <a:noFill/>
              </a:ln>
              <a:effectLst/>
              <a:uFillTx/>
              <a:latin typeface="Yu Gothic" panose="020B0400000000000000" pitchFamily="34" charset="-128"/>
              <a:ea typeface="Yu Gothic" panose="020B0400000000000000" pitchFamily="34" charset="-128"/>
              <a:sym typeface="Calibri"/>
            </a:endParaRPr>
          </a:p>
        </p:txBody>
      </p:sp>
    </p:spTree>
    <p:extLst>
      <p:ext uri="{BB962C8B-B14F-4D97-AF65-F5344CB8AC3E}">
        <p14:creationId xmlns:p14="http://schemas.microsoft.com/office/powerpoint/2010/main" val="4214644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 name="10世紀のスーパーフレアに伴うオーロラ？"/>
          <p:cNvSpPr>
            <a:spLocks noGrp="1"/>
          </p:cNvSpPr>
          <p:nvPr>
            <p:ph type="title"/>
          </p:nvPr>
        </p:nvSpPr>
        <p:spPr>
          <a:xfrm>
            <a:off x="330431" y="261938"/>
            <a:ext cx="8508769" cy="1143001"/>
          </a:xfrm>
          <a:prstGeom prst="rect">
            <a:avLst/>
          </a:prstGeom>
        </p:spPr>
        <p:txBody>
          <a:bodyPr/>
          <a:lstStyle>
            <a:lvl1pPr>
              <a:defRPr sz="3200"/>
            </a:lvl1pPr>
          </a:lstStyle>
          <a:p>
            <a:r>
              <a:rPr dirty="0">
                <a:latin typeface="Yu Gothic" panose="020B0400000000000000" pitchFamily="34" charset="-128"/>
                <a:ea typeface="Yu Gothic" panose="020B0400000000000000" pitchFamily="34" charset="-128"/>
              </a:rPr>
              <a:t>10世紀のスーパーフレアに伴うオーロラ？</a:t>
            </a:r>
          </a:p>
        </p:txBody>
      </p:sp>
      <p:grpSp>
        <p:nvGrpSpPr>
          <p:cNvPr id="327" name="グループ"/>
          <p:cNvGrpSpPr/>
          <p:nvPr/>
        </p:nvGrpSpPr>
        <p:grpSpPr>
          <a:xfrm>
            <a:off x="513139" y="1377712"/>
            <a:ext cx="4288462" cy="2629658"/>
            <a:chOff x="474808" y="0"/>
            <a:chExt cx="7133231" cy="4374052"/>
          </a:xfrm>
        </p:grpSpPr>
        <p:pic>
          <p:nvPicPr>
            <p:cNvPr id="322" name="image55.png" descr="image5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808" y="0"/>
              <a:ext cx="6703609" cy="4374052"/>
            </a:xfrm>
            <a:prstGeom prst="rect">
              <a:avLst/>
            </a:prstGeom>
            <a:ln w="12700" cap="flat">
              <a:noFill/>
              <a:miter lim="400000"/>
            </a:ln>
            <a:effectLst/>
          </p:spPr>
        </p:pic>
        <p:sp>
          <p:nvSpPr>
            <p:cNvPr id="323" name="線"/>
            <p:cNvSpPr/>
            <p:nvPr/>
          </p:nvSpPr>
          <p:spPr>
            <a:xfrm>
              <a:off x="3432584" y="250858"/>
              <a:ext cx="1" cy="487025"/>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endParaRPr>
                <a:latin typeface="Yu Gothic" panose="020B0400000000000000" pitchFamily="34" charset="-128"/>
                <a:ea typeface="Yu Gothic" panose="020B0400000000000000" pitchFamily="34" charset="-128"/>
              </a:endParaRPr>
            </a:p>
          </p:txBody>
        </p:sp>
        <p:sp>
          <p:nvSpPr>
            <p:cNvPr id="324" name="線"/>
            <p:cNvSpPr/>
            <p:nvPr/>
          </p:nvSpPr>
          <p:spPr>
            <a:xfrm>
              <a:off x="6095583" y="918314"/>
              <a:ext cx="1" cy="433388"/>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endParaRPr>
                <a:latin typeface="Yu Gothic" panose="020B0400000000000000" pitchFamily="34" charset="-128"/>
                <a:ea typeface="Yu Gothic" panose="020B0400000000000000" pitchFamily="34" charset="-128"/>
              </a:endParaRPr>
            </a:p>
          </p:txBody>
        </p:sp>
        <p:sp>
          <p:nvSpPr>
            <p:cNvPr id="325" name="西暦775年"/>
            <p:cNvSpPr/>
            <p:nvPr/>
          </p:nvSpPr>
          <p:spPr>
            <a:xfrm>
              <a:off x="2903294" y="38899"/>
              <a:ext cx="1945374" cy="614327"/>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defRPr>
                  <a:solidFill>
                    <a:srgbClr val="FF0000"/>
                  </a:solidFill>
                </a:defRPr>
              </a:pPr>
              <a:r>
                <a:rPr dirty="0">
                  <a:latin typeface="Yu Gothic" panose="020B0400000000000000" pitchFamily="34" charset="-128"/>
                  <a:ea typeface="Yu Gothic" panose="020B0400000000000000" pitchFamily="34" charset="-128"/>
                  <a:cs typeface="+mj-cs"/>
                  <a:sym typeface="Helvetica"/>
                </a:rPr>
                <a:t>西暦</a:t>
              </a:r>
              <a:r>
                <a:rPr dirty="0">
                  <a:latin typeface="Yu Gothic" panose="020B0400000000000000" pitchFamily="34" charset="-128"/>
                  <a:ea typeface="Yu Gothic" panose="020B0400000000000000" pitchFamily="34" charset="-128"/>
                </a:rPr>
                <a:t>775</a:t>
              </a:r>
              <a:r>
                <a:rPr dirty="0">
                  <a:latin typeface="Yu Gothic" panose="020B0400000000000000" pitchFamily="34" charset="-128"/>
                  <a:ea typeface="Yu Gothic" panose="020B0400000000000000" pitchFamily="34" charset="-128"/>
                  <a:cs typeface="+mj-cs"/>
                  <a:sym typeface="Helvetica"/>
                </a:rPr>
                <a:t>年</a:t>
              </a:r>
            </a:p>
          </p:txBody>
        </p:sp>
        <p:sp>
          <p:nvSpPr>
            <p:cNvPr id="326" name="西暦994年"/>
            <p:cNvSpPr/>
            <p:nvPr/>
          </p:nvSpPr>
          <p:spPr>
            <a:xfrm>
              <a:off x="5662665" y="454951"/>
              <a:ext cx="1945374" cy="6143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defRPr>
                  <a:solidFill>
                    <a:srgbClr val="FF0000"/>
                  </a:solidFill>
                </a:defRPr>
              </a:pPr>
              <a:r>
                <a:rPr>
                  <a:latin typeface="Yu Gothic" panose="020B0400000000000000" pitchFamily="34" charset="-128"/>
                  <a:ea typeface="Yu Gothic" panose="020B0400000000000000" pitchFamily="34" charset="-128"/>
                  <a:cs typeface="+mj-cs"/>
                  <a:sym typeface="Helvetica"/>
                </a:rPr>
                <a:t>西暦</a:t>
              </a:r>
              <a:r>
                <a:rPr>
                  <a:latin typeface="Yu Gothic" panose="020B0400000000000000" pitchFamily="34" charset="-128"/>
                  <a:ea typeface="Yu Gothic" panose="020B0400000000000000" pitchFamily="34" charset="-128"/>
                </a:rPr>
                <a:t>994</a:t>
              </a:r>
              <a:r>
                <a:rPr>
                  <a:latin typeface="Yu Gothic" panose="020B0400000000000000" pitchFamily="34" charset="-128"/>
                  <a:ea typeface="Yu Gothic" panose="020B0400000000000000" pitchFamily="34" charset="-128"/>
                  <a:cs typeface="+mj-cs"/>
                  <a:sym typeface="Helvetica"/>
                </a:rPr>
                <a:t>年</a:t>
              </a:r>
            </a:p>
          </p:txBody>
        </p:sp>
      </p:grpSp>
      <p:sp>
        <p:nvSpPr>
          <p:cNvPr id="328" name="Hayakawa et al. Sol. Phys. 2016"/>
          <p:cNvSpPr/>
          <p:nvPr/>
        </p:nvSpPr>
        <p:spPr>
          <a:xfrm>
            <a:off x="1008888" y="1008380"/>
            <a:ext cx="4474941"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dirty="0">
                <a:latin typeface="Yu Gothic" panose="020B0400000000000000" pitchFamily="34" charset="-128"/>
                <a:ea typeface="Yu Gothic" panose="020B0400000000000000" pitchFamily="34" charset="-128"/>
              </a:rPr>
              <a:t>Hayakawa et al. Sol. Phys.</a:t>
            </a:r>
            <a:r>
              <a:rPr lang="en-US" dirty="0">
                <a:latin typeface="Yu Gothic" panose="020B0400000000000000" pitchFamily="34" charset="-128"/>
                <a:ea typeface="Yu Gothic" panose="020B0400000000000000" pitchFamily="34" charset="-128"/>
              </a:rPr>
              <a:t>, 292:12 (2017)</a:t>
            </a:r>
            <a:endParaRPr dirty="0">
              <a:latin typeface="Yu Gothic" panose="020B0400000000000000" pitchFamily="34" charset="-128"/>
              <a:ea typeface="Yu Gothic" panose="020B0400000000000000" pitchFamily="34" charset="-128"/>
            </a:endParaRPr>
          </a:p>
        </p:txBody>
      </p:sp>
      <p:pic>
        <p:nvPicPr>
          <p:cNvPr id="11" name="図 10"/>
          <p:cNvPicPr>
            <a:picLocks noChangeAspect="1"/>
          </p:cNvPicPr>
          <p:nvPr/>
        </p:nvPicPr>
        <p:blipFill>
          <a:blip r:embed="rId4"/>
          <a:stretch>
            <a:fillRect/>
          </a:stretch>
        </p:blipFill>
        <p:spPr>
          <a:xfrm>
            <a:off x="5410253" y="1830092"/>
            <a:ext cx="3534426" cy="4423388"/>
          </a:xfrm>
          <a:prstGeom prst="rect">
            <a:avLst/>
          </a:prstGeom>
        </p:spPr>
      </p:pic>
      <p:sp>
        <p:nvSpPr>
          <p:cNvPr id="2" name="テキスト ボックス 1"/>
          <p:cNvSpPr txBox="1"/>
          <p:nvPr/>
        </p:nvSpPr>
        <p:spPr>
          <a:xfrm>
            <a:off x="200025" y="4495671"/>
            <a:ext cx="5210228"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992</a:t>
            </a: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年</a:t>
            </a:r>
            <a:r>
              <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12</a:t>
            </a: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月</a:t>
            </a:r>
            <a:r>
              <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MI</a:t>
            </a: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a:t>
            </a:r>
            <a:r>
              <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〜993</a:t>
            </a: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年</a:t>
            </a:r>
            <a:r>
              <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1</a:t>
            </a: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月）にかけて、朝鮮半島、アイルランド、そして大陸ヨーロッパ（</a:t>
            </a:r>
            <a:r>
              <a:rPr kumimoji="0" lang="en-US" altLang="ja-JP" sz="1800" u="none" strike="noStrike" cap="none" spc="0" normalizeH="0" baseline="0" dirty="0" err="1">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Saxonian</a:t>
            </a:r>
            <a:r>
              <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 city</a:t>
            </a: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）で</a:t>
            </a:r>
            <a:r>
              <a:rPr lang="ja-JP" altLang="en-US" dirty="0">
                <a:latin typeface="Yu Gothic" panose="020B0400000000000000" pitchFamily="34" charset="-128"/>
                <a:ea typeface="Yu Gothic" panose="020B0400000000000000" pitchFamily="34" charset="-128"/>
                <a:cs typeface="Kozuka Gothic Pr6N L" charset="-128"/>
              </a:rPr>
              <a:t>オーロラの同時観測を発見。</a:t>
            </a:r>
            <a:endParaRPr lang="en-US" altLang="ja-JP" dirty="0">
              <a:latin typeface="Yu Gothic" panose="020B0400000000000000" pitchFamily="34" charset="-128"/>
              <a:ea typeface="Yu Gothic" panose="020B0400000000000000" pitchFamily="34" charset="-128"/>
              <a:cs typeface="Kozuka Gothic Pr6N L" charset="-128"/>
            </a:endParaRPr>
          </a:p>
          <a:p>
            <a:pPr marL="0" marR="0" indent="0" algn="l" defTabSz="457200" rtl="0" fontAlgn="auto" latinLnBrk="0" hangingPunct="0">
              <a:lnSpc>
                <a:spcPct val="100000"/>
              </a:lnSpc>
              <a:spcBef>
                <a:spcPts val="0"/>
              </a:spcBef>
              <a:spcAft>
                <a:spcPts val="0"/>
              </a:spcAft>
              <a:buClrTx/>
              <a:buSzTx/>
              <a:buFontTx/>
              <a:buNone/>
              <a:tabLst/>
            </a:pPr>
            <a:endPar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dirty="0">
                <a:latin typeface="Yu Gothic" panose="020B0400000000000000" pitchFamily="34" charset="-128"/>
                <a:ea typeface="Yu Gothic" panose="020B0400000000000000" pitchFamily="34" charset="-128"/>
                <a:cs typeface="Kozuka Gothic Pr6N L" charset="-128"/>
              </a:rPr>
              <a:t>宇宙線で</a:t>
            </a:r>
            <a:r>
              <a:rPr lang="en-US" altLang="ja-JP" dirty="0">
                <a:latin typeface="Yu Gothic" panose="020B0400000000000000" pitchFamily="34" charset="-128"/>
                <a:ea typeface="Yu Gothic" panose="020B0400000000000000" pitchFamily="34" charset="-128"/>
                <a:cs typeface="Kozuka Gothic Pr6N L" charset="-128"/>
              </a:rPr>
              <a:t>14C</a:t>
            </a:r>
            <a:r>
              <a:rPr lang="ja-JP" altLang="en-US" dirty="0">
                <a:latin typeface="Yu Gothic" panose="020B0400000000000000" pitchFamily="34" charset="-128"/>
                <a:ea typeface="Yu Gothic" panose="020B0400000000000000" pitchFamily="34" charset="-128"/>
                <a:cs typeface="Kozuka Gothic Pr6N L" charset="-128"/>
              </a:rPr>
              <a:t>が作られてから木に取り込まれるまでの時間を考慮すると、</a:t>
            </a:r>
            <a:r>
              <a:rPr lang="en-US" altLang="ja-JP" dirty="0">
                <a:latin typeface="Yu Gothic" panose="020B0400000000000000" pitchFamily="34" charset="-128"/>
                <a:ea typeface="Yu Gothic" panose="020B0400000000000000" pitchFamily="34" charset="-128"/>
                <a:cs typeface="Kozuka Gothic Pr6N L" charset="-128"/>
              </a:rPr>
              <a:t>994</a:t>
            </a:r>
            <a:r>
              <a:rPr lang="ja-JP" altLang="en-US" dirty="0">
                <a:latin typeface="Yu Gothic" panose="020B0400000000000000" pitchFamily="34" charset="-128"/>
                <a:ea typeface="Yu Gothic" panose="020B0400000000000000" pitchFamily="34" charset="-128"/>
                <a:cs typeface="Kozuka Gothic Pr6N L" charset="-128"/>
              </a:rPr>
              <a:t>年の宇宙線イベントの原因となる太陽フレアだった可能性がある。</a:t>
            </a:r>
            <a:endPar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endParaRPr>
          </a:p>
        </p:txBody>
      </p:sp>
      <p:sp>
        <p:nvSpPr>
          <p:cNvPr id="4" name="テキスト ボックス 3">
            <a:extLst>
              <a:ext uri="{FF2B5EF4-FFF2-40B4-BE49-F238E27FC236}">
                <a16:creationId xmlns:a16="http://schemas.microsoft.com/office/drawing/2014/main" id="{AA281B08-19C3-594D-9922-2D3A815DF7BD}"/>
              </a:ext>
            </a:extLst>
          </p:cNvPr>
          <p:cNvSpPr txBox="1"/>
          <p:nvPr/>
        </p:nvSpPr>
        <p:spPr>
          <a:xfrm>
            <a:off x="792618" y="4153209"/>
            <a:ext cx="4008983" cy="369332"/>
          </a:xfrm>
          <a:prstGeom prst="rect">
            <a:avLst/>
          </a:prstGeom>
          <a:noFill/>
        </p:spPr>
        <p:txBody>
          <a:bodyPr wrap="none" rtlCol="0">
            <a:spAutoFit/>
          </a:bodyPr>
          <a:lstStyle/>
          <a:p>
            <a:r>
              <a:rPr kumimoji="1" lang="en-US" altLang="ja-JP"/>
              <a:t>Miyake et all 2012 Nature, 2013 Sci. Rep.</a:t>
            </a:r>
            <a:endParaRPr kumimoji="1" lang="ja-JP" altLang="en-US"/>
          </a:p>
        </p:txBody>
      </p:sp>
    </p:spTree>
    <p:extLst>
      <p:ext uri="{BB962C8B-B14F-4D97-AF65-F5344CB8AC3E}">
        <p14:creationId xmlns:p14="http://schemas.microsoft.com/office/powerpoint/2010/main" val="228106354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3" name="Macintosh HD:Users:hykw-mac:Documents:babylon:#1_Copy.tif" descr="Macintosh HD:Users:hykw-mac:Documents:babylon:#1_Copy.tif"/>
          <p:cNvPicPr>
            <a:picLocks noChangeAspect="1"/>
          </p:cNvPicPr>
          <p:nvPr/>
        </p:nvPicPr>
        <p:blipFill>
          <a:blip r:embed="rId2">
            <a:extLst/>
          </a:blip>
          <a:stretch>
            <a:fillRect/>
          </a:stretch>
        </p:blipFill>
        <p:spPr>
          <a:xfrm>
            <a:off x="3614346" y="2357514"/>
            <a:ext cx="5399406" cy="605791"/>
          </a:xfrm>
          <a:prstGeom prst="rect">
            <a:avLst/>
          </a:prstGeom>
          <a:ln w="12700">
            <a:miter lim="400000"/>
          </a:ln>
        </p:spPr>
      </p:pic>
      <p:sp>
        <p:nvSpPr>
          <p:cNvPr id="314" name="日付が分かっている最古のオーロラ記録…"/>
          <p:cNvSpPr/>
          <p:nvPr/>
        </p:nvSpPr>
        <p:spPr>
          <a:xfrm>
            <a:off x="310667" y="247133"/>
            <a:ext cx="8464969" cy="12618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400">
                <a:latin typeface="小塚ゴシック Pr6N R"/>
                <a:ea typeface="小塚ゴシック Pr6N R"/>
                <a:cs typeface="小塚ゴシック Pr6N R"/>
                <a:sym typeface="小塚ゴシック Pr6N R"/>
              </a:defRPr>
            </a:pPr>
            <a:r>
              <a:rPr sz="2800" dirty="0">
                <a:latin typeface="Yu Gothic" panose="020B0400000000000000" pitchFamily="34" charset="-128"/>
                <a:ea typeface="Yu Gothic" panose="020B0400000000000000" pitchFamily="34" charset="-128"/>
              </a:rPr>
              <a:t>日付が分かっている最古のオーロラ記録</a:t>
            </a:r>
          </a:p>
          <a:p>
            <a:pPr>
              <a:defRPr sz="2400">
                <a:latin typeface="小塚ゴシック Pr6N R"/>
                <a:ea typeface="小塚ゴシック Pr6N R"/>
                <a:cs typeface="小塚ゴシック Pr6N R"/>
                <a:sym typeface="小塚ゴシック Pr6N R"/>
              </a:defRPr>
            </a:pPr>
            <a:r>
              <a:rPr dirty="0">
                <a:latin typeface="Yu Gothic" panose="020B0400000000000000" pitchFamily="34" charset="-128"/>
                <a:ea typeface="Yu Gothic" panose="020B0400000000000000" pitchFamily="34" charset="-128"/>
              </a:rPr>
              <a:t> </a:t>
            </a:r>
            <a:r>
              <a:rPr sz="1600" dirty="0">
                <a:latin typeface="Yu Gothic" panose="020B0400000000000000" pitchFamily="34" charset="-128"/>
                <a:ea typeface="Yu Gothic" panose="020B0400000000000000" pitchFamily="34" charset="-128"/>
              </a:rPr>
              <a:t>Hayakawa, Mitsuma, Kawamura, Miyahara, Ebihara, Tamazawa &amp; Isobe, EPS</a:t>
            </a:r>
            <a:r>
              <a:rPr lang="en-US" sz="1600" dirty="0">
                <a:latin typeface="Yu Gothic" panose="020B0400000000000000" pitchFamily="34" charset="-128"/>
                <a:ea typeface="Yu Gothic" panose="020B0400000000000000" pitchFamily="34" charset="-128"/>
              </a:rPr>
              <a:t>, </a:t>
            </a:r>
            <a:r>
              <a:rPr lang="en-US" altLang="ja-JP" sz="1600" dirty="0">
                <a:solidFill>
                  <a:schemeClr val="tx1"/>
                </a:solidFill>
                <a:latin typeface="Yu Gothic" panose="020B0400000000000000" pitchFamily="34" charset="-128"/>
                <a:ea typeface="Yu Gothic" panose="020B0400000000000000" pitchFamily="34" charset="-128"/>
              </a:rPr>
              <a:t>68, 195 (2016)</a:t>
            </a:r>
            <a:r>
              <a:rPr dirty="0">
                <a:latin typeface="Yu Gothic" panose="020B0400000000000000" pitchFamily="34" charset="-128"/>
                <a:ea typeface="Yu Gothic" panose="020B0400000000000000" pitchFamily="34" charset="-128"/>
              </a:rPr>
              <a:t> </a:t>
            </a:r>
          </a:p>
        </p:txBody>
      </p:sp>
      <p:pic>
        <p:nvPicPr>
          <p:cNvPr id="315" name="Macintosh HD:Users:hykw-mac:Documents:babylon:#3_Copy.tif" descr="Macintosh HD:Users:hykw-mac:Documents:babylon:#3_Copy.tif"/>
          <p:cNvPicPr>
            <a:picLocks noChangeAspect="1"/>
          </p:cNvPicPr>
          <p:nvPr/>
        </p:nvPicPr>
        <p:blipFill>
          <a:blip r:embed="rId3">
            <a:extLst/>
          </a:blip>
          <a:stretch>
            <a:fillRect/>
          </a:stretch>
        </p:blipFill>
        <p:spPr>
          <a:xfrm>
            <a:off x="3614346" y="3109880"/>
            <a:ext cx="5399406" cy="584836"/>
          </a:xfrm>
          <a:prstGeom prst="rect">
            <a:avLst/>
          </a:prstGeom>
          <a:ln w="12700">
            <a:miter lim="400000"/>
          </a:ln>
        </p:spPr>
      </p:pic>
      <p:pic>
        <p:nvPicPr>
          <p:cNvPr id="316" name="Macintosh HD:Users:hykw-mac:Documents:babylon:#5_Copy2.tif" descr="Macintosh HD:Users:hykw-mac:Documents:babylon:#5_Copy2.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4346" y="3694715"/>
            <a:ext cx="3565718" cy="1197951"/>
          </a:xfrm>
          <a:prstGeom prst="rect">
            <a:avLst/>
          </a:prstGeom>
          <a:ln w="12700">
            <a:miter lim="400000"/>
          </a:ln>
        </p:spPr>
      </p:pic>
      <p:pic>
        <p:nvPicPr>
          <p:cNvPr id="317" name="image62.png" descr="image62.png"/>
          <p:cNvPicPr>
            <a:picLocks noChangeAspect="1"/>
          </p:cNvPicPr>
          <p:nvPr/>
        </p:nvPicPr>
        <p:blipFill>
          <a:blip r:embed="rId5">
            <a:extLst/>
          </a:blip>
          <a:stretch>
            <a:fillRect/>
          </a:stretch>
        </p:blipFill>
        <p:spPr>
          <a:xfrm>
            <a:off x="3221445" y="5224936"/>
            <a:ext cx="4968062" cy="1478866"/>
          </a:xfrm>
          <a:prstGeom prst="rect">
            <a:avLst/>
          </a:prstGeom>
          <a:ln w="12700">
            <a:miter lim="400000"/>
          </a:ln>
        </p:spPr>
      </p:pic>
      <p:sp>
        <p:nvSpPr>
          <p:cNvPr id="318" name="い  そ   べ ひ  ろ   あ  き"/>
          <p:cNvSpPr/>
          <p:nvPr/>
        </p:nvSpPr>
        <p:spPr>
          <a:xfrm>
            <a:off x="3614346" y="6056477"/>
            <a:ext cx="3718324"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latin typeface="小塚ゴシック Pr6N R"/>
                <a:ea typeface="小塚ゴシック Pr6N R"/>
                <a:cs typeface="小塚ゴシック Pr6N R"/>
                <a:sym typeface="小塚ゴシック Pr6N R"/>
              </a:defRPr>
            </a:pPr>
            <a:r>
              <a:rPr>
                <a:latin typeface="Yu Gothic" panose="020B0400000000000000" pitchFamily="34" charset="-128"/>
                <a:ea typeface="Yu Gothic" panose="020B0400000000000000" pitchFamily="34" charset="-128"/>
              </a:rPr>
              <a:t>い 　そ　  べ　ひ　 ろ　  あ　　き</a:t>
            </a:r>
          </a:p>
        </p:txBody>
      </p:sp>
      <p:sp>
        <p:nvSpPr>
          <p:cNvPr id="2" name="テキスト ボックス 1"/>
          <p:cNvSpPr txBox="1"/>
          <p:nvPr/>
        </p:nvSpPr>
        <p:spPr>
          <a:xfrm>
            <a:off x="4400550" y="1585913"/>
            <a:ext cx="362902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バビロニア天文誌に、紀元前</a:t>
            </a:r>
            <a:r>
              <a:rPr kumimoji="0" lang="en-US" altLang="ja-JP"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1〜6</a:t>
            </a:r>
            <a:r>
              <a:rPr kumimoji="0" lang="ja-JP" altLang="en-US" sz="1800" u="none" strike="noStrike" cap="none" spc="0" normalizeH="0" baseline="0" dirty="0">
                <a:ln>
                  <a:noFill/>
                </a:ln>
                <a:solidFill>
                  <a:srgbClr val="000000"/>
                </a:solidFill>
                <a:effectLst/>
                <a:uFillTx/>
                <a:latin typeface="Yu Gothic" panose="020B0400000000000000" pitchFamily="34" charset="-128"/>
                <a:ea typeface="Yu Gothic" panose="020B0400000000000000" pitchFamily="34" charset="-128"/>
                <a:cs typeface="Kozuka Gothic Pr6N L" charset="-128"/>
                <a:sym typeface="Calibri"/>
              </a:rPr>
              <a:t>世紀のオーロラ記録を発見</a:t>
            </a:r>
          </a:p>
        </p:txBody>
      </p:sp>
    </p:spTree>
    <p:extLst>
      <p:ext uri="{BB962C8B-B14F-4D97-AF65-F5344CB8AC3E}">
        <p14:creationId xmlns:p14="http://schemas.microsoft.com/office/powerpoint/2010/main" val="332241262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 name="Earliest aurora drawings in the Syriac Chronicle of Zūqnīn…"/>
          <p:cNvSpPr/>
          <p:nvPr/>
        </p:nvSpPr>
        <p:spPr>
          <a:xfrm>
            <a:off x="0" y="491331"/>
            <a:ext cx="8748713" cy="95410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500">
                <a:latin typeface="Arial"/>
                <a:ea typeface="Arial"/>
                <a:cs typeface="Arial"/>
                <a:sym typeface="Arial"/>
              </a:defRPr>
            </a:pPr>
            <a:r>
              <a:rPr lang="ja-JP" altLang="en-US" sz="2400" dirty="0">
                <a:latin typeface="Yu Gothic" panose="020B0400000000000000" pitchFamily="34" charset="-128"/>
                <a:ea typeface="Yu Gothic" panose="020B0400000000000000" pitchFamily="34" charset="-128"/>
                <a:cs typeface="Kozuka Gothic Pr6N R" charset="-128"/>
              </a:rPr>
              <a:t>世界最古のオーロラスケッチ</a:t>
            </a:r>
            <a:r>
              <a:rPr sz="2400" dirty="0">
                <a:latin typeface="Yu Gothic" panose="020B0400000000000000" pitchFamily="34" charset="-128"/>
                <a:ea typeface="Yu Gothic" panose="020B0400000000000000" pitchFamily="34" charset="-128"/>
              </a:rPr>
              <a:t>in the Syriac Chronicle of Zūqnīn </a:t>
            </a:r>
          </a:p>
          <a:p>
            <a:pPr algn="ctr">
              <a:defRPr sz="1600">
                <a:latin typeface="Arial"/>
                <a:ea typeface="Arial"/>
                <a:cs typeface="Arial"/>
                <a:sym typeface="Arial"/>
              </a:defRPr>
            </a:pPr>
            <a:r>
              <a:rPr dirty="0">
                <a:latin typeface="Yu Gothic" panose="020B0400000000000000" pitchFamily="34" charset="-128"/>
                <a:ea typeface="Yu Gothic" panose="020B0400000000000000" pitchFamily="34" charset="-128"/>
              </a:rPr>
              <a:t>Hayakawa, H., Mitsuma, Y., Fujiwara, Y., Kawamura, A.D., Kataoka, R., Ebihara. Y., Kosaka, S., Iwahashi, K., Tamazawa, H., Isobe, H.; PASJ, 69. 17 (2017)</a:t>
            </a:r>
          </a:p>
        </p:txBody>
      </p:sp>
      <p:pic>
        <p:nvPicPr>
          <p:cNvPr id="279" name="fig6.jpg" descr="fig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008" y="2318592"/>
            <a:ext cx="2889675" cy="4279445"/>
          </a:xfrm>
          <a:prstGeom prst="rect">
            <a:avLst/>
          </a:prstGeom>
          <a:ln w="12700">
            <a:miter lim="400000"/>
          </a:ln>
        </p:spPr>
      </p:pic>
      <p:pic>
        <p:nvPicPr>
          <p:cNvPr id="280" name="fig4.jpg" descr="fig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6942" y="2275627"/>
            <a:ext cx="2951574" cy="4365374"/>
          </a:xfrm>
          <a:prstGeom prst="rect">
            <a:avLst/>
          </a:prstGeom>
          <a:ln w="12700">
            <a:miter lim="400000"/>
          </a:ln>
        </p:spPr>
      </p:pic>
      <p:pic>
        <p:nvPicPr>
          <p:cNvPr id="281" name="pasted-image.tiff" descr="pasted-image.tiff"/>
          <p:cNvPicPr>
            <a:picLocks noChangeAspect="1"/>
          </p:cNvPicPr>
          <p:nvPr/>
        </p:nvPicPr>
        <p:blipFill>
          <a:blip r:embed="rId4">
            <a:extLst/>
          </a:blip>
          <a:stretch>
            <a:fillRect/>
          </a:stretch>
        </p:blipFill>
        <p:spPr>
          <a:xfrm>
            <a:off x="3611562" y="5052481"/>
            <a:ext cx="3277650" cy="1567572"/>
          </a:xfrm>
          <a:prstGeom prst="rect">
            <a:avLst/>
          </a:prstGeom>
          <a:ln w="12700">
            <a:miter lim="400000"/>
          </a:ln>
        </p:spPr>
      </p:pic>
      <p:pic>
        <p:nvPicPr>
          <p:cNvPr id="282" name="pasted-image.tiff" descr="pasted-image.tiff"/>
          <p:cNvPicPr>
            <a:picLocks noChangeAspect="1"/>
          </p:cNvPicPr>
          <p:nvPr/>
        </p:nvPicPr>
        <p:blipFill>
          <a:blip r:embed="rId5">
            <a:extLst/>
          </a:blip>
          <a:stretch>
            <a:fillRect/>
          </a:stretch>
        </p:blipFill>
        <p:spPr>
          <a:xfrm>
            <a:off x="3182139" y="2332557"/>
            <a:ext cx="1542492" cy="2630146"/>
          </a:xfrm>
          <a:prstGeom prst="rect">
            <a:avLst/>
          </a:prstGeom>
          <a:ln w="12700">
            <a:miter lim="400000"/>
          </a:ln>
        </p:spPr>
      </p:pic>
    </p:spTree>
    <p:extLst>
      <p:ext uri="{BB962C8B-B14F-4D97-AF65-F5344CB8AC3E}">
        <p14:creationId xmlns:p14="http://schemas.microsoft.com/office/powerpoint/2010/main" val="450761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4" name="pasted-image.tiff" descr="pasted-image.tiff"/>
          <p:cNvPicPr>
            <a:picLocks noChangeAspect="1"/>
          </p:cNvPicPr>
          <p:nvPr/>
        </p:nvPicPr>
        <p:blipFill>
          <a:blip r:embed="rId2">
            <a:extLst/>
          </a:blip>
          <a:stretch>
            <a:fillRect/>
          </a:stretch>
        </p:blipFill>
        <p:spPr>
          <a:xfrm>
            <a:off x="0" y="557383"/>
            <a:ext cx="9144000" cy="5159034"/>
          </a:xfrm>
          <a:prstGeom prst="rect">
            <a:avLst/>
          </a:prstGeom>
          <a:ln w="12700">
            <a:miter lim="400000"/>
          </a:ln>
        </p:spPr>
      </p:pic>
      <p:pic>
        <p:nvPicPr>
          <p:cNvPr id="285" name="pasted-image.tiff" descr="pasted-image.tiff"/>
          <p:cNvPicPr>
            <a:picLocks noChangeAspect="1"/>
          </p:cNvPicPr>
          <p:nvPr/>
        </p:nvPicPr>
        <p:blipFill>
          <a:blip r:embed="rId3">
            <a:extLst/>
          </a:blip>
          <a:stretch>
            <a:fillRect/>
          </a:stretch>
        </p:blipFill>
        <p:spPr>
          <a:xfrm>
            <a:off x="3344862" y="658281"/>
            <a:ext cx="3277650" cy="1567572"/>
          </a:xfrm>
          <a:prstGeom prst="rect">
            <a:avLst/>
          </a:prstGeom>
          <a:ln w="12700">
            <a:miter lim="400000"/>
          </a:ln>
        </p:spPr>
      </p:pic>
      <p:sp>
        <p:nvSpPr>
          <p:cNvPr id="286" name="Mars"/>
          <p:cNvSpPr/>
          <p:nvPr/>
        </p:nvSpPr>
        <p:spPr>
          <a:xfrm>
            <a:off x="5580889" y="3129281"/>
            <a:ext cx="612126"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a:solidFill>
                  <a:srgbClr val="FFFFFF"/>
                </a:solidFill>
              </a:defRPr>
            </a:lvl1pPr>
          </a:lstStyle>
          <a:p>
            <a:r>
              <a:t>Mars</a:t>
            </a:r>
          </a:p>
        </p:txBody>
      </p:sp>
      <p:sp>
        <p:nvSpPr>
          <p:cNvPr id="287" name="Saturn"/>
          <p:cNvSpPr/>
          <p:nvPr/>
        </p:nvSpPr>
        <p:spPr>
          <a:xfrm>
            <a:off x="6482589" y="3561081"/>
            <a:ext cx="777660"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a:solidFill>
                  <a:srgbClr val="FFFFFF"/>
                </a:solidFill>
              </a:defRPr>
            </a:lvl1pPr>
          </a:lstStyle>
          <a:p>
            <a:r>
              <a:t>Saturn</a:t>
            </a:r>
          </a:p>
        </p:txBody>
      </p:sp>
      <p:sp>
        <p:nvSpPr>
          <p:cNvPr id="288" name="α Ari   β Ari        γ Ari"/>
          <p:cNvSpPr/>
          <p:nvPr/>
        </p:nvSpPr>
        <p:spPr>
          <a:xfrm>
            <a:off x="3194957" y="3430563"/>
            <a:ext cx="2079188" cy="3835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just" defTabSz="609600">
              <a:defRPr sz="1850">
                <a:solidFill>
                  <a:srgbClr val="FFFFFF"/>
                </a:solidFill>
                <a:uFill>
                  <a:solidFill>
                    <a:srgbClr val="000000"/>
                  </a:solidFill>
                </a:uFill>
                <a:latin typeface="+mj-lt"/>
                <a:ea typeface="+mj-ea"/>
                <a:cs typeface="+mj-cs"/>
                <a:sym typeface="Calibri"/>
              </a:defRPr>
            </a:pPr>
            <a:r>
              <a:t> α Ari   β Ari        γ Ari</a:t>
            </a:r>
          </a:p>
        </p:txBody>
      </p:sp>
      <p:sp>
        <p:nvSpPr>
          <p:cNvPr id="289" name="Sky on 25 May 760, 3am"/>
          <p:cNvSpPr/>
          <p:nvPr/>
        </p:nvSpPr>
        <p:spPr>
          <a:xfrm>
            <a:off x="3104388" y="93981"/>
            <a:ext cx="2632804"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t>Sky on 25 May 760, 3am</a:t>
            </a:r>
          </a:p>
        </p:txBody>
      </p:sp>
    </p:spTree>
    <p:extLst>
      <p:ext uri="{BB962C8B-B14F-4D97-AF65-F5344CB8AC3E}">
        <p14:creationId xmlns:p14="http://schemas.microsoft.com/office/powerpoint/2010/main" val="15659621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1CE39C-8AA0-804C-827D-D38D4865DE2C}"/>
              </a:ext>
            </a:extLst>
          </p:cNvPr>
          <p:cNvSpPr>
            <a:spLocks noGrp="1"/>
          </p:cNvSpPr>
          <p:nvPr>
            <p:ph type="title"/>
          </p:nvPr>
        </p:nvSpPr>
        <p:spPr/>
        <p:txBody>
          <a:bodyPr>
            <a:normAutofit fontScale="90000"/>
          </a:bodyPr>
          <a:lstStyle/>
          <a:p>
            <a:r>
              <a:rPr kumimoji="1" lang="ja-JP" altLang="en-US" sz="3600">
                <a:latin typeface="Yu Gothic" panose="020B0400000000000000" pitchFamily="34" charset="-128"/>
                <a:ea typeface="Yu Gothic" panose="020B0400000000000000" pitchFamily="34" charset="-128"/>
              </a:rPr>
              <a:t>マウンダーミニマムにも低緯度オーロラ？</a:t>
            </a:r>
          </a:p>
        </p:txBody>
      </p:sp>
      <p:pic>
        <p:nvPicPr>
          <p:cNvPr id="4" name="図 3">
            <a:extLst>
              <a:ext uri="{FF2B5EF4-FFF2-40B4-BE49-F238E27FC236}">
                <a16:creationId xmlns:a16="http://schemas.microsoft.com/office/drawing/2014/main" id="{9DABED85-A650-9240-BC31-387B9B9D4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5800" y="1417638"/>
            <a:ext cx="5768670" cy="2403613"/>
          </a:xfrm>
          <a:prstGeom prst="rect">
            <a:avLst/>
          </a:prstGeom>
        </p:spPr>
      </p:pic>
      <p:sp>
        <p:nvSpPr>
          <p:cNvPr id="5" name="タイトル 1">
            <a:extLst>
              <a:ext uri="{FF2B5EF4-FFF2-40B4-BE49-F238E27FC236}">
                <a16:creationId xmlns:a16="http://schemas.microsoft.com/office/drawing/2014/main" id="{1BF92960-FBCA-3942-97A4-C400C10E8EBE}"/>
              </a:ext>
            </a:extLst>
          </p:cNvPr>
          <p:cNvSpPr txBox="1">
            <a:spLocks/>
          </p:cNvSpPr>
          <p:nvPr/>
        </p:nvSpPr>
        <p:spPr>
          <a:xfrm>
            <a:off x="457200" y="3987800"/>
            <a:ext cx="8556172" cy="259556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fontScale="40000" lnSpcReduction="20000"/>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小塚ゴシック Pr6N R"/>
                <a:ea typeface="小塚ゴシック Pr6N R"/>
                <a:cs typeface="小塚ゴシック Pr6N R"/>
                <a:sym typeface="小塚ゴシック Pr6N R"/>
              </a:defRPr>
            </a:lvl9pPr>
          </a:lstStyle>
          <a:p>
            <a:pPr algn="l">
              <a:lnSpc>
                <a:spcPct val="120000"/>
              </a:lnSpc>
            </a:pPr>
            <a:r>
              <a:rPr lang="en-US" altLang="ja-JP" dirty="0">
                <a:latin typeface="Yu Gothic" panose="020B0400000000000000" pitchFamily="34" charset="-128"/>
                <a:ea typeface="Yu Gothic" panose="020B0400000000000000" pitchFamily="34" charset="-128"/>
              </a:rPr>
              <a:t>1653</a:t>
            </a:r>
            <a:r>
              <a:rPr lang="ja-JP" altLang="en-US">
                <a:latin typeface="Yu Gothic" panose="020B0400000000000000" pitchFamily="34" charset="-128"/>
                <a:ea typeface="Yu Gothic" panose="020B0400000000000000" pitchFamily="34" charset="-128"/>
              </a:rPr>
              <a:t>年（承応二年 ）</a:t>
            </a:r>
            <a:endParaRPr lang="en-US" altLang="ja-JP" dirty="0">
              <a:latin typeface="Yu Gothic" panose="020B0400000000000000" pitchFamily="34" charset="-128"/>
              <a:ea typeface="Yu Gothic" panose="020B0400000000000000" pitchFamily="34" charset="-128"/>
            </a:endParaRPr>
          </a:p>
          <a:p>
            <a:pPr algn="l">
              <a:lnSpc>
                <a:spcPct val="120000"/>
              </a:lnSpc>
            </a:pPr>
            <a:endParaRPr lang="en-US" altLang="ja-JP" dirty="0">
              <a:latin typeface="Yu Gothic" panose="020B0400000000000000" pitchFamily="34" charset="-128"/>
              <a:ea typeface="Yu Gothic" panose="020B0400000000000000" pitchFamily="34" charset="-128"/>
            </a:endParaRPr>
          </a:p>
          <a:p>
            <a:pPr algn="l">
              <a:lnSpc>
                <a:spcPct val="120000"/>
              </a:lnSpc>
            </a:pPr>
            <a:r>
              <a:rPr lang="ja-JP" altLang="ja-JP">
                <a:latin typeface="Yu Gothic" panose="020B0400000000000000" pitchFamily="34" charset="-128"/>
                <a:ea typeface="Yu Gothic" panose="020B0400000000000000" pitchFamily="34" charset="-128"/>
              </a:rPr>
              <a:t>嚴有院殿御實記</a:t>
            </a:r>
            <a:endParaRPr lang="en-US" altLang="ja-JP" dirty="0">
              <a:latin typeface="Yu Gothic" panose="020B0400000000000000" pitchFamily="34" charset="-128"/>
              <a:ea typeface="Yu Gothic" panose="020B0400000000000000" pitchFamily="34" charset="-128"/>
            </a:endParaRPr>
          </a:p>
          <a:p>
            <a:pPr algn="l">
              <a:lnSpc>
                <a:spcPct val="120000"/>
              </a:lnSpc>
            </a:pPr>
            <a:r>
              <a:rPr lang="ja-JP" altLang="ja-JP">
                <a:latin typeface="Yu Gothic" panose="020B0400000000000000" pitchFamily="34" charset="-128"/>
                <a:ea typeface="Yu Gothic" panose="020B0400000000000000" pitchFamily="34" charset="-128"/>
              </a:rPr>
              <a:t>また近日下野国那須太田原の間に赤白の気を現ず。その様旗の如し。赤気は早く消えたりとぞ（尾張記、水戸記）</a:t>
            </a:r>
          </a:p>
          <a:p>
            <a:pPr algn="l">
              <a:lnSpc>
                <a:spcPct val="120000"/>
              </a:lnSpc>
            </a:pPr>
            <a:endParaRPr lang="ja-JP" altLang="ja-JP">
              <a:latin typeface="Yu Gothic" panose="020B0400000000000000" pitchFamily="34" charset="-128"/>
              <a:ea typeface="Yu Gothic" panose="020B0400000000000000" pitchFamily="34" charset="-128"/>
            </a:endParaRPr>
          </a:p>
          <a:p>
            <a:pPr algn="l">
              <a:lnSpc>
                <a:spcPct val="120000"/>
              </a:lnSpc>
            </a:pPr>
            <a:r>
              <a:rPr lang="ja-JP" altLang="ja-JP">
                <a:latin typeface="Yu Gothic" panose="020B0400000000000000" pitchFamily="34" charset="-128"/>
                <a:ea typeface="Yu Gothic" panose="020B0400000000000000" pitchFamily="34" charset="-128"/>
              </a:rPr>
              <a:t>兗州府曹縣志</a:t>
            </a:r>
            <a:endParaRPr lang="en-US" altLang="ja-JP" dirty="0">
              <a:latin typeface="Yu Gothic" panose="020B0400000000000000" pitchFamily="34" charset="-128"/>
              <a:ea typeface="Yu Gothic" panose="020B0400000000000000" pitchFamily="34" charset="-128"/>
            </a:endParaRPr>
          </a:p>
          <a:p>
            <a:pPr algn="l">
              <a:lnSpc>
                <a:spcPct val="120000"/>
              </a:lnSpc>
            </a:pPr>
            <a:r>
              <a:rPr lang="ja-JP" altLang="ja-JP">
                <a:latin typeface="Yu Gothic" panose="020B0400000000000000" pitchFamily="34" charset="-128"/>
                <a:ea typeface="Yu Gothic" panose="020B0400000000000000" pitchFamily="34" charset="-128"/>
              </a:rPr>
              <a:t>清順治（中略）十年癸巳二月三日夜四望火光燭天大小等時以為靑燐云</a:t>
            </a:r>
          </a:p>
        </p:txBody>
      </p:sp>
      <p:sp>
        <p:nvSpPr>
          <p:cNvPr id="3" name="テキスト ボックス 2">
            <a:extLst>
              <a:ext uri="{FF2B5EF4-FFF2-40B4-BE49-F238E27FC236}">
                <a16:creationId xmlns:a16="http://schemas.microsoft.com/office/drawing/2014/main" id="{D8EE15E3-AC5C-4E4F-A813-177ED1EAE4E2}"/>
              </a:ext>
            </a:extLst>
          </p:cNvPr>
          <p:cNvSpPr txBox="1"/>
          <p:nvPr/>
        </p:nvSpPr>
        <p:spPr>
          <a:xfrm>
            <a:off x="6901897" y="6488668"/>
            <a:ext cx="2372765" cy="369332"/>
          </a:xfrm>
          <a:prstGeom prst="rect">
            <a:avLst/>
          </a:prstGeom>
          <a:noFill/>
        </p:spPr>
        <p:txBody>
          <a:bodyPr wrap="none" rtlCol="0">
            <a:spAutoFit/>
          </a:bodyPr>
          <a:lstStyle/>
          <a:p>
            <a:r>
              <a:rPr kumimoji="1" lang="en-US" altLang="ja-JP">
                <a:latin typeface="Yu Gothic" panose="020B0400000000000000" pitchFamily="34" charset="-128"/>
                <a:ea typeface="Yu Gothic" panose="020B0400000000000000" pitchFamily="34" charset="-128"/>
              </a:rPr>
              <a:t>Isobe et al. ApJ 2019</a:t>
            </a:r>
            <a:endParaRPr kumimoji="1" lang="ja-JP" altLang="en-US">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24556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 name="天変地異に対する人々の反応"/>
          <p:cNvSpPr>
            <a:spLocks noGrp="1"/>
          </p:cNvSpPr>
          <p:nvPr>
            <p:ph type="title"/>
          </p:nvPr>
        </p:nvSpPr>
        <p:spPr>
          <a:xfrm>
            <a:off x="317500" y="84138"/>
            <a:ext cx="8229600" cy="1143001"/>
          </a:xfrm>
          <a:prstGeom prst="rect">
            <a:avLst/>
          </a:prstGeom>
        </p:spPr>
        <p:txBody>
          <a:bodyPr>
            <a:normAutofit/>
          </a:bodyPr>
          <a:lstStyle>
            <a:lvl1pPr>
              <a:defRPr sz="3700"/>
            </a:lvl1pPr>
          </a:lstStyle>
          <a:p>
            <a:r>
              <a:rPr lang="ja-JP" altLang="en-US" sz="3200">
                <a:latin typeface="Yu Gothic" panose="020B0400000000000000" pitchFamily="34" charset="-128"/>
                <a:ea typeface="Yu Gothic" panose="020B0400000000000000" pitchFamily="34" charset="-128"/>
              </a:rPr>
              <a:t>歴史学と自然科学の協働について</a:t>
            </a:r>
            <a:endParaRPr sz="3200" dirty="0">
              <a:latin typeface="Yu Gothic" panose="020B0400000000000000" pitchFamily="34" charset="-128"/>
              <a:ea typeface="Yu Gothic" panose="020B0400000000000000" pitchFamily="34" charset="-128"/>
            </a:endParaRPr>
          </a:p>
        </p:txBody>
      </p:sp>
      <p:sp>
        <p:nvSpPr>
          <p:cNvPr id="5" name="コンテンツ プレースホルダー 2">
            <a:extLst>
              <a:ext uri="{FF2B5EF4-FFF2-40B4-BE49-F238E27FC236}">
                <a16:creationId xmlns:a16="http://schemas.microsoft.com/office/drawing/2014/main" id="{433F41E3-F159-5446-885D-88B49BB77CDC}"/>
              </a:ext>
            </a:extLst>
          </p:cNvPr>
          <p:cNvSpPr>
            <a:spLocks noGrp="1"/>
          </p:cNvSpPr>
          <p:nvPr>
            <p:ph idx="1"/>
          </p:nvPr>
        </p:nvSpPr>
        <p:spPr>
          <a:xfrm>
            <a:off x="457200" y="1600200"/>
            <a:ext cx="8229600" cy="4525963"/>
          </a:xfrm>
        </p:spPr>
        <p:txBody>
          <a:bodyPr>
            <a:normAutofit lnSpcReduction="10000"/>
          </a:bodyPr>
          <a:lstStyle/>
          <a:p>
            <a:r>
              <a:rPr lang="ja-JP" altLang="en-US" sz="2000">
                <a:latin typeface="Yu Gothic" panose="020B0400000000000000" pitchFamily="34" charset="-128"/>
                <a:ea typeface="Yu Gothic" panose="020B0400000000000000" pitchFamily="34" charset="-128"/>
              </a:rPr>
              <a:t>歴史史料は自然現象・自然災害の記録の宝庫</a:t>
            </a:r>
            <a:endParaRPr lang="en-US" altLang="ja-JP" sz="2000" dirty="0">
              <a:latin typeface="Yu Gothic" panose="020B0400000000000000" pitchFamily="34" charset="-128"/>
              <a:ea typeface="Yu Gothic" panose="020B0400000000000000" pitchFamily="34" charset="-128"/>
            </a:endParaRPr>
          </a:p>
          <a:p>
            <a:endParaRPr lang="en-US" altLang="ja-JP" sz="2000" dirty="0">
              <a:latin typeface="Yu Gothic" panose="020B0400000000000000" pitchFamily="34" charset="-128"/>
              <a:ea typeface="Yu Gothic" panose="020B0400000000000000" pitchFamily="34" charset="-128"/>
            </a:endParaRPr>
          </a:p>
          <a:p>
            <a:r>
              <a:rPr lang="ja-JP" altLang="en-US" sz="2000">
                <a:latin typeface="Yu Gothic" panose="020B0400000000000000" pitchFamily="34" charset="-128"/>
                <a:ea typeface="Yu Gothic" panose="020B0400000000000000" pitchFamily="34" charset="-128"/>
              </a:rPr>
              <a:t>そもそも人々が正体を知らなかったオーロラの場合は、「オーロラである」という確定が難しい。一番重要なのは、遠く離れた</a:t>
            </a:r>
            <a:r>
              <a:rPr lang="en-US" altLang="ja-JP" sz="2000" dirty="0">
                <a:latin typeface="Yu Gothic" panose="020B0400000000000000" pitchFamily="34" charset="-128"/>
                <a:ea typeface="Yu Gothic" panose="020B0400000000000000" pitchFamily="34" charset="-128"/>
              </a:rPr>
              <a:t>2</a:t>
            </a:r>
            <a:r>
              <a:rPr lang="ja-JP" altLang="en-US" sz="2000">
                <a:latin typeface="Yu Gothic" panose="020B0400000000000000" pitchFamily="34" charset="-128"/>
                <a:ea typeface="Yu Gothic" panose="020B0400000000000000" pitchFamily="34" charset="-128"/>
              </a:rPr>
              <a:t>地点での同時観測（例：日本と中国、東洋と西洋）</a:t>
            </a:r>
            <a:endParaRPr lang="en-US" altLang="ja-JP" sz="2000" dirty="0">
              <a:latin typeface="Yu Gothic" panose="020B0400000000000000" pitchFamily="34" charset="-128"/>
              <a:ea typeface="Yu Gothic" panose="020B0400000000000000" pitchFamily="34" charset="-128"/>
            </a:endParaRPr>
          </a:p>
          <a:p>
            <a:endParaRPr lang="en-US" altLang="ja-JP" sz="2000" dirty="0">
              <a:latin typeface="Yu Gothic" panose="020B0400000000000000" pitchFamily="34" charset="-128"/>
              <a:ea typeface="Yu Gothic" panose="020B0400000000000000" pitchFamily="34" charset="-128"/>
            </a:endParaRPr>
          </a:p>
          <a:p>
            <a:r>
              <a:rPr lang="ja-JP" altLang="en-US" sz="2000">
                <a:latin typeface="Yu Gothic" panose="020B0400000000000000" pitchFamily="34" charset="-128"/>
                <a:ea typeface="Yu Gothic" panose="020B0400000000000000" pitchFamily="34" charset="-128"/>
              </a:rPr>
              <a:t>史料から情報を読み取るには、史料の背景や文脈を熟知し、その信憑性を吟味できる歴史学者の知見が不可欠</a:t>
            </a:r>
            <a:endParaRPr lang="en-US" altLang="ja-JP" sz="2000" dirty="0">
              <a:latin typeface="Yu Gothic" panose="020B0400000000000000" pitchFamily="34" charset="-128"/>
              <a:ea typeface="Yu Gothic" panose="020B0400000000000000" pitchFamily="34" charset="-128"/>
            </a:endParaRPr>
          </a:p>
          <a:p>
            <a:pPr marL="0" indent="0">
              <a:buNone/>
            </a:pPr>
            <a:endParaRPr lang="en-US" altLang="ja-JP" sz="2000" dirty="0">
              <a:latin typeface="Yu Gothic" panose="020B0400000000000000" pitchFamily="34" charset="-128"/>
              <a:ea typeface="Yu Gothic" panose="020B0400000000000000" pitchFamily="34" charset="-128"/>
            </a:endParaRPr>
          </a:p>
          <a:p>
            <a:r>
              <a:rPr lang="ja-JP" altLang="en-US" sz="2000">
                <a:latin typeface="Yu Gothic" panose="020B0400000000000000" pitchFamily="34" charset="-128"/>
                <a:ea typeface="Yu Gothic" panose="020B0400000000000000" pitchFamily="34" charset="-128"/>
              </a:rPr>
              <a:t>史料に書かれた自然現象が実際にどのようなものであり得たのかの吟味には、自然科学者の知見が必要</a:t>
            </a:r>
            <a:endParaRPr lang="en-US" altLang="ja-JP" sz="2000" dirty="0">
              <a:latin typeface="Yu Gothic" panose="020B0400000000000000" pitchFamily="34" charset="-128"/>
              <a:ea typeface="Yu Gothic" panose="020B0400000000000000" pitchFamily="34" charset="-128"/>
            </a:endParaRPr>
          </a:p>
          <a:p>
            <a:endParaRPr kumimoji="1" lang="en-US" altLang="ja-JP" sz="2000" dirty="0">
              <a:latin typeface="Yu Gothic" panose="020B0400000000000000" pitchFamily="34" charset="-128"/>
              <a:ea typeface="Yu Gothic" panose="020B0400000000000000" pitchFamily="34" charset="-128"/>
            </a:endParaRPr>
          </a:p>
          <a:p>
            <a:r>
              <a:rPr kumimoji="1" lang="ja-JP" altLang="en-US" sz="2000">
                <a:latin typeface="Yu Gothic" panose="020B0400000000000000" pitchFamily="34" charset="-128"/>
                <a:ea typeface="Yu Gothic" panose="020B0400000000000000" pitchFamily="34" charset="-128"/>
              </a:rPr>
              <a:t>歴史学と自然科学の互恵的な関係が重要</a:t>
            </a:r>
            <a:endParaRPr kumimoji="1" lang="en-US" altLang="ja-JP" sz="20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108299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 name="pasted-image.tiff" descr="pasted-image.tiff"/>
          <p:cNvPicPr>
            <a:picLocks noChangeAspect="1"/>
          </p:cNvPicPr>
          <p:nvPr/>
        </p:nvPicPr>
        <p:blipFill>
          <a:blip r:embed="rId2">
            <a:extLst/>
          </a:blip>
          <a:stretch>
            <a:fillRect/>
          </a:stretch>
        </p:blipFill>
        <p:spPr>
          <a:xfrm>
            <a:off x="997600" y="1028700"/>
            <a:ext cx="7474886" cy="3653350"/>
          </a:xfrm>
          <a:prstGeom prst="rect">
            <a:avLst/>
          </a:prstGeom>
          <a:ln w="12700">
            <a:miter lim="400000"/>
          </a:ln>
        </p:spPr>
      </p:pic>
      <p:sp>
        <p:nvSpPr>
          <p:cNvPr id="328" name="Low-latitude aurora records from China and Japan including those during 21-23 February 1204 recorded in well-known MEIGETSUKI diary by FUJIWAEA TEIKA shows Low-latitude auroras occurs repeatedly within a few weeks.  (Kataoka, Isobe et al. 2017, Space Weather)"/>
          <p:cNvSpPr/>
          <p:nvPr/>
        </p:nvSpPr>
        <p:spPr>
          <a:xfrm>
            <a:off x="575121" y="5118415"/>
            <a:ext cx="7940229" cy="147732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r>
              <a:rPr lang="ja-JP" altLang="en-US" dirty="0">
                <a:latin typeface="Yu Gothic" panose="020B0400000000000000" pitchFamily="34" charset="-128"/>
                <a:ea typeface="Yu Gothic" panose="020B0400000000000000" pitchFamily="34" charset="-128"/>
                <a:cs typeface="Kozuka Gothic Pr6N L" charset="-128"/>
              </a:rPr>
              <a:t>明月記に藤原定家が残したオーロラ記録　</a:t>
            </a:r>
            <a:r>
              <a:rPr dirty="0">
                <a:latin typeface="Yu Gothic" panose="020B0400000000000000" pitchFamily="34" charset="-128"/>
                <a:ea typeface="Yu Gothic" panose="020B0400000000000000" pitchFamily="34" charset="-128"/>
                <a:cs typeface="Kozuka Gothic Pr6N L" charset="-128"/>
              </a:rPr>
              <a:t>(Kataoka, Isobe et al. 2017, Space Weather)</a:t>
            </a:r>
            <a:endParaRPr lang="en-US" dirty="0">
              <a:latin typeface="Yu Gothic" panose="020B0400000000000000" pitchFamily="34" charset="-128"/>
              <a:ea typeface="Yu Gothic" panose="020B0400000000000000" pitchFamily="34" charset="-128"/>
              <a:cs typeface="Kozuka Gothic Pr6N L" charset="-128"/>
            </a:endParaRPr>
          </a:p>
          <a:p>
            <a:endParaRPr lang="en-US" dirty="0">
              <a:latin typeface="Yu Gothic" panose="020B0400000000000000" pitchFamily="34" charset="-128"/>
              <a:ea typeface="Yu Gothic" panose="020B0400000000000000" pitchFamily="34" charset="-128"/>
              <a:cs typeface="Kozuka Gothic Pr6N L" charset="-128"/>
            </a:endParaRPr>
          </a:p>
          <a:p>
            <a:r>
              <a:rPr lang="ja-JP" altLang="en-US" dirty="0">
                <a:latin typeface="Yu Gothic" panose="020B0400000000000000" pitchFamily="34" charset="-128"/>
                <a:ea typeface="Yu Gothic" panose="020B0400000000000000" pitchFamily="34" charset="-128"/>
                <a:cs typeface="Kozuka Gothic Pr6N L" charset="-128"/>
              </a:rPr>
              <a:t>定家の文学はその幻想性、虚構性の高さで知られていたが、意外に自然現象を丁寧かつ正確に記録していたことが分かった</a:t>
            </a:r>
            <a:r>
              <a:rPr lang="en-US" altLang="ja-JP" dirty="0">
                <a:latin typeface="Yu Gothic" panose="020B0400000000000000" pitchFamily="34" charset="-128"/>
                <a:ea typeface="Yu Gothic" panose="020B0400000000000000" pitchFamily="34" charset="-128"/>
                <a:cs typeface="Kozuka Gothic Pr6N L" charset="-128"/>
              </a:rPr>
              <a:t>=&gt;</a:t>
            </a:r>
            <a:r>
              <a:rPr lang="ja-JP" altLang="en-US">
                <a:latin typeface="Yu Gothic" panose="020B0400000000000000" pitchFamily="34" charset="-128"/>
                <a:ea typeface="Yu Gothic" panose="020B0400000000000000" pitchFamily="34" charset="-128"/>
                <a:cs typeface="Kozuka Gothic Pr6N L" charset="-128"/>
              </a:rPr>
              <a:t>文学研究としての意義</a:t>
            </a:r>
            <a:endParaRPr lang="en-US" altLang="ja-JP" dirty="0">
              <a:latin typeface="Yu Gothic" panose="020B0400000000000000" pitchFamily="34" charset="-128"/>
              <a:ea typeface="Yu Gothic" panose="020B0400000000000000" pitchFamily="34" charset="-128"/>
              <a:cs typeface="Kozuka Gothic Pr6N L" charset="-128"/>
            </a:endParaRPr>
          </a:p>
        </p:txBody>
      </p:sp>
    </p:spTree>
    <p:extLst>
      <p:ext uri="{BB962C8B-B14F-4D97-AF65-F5344CB8AC3E}">
        <p14:creationId xmlns:p14="http://schemas.microsoft.com/office/powerpoint/2010/main" val="26236980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6" name="タイトル 1"/>
          <p:cNvSpPr txBox="1">
            <a:spLocks/>
          </p:cNvSpPr>
          <p:nvPr/>
        </p:nvSpPr>
        <p:spPr>
          <a:xfrm>
            <a:off x="457200" y="34062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小塚ゴシック Pr6N R"/>
                <a:ea typeface="小塚ゴシック Pr6N R"/>
                <a:cs typeface="小塚ゴシック Pr6N R"/>
              </a:defRPr>
            </a:lvl1pPr>
          </a:lstStyle>
          <a:p>
            <a:r>
              <a:rPr lang="ja-JP" altLang="en-US" sz="3200">
                <a:solidFill>
                  <a:schemeClr val="bg1"/>
                </a:solidFill>
                <a:latin typeface="Yu Gothic" panose="020B0400000000000000" pitchFamily="34" charset="-128"/>
                <a:ea typeface="Yu Gothic" panose="020B0400000000000000" pitchFamily="34" charset="-128"/>
                <a:cs typeface="Kozuka Gothic Pr6N L" charset="-128"/>
              </a:rPr>
              <a:t>エックス線で見た太陽</a:t>
            </a:r>
            <a:endParaRPr lang="ja-JP" altLang="en-US" sz="3200" dirty="0">
              <a:solidFill>
                <a:schemeClr val="bg1"/>
              </a:solidFill>
              <a:latin typeface="Yu Gothic" panose="020B0400000000000000" pitchFamily="34" charset="-128"/>
              <a:ea typeface="Yu Gothic" panose="020B0400000000000000" pitchFamily="34" charset="-128"/>
              <a:cs typeface="Kozuka Gothic Pr6N L" charset="-128"/>
            </a:endParaRPr>
          </a:p>
        </p:txBody>
      </p:sp>
      <p:sp>
        <p:nvSpPr>
          <p:cNvPr id="7" name="テキスト ボックス 6"/>
          <p:cNvSpPr txBox="1"/>
          <p:nvPr/>
        </p:nvSpPr>
        <p:spPr>
          <a:xfrm>
            <a:off x="185577" y="6371101"/>
            <a:ext cx="1233030" cy="523220"/>
          </a:xfrm>
          <a:prstGeom prst="rect">
            <a:avLst/>
          </a:prstGeom>
          <a:noFill/>
        </p:spPr>
        <p:txBody>
          <a:bodyPr wrap="none" rtlCol="0">
            <a:spAutoFit/>
          </a:bodyPr>
          <a:lstStyle/>
          <a:p>
            <a:r>
              <a:rPr lang="de-DE" altLang="ja-JP" sz="1400" dirty="0">
                <a:solidFill>
                  <a:schemeClr val="bg1"/>
                </a:solidFill>
                <a:latin typeface="Yu Gothic" panose="020B0400000000000000" pitchFamily="34" charset="-128"/>
                <a:ea typeface="Yu Gothic" panose="020B0400000000000000" pitchFamily="34" charset="-128"/>
              </a:rPr>
              <a:t>JAXA/NAOJ/</a:t>
            </a:r>
          </a:p>
          <a:p>
            <a:r>
              <a:rPr lang="de-DE" altLang="ja-JP" sz="1400" dirty="0">
                <a:solidFill>
                  <a:schemeClr val="bg1"/>
                </a:solidFill>
                <a:latin typeface="Yu Gothic" panose="020B0400000000000000" pitchFamily="34" charset="-128"/>
                <a:ea typeface="Yu Gothic" panose="020B0400000000000000" pitchFamily="34" charset="-128"/>
              </a:rPr>
              <a:t>Kyoto Univ.</a:t>
            </a:r>
            <a:endParaRPr kumimoji="1" lang="ja-JP" altLang="en-US" sz="1400" dirty="0">
              <a:solidFill>
                <a:schemeClr val="bg1"/>
              </a:solidFill>
              <a:latin typeface="Yu Gothic" panose="020B0400000000000000" pitchFamily="34" charset="-128"/>
              <a:ea typeface="Yu Gothic" panose="020B0400000000000000" pitchFamily="34" charset="-128"/>
            </a:endParaRPr>
          </a:p>
        </p:txBody>
      </p:sp>
      <p:pic>
        <p:nvPicPr>
          <p:cNvPr id="4" name="図 3">
            <a:extLst>
              <a:ext uri="{FF2B5EF4-FFF2-40B4-BE49-F238E27FC236}">
                <a16:creationId xmlns:a16="http://schemas.microsoft.com/office/drawing/2014/main" id="{1872D262-F53D-1A4C-B43F-2657582263AD}"/>
              </a:ext>
            </a:extLst>
          </p:cNvPr>
          <p:cNvPicPr>
            <a:picLocks noChangeAspect="1"/>
          </p:cNvPicPr>
          <p:nvPr/>
        </p:nvPicPr>
        <p:blipFill>
          <a:blip r:embed="rId2"/>
          <a:stretch>
            <a:fillRect/>
          </a:stretch>
        </p:blipFill>
        <p:spPr>
          <a:xfrm>
            <a:off x="1091242" y="1685121"/>
            <a:ext cx="7595558" cy="4352511"/>
          </a:xfrm>
          <a:prstGeom prst="rect">
            <a:avLst/>
          </a:prstGeom>
        </p:spPr>
      </p:pic>
    </p:spTree>
    <p:extLst>
      <p:ext uri="{BB962C8B-B14F-4D97-AF65-F5344CB8AC3E}">
        <p14:creationId xmlns:p14="http://schemas.microsoft.com/office/powerpoint/2010/main" val="1582708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 name="天変地異に対する人々の反応"/>
          <p:cNvSpPr>
            <a:spLocks noGrp="1"/>
          </p:cNvSpPr>
          <p:nvPr>
            <p:ph type="title"/>
          </p:nvPr>
        </p:nvSpPr>
        <p:spPr>
          <a:xfrm>
            <a:off x="317500" y="84138"/>
            <a:ext cx="8229600" cy="1143001"/>
          </a:xfrm>
          <a:prstGeom prst="rect">
            <a:avLst/>
          </a:prstGeom>
        </p:spPr>
        <p:txBody>
          <a:bodyPr>
            <a:normAutofit/>
          </a:bodyPr>
          <a:lstStyle>
            <a:lvl1pPr>
              <a:defRPr sz="3700"/>
            </a:lvl1pPr>
          </a:lstStyle>
          <a:p>
            <a:r>
              <a:rPr sz="2800" dirty="0" err="1">
                <a:latin typeface="Yu Gothic" panose="020B0400000000000000" pitchFamily="34" charset="-128"/>
                <a:ea typeface="Yu Gothic" panose="020B0400000000000000" pitchFamily="34" charset="-128"/>
              </a:rPr>
              <a:t>天変地異に対する人々の反応</a:t>
            </a:r>
            <a:endParaRPr sz="2800" dirty="0">
              <a:latin typeface="Yu Gothic" panose="020B0400000000000000" pitchFamily="34" charset="-128"/>
              <a:ea typeface="Yu Gothic" panose="020B0400000000000000" pitchFamily="34" charset="-128"/>
            </a:endParaRPr>
          </a:p>
        </p:txBody>
      </p:sp>
      <p:pic>
        <p:nvPicPr>
          <p:cNvPr id="331" name="http://dl.ndl.go.jp/view/jpegOutput?itemId=info%3Andljp%2Fpid%2F2537160&amp;contentNo=9&amp;outputScale=4" descr="http://dl.ndl.go.jp/view/jpegOutput?itemId=info%3Andljp%2Fpid%2F2537160&amp;contentNo=9&amp;outputScale=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09476" y="1107751"/>
            <a:ext cx="6725232" cy="5402273"/>
          </a:xfrm>
          <a:prstGeom prst="rect">
            <a:avLst/>
          </a:prstGeom>
          <a:ln w="12700">
            <a:miter lim="400000"/>
          </a:ln>
        </p:spPr>
      </p:pic>
      <p:sp>
        <p:nvSpPr>
          <p:cNvPr id="332" name="国立国会図書館デジタルアーカイブ"/>
          <p:cNvSpPr/>
          <p:nvPr/>
        </p:nvSpPr>
        <p:spPr>
          <a:xfrm>
            <a:off x="4295013" y="6519446"/>
            <a:ext cx="3375281" cy="33855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sz="160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Kozuka Gothic Pr6N L" charset="-128"/>
              </a:rPr>
              <a:t>国立国会図書館デジタルアーカイブ</a:t>
            </a:r>
          </a:p>
        </p:txBody>
      </p:sp>
    </p:spTree>
    <p:extLst>
      <p:ext uri="{BB962C8B-B14F-4D97-AF65-F5344CB8AC3E}">
        <p14:creationId xmlns:p14="http://schemas.microsoft.com/office/powerpoint/2010/main" val="2511884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D394C0-9819-E646-AD8B-6B273C124D4D}"/>
              </a:ext>
            </a:extLst>
          </p:cNvPr>
          <p:cNvSpPr>
            <a:spLocks noGrp="1"/>
          </p:cNvSpPr>
          <p:nvPr>
            <p:ph type="title"/>
          </p:nvPr>
        </p:nvSpPr>
        <p:spPr>
          <a:xfrm>
            <a:off x="1238491" y="2033990"/>
            <a:ext cx="7072132" cy="2063448"/>
          </a:xfrm>
        </p:spPr>
        <p:txBody>
          <a:bodyPr>
            <a:noAutofit/>
          </a:bodyPr>
          <a:lstStyle/>
          <a:p>
            <a:pPr algn="l"/>
            <a:r>
              <a:rPr kumimoji="1" lang="en-US" altLang="ja-JP" sz="2800">
                <a:latin typeface="Yu Gothic" panose="020B0400000000000000" pitchFamily="34" charset="-128"/>
                <a:ea typeface="Yu Gothic" panose="020B0400000000000000" pitchFamily="34" charset="-128"/>
              </a:rPr>
              <a:t>Why do we need to collaborate with proper historians? </a:t>
            </a:r>
            <a:br>
              <a:rPr kumimoji="1" lang="en-US" altLang="ja-JP" sz="2800">
                <a:latin typeface="Yu Gothic" panose="020B0400000000000000" pitchFamily="34" charset="-128"/>
                <a:ea typeface="Yu Gothic" panose="020B0400000000000000" pitchFamily="34" charset="-128"/>
              </a:rPr>
            </a:br>
            <a:br>
              <a:rPr kumimoji="1" lang="en-US" altLang="ja-JP" sz="2800">
                <a:latin typeface="Yu Gothic" panose="020B0400000000000000" pitchFamily="34" charset="-128"/>
                <a:ea typeface="Yu Gothic" panose="020B0400000000000000" pitchFamily="34" charset="-128"/>
              </a:rPr>
            </a:br>
            <a:r>
              <a:rPr kumimoji="1" lang="en-US" altLang="ja-JP" sz="2800">
                <a:latin typeface="Yu Gothic" panose="020B0400000000000000" pitchFamily="34" charset="-128"/>
                <a:ea typeface="Yu Gothic" panose="020B0400000000000000" pitchFamily="34" charset="-128"/>
              </a:rPr>
              <a:t>It’s not just a matter of language.</a:t>
            </a:r>
            <a:endParaRPr kumimoji="1" lang="ja-JP" altLang="en-US" sz="28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617531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7" name="図 6"/>
          <p:cNvPicPr>
            <a:picLocks noChangeAspect="1"/>
          </p:cNvPicPr>
          <p:nvPr/>
        </p:nvPicPr>
        <p:blipFill>
          <a:blip r:embed="rId2"/>
          <a:stretch>
            <a:fillRect/>
          </a:stretch>
        </p:blipFill>
        <p:spPr>
          <a:xfrm>
            <a:off x="4539644" y="2724912"/>
            <a:ext cx="4147156" cy="3621024"/>
          </a:xfrm>
          <a:prstGeom prst="rect">
            <a:avLst/>
          </a:prstGeom>
        </p:spPr>
      </p:pic>
      <p:sp>
        <p:nvSpPr>
          <p:cNvPr id="8" name="テキスト ボックス 7"/>
          <p:cNvSpPr txBox="1"/>
          <p:nvPr/>
        </p:nvSpPr>
        <p:spPr>
          <a:xfrm>
            <a:off x="5171950" y="1210550"/>
            <a:ext cx="3257726"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800" u="none" strike="noStrike" cap="none" spc="0" normalizeH="0" baseline="0" dirty="0">
                <a:ln>
                  <a:noFill/>
                </a:ln>
                <a:solidFill>
                  <a:srgbClr val="000000"/>
                </a:solidFill>
                <a:effectLst/>
                <a:uFillTx/>
                <a:latin typeface="Kozuka Gothic Pr6N L" charset="-128"/>
                <a:ea typeface="Kozuka Gothic Pr6N L" charset="-128"/>
                <a:cs typeface="Kozuka Gothic Pr6N L" charset="-128"/>
                <a:sym typeface="Calibri"/>
              </a:rPr>
              <a:t>Aurora was visible for </a:t>
            </a:r>
            <a:r>
              <a:rPr kumimoji="0" lang="en-US" altLang="ja-JP" sz="1800" u="none" strike="noStrike" cap="none" spc="0" normalizeH="0" baseline="0" dirty="0">
                <a:ln>
                  <a:noFill/>
                </a:ln>
                <a:solidFill>
                  <a:srgbClr val="FF0000"/>
                </a:solidFill>
                <a:effectLst/>
                <a:uFillTx/>
                <a:latin typeface="Kozuka Gothic Pr6N L" charset="-128"/>
                <a:ea typeface="Kozuka Gothic Pr6N L" charset="-128"/>
                <a:cs typeface="Kozuka Gothic Pr6N L" charset="-128"/>
                <a:sym typeface="Calibri"/>
              </a:rPr>
              <a:t>&gt; a week </a:t>
            </a:r>
          </a:p>
          <a:p>
            <a:pPr marL="0" marR="0" indent="0" algn="l" defTabSz="457200" rtl="0" fontAlgn="auto" latinLnBrk="0" hangingPunct="0">
              <a:lnSpc>
                <a:spcPct val="100000"/>
              </a:lnSpc>
              <a:spcBef>
                <a:spcPts val="0"/>
              </a:spcBef>
              <a:spcAft>
                <a:spcPts val="0"/>
              </a:spcAft>
              <a:buClrTx/>
              <a:buSzTx/>
              <a:buFontTx/>
              <a:buNone/>
              <a:tabLst/>
            </a:pPr>
            <a:r>
              <a:rPr lang="en-US" altLang="ja-JP" dirty="0">
                <a:latin typeface="Kozuka Gothic Pr6N L" charset="-128"/>
                <a:ea typeface="Kozuka Gothic Pr6N L" charset="-128"/>
                <a:cs typeface="Kozuka Gothic Pr6N L" charset="-128"/>
                <a:sym typeface="Calibri"/>
              </a:rPr>
              <a:t>In China and Japan</a:t>
            </a:r>
          </a:p>
          <a:p>
            <a:pPr marL="0" marR="0" indent="0" algn="l" defTabSz="457200" rtl="0" fontAlgn="auto" latinLnBrk="0" hangingPunct="0">
              <a:lnSpc>
                <a:spcPct val="100000"/>
              </a:lnSpc>
              <a:spcBef>
                <a:spcPts val="0"/>
              </a:spcBef>
              <a:spcAft>
                <a:spcPts val="0"/>
              </a:spcAft>
              <a:buClrTx/>
              <a:buSzTx/>
              <a:buFontTx/>
              <a:buNone/>
              <a:tabLst/>
            </a:pPr>
            <a:endParaRPr kumimoji="0" lang="en-US" altLang="ja-JP" sz="1800" u="none" strike="noStrike" cap="none" spc="0" normalizeH="0" baseline="0" dirty="0">
              <a:ln>
                <a:noFill/>
              </a:ln>
              <a:solidFill>
                <a:srgbClr val="000000"/>
              </a:solidFill>
              <a:effectLst/>
              <a:uFillTx/>
              <a:latin typeface="Kozuka Gothic Pr6N L" charset="-128"/>
              <a:ea typeface="Kozuka Gothic Pr6N L" charset="-128"/>
              <a:cs typeface="Kozuka Gothic Pr6N L"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altLang="ja-JP" dirty="0">
                <a:latin typeface="Kozuka Gothic Pr6N L" charset="-128"/>
                <a:ea typeface="Kozuka Gothic Pr6N L" charset="-128"/>
                <a:cs typeface="Kozuka Gothic Pr6N L" charset="-128"/>
                <a:sym typeface="Calibri"/>
              </a:rPr>
              <a:t>The southernmost boundary was lower in magnetic latitude than the Carrington event</a:t>
            </a:r>
            <a:endParaRPr kumimoji="0" lang="ja-JP" altLang="en-US" sz="1800" u="none" strike="noStrike" cap="none" spc="0" normalizeH="0" baseline="0" dirty="0">
              <a:ln>
                <a:noFill/>
              </a:ln>
              <a:solidFill>
                <a:srgbClr val="000000"/>
              </a:solidFill>
              <a:effectLst/>
              <a:uFillTx/>
              <a:latin typeface="Kozuka Gothic Pr6N L" charset="-128"/>
              <a:ea typeface="Kozuka Gothic Pr6N L" charset="-128"/>
              <a:cs typeface="Kozuka Gothic Pr6N L" charset="-128"/>
              <a:sym typeface="Calibri"/>
            </a:endParaRPr>
          </a:p>
        </p:txBody>
      </p:sp>
      <p:sp>
        <p:nvSpPr>
          <p:cNvPr id="3" name="円/楕円 2">
            <a:extLst>
              <a:ext uri="{FF2B5EF4-FFF2-40B4-BE49-F238E27FC236}">
                <a16:creationId xmlns:a16="http://schemas.microsoft.com/office/drawing/2014/main" id="{B4EACC6B-BFCD-E646-809F-092575831B96}"/>
              </a:ext>
            </a:extLst>
          </p:cNvPr>
          <p:cNvSpPr/>
          <p:nvPr/>
        </p:nvSpPr>
        <p:spPr>
          <a:xfrm>
            <a:off x="4444678" y="4421529"/>
            <a:ext cx="127322" cy="162046"/>
          </a:xfrm>
          <a:prstGeom prst="ellipse">
            <a:avLst/>
          </a:prstGeom>
          <a:solidFill>
            <a:srgbClr val="00B05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5" name="テキスト ボックス 4">
            <a:extLst>
              <a:ext uri="{FF2B5EF4-FFF2-40B4-BE49-F238E27FC236}">
                <a16:creationId xmlns:a16="http://schemas.microsoft.com/office/drawing/2014/main" id="{C379B8E0-E2C7-CA45-A714-FC7EA290E1C1}"/>
              </a:ext>
            </a:extLst>
          </p:cNvPr>
          <p:cNvSpPr txBox="1"/>
          <p:nvPr/>
        </p:nvSpPr>
        <p:spPr>
          <a:xfrm>
            <a:off x="549213" y="6504394"/>
            <a:ext cx="584390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ja-JP">
                <a:latin typeface="Yu Gothic" panose="020B0400000000000000" pitchFamily="34" charset="-128"/>
                <a:ea typeface="Yu Gothic" panose="020B0400000000000000" pitchFamily="34" charset="-128"/>
              </a:rPr>
              <a:t>Indeed t</a:t>
            </a:r>
            <a:r>
              <a:rPr kumimoji="0" lang="en-US" altLang="ja-JP" sz="1800" u="none" strike="noStrike" cap="none" spc="0" normalizeH="0" baseline="0">
                <a:ln>
                  <a:noFill/>
                </a:ln>
                <a:solidFill>
                  <a:srgbClr val="000000"/>
                </a:solidFill>
                <a:effectLst/>
                <a:uFillTx/>
                <a:latin typeface="Yu Gothic" panose="020B0400000000000000" pitchFamily="34" charset="-128"/>
                <a:ea typeface="Yu Gothic" panose="020B0400000000000000" pitchFamily="34" charset="-128"/>
                <a:sym typeface="Helvetica"/>
              </a:rPr>
              <a:t>here were four aurora records on Sep 3. Real?</a:t>
            </a:r>
            <a:endParaRPr kumimoji="0" lang="ja-JP" altLang="en-US" sz="1800" u="none" strike="noStrike" cap="none" spc="0" normalizeH="0" baseline="0">
              <a:ln>
                <a:noFill/>
              </a:ln>
              <a:solidFill>
                <a:srgbClr val="000000"/>
              </a:solidFill>
              <a:effectLst/>
              <a:uFillTx/>
              <a:latin typeface="Yu Gothic" panose="020B0400000000000000" pitchFamily="34" charset="-128"/>
              <a:ea typeface="Yu Gothic" panose="020B0400000000000000" pitchFamily="34" charset="-128"/>
              <a:sym typeface="Helvetica"/>
            </a:endParaRPr>
          </a:p>
        </p:txBody>
      </p:sp>
      <p:pic>
        <p:nvPicPr>
          <p:cNvPr id="6" name="図 5">
            <a:extLst>
              <a:ext uri="{FF2B5EF4-FFF2-40B4-BE49-F238E27FC236}">
                <a16:creationId xmlns:a16="http://schemas.microsoft.com/office/drawing/2014/main" id="{5297D527-52CC-A845-8BCA-DF08B36983E8}"/>
              </a:ext>
            </a:extLst>
          </p:cNvPr>
          <p:cNvPicPr>
            <a:picLocks noChangeAspect="1"/>
          </p:cNvPicPr>
          <p:nvPr/>
        </p:nvPicPr>
        <p:blipFill>
          <a:blip r:embed="rId3"/>
          <a:stretch>
            <a:fillRect/>
          </a:stretch>
        </p:blipFill>
        <p:spPr>
          <a:xfrm>
            <a:off x="529235" y="1156593"/>
            <a:ext cx="4326562" cy="3005149"/>
          </a:xfrm>
          <a:prstGeom prst="rect">
            <a:avLst/>
          </a:prstGeom>
        </p:spPr>
      </p:pic>
    </p:spTree>
    <p:extLst>
      <p:ext uri="{BB962C8B-B14F-4D97-AF65-F5344CB8AC3E}">
        <p14:creationId xmlns:p14="http://schemas.microsoft.com/office/powerpoint/2010/main" val="1026085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409A01-A687-164A-96C8-2D39FDF117EB}"/>
              </a:ext>
            </a:extLst>
          </p:cNvPr>
          <p:cNvSpPr>
            <a:spLocks noGrp="1"/>
          </p:cNvSpPr>
          <p:nvPr>
            <p:ph type="title"/>
          </p:nvPr>
        </p:nvSpPr>
        <p:spPr>
          <a:xfrm>
            <a:off x="457200" y="274638"/>
            <a:ext cx="8229600" cy="824957"/>
          </a:xfrm>
        </p:spPr>
        <p:txBody>
          <a:bodyPr>
            <a:normAutofit/>
          </a:bodyPr>
          <a:lstStyle/>
          <a:p>
            <a:pPr algn="l"/>
            <a:r>
              <a:rPr kumimoji="1" lang="en-US" altLang="ja-JP" sz="2400">
                <a:latin typeface="Yu Gothic" panose="020B0400000000000000" pitchFamily="34" charset="-128"/>
                <a:ea typeface="Yu Gothic" panose="020B0400000000000000" pitchFamily="34" charset="-128"/>
              </a:rPr>
              <a:t>Sep 3 </a:t>
            </a:r>
            <a:r>
              <a:rPr kumimoji="1" lang="ja-JP" altLang="en-US" sz="2400">
                <a:latin typeface="Yu Gothic" panose="020B0400000000000000" pitchFamily="34" charset="-128"/>
                <a:ea typeface="Yu Gothic" panose="020B0400000000000000" pitchFamily="34" charset="-128"/>
              </a:rPr>
              <a:t>（旧暦七月十四日）</a:t>
            </a:r>
            <a:r>
              <a:rPr kumimoji="1" lang="en-US" altLang="ja-JP" sz="2400">
                <a:latin typeface="Yu Gothic" panose="020B0400000000000000" pitchFamily="34" charset="-128"/>
                <a:ea typeface="Yu Gothic" panose="020B0400000000000000" pitchFamily="34" charset="-128"/>
              </a:rPr>
              <a:t>aurora?</a:t>
            </a:r>
            <a:endParaRPr kumimoji="1" lang="ja-JP" altLang="en-US" sz="2400">
              <a:latin typeface="Yu Gothic" panose="020B0400000000000000" pitchFamily="34" charset="-128"/>
              <a:ea typeface="Yu Gothic" panose="020B0400000000000000" pitchFamily="34" charset="-128"/>
            </a:endParaRPr>
          </a:p>
        </p:txBody>
      </p:sp>
      <p:sp>
        <p:nvSpPr>
          <p:cNvPr id="3" name="テキスト プレースホルダー 2">
            <a:extLst>
              <a:ext uri="{FF2B5EF4-FFF2-40B4-BE49-F238E27FC236}">
                <a16:creationId xmlns:a16="http://schemas.microsoft.com/office/drawing/2014/main" id="{DA512DBD-9132-8246-BD38-5A992F4BCD73}"/>
              </a:ext>
            </a:extLst>
          </p:cNvPr>
          <p:cNvSpPr>
            <a:spLocks noGrp="1"/>
          </p:cNvSpPr>
          <p:nvPr>
            <p:ph type="body" idx="1"/>
          </p:nvPr>
        </p:nvSpPr>
        <p:spPr>
          <a:xfrm>
            <a:off x="457200" y="1166018"/>
            <a:ext cx="8229600" cy="4525963"/>
          </a:xfrm>
        </p:spPr>
        <p:txBody>
          <a:bodyPr>
            <a:normAutofit fontScale="47500" lnSpcReduction="20000"/>
          </a:bodyPr>
          <a:lstStyle/>
          <a:p>
            <a:r>
              <a:rPr lang="ja-JP" altLang="en-US"/>
              <a:t>「当所年代記」平山日記（市立弘前図書館蔵）  青森県五所川原市</a:t>
            </a:r>
          </a:p>
          <a:p>
            <a:r>
              <a:rPr lang="ja-JP" altLang="en-US"/>
              <a:t>（原文）七月十四日、紅気北天より出、初は少々の義に候処、忽天中に満、わつかに南方十歩一はかり残り、天色如火、暮六ツ時より初り鶏鳴迄不止。諸人其驚候処、其后消申候</a:t>
            </a:r>
          </a:p>
          <a:p>
            <a:endParaRPr lang="ja-JP" altLang="en-US"/>
          </a:p>
          <a:p>
            <a:r>
              <a:rPr lang="ja-JP" altLang="en-US"/>
              <a:t>「永禄日記」明和７年条（市立弘前図書館所蔵）</a:t>
            </a:r>
            <a:r>
              <a:rPr lang="en-US" altLang="ja-JP"/>
              <a:t>0276</a:t>
            </a:r>
            <a:r>
              <a:rPr lang="ja-JP" altLang="en-US"/>
              <a:t>　青森県弘前市</a:t>
            </a:r>
          </a:p>
          <a:p>
            <a:r>
              <a:rPr lang="ja-JP" altLang="en-US"/>
              <a:t>（原文）七月十四日紅気北天より出、初ハ少々の義ニ候処、忽ち中天ニ満てわつか十歩一計残りて色火の如、暮六ツ時頃より始リ鶏鳴間で不止諸人驚く。</a:t>
            </a:r>
          </a:p>
          <a:p>
            <a:endParaRPr lang="en-US" altLang="ja-JP"/>
          </a:p>
          <a:p>
            <a:r>
              <a:rPr lang="ja-JP" altLang="en-US"/>
              <a:t>「本藩明実録」（別名本藩事実集）（市立弘前図書館蔵）青森県弘前市</a:t>
            </a:r>
          </a:p>
          <a:p>
            <a:r>
              <a:rPr lang="ja-JP" altLang="en-US"/>
              <a:t>（原文）一七月十四日，紅気小天より出、少し儀ニ候処、忽中天に満、わつかに南方十分一計残り、天宮火之如く、暮六時頃より始鶏鳴迄不止、諸人甚驚申候</a:t>
            </a:r>
          </a:p>
          <a:p>
            <a:pPr marL="0" indent="0">
              <a:buNone/>
            </a:pPr>
            <a:endParaRPr lang="ja-JP" altLang="en-US"/>
          </a:p>
          <a:p>
            <a:r>
              <a:rPr lang="ja-JP" altLang="en-US"/>
              <a:t>「鳴海日記」（佐藤素子氏所蔵）宮城県古川市</a:t>
            </a:r>
            <a:endParaRPr lang="en-US" altLang="ja-JP"/>
          </a:p>
          <a:p>
            <a:r>
              <a:rPr lang="ja-JP" altLang="en-US"/>
              <a:t>（原文）七月十四日、紅気北天より出、初は少々の義に候処、忽中天満わつかに南方十分一計残り、天色如火、暮六ツ時より始り鶏鳴鳴迄不止、諸人甚驚</a:t>
            </a:r>
            <a:endParaRPr lang="en-US" altLang="ja-JP"/>
          </a:p>
          <a:p>
            <a:pPr marL="0" indent="0">
              <a:buNone/>
            </a:pPr>
            <a:endParaRPr lang="ja-JP" altLang="en-US"/>
          </a:p>
          <a:p>
            <a:r>
              <a:rPr lang="ja-JP" altLang="en-US"/>
              <a:t>（現代語訳）７月</a:t>
            </a:r>
            <a:r>
              <a:rPr lang="en-US" altLang="ja-JP"/>
              <a:t>14</a:t>
            </a:r>
            <a:r>
              <a:rPr lang="ja-JP" altLang="en-US"/>
              <a:t>日、紅気が北の空に出る。初めは少しのことであったが、忽ち空中に広がった。空の色は火事の様だった。午後６時頃より始まり明け方まで続いた。皆、驚いていたが、その後消えた。</a:t>
            </a:r>
            <a:br>
              <a:rPr lang="ja-JP" altLang="en-US"/>
            </a:br>
            <a:endParaRPr lang="ja-JP" altLang="en-US"/>
          </a:p>
        </p:txBody>
      </p:sp>
      <p:sp>
        <p:nvSpPr>
          <p:cNvPr id="4" name="テキスト ボックス 3">
            <a:extLst>
              <a:ext uri="{FF2B5EF4-FFF2-40B4-BE49-F238E27FC236}">
                <a16:creationId xmlns:a16="http://schemas.microsoft.com/office/drawing/2014/main" id="{2DDA297B-7447-9341-AB05-737FD82043D5}"/>
              </a:ext>
            </a:extLst>
          </p:cNvPr>
          <p:cNvSpPr txBox="1"/>
          <p:nvPr/>
        </p:nvSpPr>
        <p:spPr>
          <a:xfrm>
            <a:off x="671332" y="5590572"/>
            <a:ext cx="7812911"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ja-JP">
                <a:latin typeface="Yu Gothic" panose="020B0400000000000000" pitchFamily="34" charset="-128"/>
                <a:ea typeface="Yu Gothic" panose="020B0400000000000000" pitchFamily="34" charset="-128"/>
              </a:rPr>
              <a:t>The texts are almost identical. Three of them must be transpripted manuscript</a:t>
            </a:r>
            <a:r>
              <a:rPr lang="ja-JP" altLang="en-US">
                <a:latin typeface="Yu Gothic" panose="020B0400000000000000" pitchFamily="34" charset="-128"/>
                <a:ea typeface="Yu Gothic" panose="020B0400000000000000" pitchFamily="34" charset="-128"/>
              </a:rPr>
              <a:t>（写本）</a:t>
            </a:r>
            <a:r>
              <a:rPr lang="en-US" altLang="ja-JP">
                <a:latin typeface="Yu Gothic" panose="020B0400000000000000" pitchFamily="34" charset="-128"/>
                <a:ea typeface="Yu Gothic" panose="020B0400000000000000" pitchFamily="34" charset="-128"/>
              </a:rPr>
              <a:t>. </a:t>
            </a:r>
          </a:p>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u="none" strike="noStrike" cap="none" spc="0" normalizeH="0" baseline="0">
              <a:ln>
                <a:noFill/>
              </a:ln>
              <a:solidFill>
                <a:srgbClr val="000000"/>
              </a:solidFill>
              <a:effectLst/>
              <a:uFillTx/>
              <a:latin typeface="Yu Gothic" panose="020B0400000000000000" pitchFamily="34" charset="-128"/>
              <a:ea typeface="Yu Gothic" panose="020B0400000000000000" pitchFamily="34" charset="-128"/>
              <a:sym typeface="Helvetica"/>
            </a:endParaRPr>
          </a:p>
        </p:txBody>
      </p:sp>
    </p:spTree>
    <p:extLst>
      <p:ext uri="{BB962C8B-B14F-4D97-AF65-F5344CB8AC3E}">
        <p14:creationId xmlns:p14="http://schemas.microsoft.com/office/powerpoint/2010/main" val="3919444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409A01-A687-164A-96C8-2D39FDF117EB}"/>
              </a:ext>
            </a:extLst>
          </p:cNvPr>
          <p:cNvSpPr>
            <a:spLocks noGrp="1"/>
          </p:cNvSpPr>
          <p:nvPr>
            <p:ph type="title"/>
          </p:nvPr>
        </p:nvSpPr>
        <p:spPr>
          <a:xfrm>
            <a:off x="457200" y="274638"/>
            <a:ext cx="8229600" cy="824957"/>
          </a:xfrm>
        </p:spPr>
        <p:txBody>
          <a:bodyPr>
            <a:normAutofit/>
          </a:bodyPr>
          <a:lstStyle/>
          <a:p>
            <a:pPr algn="l"/>
            <a:r>
              <a:rPr kumimoji="1" lang="en-US" altLang="ja-JP" sz="2400">
                <a:latin typeface="Yu Gothic" panose="020B0400000000000000" pitchFamily="34" charset="-128"/>
                <a:ea typeface="Yu Gothic" panose="020B0400000000000000" pitchFamily="34" charset="-128"/>
              </a:rPr>
              <a:t>Sep 3 </a:t>
            </a:r>
            <a:r>
              <a:rPr kumimoji="1" lang="ja-JP" altLang="en-US" sz="2400">
                <a:latin typeface="Yu Gothic" panose="020B0400000000000000" pitchFamily="34" charset="-128"/>
                <a:ea typeface="Yu Gothic" panose="020B0400000000000000" pitchFamily="34" charset="-128"/>
              </a:rPr>
              <a:t>（旧暦七月十四日）</a:t>
            </a:r>
            <a:r>
              <a:rPr kumimoji="1" lang="en-US" altLang="ja-JP" sz="2400">
                <a:latin typeface="Yu Gothic" panose="020B0400000000000000" pitchFamily="34" charset="-128"/>
                <a:ea typeface="Yu Gothic" panose="020B0400000000000000" pitchFamily="34" charset="-128"/>
              </a:rPr>
              <a:t>aurora?</a:t>
            </a:r>
            <a:endParaRPr kumimoji="1" lang="ja-JP" altLang="en-US" sz="2400">
              <a:latin typeface="Yu Gothic" panose="020B0400000000000000" pitchFamily="34" charset="-128"/>
              <a:ea typeface="Yu Gothic" panose="020B0400000000000000" pitchFamily="34" charset="-128"/>
            </a:endParaRPr>
          </a:p>
        </p:txBody>
      </p:sp>
      <p:sp>
        <p:nvSpPr>
          <p:cNvPr id="3" name="テキスト プレースホルダー 2">
            <a:extLst>
              <a:ext uri="{FF2B5EF4-FFF2-40B4-BE49-F238E27FC236}">
                <a16:creationId xmlns:a16="http://schemas.microsoft.com/office/drawing/2014/main" id="{DA512DBD-9132-8246-BD38-5A992F4BCD73}"/>
              </a:ext>
            </a:extLst>
          </p:cNvPr>
          <p:cNvSpPr>
            <a:spLocks noGrp="1"/>
          </p:cNvSpPr>
          <p:nvPr>
            <p:ph type="body" idx="1"/>
          </p:nvPr>
        </p:nvSpPr>
        <p:spPr>
          <a:xfrm>
            <a:off x="457200" y="1099595"/>
            <a:ext cx="8229600" cy="5278056"/>
          </a:xfrm>
        </p:spPr>
        <p:txBody>
          <a:bodyPr>
            <a:normAutofit fontScale="92500" lnSpcReduction="10000"/>
          </a:bodyPr>
          <a:lstStyle/>
          <a:p>
            <a:r>
              <a:rPr lang="ja-JP" altLang="en-US" sz="2100">
                <a:latin typeface="Yu Gothic" panose="020B0400000000000000" pitchFamily="34" charset="-128"/>
                <a:ea typeface="Yu Gothic" panose="020B0400000000000000" pitchFamily="34" charset="-128"/>
              </a:rPr>
              <a:t>当所年代記（平山日記</a:t>
            </a:r>
            <a:r>
              <a:rPr lang="en-US" altLang="ja-JP" sz="2100">
                <a:latin typeface="Yu Gothic" panose="020B0400000000000000" pitchFamily="34" charset="-128"/>
                <a:ea typeface="Yu Gothic" panose="020B0400000000000000" pitchFamily="34" charset="-128"/>
              </a:rPr>
              <a:t>)</a:t>
            </a:r>
            <a:endParaRPr lang="ja-JP" altLang="en-US" sz="2100">
              <a:latin typeface="Yu Gothic" panose="020B0400000000000000" pitchFamily="34" charset="-128"/>
              <a:ea typeface="Yu Gothic" panose="020B0400000000000000" pitchFamily="34" charset="-128"/>
            </a:endParaRPr>
          </a:p>
          <a:p>
            <a:r>
              <a:rPr lang="ja-JP" altLang="en-US" sz="2100">
                <a:latin typeface="Yu Gothic" panose="020B0400000000000000" pitchFamily="34" charset="-128"/>
                <a:ea typeface="Yu Gothic" panose="020B0400000000000000" pitchFamily="34" charset="-128"/>
              </a:rPr>
              <a:t>永禄日記</a:t>
            </a:r>
          </a:p>
          <a:p>
            <a:r>
              <a:rPr lang="ja-JP" altLang="en-US" sz="2100">
                <a:latin typeface="Yu Gothic" panose="020B0400000000000000" pitchFamily="34" charset="-128"/>
                <a:ea typeface="Yu Gothic" panose="020B0400000000000000" pitchFamily="34" charset="-128"/>
              </a:rPr>
              <a:t>本藩明実録</a:t>
            </a:r>
          </a:p>
          <a:p>
            <a:r>
              <a:rPr lang="ja-JP" altLang="en-US" sz="2100">
                <a:latin typeface="Yu Gothic" panose="020B0400000000000000" pitchFamily="34" charset="-128"/>
                <a:ea typeface="Yu Gothic" panose="020B0400000000000000" pitchFamily="34" charset="-128"/>
              </a:rPr>
              <a:t>鳴海日記</a:t>
            </a:r>
            <a:endParaRPr lang="en-US" altLang="ja-JP" sz="2100">
              <a:latin typeface="Yu Gothic" panose="020B0400000000000000" pitchFamily="34" charset="-128"/>
              <a:ea typeface="Yu Gothic" panose="020B0400000000000000" pitchFamily="34" charset="-128"/>
            </a:endParaRPr>
          </a:p>
          <a:p>
            <a:r>
              <a:rPr lang="en-US" altLang="ja-JP" sz="2100">
                <a:latin typeface="Yu Gothic" panose="020B0400000000000000" pitchFamily="34" charset="-128"/>
                <a:ea typeface="Yu Gothic" panose="020B0400000000000000" pitchFamily="34" charset="-128"/>
              </a:rPr>
              <a:t>Philological analysis indicates that </a:t>
            </a:r>
            <a:r>
              <a:rPr lang="ja-JP" altLang="en-US" sz="2100">
                <a:latin typeface="Yu Gothic" panose="020B0400000000000000" pitchFamily="34" charset="-128"/>
                <a:ea typeface="Yu Gothic" panose="020B0400000000000000" pitchFamily="34" charset="-128"/>
              </a:rPr>
              <a:t>本藩明実録</a:t>
            </a:r>
            <a:r>
              <a:rPr lang="en-US" altLang="ja-JP" sz="2100">
                <a:latin typeface="Yu Gothic" panose="020B0400000000000000" pitchFamily="34" charset="-128"/>
                <a:ea typeface="Yu Gothic" panose="020B0400000000000000" pitchFamily="34" charset="-128"/>
              </a:rPr>
              <a:t> was edited by referring </a:t>
            </a:r>
            <a:r>
              <a:rPr lang="ja-JP" altLang="en-US" sz="2100">
                <a:latin typeface="Yu Gothic" panose="020B0400000000000000" pitchFamily="34" charset="-128"/>
                <a:ea typeface="Yu Gothic" panose="020B0400000000000000" pitchFamily="34" charset="-128"/>
              </a:rPr>
              <a:t>永禄日記</a:t>
            </a:r>
            <a:r>
              <a:rPr lang="en-US" altLang="ja-JP" sz="2100">
                <a:latin typeface="Yu Gothic" panose="020B0400000000000000" pitchFamily="34" charset="-128"/>
                <a:ea typeface="Yu Gothic" panose="020B0400000000000000" pitchFamily="34" charset="-128"/>
              </a:rPr>
              <a:t>, but relationship between </a:t>
            </a:r>
            <a:r>
              <a:rPr lang="ja-JP" altLang="en-US" sz="2100">
                <a:latin typeface="Yu Gothic" panose="020B0400000000000000" pitchFamily="34" charset="-128"/>
                <a:ea typeface="Yu Gothic" panose="020B0400000000000000" pitchFamily="34" charset="-128"/>
              </a:rPr>
              <a:t>永禄日記</a:t>
            </a:r>
            <a:r>
              <a:rPr lang="en-US" altLang="ja-JP" sz="2100">
                <a:latin typeface="Yu Gothic" panose="020B0400000000000000" pitchFamily="34" charset="-128"/>
                <a:ea typeface="Yu Gothic" panose="020B0400000000000000" pitchFamily="34" charset="-128"/>
              </a:rPr>
              <a:t> and</a:t>
            </a:r>
            <a:r>
              <a:rPr lang="ja-JP" altLang="en-US" sz="2100">
                <a:latin typeface="Yu Gothic" panose="020B0400000000000000" pitchFamily="34" charset="-128"/>
                <a:ea typeface="Yu Gothic" panose="020B0400000000000000" pitchFamily="34" charset="-128"/>
              </a:rPr>
              <a:t>平山日記</a:t>
            </a:r>
            <a:r>
              <a:rPr lang="en-US" altLang="ja-JP" sz="2100">
                <a:latin typeface="Yu Gothic" panose="020B0400000000000000" pitchFamily="34" charset="-128"/>
                <a:ea typeface="Yu Gothic" panose="020B0400000000000000" pitchFamily="34" charset="-128"/>
              </a:rPr>
              <a:t> is not clear.</a:t>
            </a:r>
            <a:r>
              <a:rPr lang="ja-JP" altLang="en-US" sz="2100">
                <a:latin typeface="Yu Gothic" panose="020B0400000000000000" pitchFamily="34" charset="-128"/>
                <a:ea typeface="Yu Gothic" panose="020B0400000000000000" pitchFamily="34" charset="-128"/>
              </a:rPr>
              <a:t>鳴海日記</a:t>
            </a:r>
            <a:r>
              <a:rPr lang="en-US" altLang="ja-JP" sz="2100">
                <a:latin typeface="Yu Gothic" panose="020B0400000000000000" pitchFamily="34" charset="-128"/>
                <a:ea typeface="Yu Gothic" panose="020B0400000000000000" pitchFamily="34" charset="-128"/>
              </a:rPr>
              <a:t> is much newer. </a:t>
            </a:r>
          </a:p>
          <a:p>
            <a:r>
              <a:rPr lang="en-US" altLang="ja-JP" sz="2100">
                <a:latin typeface="Yu Gothic" panose="020B0400000000000000" pitchFamily="34" charset="-128"/>
                <a:ea typeface="Yu Gothic" panose="020B0400000000000000" pitchFamily="34" charset="-128"/>
              </a:rPr>
              <a:t>The first edition of </a:t>
            </a:r>
            <a:r>
              <a:rPr lang="ja-JP" altLang="en-US" sz="2100">
                <a:latin typeface="Yu Gothic" panose="020B0400000000000000" pitchFamily="34" charset="-128"/>
                <a:ea typeface="Yu Gothic" panose="020B0400000000000000" pitchFamily="34" charset="-128"/>
              </a:rPr>
              <a:t>永禄日記</a:t>
            </a:r>
            <a:r>
              <a:rPr lang="en-US" altLang="ja-JP" sz="2100">
                <a:latin typeface="Yu Gothic" panose="020B0400000000000000" pitchFamily="34" charset="-128"/>
                <a:ea typeface="Yu Gothic" panose="020B0400000000000000" pitchFamily="34" charset="-128"/>
              </a:rPr>
              <a:t> was earlier than 1770 Sep. The aurora record must be addred later. </a:t>
            </a:r>
          </a:p>
          <a:p>
            <a:r>
              <a:rPr lang="en-US" altLang="ja-JP" sz="2100">
                <a:latin typeface="Yu Gothic" panose="020B0400000000000000" pitchFamily="34" charset="-128"/>
                <a:ea typeface="Yu Gothic" panose="020B0400000000000000" pitchFamily="34" charset="-128"/>
              </a:rPr>
              <a:t>There’s no records of the main aurora on Sep 16-17, though weather was OK.  It is likely that the date of this records was mis-transcripted from other source.</a:t>
            </a:r>
          </a:p>
          <a:p>
            <a:endParaRPr lang="en-US" altLang="ja-JP" sz="2100">
              <a:latin typeface="Yu Gothic" panose="020B0400000000000000" pitchFamily="34" charset="-128"/>
              <a:ea typeface="Yu Gothic" panose="020B0400000000000000" pitchFamily="34" charset="-128"/>
            </a:endParaRPr>
          </a:p>
          <a:p>
            <a:r>
              <a:rPr lang="en-US" altLang="ja-JP" sz="2100">
                <a:latin typeface="Yu Gothic" panose="020B0400000000000000" pitchFamily="34" charset="-128"/>
                <a:ea typeface="Yu Gothic" panose="020B0400000000000000" pitchFamily="34" charset="-128"/>
              </a:rPr>
              <a:t>From historian’s viewpoint, the fact that the 1770 Sep aurora was documented every time the regional (</a:t>
            </a:r>
            <a:r>
              <a:rPr lang="ja-JP" altLang="en-US" sz="2100">
                <a:latin typeface="Yu Gothic" panose="020B0400000000000000" pitchFamily="34" charset="-128"/>
                <a:ea typeface="Yu Gothic" panose="020B0400000000000000" pitchFamily="34" charset="-128"/>
              </a:rPr>
              <a:t>藩の）</a:t>
            </a:r>
            <a:r>
              <a:rPr lang="en-US" altLang="ja-JP" sz="2100">
                <a:latin typeface="Yu Gothic" panose="020B0400000000000000" pitchFamily="34" charset="-128"/>
                <a:ea typeface="Yu Gothic" panose="020B0400000000000000" pitchFamily="34" charset="-128"/>
              </a:rPr>
              <a:t>history was edited indicates that the contemporary people regarded the aurora as an outstanding phenomena  worth being documented.</a:t>
            </a:r>
          </a:p>
          <a:p>
            <a:endParaRPr lang="en-US" altLang="ja-JP" sz="2000">
              <a:latin typeface="Yu Gothic" panose="020B0400000000000000" pitchFamily="34" charset="-128"/>
              <a:ea typeface="Yu Gothic" panose="020B0400000000000000" pitchFamily="34" charset="-128"/>
            </a:endParaRPr>
          </a:p>
          <a:p>
            <a:endParaRPr lang="en-US" altLang="ja-JP" sz="2000">
              <a:latin typeface="Yu Gothic" panose="020B0400000000000000" pitchFamily="34" charset="-128"/>
              <a:ea typeface="Yu Gothic" panose="020B0400000000000000" pitchFamily="34" charset="-128"/>
            </a:endParaRPr>
          </a:p>
          <a:p>
            <a:endParaRPr lang="en-US" altLang="ja-JP" sz="20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83979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8BD09F-BAC3-0D41-B976-53895DAE30D3}"/>
              </a:ext>
            </a:extLst>
          </p:cNvPr>
          <p:cNvSpPr>
            <a:spLocks noGrp="1"/>
          </p:cNvSpPr>
          <p:nvPr>
            <p:ph type="title"/>
          </p:nvPr>
        </p:nvSpPr>
        <p:spPr/>
        <p:txBody>
          <a:bodyPr>
            <a:normAutofit/>
          </a:bodyPr>
          <a:lstStyle/>
          <a:p>
            <a:r>
              <a:rPr kumimoji="1" lang="en-US" altLang="ja-JP" sz="3600">
                <a:latin typeface="Yu Gothic" panose="020B0400000000000000" pitchFamily="34" charset="-128"/>
                <a:ea typeface="Yu Gothic" panose="020B0400000000000000" pitchFamily="34" charset="-128"/>
              </a:rPr>
              <a:t>How about Sep 25 aurora?</a:t>
            </a:r>
            <a:endParaRPr kumimoji="1" lang="ja-JP" altLang="en-US" sz="3600">
              <a:latin typeface="Yu Gothic" panose="020B0400000000000000" pitchFamily="34" charset="-128"/>
              <a:ea typeface="Yu Gothic" panose="020B0400000000000000" pitchFamily="34" charset="-128"/>
            </a:endParaRPr>
          </a:p>
        </p:txBody>
      </p:sp>
      <p:pic>
        <p:nvPicPr>
          <p:cNvPr id="4" name="図 3">
            <a:extLst>
              <a:ext uri="{FF2B5EF4-FFF2-40B4-BE49-F238E27FC236}">
                <a16:creationId xmlns:a16="http://schemas.microsoft.com/office/drawing/2014/main" id="{ACF7C76E-F5ED-7748-801B-06B88B610D9C}"/>
              </a:ext>
            </a:extLst>
          </p:cNvPr>
          <p:cNvPicPr>
            <a:picLocks noChangeAspect="1"/>
          </p:cNvPicPr>
          <p:nvPr/>
        </p:nvPicPr>
        <p:blipFill>
          <a:blip r:embed="rId2"/>
          <a:stretch>
            <a:fillRect/>
          </a:stretch>
        </p:blipFill>
        <p:spPr>
          <a:xfrm>
            <a:off x="340906" y="1417639"/>
            <a:ext cx="4650596" cy="1893908"/>
          </a:xfrm>
          <a:prstGeom prst="rect">
            <a:avLst/>
          </a:prstGeom>
        </p:spPr>
      </p:pic>
      <p:pic>
        <p:nvPicPr>
          <p:cNvPr id="5" name="図 4">
            <a:extLst>
              <a:ext uri="{FF2B5EF4-FFF2-40B4-BE49-F238E27FC236}">
                <a16:creationId xmlns:a16="http://schemas.microsoft.com/office/drawing/2014/main" id="{C87F0FF6-9F30-B546-A13A-A44565776065}"/>
              </a:ext>
            </a:extLst>
          </p:cNvPr>
          <p:cNvPicPr>
            <a:picLocks noChangeAspect="1"/>
          </p:cNvPicPr>
          <p:nvPr/>
        </p:nvPicPr>
        <p:blipFill>
          <a:blip r:embed="rId3"/>
          <a:stretch>
            <a:fillRect/>
          </a:stretch>
        </p:blipFill>
        <p:spPr>
          <a:xfrm>
            <a:off x="5266480" y="1285594"/>
            <a:ext cx="3420319" cy="3564030"/>
          </a:xfrm>
          <a:prstGeom prst="rect">
            <a:avLst/>
          </a:prstGeom>
        </p:spPr>
      </p:pic>
      <p:cxnSp>
        <p:nvCxnSpPr>
          <p:cNvPr id="7" name="直線コネクタ 6">
            <a:extLst>
              <a:ext uri="{FF2B5EF4-FFF2-40B4-BE49-F238E27FC236}">
                <a16:creationId xmlns:a16="http://schemas.microsoft.com/office/drawing/2014/main" id="{8B8A7838-BE37-3A43-A9F7-07A4E50DC635}"/>
              </a:ext>
            </a:extLst>
          </p:cNvPr>
          <p:cNvCxnSpPr/>
          <p:nvPr/>
        </p:nvCxnSpPr>
        <p:spPr>
          <a:xfrm>
            <a:off x="340906" y="2905246"/>
            <a:ext cx="3849129" cy="0"/>
          </a:xfrm>
          <a:prstGeom prst="lin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8" name="テキスト ボックス 7">
            <a:extLst>
              <a:ext uri="{FF2B5EF4-FFF2-40B4-BE49-F238E27FC236}">
                <a16:creationId xmlns:a16="http://schemas.microsoft.com/office/drawing/2014/main" id="{3483C9D3-59F1-2849-8E2C-906B8F944829}"/>
              </a:ext>
            </a:extLst>
          </p:cNvPr>
          <p:cNvSpPr txBox="1"/>
          <p:nvPr/>
        </p:nvSpPr>
        <p:spPr>
          <a:xfrm>
            <a:off x="615883" y="3746527"/>
            <a:ext cx="4375620"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altLang="ja-JP">
                <a:latin typeface="Yu Gothic" panose="020B0400000000000000" pitchFamily="34" charset="-128"/>
                <a:ea typeface="Yu Gothic" panose="020B0400000000000000" pitchFamily="34" charset="-128"/>
              </a:rPr>
              <a:t>Assuming there was actually an aurora display on Sep 25, its driver eruption must have occurred around Sep 23~24.</a:t>
            </a:r>
            <a:endParaRPr kumimoji="0" lang="en-US" altLang="ja-JP" sz="1800" u="none" strike="noStrike" cap="none" spc="0" normalizeH="0" baseline="0">
              <a:ln>
                <a:noFill/>
              </a:ln>
              <a:solidFill>
                <a:srgbClr val="000000"/>
              </a:solidFill>
              <a:effectLst/>
              <a:uFillTx/>
              <a:latin typeface="Yu Gothic" panose="020B0400000000000000" pitchFamily="34" charset="-128"/>
              <a:ea typeface="Yu Gothic" panose="020B0400000000000000" pitchFamily="34" charset="-128"/>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en-US" altLang="ja-JP" sz="1800" u="none" strike="noStrike" cap="none" spc="0" normalizeH="0" baseline="0">
              <a:ln>
                <a:noFill/>
              </a:ln>
              <a:solidFill>
                <a:srgbClr val="000000"/>
              </a:solidFill>
              <a:effectLst/>
              <a:uFillTx/>
              <a:latin typeface="Yu Gothic" panose="020B0400000000000000" pitchFamily="34" charset="-128"/>
              <a:ea typeface="Yu Gothic" panose="020B0400000000000000" pitchFamily="34" charset="-128"/>
              <a:sym typeface="Helvetica"/>
            </a:endParaRPr>
          </a:p>
          <a:p>
            <a:r>
              <a:rPr lang="en-US" altLang="ja-JP">
                <a:latin typeface="Yu Gothic" panose="020B0400000000000000" pitchFamily="34" charset="-128"/>
                <a:ea typeface="Yu Gothic" panose="020B0400000000000000" pitchFamily="34" charset="-128"/>
              </a:rPr>
              <a:t>The active region was near the disk center on 18 Sep, hence will be though very close to the west limb but remain on the disk on Sep 24.  </a:t>
            </a:r>
          </a:p>
          <a:p>
            <a:pPr marL="0" marR="0" indent="0" algn="l" defTabSz="457200" rtl="0" fontAlgn="auto" latinLnBrk="0" hangingPunct="0">
              <a:lnSpc>
                <a:spcPct val="100000"/>
              </a:lnSpc>
              <a:spcBef>
                <a:spcPts val="0"/>
              </a:spcBef>
              <a:spcAft>
                <a:spcPts val="0"/>
              </a:spcAft>
              <a:buClrTx/>
              <a:buSzTx/>
              <a:buFontTx/>
              <a:buNone/>
              <a:tabLst/>
            </a:pPr>
            <a:endParaRPr lang="en-US" altLang="ja-JP">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538216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2B94DB-6E06-724A-9A35-884E56930D88}"/>
              </a:ext>
            </a:extLst>
          </p:cNvPr>
          <p:cNvSpPr>
            <a:spLocks noGrp="1"/>
          </p:cNvSpPr>
          <p:nvPr>
            <p:ph type="title"/>
          </p:nvPr>
        </p:nvSpPr>
        <p:spPr/>
        <p:txBody>
          <a:bodyPr>
            <a:normAutofit fontScale="90000"/>
          </a:bodyPr>
          <a:lstStyle/>
          <a:p>
            <a:r>
              <a:rPr kumimoji="1" lang="en-US" altLang="ja-JP" sz="3600">
                <a:latin typeface="Yu Gothic" panose="020B0400000000000000" pitchFamily="34" charset="-128"/>
                <a:ea typeface="Yu Gothic" panose="020B0400000000000000" pitchFamily="34" charset="-128"/>
              </a:rPr>
              <a:t>Aurora record on Sep 25</a:t>
            </a:r>
            <a:r>
              <a:rPr kumimoji="1" lang="ja-JP" altLang="en-US" sz="3600">
                <a:latin typeface="Yu Gothic" panose="020B0400000000000000" pitchFamily="34" charset="-128"/>
                <a:ea typeface="Yu Gothic" panose="020B0400000000000000" pitchFamily="34" charset="-128"/>
              </a:rPr>
              <a:t>（旧暦八月七日）</a:t>
            </a:r>
            <a:r>
              <a:rPr kumimoji="1" lang="en-US" altLang="ja-JP" sz="3600">
                <a:latin typeface="Yu Gothic" panose="020B0400000000000000" pitchFamily="34" charset="-128"/>
                <a:ea typeface="Yu Gothic" panose="020B0400000000000000" pitchFamily="34" charset="-128"/>
              </a:rPr>
              <a:t> </a:t>
            </a:r>
            <a:endParaRPr kumimoji="1" lang="ja-JP" altLang="en-US" sz="3600">
              <a:latin typeface="Yu Gothic" panose="020B0400000000000000" pitchFamily="34" charset="-128"/>
              <a:ea typeface="Yu Gothic" panose="020B0400000000000000" pitchFamily="34" charset="-128"/>
            </a:endParaRPr>
          </a:p>
        </p:txBody>
      </p:sp>
      <p:sp>
        <p:nvSpPr>
          <p:cNvPr id="3" name="テキスト プレースホルダー 2">
            <a:extLst>
              <a:ext uri="{FF2B5EF4-FFF2-40B4-BE49-F238E27FC236}">
                <a16:creationId xmlns:a16="http://schemas.microsoft.com/office/drawing/2014/main" id="{519730FC-0488-324A-984B-AD656FB9373E}"/>
              </a:ext>
            </a:extLst>
          </p:cNvPr>
          <p:cNvSpPr>
            <a:spLocks noGrp="1"/>
          </p:cNvSpPr>
          <p:nvPr>
            <p:ph type="body" idx="1"/>
          </p:nvPr>
        </p:nvSpPr>
        <p:spPr/>
        <p:txBody>
          <a:bodyPr>
            <a:normAutofit/>
          </a:bodyPr>
          <a:lstStyle/>
          <a:p>
            <a:r>
              <a:rPr lang="ja-JP" altLang="ja-JP" sz="2400">
                <a:latin typeface="Yu Gothic" panose="020B0400000000000000" pitchFamily="34" charset="-128"/>
                <a:ea typeface="Yu Gothic" panose="020B0400000000000000" pitchFamily="34" charset="-128"/>
              </a:rPr>
              <a:t>八月七日庚辰、亥刻、当西有赤気、</a:t>
            </a:r>
            <a:r>
              <a:rPr lang="ja-JP" altLang="ja-JP" sz="2400">
                <a:solidFill>
                  <a:srgbClr val="FF0000"/>
                </a:solidFill>
                <a:latin typeface="Yu Gothic" panose="020B0400000000000000" pitchFamily="34" charset="-128"/>
                <a:ea typeface="Yu Gothic" panose="020B0400000000000000" pitchFamily="34" charset="-128"/>
              </a:rPr>
              <a:t>頗微</a:t>
            </a:r>
            <a:r>
              <a:rPr lang="ja-JP" altLang="ja-JP" sz="2400">
                <a:latin typeface="Yu Gothic" panose="020B0400000000000000" pitchFamily="34" charset="-128"/>
                <a:ea typeface="Yu Gothic" panose="020B0400000000000000" pitchFamily="34" charset="-128"/>
              </a:rPr>
              <a:t>、愚紳</a:t>
            </a:r>
            <a:r>
              <a:rPr lang="en-US" altLang="ja-JP" sz="2400">
                <a:latin typeface="Yu Gothic" panose="020B0400000000000000" pitchFamily="34" charset="-128"/>
                <a:ea typeface="Yu Gothic" panose="020B0400000000000000" pitchFamily="34" charset="-128"/>
              </a:rPr>
              <a:t>  </a:t>
            </a:r>
            <a:endParaRPr lang="ja-JP" altLang="ja-JP" sz="2400">
              <a:latin typeface="Yu Gothic" panose="020B0400000000000000" pitchFamily="34" charset="-128"/>
              <a:ea typeface="Yu Gothic" panose="020B0400000000000000" pitchFamily="34" charset="-128"/>
            </a:endParaRPr>
          </a:p>
          <a:p>
            <a:r>
              <a:rPr lang="ja-JP" altLang="ja-JP" sz="2400">
                <a:latin typeface="Yu Gothic" panose="020B0400000000000000" pitchFamily="34" charset="-128"/>
                <a:ea typeface="Yu Gothic" panose="020B0400000000000000" pitchFamily="34" charset="-128"/>
              </a:rPr>
              <a:t>この史料は権大納言柳原紀光が編纂した「続史愚抄」の明和七年八月七日条の部分</a:t>
            </a:r>
            <a:endParaRPr lang="en-US" altLang="ja-JP" sz="2400">
              <a:latin typeface="Yu Gothic" panose="020B0400000000000000" pitchFamily="34" charset="-128"/>
              <a:ea typeface="Yu Gothic" panose="020B0400000000000000" pitchFamily="34" charset="-128"/>
            </a:endParaRPr>
          </a:p>
          <a:p>
            <a:r>
              <a:rPr lang="ja-JP" altLang="ja-JP" sz="2400">
                <a:latin typeface="Yu Gothic" panose="020B0400000000000000" pitchFamily="34" charset="-128"/>
                <a:ea typeface="Yu Gothic" panose="020B0400000000000000" pitchFamily="34" charset="-128"/>
              </a:rPr>
              <a:t>「続史愚抄」は正元元年（一二五九）から安永八年（一七七九）までの編年体の歴史書で、六国史を継承する意図をもって編纂されたもの</a:t>
            </a:r>
            <a:r>
              <a:rPr lang="ja-JP" altLang="ja-JP" sz="2400">
                <a:effectLst/>
                <a:latin typeface="Yu Gothic" panose="020B0400000000000000" pitchFamily="34" charset="-128"/>
                <a:ea typeface="Yu Gothic" panose="020B0400000000000000" pitchFamily="34" charset="-128"/>
              </a:rPr>
              <a:t> </a:t>
            </a:r>
            <a:endParaRPr kumimoji="1" lang="ja-JP" altLang="en-US" sz="2400">
              <a:latin typeface="Yu Gothic" panose="020B0400000000000000" pitchFamily="34" charset="-128"/>
              <a:ea typeface="Yu Gothic" panose="020B0400000000000000" pitchFamily="34" charset="-128"/>
            </a:endParaRPr>
          </a:p>
          <a:p>
            <a:endParaRPr kumimoji="1" lang="en-US" altLang="ja-JP">
              <a:latin typeface="Yu Gothic" panose="020B0400000000000000" pitchFamily="34" charset="-128"/>
              <a:ea typeface="Yu Gothic" panose="020B0400000000000000" pitchFamily="34" charset="-128"/>
            </a:endParaRPr>
          </a:p>
          <a:p>
            <a:r>
              <a:rPr kumimoji="1" lang="ja-JP" altLang="en-US" sz="2200">
                <a:latin typeface="Yu Gothic" panose="020B0400000000000000" pitchFamily="34" charset="-128"/>
                <a:ea typeface="Yu Gothic" panose="020B0400000000000000" pitchFamily="34" charset="-128"/>
              </a:rPr>
              <a:t>編纂者である紀光の日記「愚紳」が残されており、そこには以下のように記されている。</a:t>
            </a:r>
          </a:p>
          <a:p>
            <a:r>
              <a:rPr kumimoji="1" lang="ja-JP" altLang="en-US" sz="2200">
                <a:latin typeface="Yu Gothic" panose="020B0400000000000000" pitchFamily="34" charset="-128"/>
                <a:ea typeface="Yu Gothic" panose="020B0400000000000000" pitchFamily="34" charset="-128"/>
              </a:rPr>
              <a:t>庚辰今夜亥終剋後西方有赤気、</a:t>
            </a:r>
            <a:r>
              <a:rPr kumimoji="1" lang="ja-JP" altLang="en-US" sz="2200">
                <a:solidFill>
                  <a:srgbClr val="FF0000"/>
                </a:solidFill>
                <a:latin typeface="Yu Gothic" panose="020B0400000000000000" pitchFamily="34" charset="-128"/>
                <a:ea typeface="Yu Gothic" panose="020B0400000000000000" pitchFamily="34" charset="-128"/>
              </a:rPr>
              <a:t>頗薄</a:t>
            </a:r>
          </a:p>
          <a:p>
            <a:endParaRPr kumimoji="1" lang="ja-JP" altLang="en-US">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603423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56560C-B19C-BA4B-9232-ED9C291D7C99}"/>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0E684403-96D4-0F42-83DA-A14AF928EB09}"/>
              </a:ext>
            </a:extLst>
          </p:cNvPr>
          <p:cNvSpPr>
            <a:spLocks noGrp="1"/>
          </p:cNvSpPr>
          <p:nvPr>
            <p:ph type="body" idx="1"/>
          </p:nvPr>
        </p:nvSpPr>
        <p:spPr/>
        <p:txBody>
          <a:bodyPr>
            <a:normAutofit lnSpcReduction="10000"/>
          </a:bodyPr>
          <a:lstStyle/>
          <a:p>
            <a:r>
              <a:rPr kumimoji="1" lang="en-US" altLang="ja-JP" sz="2000">
                <a:latin typeface="Yu Gothic" panose="020B0400000000000000" pitchFamily="34" charset="-128"/>
                <a:ea typeface="Yu Gothic" panose="020B0400000000000000" pitchFamily="34" charset="-128"/>
              </a:rPr>
              <a:t>Original diary of Norimitsu:</a:t>
            </a:r>
          </a:p>
          <a:p>
            <a:r>
              <a:rPr kumimoji="1" lang="ja-JP" altLang="en-US" sz="2000">
                <a:latin typeface="Yu Gothic" panose="020B0400000000000000" pitchFamily="34" charset="-128"/>
                <a:ea typeface="Yu Gothic" panose="020B0400000000000000" pitchFamily="34" charset="-128"/>
              </a:rPr>
              <a:t>庚辰今夜亥終剋後西方有赤気、</a:t>
            </a:r>
            <a:r>
              <a:rPr kumimoji="1" lang="ja-JP" altLang="en-US" sz="2000">
                <a:solidFill>
                  <a:srgbClr val="FF0000"/>
                </a:solidFill>
                <a:latin typeface="Yu Gothic" panose="020B0400000000000000" pitchFamily="34" charset="-128"/>
                <a:ea typeface="Yu Gothic" panose="020B0400000000000000" pitchFamily="34" charset="-128"/>
              </a:rPr>
              <a:t>頗薄</a:t>
            </a:r>
          </a:p>
          <a:p>
            <a:r>
              <a:rPr lang="ja-JP" altLang="ja-JP" sz="2000">
                <a:latin typeface="Yu Gothic" panose="020B0400000000000000" pitchFamily="34" charset="-128"/>
                <a:ea typeface="Yu Gothic" panose="020B0400000000000000" pitchFamily="34" charset="-128"/>
              </a:rPr>
              <a:t>続史愚抄</a:t>
            </a:r>
            <a:endParaRPr lang="en-US" altLang="ja-JP" sz="2000">
              <a:latin typeface="Yu Gothic" panose="020B0400000000000000" pitchFamily="34" charset="-128"/>
              <a:ea typeface="Yu Gothic" panose="020B0400000000000000" pitchFamily="34" charset="-128"/>
            </a:endParaRPr>
          </a:p>
          <a:p>
            <a:r>
              <a:rPr lang="ja-JP" altLang="ja-JP" sz="2000">
                <a:latin typeface="Yu Gothic" panose="020B0400000000000000" pitchFamily="34" charset="-128"/>
                <a:ea typeface="Yu Gothic" panose="020B0400000000000000" pitchFamily="34" charset="-128"/>
              </a:rPr>
              <a:t>八月七日庚辰、亥刻、当西有赤気、</a:t>
            </a:r>
            <a:r>
              <a:rPr lang="ja-JP" altLang="ja-JP" sz="2000">
                <a:solidFill>
                  <a:srgbClr val="FF0000"/>
                </a:solidFill>
                <a:latin typeface="Yu Gothic" panose="020B0400000000000000" pitchFamily="34" charset="-128"/>
                <a:ea typeface="Yu Gothic" panose="020B0400000000000000" pitchFamily="34" charset="-128"/>
              </a:rPr>
              <a:t>頗微</a:t>
            </a:r>
            <a:r>
              <a:rPr lang="ja-JP" altLang="ja-JP" sz="2000">
                <a:latin typeface="Yu Gothic" panose="020B0400000000000000" pitchFamily="34" charset="-128"/>
                <a:ea typeface="Yu Gothic" panose="020B0400000000000000" pitchFamily="34" charset="-128"/>
              </a:rPr>
              <a:t>、愚紳</a:t>
            </a:r>
            <a:r>
              <a:rPr lang="en-US" altLang="ja-JP" sz="2000">
                <a:latin typeface="Yu Gothic" panose="020B0400000000000000" pitchFamily="34" charset="-128"/>
                <a:ea typeface="Yu Gothic" panose="020B0400000000000000" pitchFamily="34" charset="-128"/>
              </a:rPr>
              <a:t>  </a:t>
            </a:r>
            <a:endParaRPr lang="ja-JP" altLang="ja-JP" sz="2000">
              <a:latin typeface="Yu Gothic" panose="020B0400000000000000" pitchFamily="34" charset="-128"/>
              <a:ea typeface="Yu Gothic" panose="020B0400000000000000" pitchFamily="34" charset="-128"/>
            </a:endParaRPr>
          </a:p>
          <a:p>
            <a:endParaRPr kumimoji="1" lang="en-US" altLang="ja-JP" sz="2000">
              <a:latin typeface="Yu Gothic" panose="020B0400000000000000" pitchFamily="34" charset="-128"/>
              <a:ea typeface="Yu Gothic" panose="020B0400000000000000" pitchFamily="34" charset="-128"/>
            </a:endParaRPr>
          </a:p>
          <a:p>
            <a:r>
              <a:rPr kumimoji="1" lang="ja-JP" altLang="en-US" sz="2000">
                <a:latin typeface="Yu Gothic" panose="020B0400000000000000" pitchFamily="34" charset="-128"/>
                <a:ea typeface="Yu Gothic" panose="020B0400000000000000" pitchFamily="34" charset="-128"/>
              </a:rPr>
              <a:t>時刻と明るさの表現に差異がある。発生時刻は日記のほうがより詳細でではほぼ二三時頃と確定できる。「亥終剋後」という部分の「終」の文字は後筆であることから、紀光がより的確に発生時刻を記録しようとしたことがわかる。色味について日記には「頗薄」とあるのに対し、</a:t>
            </a:r>
            <a:r>
              <a:rPr kumimoji="1" lang="en-US" altLang="ja-JP" sz="2000">
                <a:latin typeface="Yu Gothic" panose="020B0400000000000000" pitchFamily="34" charset="-128"/>
                <a:ea typeface="Yu Gothic" panose="020B0400000000000000" pitchFamily="34" charset="-128"/>
              </a:rPr>
              <a:t>『</a:t>
            </a:r>
            <a:r>
              <a:rPr kumimoji="1" lang="ja-JP" altLang="en-US" sz="2000">
                <a:latin typeface="Yu Gothic" panose="020B0400000000000000" pitchFamily="34" charset="-128"/>
                <a:ea typeface="Yu Gothic" panose="020B0400000000000000" pitchFamily="34" charset="-128"/>
              </a:rPr>
              <a:t>続史愚抄</a:t>
            </a:r>
            <a:r>
              <a:rPr kumimoji="1" lang="en-US" altLang="ja-JP" sz="2000">
                <a:latin typeface="Yu Gothic" panose="020B0400000000000000" pitchFamily="34" charset="-128"/>
                <a:ea typeface="Yu Gothic" panose="020B0400000000000000" pitchFamily="34" charset="-128"/>
              </a:rPr>
              <a:t>』</a:t>
            </a:r>
            <a:r>
              <a:rPr kumimoji="1" lang="ja-JP" altLang="en-US" sz="2000">
                <a:latin typeface="Yu Gothic" panose="020B0400000000000000" pitchFamily="34" charset="-128"/>
                <a:ea typeface="Yu Gothic" panose="020B0400000000000000" pitchFamily="34" charset="-128"/>
              </a:rPr>
              <a:t>には「頗微」と記されている。「薄」という表現はオーロラの赤みが薄いことを示すのに対し、「微」という表現を用いることで「薄暗い」あるいは「微光」という意味を加えることになり、よりオーロラの光を的確にとらえる表現になっている。</a:t>
            </a:r>
          </a:p>
        </p:txBody>
      </p:sp>
    </p:spTree>
    <p:extLst>
      <p:ext uri="{BB962C8B-B14F-4D97-AF65-F5344CB8AC3E}">
        <p14:creationId xmlns:p14="http://schemas.microsoft.com/office/powerpoint/2010/main" val="3632215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E173A4-2654-6549-BA8C-3B22309B1A50}"/>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2E96AC58-982D-0D49-B4E9-74DE6C629CDD}"/>
              </a:ext>
            </a:extLst>
          </p:cNvPr>
          <p:cNvSpPr>
            <a:spLocks noGrp="1"/>
          </p:cNvSpPr>
          <p:nvPr>
            <p:ph type="body" idx="1"/>
          </p:nvPr>
        </p:nvSpPr>
        <p:spPr/>
        <p:txBody>
          <a:bodyPr>
            <a:normAutofit fontScale="70000" lnSpcReduction="20000"/>
          </a:bodyPr>
          <a:lstStyle/>
          <a:p>
            <a:pPr>
              <a:lnSpc>
                <a:spcPct val="110000"/>
              </a:lnSpc>
            </a:pPr>
            <a:r>
              <a:rPr lang="ja-JP" altLang="ja-JP">
                <a:latin typeface="Yu Gothic" panose="020B0400000000000000" pitchFamily="34" charset="-128"/>
                <a:ea typeface="Yu Gothic" panose="020B0400000000000000" pitchFamily="34" charset="-128"/>
              </a:rPr>
              <a:t>七月二八日</a:t>
            </a:r>
            <a:r>
              <a:rPr lang="en-US" altLang="ja-JP">
                <a:latin typeface="Yu Gothic" panose="020B0400000000000000" pitchFamily="34" charset="-128"/>
                <a:ea typeface="Yu Gothic" panose="020B0400000000000000" pitchFamily="34" charset="-128"/>
              </a:rPr>
              <a:t>(9</a:t>
            </a:r>
            <a:r>
              <a:rPr lang="ja-JP" altLang="en-US">
                <a:latin typeface="Yu Gothic" panose="020B0400000000000000" pitchFamily="34" charset="-128"/>
                <a:ea typeface="Yu Gothic" panose="020B0400000000000000" pitchFamily="34" charset="-128"/>
              </a:rPr>
              <a:t>月</a:t>
            </a:r>
            <a:r>
              <a:rPr lang="en-US" altLang="ja-JP">
                <a:latin typeface="Yu Gothic" panose="020B0400000000000000" pitchFamily="34" charset="-128"/>
                <a:ea typeface="Yu Gothic" panose="020B0400000000000000" pitchFamily="34" charset="-128"/>
              </a:rPr>
              <a:t>17</a:t>
            </a:r>
            <a:r>
              <a:rPr lang="ja-JP" altLang="en-US">
                <a:latin typeface="Yu Gothic" panose="020B0400000000000000" pitchFamily="34" charset="-128"/>
                <a:ea typeface="Yu Gothic" panose="020B0400000000000000" pitchFamily="34" charset="-128"/>
              </a:rPr>
              <a:t>日</a:t>
            </a:r>
            <a:r>
              <a:rPr lang="en-US" altLang="ja-JP">
                <a:latin typeface="Yu Gothic" panose="020B0400000000000000" pitchFamily="34" charset="-128"/>
                <a:ea typeface="Yu Gothic" panose="020B0400000000000000" pitchFamily="34" charset="-128"/>
              </a:rPr>
              <a:t>)</a:t>
            </a:r>
            <a:r>
              <a:rPr lang="ja-JP" altLang="ja-JP">
                <a:latin typeface="Yu Gothic" panose="020B0400000000000000" pitchFamily="34" charset="-128"/>
                <a:ea typeface="Yu Gothic" panose="020B0400000000000000" pitchFamily="34" charset="-128"/>
              </a:rPr>
              <a:t>の日記を見ると、紀光は「如夕陽甚、雖闇夜分人面」と記しており、オーロラの明るさに注目していた様子がわかる。つまり、『続史愚抄』編纂にあたり、紀光は七月二八日との比較から、「頗微」という表現を用いて、オーロラの光の明るさをより正確に表現したのである。</a:t>
            </a:r>
          </a:p>
          <a:p>
            <a:pPr>
              <a:lnSpc>
                <a:spcPct val="110000"/>
              </a:lnSpc>
            </a:pPr>
            <a:endParaRPr lang="en-US" altLang="ja-JP">
              <a:latin typeface="Yu Gothic" panose="020B0400000000000000" pitchFamily="34" charset="-128"/>
              <a:ea typeface="Yu Gothic" panose="020B0400000000000000" pitchFamily="34" charset="-128"/>
            </a:endParaRPr>
          </a:p>
          <a:p>
            <a:pPr>
              <a:lnSpc>
                <a:spcPct val="110000"/>
              </a:lnSpc>
            </a:pPr>
            <a:r>
              <a:rPr lang="ja-JP" altLang="ja-JP">
                <a:latin typeface="Yu Gothic" panose="020B0400000000000000" pitchFamily="34" charset="-128"/>
                <a:ea typeface="Yu Gothic" panose="020B0400000000000000" pitchFamily="34" charset="-128"/>
              </a:rPr>
              <a:t>また、この日</a:t>
            </a:r>
            <a:r>
              <a:rPr lang="ja-JP" altLang="en-US">
                <a:latin typeface="Yu Gothic" panose="020B0400000000000000" pitchFamily="34" charset="-128"/>
                <a:ea typeface="Yu Gothic" panose="020B0400000000000000" pitchFamily="34" charset="-128"/>
              </a:rPr>
              <a:t>（八月七日</a:t>
            </a:r>
            <a:r>
              <a:rPr lang="en-US" altLang="ja-JP">
                <a:latin typeface="Yu Gothic" panose="020B0400000000000000" pitchFamily="34" charset="-128"/>
                <a:ea typeface="Yu Gothic" panose="020B0400000000000000" pitchFamily="34" charset="-128"/>
              </a:rPr>
              <a:t>/9</a:t>
            </a:r>
            <a:r>
              <a:rPr lang="ja-JP" altLang="en-US">
                <a:latin typeface="Yu Gothic" panose="020B0400000000000000" pitchFamily="34" charset="-128"/>
                <a:ea typeface="Yu Gothic" panose="020B0400000000000000" pitchFamily="34" charset="-128"/>
              </a:rPr>
              <a:t>月</a:t>
            </a:r>
            <a:r>
              <a:rPr lang="en-US" altLang="ja-JP">
                <a:latin typeface="Yu Gothic" panose="020B0400000000000000" pitchFamily="34" charset="-128"/>
                <a:ea typeface="Yu Gothic" panose="020B0400000000000000" pitchFamily="34" charset="-128"/>
              </a:rPr>
              <a:t>25</a:t>
            </a:r>
            <a:r>
              <a:rPr lang="ja-JP" altLang="en-US">
                <a:latin typeface="Yu Gothic" panose="020B0400000000000000" pitchFamily="34" charset="-128"/>
                <a:ea typeface="Yu Gothic" panose="020B0400000000000000" pitchFamily="34" charset="-128"/>
              </a:rPr>
              <a:t>日）</a:t>
            </a:r>
            <a:r>
              <a:rPr lang="ja-JP" altLang="ja-JP">
                <a:latin typeface="Yu Gothic" panose="020B0400000000000000" pitchFamily="34" charset="-128"/>
                <a:ea typeface="Yu Gothic" panose="020B0400000000000000" pitchFamily="34" charset="-128"/>
              </a:rPr>
              <a:t>のオーロらについて興味深いのは、野宮晴定・広橋兼胤・土御門泰福といった七月二八日のオーロラを記述している公家の日記には記されていないことである</a:t>
            </a:r>
            <a:r>
              <a:rPr lang="ja-JP" altLang="en-US">
                <a:latin typeface="Yu Gothic" panose="020B0400000000000000" pitchFamily="34" charset="-128"/>
                <a:ea typeface="Yu Gothic" panose="020B0400000000000000" pitchFamily="34" charset="-128"/>
              </a:rPr>
              <a:t>。</a:t>
            </a:r>
            <a:r>
              <a:rPr lang="ja-JP" altLang="ja-JP">
                <a:latin typeface="Yu Gothic" panose="020B0400000000000000" pitchFamily="34" charset="-128"/>
                <a:ea typeface="Yu Gothic" panose="020B0400000000000000" pitchFamily="34" charset="-128"/>
              </a:rPr>
              <a:t>現時点の調査では八月四日のオーロラを記録した史料は『続史愚抄』と『愚紳』のみ。八月四日のオーロラ発生が科学的に実証できるとするならば、紀光の記録の信用性や彼自身の天文認識を分析するうえでも重要な意味をもつであろう。</a:t>
            </a:r>
            <a:endParaRPr kumimoji="1" lang="ja-JP" altLang="en-US"/>
          </a:p>
        </p:txBody>
      </p:sp>
    </p:spTree>
    <p:extLst>
      <p:ext uri="{BB962C8B-B14F-4D97-AF65-F5344CB8AC3E}">
        <p14:creationId xmlns:p14="http://schemas.microsoft.com/office/powerpoint/2010/main" val="2282630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 name="Various way of describing aurora"/>
          <p:cNvSpPr>
            <a:spLocks noGrp="1"/>
          </p:cNvSpPr>
          <p:nvPr>
            <p:ph type="title"/>
          </p:nvPr>
        </p:nvSpPr>
        <p:spPr>
          <a:xfrm>
            <a:off x="395536" y="116632"/>
            <a:ext cx="8229601" cy="1143001"/>
          </a:xfrm>
          <a:prstGeom prst="rect">
            <a:avLst/>
          </a:prstGeom>
        </p:spPr>
        <p:txBody>
          <a:bodyPr>
            <a:normAutofit/>
          </a:bodyPr>
          <a:lstStyle>
            <a:lvl1pPr defTabSz="438911">
              <a:defRPr sz="4200"/>
            </a:lvl1pPr>
          </a:lstStyle>
          <a:p>
            <a:r>
              <a:rPr sz="3600">
                <a:solidFill>
                  <a:schemeClr val="tx1"/>
                </a:solidFill>
                <a:latin typeface="Yu Gothic" panose="020B0400000000000000" pitchFamily="34" charset="-128"/>
                <a:ea typeface="Yu Gothic" panose="020B0400000000000000" pitchFamily="34" charset="-128"/>
              </a:rPr>
              <a:t>Various wa</a:t>
            </a:r>
            <a:r>
              <a:rPr lang="en-US" sz="3600">
                <a:solidFill>
                  <a:schemeClr val="tx1"/>
                </a:solidFill>
                <a:latin typeface="Yu Gothic" panose="020B0400000000000000" pitchFamily="34" charset="-128"/>
                <a:ea typeface="Yu Gothic" panose="020B0400000000000000" pitchFamily="34" charset="-128"/>
              </a:rPr>
              <a:t>ys</a:t>
            </a:r>
            <a:r>
              <a:rPr sz="3600">
                <a:solidFill>
                  <a:schemeClr val="tx1"/>
                </a:solidFill>
                <a:latin typeface="Yu Gothic" panose="020B0400000000000000" pitchFamily="34" charset="-128"/>
                <a:ea typeface="Yu Gothic" panose="020B0400000000000000" pitchFamily="34" charset="-128"/>
              </a:rPr>
              <a:t> of describing aurora</a:t>
            </a:r>
          </a:p>
        </p:txBody>
      </p:sp>
      <p:pic>
        <p:nvPicPr>
          <p:cNvPr id="253" name="image1.jpg" descr="image1.jpg"/>
          <p:cNvPicPr>
            <a:picLocks noChangeAspect="1"/>
          </p:cNvPicPr>
          <p:nvPr/>
        </p:nvPicPr>
        <p:blipFill>
          <a:blip r:embed="rId2">
            <a:extLst/>
          </a:blip>
          <a:stretch>
            <a:fillRect/>
          </a:stretch>
        </p:blipFill>
        <p:spPr>
          <a:xfrm>
            <a:off x="1063493" y="2652561"/>
            <a:ext cx="2846208" cy="2200846"/>
          </a:xfrm>
          <a:prstGeom prst="rect">
            <a:avLst/>
          </a:prstGeom>
          <a:ln w="12700">
            <a:miter lim="400000"/>
          </a:ln>
        </p:spPr>
      </p:pic>
      <p:sp>
        <p:nvSpPr>
          <p:cNvPr id="254" name="天元玉暦祥異賦，国立国会図書館蔵"/>
          <p:cNvSpPr/>
          <p:nvPr/>
        </p:nvSpPr>
        <p:spPr>
          <a:xfrm>
            <a:off x="1166954" y="4853407"/>
            <a:ext cx="2639287" cy="27699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1920469" rtl="0" eaLnBrk="1" fontAlgn="auto" latinLnBrk="0" hangingPunct="0">
              <a:lnSpc>
                <a:spcPct val="100000"/>
              </a:lnSpc>
              <a:spcBef>
                <a:spcPts val="0"/>
              </a:spcBef>
              <a:spcAft>
                <a:spcPts val="0"/>
              </a:spcAft>
              <a:buClrTx/>
              <a:buSzTx/>
              <a:buFontTx/>
              <a:buNone/>
              <a:tabLst/>
              <a:defRPr sz="1200">
                <a:latin typeface="ヒラギノUD角ゴ StdN W3"/>
                <a:ea typeface="ヒラギノUD角ゴ StdN W3"/>
                <a:cs typeface="ヒラギノUD角ゴ StdN W3"/>
                <a:sym typeface="ヒラギノUD角ゴ StdN W3"/>
              </a:defRPr>
            </a:pPr>
            <a:r>
              <a:rPr kumimoji="0" sz="12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ヒラギノUD角ゴ StdN W3"/>
              </a:rPr>
              <a:t>天元玉暦祥異賦，国立国会図書館蔵</a:t>
            </a:r>
          </a:p>
        </p:txBody>
      </p:sp>
      <p:sp>
        <p:nvSpPr>
          <p:cNvPr id="255" name="Aurora were described as anomalous light in the night sky, typically red vapor (赤氣) or white vapor (白氣) in Chinese."/>
          <p:cNvSpPr/>
          <p:nvPr/>
        </p:nvSpPr>
        <p:spPr>
          <a:xfrm>
            <a:off x="349233" y="1019843"/>
            <a:ext cx="5129457" cy="147732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Aurora is rare in low-latitudes, and people did not know its nature.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It was </a:t>
            </a: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described as anomalous light in the night sky, typically red vapor (赤氣) or white vapor (白氣) in Chinese.</a:t>
            </a:r>
          </a:p>
        </p:txBody>
      </p:sp>
      <p:sp>
        <p:nvSpPr>
          <p:cNvPr id="256" name="In order to evaluate the likeliness of a record to be aurora, we need to:…"/>
          <p:cNvSpPr/>
          <p:nvPr/>
        </p:nvSpPr>
        <p:spPr>
          <a:xfrm>
            <a:off x="335788" y="5355820"/>
            <a:ext cx="8237187" cy="120032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In order to evaluate the likeliness of a record to be aurora, we need to: </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・carefully investigate the description, such as time, color, size and direction</a:t>
            </a:r>
          </a:p>
          <a:p>
            <a:pPr marL="228600" marR="0" lvl="0" indent="-228600" algn="l" defTabSz="457200" rtl="0" eaLnBrk="1" fontAlgn="auto" latinLnBrk="0" hangingPunct="0">
              <a:lnSpc>
                <a:spcPct val="100000"/>
              </a:lnSpc>
              <a:spcBef>
                <a:spcPts val="0"/>
              </a:spcBef>
              <a:spcAft>
                <a:spcPts val="0"/>
              </a:spcAft>
              <a:buClrTx/>
              <a:buSzPct val="100000"/>
              <a:buFontTx/>
              <a:buChar char="•"/>
              <a:tabLst/>
              <a:defRPr/>
            </a:pP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remove known comets</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a:t>
            </a:r>
            <a:r>
              <a:rPr kumimoji="0" sz="1800" b="0" i="0" u="none" strike="noStrike" kern="0" cap="none" spc="0" normalizeH="0" baseline="0" noProof="0">
                <a:ln>
                  <a:noFill/>
                </a:ln>
                <a:solidFill>
                  <a:srgbClr val="F81E3C"/>
                </a:solidFill>
                <a:effectLst/>
                <a:uLnTx/>
                <a:uFillTx/>
                <a:latin typeface="Yu Gothic" panose="020B0400000000000000" pitchFamily="34" charset="-128"/>
                <a:ea typeface="Yu Gothic" panose="020B0400000000000000" pitchFamily="34" charset="-128"/>
                <a:sym typeface="Helvetica"/>
              </a:rPr>
              <a:t>search for simultaneous observations at different sites.</a:t>
            </a:r>
          </a:p>
        </p:txBody>
      </p:sp>
      <p:pic>
        <p:nvPicPr>
          <p:cNvPr id="257" name="DSCF5061_R.jpg" descr="DSCF5061_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763525" y="1259633"/>
            <a:ext cx="2576776" cy="3939818"/>
          </a:xfrm>
          <a:prstGeom prst="rect">
            <a:avLst/>
          </a:prstGeom>
          <a:ln w="12700">
            <a:miter lim="400000"/>
          </a:ln>
        </p:spPr>
      </p:pic>
    </p:spTree>
    <p:extLst>
      <p:ext uri="{BB962C8B-B14F-4D97-AF65-F5344CB8AC3E}">
        <p14:creationId xmlns:p14="http://schemas.microsoft.com/office/powerpoint/2010/main" val="2057385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paceimages_1908_49329424"/>
          <p:cNvPicPr>
            <a:picLocks noChangeAspect="1" noChangeArrowheads="1"/>
          </p:cNvPicPr>
          <p:nvPr/>
        </p:nvPicPr>
        <p:blipFill>
          <a:blip r:embed="rId3"/>
          <a:srcRect/>
          <a:stretch>
            <a:fillRect/>
          </a:stretch>
        </p:blipFill>
        <p:spPr bwMode="auto">
          <a:xfrm>
            <a:off x="6084888" y="837670"/>
            <a:ext cx="2951162" cy="2400300"/>
          </a:xfrm>
          <a:prstGeom prst="rect">
            <a:avLst/>
          </a:prstGeom>
          <a:noFill/>
          <a:ln w="9525">
            <a:noFill/>
            <a:miter lim="800000"/>
            <a:headEnd/>
            <a:tailEnd/>
          </a:ln>
        </p:spPr>
      </p:pic>
      <p:pic>
        <p:nvPicPr>
          <p:cNvPr id="59395" name="Picture 3" descr="Fig1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88" y="3330575"/>
            <a:ext cx="2665412" cy="2665413"/>
          </a:xfrm>
          <a:prstGeom prst="rect">
            <a:avLst/>
          </a:prstGeom>
          <a:noFill/>
          <a:ln w="9525">
            <a:noFill/>
            <a:miter lim="800000"/>
            <a:headEnd/>
            <a:tailEnd/>
          </a:ln>
        </p:spPr>
      </p:pic>
      <p:sp>
        <p:nvSpPr>
          <p:cNvPr id="59396" name="Text Box 4"/>
          <p:cNvSpPr txBox="1">
            <a:spLocks noChangeArrowheads="1"/>
          </p:cNvSpPr>
          <p:nvPr/>
        </p:nvSpPr>
        <p:spPr bwMode="auto">
          <a:xfrm>
            <a:off x="928688" y="6032500"/>
            <a:ext cx="1037463" cy="646331"/>
          </a:xfrm>
          <a:prstGeom prst="rect">
            <a:avLst/>
          </a:prstGeom>
          <a:noFill/>
          <a:ln w="9525">
            <a:noFill/>
            <a:miter lim="800000"/>
            <a:headEnd/>
            <a:tailEnd/>
          </a:ln>
        </p:spPr>
        <p:txBody>
          <a:bodyPr wrap="none">
            <a:prstTxWarp prst="textNoShape">
              <a:avLst/>
            </a:prstTxWarp>
            <a:spAutoFit/>
          </a:bodyPr>
          <a:lstStyle/>
          <a:p>
            <a:r>
              <a:rPr lang="ja-JP" altLang="en-US">
                <a:solidFill>
                  <a:schemeClr val="bg1"/>
                </a:solidFill>
                <a:latin typeface="Yu Gothic" panose="020B0400000000000000" pitchFamily="34" charset="-128"/>
                <a:ea typeface="Yu Gothic" panose="020B0400000000000000" pitchFamily="34" charset="-128"/>
              </a:rPr>
              <a:t>可視光</a:t>
            </a:r>
            <a:endParaRPr lang="en-US" altLang="ja-JP">
              <a:solidFill>
                <a:schemeClr val="bg1"/>
              </a:solidFill>
              <a:latin typeface="Yu Gothic" panose="020B0400000000000000" pitchFamily="34" charset="-128"/>
              <a:ea typeface="Yu Gothic" panose="020B0400000000000000" pitchFamily="34" charset="-128"/>
            </a:endParaRPr>
          </a:p>
          <a:p>
            <a:r>
              <a:rPr lang="en-US" altLang="ja-JP">
                <a:solidFill>
                  <a:schemeClr val="bg1"/>
                </a:solidFill>
                <a:latin typeface="Yu Gothic" panose="020B0400000000000000" pitchFamily="34" charset="-128"/>
                <a:ea typeface="Yu Gothic" panose="020B0400000000000000" pitchFamily="34" charset="-128"/>
              </a:rPr>
              <a:t>(6000K)</a:t>
            </a:r>
          </a:p>
        </p:txBody>
      </p:sp>
      <p:sp>
        <p:nvSpPr>
          <p:cNvPr id="59397" name="Text Box 5"/>
          <p:cNvSpPr txBox="1">
            <a:spLocks noChangeArrowheads="1"/>
          </p:cNvSpPr>
          <p:nvPr/>
        </p:nvSpPr>
        <p:spPr bwMode="auto">
          <a:xfrm>
            <a:off x="2710027" y="6040438"/>
            <a:ext cx="3544560" cy="615553"/>
          </a:xfrm>
          <a:prstGeom prst="rect">
            <a:avLst/>
          </a:prstGeom>
          <a:noFill/>
          <a:ln w="9525">
            <a:noFill/>
            <a:miter lim="800000"/>
            <a:headEnd/>
            <a:tailEnd/>
          </a:ln>
        </p:spPr>
        <p:txBody>
          <a:bodyPr wrap="none">
            <a:prstTxWarp prst="textNoShape">
              <a:avLst/>
            </a:prstTxWarp>
            <a:spAutoFit/>
          </a:bodyPr>
          <a:lstStyle/>
          <a:p>
            <a:pPr algn="ctr"/>
            <a:r>
              <a:rPr lang="ja-JP" altLang="en-US">
                <a:solidFill>
                  <a:schemeClr val="bg1"/>
                </a:solidFill>
                <a:latin typeface="Yu Gothic" panose="020B0400000000000000" pitchFamily="34" charset="-128"/>
                <a:ea typeface="Yu Gothic" panose="020B0400000000000000" pitchFamily="34" charset="-128"/>
              </a:rPr>
              <a:t>磁場</a:t>
            </a:r>
            <a:endParaRPr lang="en-US" altLang="ja-JP">
              <a:solidFill>
                <a:schemeClr val="bg1"/>
              </a:solidFill>
              <a:latin typeface="Yu Gothic" panose="020B0400000000000000" pitchFamily="34" charset="-128"/>
              <a:ea typeface="Yu Gothic" panose="020B0400000000000000" pitchFamily="34" charset="-128"/>
            </a:endParaRPr>
          </a:p>
          <a:p>
            <a:pPr algn="ctr"/>
            <a:r>
              <a:rPr lang="ja-JP" altLang="en-US" sz="1600">
                <a:solidFill>
                  <a:schemeClr val="bg1"/>
                </a:solidFill>
                <a:latin typeface="Yu Gothic" panose="020B0400000000000000" pitchFamily="34" charset="-128"/>
                <a:ea typeface="Yu Gothic" panose="020B0400000000000000" pitchFamily="34" charset="-128"/>
              </a:rPr>
              <a:t>（白い部分が</a:t>
            </a:r>
            <a:r>
              <a:rPr lang="en-US" altLang="ja-JP" sz="1600">
                <a:solidFill>
                  <a:schemeClr val="bg1"/>
                </a:solidFill>
                <a:latin typeface="Yu Gothic" panose="020B0400000000000000" pitchFamily="34" charset="-128"/>
                <a:ea typeface="Yu Gothic" panose="020B0400000000000000" pitchFamily="34" charset="-128"/>
              </a:rPr>
              <a:t>N</a:t>
            </a:r>
            <a:r>
              <a:rPr lang="ja-JP" altLang="en-US" sz="1600">
                <a:solidFill>
                  <a:schemeClr val="bg1"/>
                </a:solidFill>
                <a:latin typeface="Yu Gothic" panose="020B0400000000000000" pitchFamily="34" charset="-128"/>
                <a:ea typeface="Yu Gothic" panose="020B0400000000000000" pitchFamily="34" charset="-128"/>
              </a:rPr>
              <a:t>極、黒い部分が</a:t>
            </a:r>
            <a:r>
              <a:rPr lang="en-US" altLang="ja-JP" sz="1600">
                <a:solidFill>
                  <a:schemeClr val="bg1"/>
                </a:solidFill>
                <a:latin typeface="Yu Gothic" panose="020B0400000000000000" pitchFamily="34" charset="-128"/>
                <a:ea typeface="Yu Gothic" panose="020B0400000000000000" pitchFamily="34" charset="-128"/>
              </a:rPr>
              <a:t>S</a:t>
            </a:r>
            <a:r>
              <a:rPr lang="ja-JP" altLang="en-US" sz="1600">
                <a:solidFill>
                  <a:schemeClr val="bg1"/>
                </a:solidFill>
                <a:latin typeface="Yu Gothic" panose="020B0400000000000000" pitchFamily="34" charset="-128"/>
                <a:ea typeface="Yu Gothic" panose="020B0400000000000000" pitchFamily="34" charset="-128"/>
              </a:rPr>
              <a:t>極）</a:t>
            </a:r>
          </a:p>
        </p:txBody>
      </p:sp>
      <p:pic>
        <p:nvPicPr>
          <p:cNvPr id="59398" name="Picture 6" descr="mdi_010328"/>
          <p:cNvPicPr>
            <a:picLocks noChangeAspect="1" noChangeArrowheads="1"/>
          </p:cNvPicPr>
          <p:nvPr/>
        </p:nvPicPr>
        <p:blipFill>
          <a:blip r:embed="rId5" cstate="print">
            <a:extLst>
              <a:ext uri="{28A0092B-C50C-407E-A947-70E740481C1C}">
                <a14:useLocalDpi xmlns:a14="http://schemas.microsoft.com/office/drawing/2010/main"/>
              </a:ext>
            </a:extLst>
          </a:blip>
          <a:srcRect l="-2742" t="-2682" r="-2682" b="-2742"/>
          <a:stretch>
            <a:fillRect/>
          </a:stretch>
        </p:blipFill>
        <p:spPr bwMode="auto">
          <a:xfrm>
            <a:off x="3059113" y="3324225"/>
            <a:ext cx="2663825" cy="2663825"/>
          </a:xfrm>
          <a:prstGeom prst="rect">
            <a:avLst/>
          </a:prstGeom>
          <a:solidFill>
            <a:schemeClr val="tx1"/>
          </a:solidFill>
          <a:ln w="9525">
            <a:noFill/>
            <a:miter lim="800000"/>
            <a:headEnd/>
            <a:tailEnd/>
          </a:ln>
        </p:spPr>
      </p:pic>
      <p:pic>
        <p:nvPicPr>
          <p:cNvPr id="59399" name="Picture 8" descr="sx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3378200"/>
            <a:ext cx="2736850" cy="2609850"/>
          </a:xfrm>
          <a:prstGeom prst="rect">
            <a:avLst/>
          </a:prstGeom>
          <a:noFill/>
          <a:ln w="9525">
            <a:noFill/>
            <a:miter lim="800000"/>
            <a:headEnd/>
            <a:tailEnd/>
          </a:ln>
        </p:spPr>
      </p:pic>
      <p:sp>
        <p:nvSpPr>
          <p:cNvPr id="59400" name="Text Box 9"/>
          <p:cNvSpPr txBox="1">
            <a:spLocks noChangeArrowheads="1"/>
          </p:cNvSpPr>
          <p:nvPr/>
        </p:nvSpPr>
        <p:spPr bwMode="auto">
          <a:xfrm>
            <a:off x="6606044" y="5997575"/>
            <a:ext cx="1350050" cy="646331"/>
          </a:xfrm>
          <a:prstGeom prst="rect">
            <a:avLst/>
          </a:prstGeom>
          <a:noFill/>
          <a:ln w="9525">
            <a:noFill/>
            <a:miter lim="800000"/>
            <a:headEnd/>
            <a:tailEnd/>
          </a:ln>
        </p:spPr>
        <p:txBody>
          <a:bodyPr wrap="none">
            <a:prstTxWarp prst="textNoShape">
              <a:avLst/>
            </a:prstTxWarp>
            <a:spAutoFit/>
          </a:bodyPr>
          <a:lstStyle/>
          <a:p>
            <a:pPr algn="ctr"/>
            <a:r>
              <a:rPr lang="ja-JP" altLang="en-US">
                <a:solidFill>
                  <a:schemeClr val="bg1"/>
                </a:solidFill>
                <a:latin typeface="Yu Gothic" panose="020B0400000000000000" pitchFamily="34" charset="-128"/>
                <a:ea typeface="Yu Gothic" panose="020B0400000000000000" pitchFamily="34" charset="-128"/>
              </a:rPr>
              <a:t>Ｘ線</a:t>
            </a:r>
            <a:endParaRPr lang="en-US" altLang="ja-JP">
              <a:solidFill>
                <a:schemeClr val="bg1"/>
              </a:solidFill>
              <a:latin typeface="Yu Gothic" panose="020B0400000000000000" pitchFamily="34" charset="-128"/>
              <a:ea typeface="Yu Gothic" panose="020B0400000000000000" pitchFamily="34" charset="-128"/>
            </a:endParaRPr>
          </a:p>
          <a:p>
            <a:pPr algn="ctr"/>
            <a:r>
              <a:rPr lang="en-US" altLang="ja-JP">
                <a:solidFill>
                  <a:schemeClr val="bg1"/>
                </a:solidFill>
                <a:latin typeface="Yu Gothic" panose="020B0400000000000000" pitchFamily="34" charset="-128"/>
                <a:ea typeface="Yu Gothic" panose="020B0400000000000000" pitchFamily="34" charset="-128"/>
              </a:rPr>
              <a:t>(1-100MK)</a:t>
            </a:r>
            <a:endParaRPr lang="en-US" altLang="ja-JP" sz="1600">
              <a:solidFill>
                <a:schemeClr val="bg1"/>
              </a:solidFill>
              <a:latin typeface="Yu Gothic" panose="020B0400000000000000" pitchFamily="34" charset="-128"/>
              <a:ea typeface="Yu Gothic" panose="020B0400000000000000" pitchFamily="34" charset="-128"/>
            </a:endParaRPr>
          </a:p>
        </p:txBody>
      </p:sp>
      <p:sp>
        <p:nvSpPr>
          <p:cNvPr id="59401" name="Text Box 10"/>
          <p:cNvSpPr txBox="1">
            <a:spLocks noChangeArrowheads="1"/>
          </p:cNvSpPr>
          <p:nvPr/>
        </p:nvSpPr>
        <p:spPr bwMode="auto">
          <a:xfrm>
            <a:off x="454025" y="260350"/>
            <a:ext cx="7618413" cy="584775"/>
          </a:xfrm>
          <a:prstGeom prst="rect">
            <a:avLst/>
          </a:prstGeom>
          <a:noFill/>
          <a:ln w="9525">
            <a:noFill/>
            <a:miter lim="800000"/>
            <a:headEnd/>
            <a:tailEnd/>
          </a:ln>
        </p:spPr>
        <p:txBody>
          <a:bodyPr>
            <a:prstTxWarp prst="textNoShape">
              <a:avLst/>
            </a:prstTxWarp>
            <a:spAutoFit/>
          </a:bodyPr>
          <a:lstStyle/>
          <a:p>
            <a:r>
              <a:rPr lang="ja-JP" altLang="en-US" sz="3200">
                <a:solidFill>
                  <a:schemeClr val="bg1"/>
                </a:solidFill>
                <a:latin typeface="Yu Gothic" panose="020B0400000000000000" pitchFamily="34" charset="-128"/>
                <a:ea typeface="Yu Gothic" panose="020B0400000000000000" pitchFamily="34" charset="-128"/>
                <a:cs typeface="Hiragino Sans W3" charset="-128"/>
              </a:rPr>
              <a:t>太陽活動の源＝黒点の磁場</a:t>
            </a:r>
            <a:endParaRPr lang="ja-JP" altLang="en-US" sz="3200" dirty="0">
              <a:solidFill>
                <a:schemeClr val="bg1"/>
              </a:solidFill>
              <a:latin typeface="Yu Gothic" panose="020B0400000000000000" pitchFamily="34" charset="-128"/>
              <a:ea typeface="Yu Gothic" panose="020B0400000000000000" pitchFamily="34" charset="-128"/>
              <a:cs typeface="Hiragino Sans W3" charset="-128"/>
            </a:endParaRPr>
          </a:p>
        </p:txBody>
      </p:sp>
      <p:pic>
        <p:nvPicPr>
          <p:cNvPr id="59402" name="Picture 6" descr="FIG33D"/>
          <p:cNvPicPr>
            <a:picLocks noChangeAspect="1" noChangeArrowheads="1"/>
          </p:cNvPicPr>
          <p:nvPr/>
        </p:nvPicPr>
        <p:blipFill>
          <a:blip r:embed="rId7"/>
          <a:srcRect/>
          <a:stretch>
            <a:fillRect/>
          </a:stretch>
        </p:blipFill>
        <p:spPr bwMode="auto">
          <a:xfrm>
            <a:off x="3286125" y="1285875"/>
            <a:ext cx="2286000" cy="1903413"/>
          </a:xfrm>
          <a:prstGeom prst="rect">
            <a:avLst/>
          </a:prstGeom>
          <a:noFill/>
          <a:ln w="9525">
            <a:noFill/>
            <a:miter lim="800000"/>
            <a:headEnd/>
            <a:tailEnd/>
          </a:ln>
        </p:spPr>
      </p:pic>
      <p:grpSp>
        <p:nvGrpSpPr>
          <p:cNvPr id="3" name="グループ化 12"/>
          <p:cNvGrpSpPr>
            <a:grpSpLocks/>
          </p:cNvGrpSpPr>
          <p:nvPr/>
        </p:nvGrpSpPr>
        <p:grpSpPr bwMode="auto">
          <a:xfrm>
            <a:off x="3643575" y="1952625"/>
            <a:ext cx="2066663" cy="1304925"/>
            <a:chOff x="3643306" y="1952623"/>
            <a:chExt cx="2066925" cy="1304925"/>
          </a:xfrm>
        </p:grpSpPr>
        <p:sp>
          <p:nvSpPr>
            <p:cNvPr id="12" name="正方形/長方形 11"/>
            <p:cNvSpPr/>
            <p:nvPr/>
          </p:nvSpPr>
          <p:spPr>
            <a:xfrm>
              <a:off x="3714490" y="2143123"/>
              <a:ext cx="1500378" cy="214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bg1"/>
                </a:solidFill>
                <a:latin typeface="Yu Gothic" panose="020B0400000000000000" pitchFamily="34" charset="-128"/>
                <a:ea typeface="Yu Gothic" panose="020B0400000000000000" pitchFamily="34" charset="-128"/>
              </a:endParaRPr>
            </a:p>
          </p:txBody>
        </p:sp>
        <p:pic>
          <p:nvPicPr>
            <p:cNvPr id="59407" name="図 10" descr="denjishaku_1.gif"/>
            <p:cNvPicPr>
              <a:picLocks noChangeAspect="1"/>
            </p:cNvPicPr>
            <p:nvPr/>
          </p:nvPicPr>
          <p:blipFill>
            <a:blip r:embed="rId8"/>
            <a:srcRect/>
            <a:stretch>
              <a:fillRect/>
            </a:stretch>
          </p:blipFill>
          <p:spPr bwMode="auto">
            <a:xfrm>
              <a:off x="3643306" y="1952623"/>
              <a:ext cx="2066925" cy="1304925"/>
            </a:xfrm>
            <a:prstGeom prst="rect">
              <a:avLst/>
            </a:prstGeom>
            <a:noFill/>
            <a:ln w="9525">
              <a:noFill/>
              <a:miter lim="800000"/>
              <a:headEnd/>
              <a:tailEnd/>
            </a:ln>
          </p:spPr>
        </p:pic>
      </p:grpSp>
    </p:spTree>
    <p:extLst>
      <p:ext uri="{BB962C8B-B14F-4D97-AF65-F5344CB8AC3E}">
        <p14:creationId xmlns:p14="http://schemas.microsoft.com/office/powerpoint/2010/main" val="227217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 name="“White rainbow（白虹）” has been thought to be atmospheric scattering phenomena such as solar halo, because of its typical usage “白虹貫日 a white rainbow pierce the sun”.…"/>
          <p:cNvSpPr/>
          <p:nvPr/>
        </p:nvSpPr>
        <p:spPr>
          <a:xfrm>
            <a:off x="656488" y="822259"/>
            <a:ext cx="5363717" cy="493981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457200" rtl="0" eaLnBrk="1" fontAlgn="auto" latinLnBrk="0" hangingPunct="0">
              <a:lnSpc>
                <a:spcPct val="7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“White rainbow（白虹）” has been thought to be atmospheric scattering phenomena such as solar halo, because of its typical usage “</a:t>
            </a: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Century"/>
                <a:sym typeface="Century"/>
              </a:rPr>
              <a:t>白虹貫日</a:t>
            </a: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 a white rainbow pierce the sun”. </a:t>
            </a:r>
          </a:p>
          <a:p>
            <a:pPr marL="0" marR="0" lvl="0" indent="0" algn="l" defTabSz="457200" rtl="0" eaLnBrk="1" fontAlgn="auto" latinLnBrk="0" hangingPunct="0">
              <a:lnSpc>
                <a:spcPct val="7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By examining the various usages and existence of simultaneous observations, Hayakawa et al. (2017) found that “white rainbow 白虹”  and “anomalous rainbow </a:t>
            </a: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Century"/>
                <a:sym typeface="Century"/>
              </a:rPr>
              <a:t>虹蜺”  </a:t>
            </a: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w</a:t>
            </a:r>
            <a:r>
              <a:rPr kumimoji="0" lang="en-US"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e</a:t>
            </a:r>
            <a:r>
              <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re also used to express aurora. A follow-up study by Spanish group Carrasco et al. 2017, PASJ) confirmed  that similar wordings were also used to express aurora in Iberian Peninsula and Brazil. </a:t>
            </a:r>
            <a:endParaRPr kumimoji="0" lang="en-US" altLang="ja-JP"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Aurora terminology includes </a:t>
            </a:r>
            <a:r>
              <a:rPr kumimoji="0" lang="ja-JP" altLang="en-US"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赤光</a:t>
            </a:r>
            <a:r>
              <a:rPr kumimoji="0" lang="en-US" altLang="ja-JP"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 </a:t>
            </a:r>
            <a:r>
              <a:rPr kumimoji="0" lang="ja-JP" altLang="en-US"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赤雲</a:t>
            </a:r>
            <a:r>
              <a:rPr kumimoji="0" lang="en-US" altLang="ja-JP"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 </a:t>
            </a:r>
            <a:r>
              <a:rPr kumimoji="0" lang="ja-JP" altLang="en-US"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白雲</a:t>
            </a:r>
            <a:r>
              <a:rPr kumimoji="0" lang="en-US" altLang="ja-JP"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 </a:t>
            </a:r>
            <a:r>
              <a:rPr kumimoji="0" lang="ja-JP" altLang="en-US"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天裂</a:t>
            </a:r>
            <a:r>
              <a:rPr kumimoji="0" lang="en-US" altLang="ja-JP"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 </a:t>
            </a:r>
            <a:r>
              <a:rPr kumimoji="0" lang="ja-JP" altLang="en-US"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天開</a:t>
            </a:r>
            <a:r>
              <a:rPr kumimoji="0" lang="en-US" altLang="ja-JP"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rPr>
              <a:t>. </a:t>
            </a:r>
          </a:p>
          <a:p>
            <a:pPr marL="0" marR="0" lvl="0" indent="0" algn="l" defTabSz="457200" rtl="0" eaLnBrk="1" fontAlgn="auto" latinLnBrk="0" hangingPunct="0">
              <a:lnSpc>
                <a:spcPct val="100000"/>
              </a:lnSpc>
              <a:spcBef>
                <a:spcPts val="0"/>
              </a:spcBef>
              <a:spcAft>
                <a:spcPts val="0"/>
              </a:spcAft>
              <a:buClrTx/>
              <a:buSzTx/>
              <a:buFontTx/>
              <a:buNone/>
              <a:tabLst/>
              <a:defRPr/>
            </a:pPr>
            <a:endParaRPr lang="en-US" altLang="ja-JP">
              <a:latin typeface="Yu Gothic" panose="020B0400000000000000" pitchFamily="34" charset="-128"/>
              <a:ea typeface="Yu Gothic" panose="020B0400000000000000" pitchFamily="34" charset="-128"/>
            </a:endParaRPr>
          </a:p>
          <a:p>
            <a:pPr marL="0" marR="0" lvl="0" indent="0" algn="l" defTabSz="457200" rtl="0" eaLnBrk="1" fontAlgn="auto" latinLnBrk="0" hangingPunct="0">
              <a:lnSpc>
                <a:spcPct val="100000"/>
              </a:lnSpc>
              <a:spcBef>
                <a:spcPts val="0"/>
              </a:spcBef>
              <a:spcAft>
                <a:spcPts val="0"/>
              </a:spcAft>
              <a:buClrTx/>
              <a:buSzTx/>
              <a:buFontTx/>
              <a:buNone/>
              <a:tabLst/>
              <a:defRPr/>
            </a:pPr>
            <a:r>
              <a:rPr lang="en-US">
                <a:latin typeface="Yu Gothic" panose="020B0400000000000000" pitchFamily="34" charset="-128"/>
                <a:ea typeface="Yu Gothic" panose="020B0400000000000000" pitchFamily="34" charset="-128"/>
              </a:rPr>
              <a:t>In Japan, these terminologies were imported from China.</a:t>
            </a:r>
            <a:endParaRPr kumimoji="0" sz="18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sym typeface="Helvetica"/>
            </a:endParaRPr>
          </a:p>
        </p:txBody>
      </p:sp>
      <p:pic>
        <p:nvPicPr>
          <p:cNvPr id="262" name="fig1-white-rainbow-pic.tif" descr="fig1-white-rainbow-pic.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73277" y="703555"/>
            <a:ext cx="2517629" cy="4042066"/>
          </a:xfrm>
          <a:prstGeom prst="rect">
            <a:avLst/>
          </a:prstGeom>
          <a:ln w="12700">
            <a:miter lim="400000"/>
          </a:ln>
        </p:spPr>
      </p:pic>
    </p:spTree>
    <p:extLst>
      <p:ext uri="{BB962C8B-B14F-4D97-AF65-F5344CB8AC3E}">
        <p14:creationId xmlns:p14="http://schemas.microsoft.com/office/powerpoint/2010/main" val="223363990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62"/>
                                        </p:tgtEl>
                                        <p:attrNameLst>
                                          <p:attrName>style.visibility</p:attrName>
                                        </p:attrNameLst>
                                      </p:cBhvr>
                                      <p:to>
                                        <p:strVal val="visible"/>
                                      </p:to>
                                    </p:set>
                                    <p:animEffect transition="in" filter="dissolve">
                                      <p:cBhvr>
                                        <p:cTn id="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6C3DEE-0B7E-1142-9DFC-C4C9D90BD2EE}"/>
              </a:ext>
            </a:extLst>
          </p:cNvPr>
          <p:cNvSpPr>
            <a:spLocks noGrp="1"/>
          </p:cNvSpPr>
          <p:nvPr>
            <p:ph type="title"/>
          </p:nvPr>
        </p:nvSpPr>
        <p:spPr/>
        <p:txBody>
          <a:bodyPr>
            <a:normAutofit/>
          </a:bodyPr>
          <a:lstStyle/>
          <a:p>
            <a:r>
              <a:rPr kumimoji="1" lang="ja-JP" altLang="en-US" sz="3600">
                <a:latin typeface="Yu Gothic" panose="020B0400000000000000" pitchFamily="34" charset="-128"/>
                <a:ea typeface="Yu Gothic" panose="020B0400000000000000" pitchFamily="34" charset="-128"/>
              </a:rPr>
              <a:t>歴史学者の興味</a:t>
            </a:r>
            <a:r>
              <a:rPr kumimoji="1" lang="en-US" altLang="ja-JP" sz="3600">
                <a:latin typeface="Yu Gothic" panose="020B0400000000000000" pitchFamily="34" charset="-128"/>
                <a:ea typeface="Yu Gothic" panose="020B0400000000000000" pitchFamily="34" charset="-128"/>
              </a:rPr>
              <a:t>(</a:t>
            </a:r>
            <a:r>
              <a:rPr kumimoji="1" lang="ja-JP" altLang="en-US" sz="3600">
                <a:latin typeface="Yu Gothic" panose="020B0400000000000000" pitchFamily="34" charset="-128"/>
                <a:ea typeface="Yu Gothic" panose="020B0400000000000000" pitchFamily="34" charset="-128"/>
              </a:rPr>
              <a:t>一例</a:t>
            </a:r>
            <a:r>
              <a:rPr kumimoji="1" lang="en-US" altLang="ja-JP" sz="3600">
                <a:latin typeface="Yu Gothic" panose="020B0400000000000000" pitchFamily="34" charset="-128"/>
                <a:ea typeface="Yu Gothic" panose="020B0400000000000000" pitchFamily="34" charset="-128"/>
              </a:rPr>
              <a:t>)</a:t>
            </a:r>
            <a:endParaRPr kumimoji="1" lang="ja-JP" altLang="en-US" sz="3600">
              <a:latin typeface="Yu Gothic" panose="020B0400000000000000" pitchFamily="34" charset="-128"/>
              <a:ea typeface="Yu Gothic" panose="020B0400000000000000" pitchFamily="34" charset="-128"/>
            </a:endParaRPr>
          </a:p>
        </p:txBody>
      </p:sp>
      <p:sp>
        <p:nvSpPr>
          <p:cNvPr id="3" name="テキスト プレースホルダー 2">
            <a:extLst>
              <a:ext uri="{FF2B5EF4-FFF2-40B4-BE49-F238E27FC236}">
                <a16:creationId xmlns:a16="http://schemas.microsoft.com/office/drawing/2014/main" id="{C60A9919-4C15-BD4E-BCBF-175CD44244E9}"/>
              </a:ext>
            </a:extLst>
          </p:cNvPr>
          <p:cNvSpPr>
            <a:spLocks noGrp="1"/>
          </p:cNvSpPr>
          <p:nvPr>
            <p:ph type="body" idx="1"/>
          </p:nvPr>
        </p:nvSpPr>
        <p:spPr>
          <a:xfrm>
            <a:off x="457200" y="1600200"/>
            <a:ext cx="8229600" cy="5109519"/>
          </a:xfrm>
        </p:spPr>
        <p:txBody>
          <a:bodyPr>
            <a:normAutofit fontScale="62500" lnSpcReduction="20000"/>
          </a:bodyPr>
          <a:lstStyle/>
          <a:p>
            <a:pPr>
              <a:lnSpc>
                <a:spcPct val="120000"/>
              </a:lnSpc>
            </a:pPr>
            <a:r>
              <a:rPr lang="ja-JP" altLang="ja-JP">
                <a:latin typeface="Yu Gothic" panose="020B0400000000000000" pitchFamily="34" charset="-128"/>
                <a:ea typeface="Yu Gothic" panose="020B0400000000000000" pitchFamily="34" charset="-128"/>
              </a:rPr>
              <a:t>十世紀から十四世紀にかけては、記録者が貴族や寺社であり漢籍の教養があることから「赤気」・「白気」と記されることが多</a:t>
            </a:r>
            <a:r>
              <a:rPr lang="ja-JP" altLang="en-US">
                <a:latin typeface="Yu Gothic" panose="020B0400000000000000" pitchFamily="34" charset="-128"/>
                <a:ea typeface="Yu Gothic" panose="020B0400000000000000" pitchFamily="34" charset="-128"/>
              </a:rPr>
              <a:t>かった。</a:t>
            </a:r>
            <a:endParaRPr lang="en-US" altLang="ja-JP">
              <a:latin typeface="Yu Gothic" panose="020B0400000000000000" pitchFamily="34" charset="-128"/>
              <a:ea typeface="Yu Gothic" panose="020B0400000000000000" pitchFamily="34" charset="-128"/>
            </a:endParaRPr>
          </a:p>
          <a:p>
            <a:pPr>
              <a:lnSpc>
                <a:spcPct val="120000"/>
              </a:lnSpc>
            </a:pPr>
            <a:r>
              <a:rPr lang="ja-JP" altLang="ja-JP">
                <a:latin typeface="Yu Gothic" panose="020B0400000000000000" pitchFamily="34" charset="-128"/>
                <a:ea typeface="Yu Gothic" panose="020B0400000000000000" pitchFamily="34" charset="-128"/>
              </a:rPr>
              <a:t>十七世紀に入るとオーロラを示す語彙</a:t>
            </a:r>
            <a:r>
              <a:rPr lang="en-US" altLang="ja-JP">
                <a:latin typeface="Yu Gothic" panose="020B0400000000000000" pitchFamily="34" charset="-128"/>
                <a:ea typeface="Yu Gothic" panose="020B0400000000000000" pitchFamily="34" charset="-128"/>
              </a:rPr>
              <a:t> </a:t>
            </a:r>
            <a:r>
              <a:rPr lang="ja-JP" altLang="ja-JP">
                <a:latin typeface="Yu Gothic" panose="020B0400000000000000" pitchFamily="34" charset="-128"/>
                <a:ea typeface="Yu Gothic" panose="020B0400000000000000" pitchFamily="34" charset="-128"/>
              </a:rPr>
              <a:t>は急激に増加する。これは史料の増加と記録者の社会階層の多様性によるものである。</a:t>
            </a:r>
            <a:endParaRPr lang="en-US" altLang="ja-JP">
              <a:latin typeface="Yu Gothic" panose="020B0400000000000000" pitchFamily="34" charset="-128"/>
              <a:ea typeface="Yu Gothic" panose="020B0400000000000000" pitchFamily="34" charset="-128"/>
            </a:endParaRPr>
          </a:p>
          <a:p>
            <a:pPr>
              <a:lnSpc>
                <a:spcPct val="120000"/>
              </a:lnSpc>
            </a:pPr>
            <a:r>
              <a:rPr lang="ja-JP" altLang="ja-JP">
                <a:latin typeface="Yu Gothic" panose="020B0400000000000000" pitchFamily="34" charset="-128"/>
                <a:ea typeface="Yu Gothic" panose="020B0400000000000000" pitchFamily="34" charset="-128"/>
              </a:rPr>
              <a:t>廿八日今夜北方有赤気、始四時頃如見甚遠方之火事、其後九時頃至而、赤気甚大高而、其中多有白筋立登、其筋或消或現、其赤気漸広而、後及東西上及半天、至八時頃消矣、右之変諸国一同之由後日聞</a:t>
            </a:r>
          </a:p>
          <a:p>
            <a:pPr>
              <a:lnSpc>
                <a:spcPct val="120000"/>
              </a:lnSpc>
            </a:pPr>
            <a:r>
              <a:rPr lang="ja-JP" altLang="ja-JP">
                <a:latin typeface="Yu Gothic" panose="020B0400000000000000" pitchFamily="34" charset="-128"/>
                <a:ea typeface="Yu Gothic" panose="020B0400000000000000" pitchFamily="34" charset="-128"/>
              </a:rPr>
              <a:t>　この史料は本居宣長が明和七年（一七七〇）七月二八日の日記に記したオーロラである。ここでは、オーロラ発生時間・発生後の変化・消滅時間を記録した上で、遠方の火事のように感じたことや、諸国でオーロラ見えていたという風聞情報を加えている。時刻の経過にともなうオーロラの変化の記述は、公家や神社の社家の日記にも共通するもので、まさに知識人の記録のあり方である。</a:t>
            </a:r>
            <a:endParaRPr lang="en-US" altLang="ja-JP">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801392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D60695-3740-DE41-9382-58138FE2D9CA}"/>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2E9044CA-9426-E546-B53A-5483F641C6D6}"/>
              </a:ext>
            </a:extLst>
          </p:cNvPr>
          <p:cNvSpPr>
            <a:spLocks noGrp="1"/>
          </p:cNvSpPr>
          <p:nvPr>
            <p:ph type="body" idx="1"/>
          </p:nvPr>
        </p:nvSpPr>
        <p:spPr/>
        <p:txBody>
          <a:bodyPr>
            <a:normAutofit fontScale="70000" lnSpcReduction="20000"/>
          </a:bodyPr>
          <a:lstStyle/>
          <a:p>
            <a:pPr>
              <a:lnSpc>
                <a:spcPct val="120000"/>
              </a:lnSpc>
            </a:pPr>
            <a:r>
              <a:rPr lang="ja-JP" altLang="ja-JP">
                <a:latin typeface="Yu Gothic" panose="020B0400000000000000" pitchFamily="34" charset="-128"/>
                <a:ea typeface="Yu Gothic" panose="020B0400000000000000" pitchFamily="34" charset="-128"/>
              </a:rPr>
              <a:t>庶民層にまで視野を広げてみると、必ずしも「赤気」という語彙が使われたわけではない。最も多いのは「赤い」という表現で、「五光之筋」「奇雲」「赤筋」など様々。オーロラの形状についても、「鯣の鎗」「扇の骨の如く中に白き気まじはれり」、「扇の地紙之如く赤、骨のごとく中に白キ気交リ」といった表現が見られる。</a:t>
            </a:r>
            <a:endParaRPr lang="en-US" altLang="ja-JP">
              <a:latin typeface="Yu Gothic" panose="020B0400000000000000" pitchFamily="34" charset="-128"/>
              <a:ea typeface="Yu Gothic" panose="020B0400000000000000" pitchFamily="34" charset="-128"/>
            </a:endParaRPr>
          </a:p>
          <a:p>
            <a:pPr>
              <a:lnSpc>
                <a:spcPct val="120000"/>
              </a:lnSpc>
            </a:pPr>
            <a:endParaRPr lang="en-US" altLang="ja-JP">
              <a:latin typeface="Yu Gothic" panose="020B0400000000000000" pitchFamily="34" charset="-128"/>
              <a:ea typeface="Yu Gothic" panose="020B0400000000000000" pitchFamily="34" charset="-128"/>
            </a:endParaRPr>
          </a:p>
          <a:p>
            <a:pPr>
              <a:lnSpc>
                <a:spcPct val="120000"/>
              </a:lnSpc>
            </a:pPr>
            <a:r>
              <a:rPr lang="ja-JP" altLang="ja-JP">
                <a:latin typeface="Yu Gothic" panose="020B0400000000000000" pitchFamily="34" charset="-128"/>
                <a:ea typeface="Yu Gothic" panose="020B0400000000000000" pitchFamily="34" charset="-128"/>
              </a:rPr>
              <a:t>漢籍においてオーロラを示すといわれる「赤気」「白気」は知識人の常識であり、近世社会に広く認識された語彙ではないため、観測者は自己の教養に基づき、身近な言葉でそれを表現しようとしたところに特徴がある。</a:t>
            </a:r>
          </a:p>
          <a:p>
            <a:endParaRPr kumimoji="1" lang="ja-JP" altLang="en-US"/>
          </a:p>
        </p:txBody>
      </p:sp>
    </p:spTree>
    <p:extLst>
      <p:ext uri="{BB962C8B-B14F-4D97-AF65-F5344CB8AC3E}">
        <p14:creationId xmlns:p14="http://schemas.microsoft.com/office/powerpoint/2010/main" val="1063563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94A0FD-3F63-0C48-B5E3-7151B19B5650}"/>
              </a:ext>
            </a:extLst>
          </p:cNvPr>
          <p:cNvSpPr>
            <a:spLocks noGrp="1"/>
          </p:cNvSpPr>
          <p:nvPr>
            <p:ph type="title"/>
          </p:nvPr>
        </p:nvSpPr>
        <p:spPr/>
        <p:txBody>
          <a:bodyPr>
            <a:normAutofit/>
          </a:bodyPr>
          <a:lstStyle/>
          <a:p>
            <a:r>
              <a:rPr kumimoji="1" lang="en-US" altLang="ja-JP" sz="4000">
                <a:latin typeface="Yu Gothic" panose="020B0400000000000000" pitchFamily="34" charset="-128"/>
                <a:ea typeface="Yu Gothic" panose="020B0400000000000000" pitchFamily="34" charset="-128"/>
              </a:rPr>
              <a:t>Concluding remarks</a:t>
            </a:r>
            <a:endParaRPr kumimoji="1" lang="ja-JP" altLang="en-US" sz="4000">
              <a:latin typeface="Yu Gothic" panose="020B0400000000000000" pitchFamily="34" charset="-128"/>
              <a:ea typeface="Yu Gothic" panose="020B0400000000000000" pitchFamily="34" charset="-128"/>
            </a:endParaRPr>
          </a:p>
        </p:txBody>
      </p:sp>
      <p:sp>
        <p:nvSpPr>
          <p:cNvPr id="3" name="テキスト プレースホルダー 2">
            <a:extLst>
              <a:ext uri="{FF2B5EF4-FFF2-40B4-BE49-F238E27FC236}">
                <a16:creationId xmlns:a16="http://schemas.microsoft.com/office/drawing/2014/main" id="{EF9931F2-F026-2447-89A6-0F0CC57D4FEB}"/>
              </a:ext>
            </a:extLst>
          </p:cNvPr>
          <p:cNvSpPr>
            <a:spLocks noGrp="1"/>
          </p:cNvSpPr>
          <p:nvPr>
            <p:ph type="body" idx="1"/>
          </p:nvPr>
        </p:nvSpPr>
        <p:spPr/>
        <p:txBody>
          <a:bodyPr>
            <a:normAutofit/>
          </a:bodyPr>
          <a:lstStyle/>
          <a:p>
            <a:r>
              <a:rPr kumimoji="1" lang="en-US" altLang="ja-JP" sz="2400">
                <a:latin typeface="Yu Gothic" panose="020B0400000000000000" pitchFamily="34" charset="-128"/>
                <a:ea typeface="Yu Gothic" panose="020B0400000000000000" pitchFamily="34" charset="-128"/>
              </a:rPr>
              <a:t>Collaborations of natural scientists and humanity scholars often meets difficulties…</a:t>
            </a:r>
          </a:p>
          <a:p>
            <a:endParaRPr lang="en-US" altLang="ja-JP" sz="2400">
              <a:latin typeface="Yu Gothic" panose="020B0400000000000000" pitchFamily="34" charset="-128"/>
              <a:ea typeface="Yu Gothic" panose="020B0400000000000000" pitchFamily="34" charset="-128"/>
            </a:endParaRPr>
          </a:p>
          <a:p>
            <a:r>
              <a:rPr kumimoji="1" lang="ja-JP" altLang="en-US" sz="2400">
                <a:latin typeface="Yu Gothic" panose="020B0400000000000000" pitchFamily="34" charset="-128"/>
                <a:ea typeface="Yu Gothic" panose="020B0400000000000000" pitchFamily="34" charset="-128"/>
              </a:rPr>
              <a:t>古代</a:t>
            </a:r>
            <a:endParaRPr kumimoji="1" lang="en-US" altLang="ja-JP" sz="2400">
              <a:latin typeface="Yu Gothic" panose="020B0400000000000000" pitchFamily="34" charset="-128"/>
              <a:ea typeface="Yu Gothic" panose="020B0400000000000000" pitchFamily="34" charset="-128"/>
            </a:endParaRPr>
          </a:p>
          <a:p>
            <a:r>
              <a:rPr lang="ja-JP" altLang="en-US" sz="2400">
                <a:latin typeface="Yu Gothic" panose="020B0400000000000000" pitchFamily="34" charset="-128"/>
                <a:ea typeface="Yu Gothic" panose="020B0400000000000000" pitchFamily="34" charset="-128"/>
              </a:rPr>
              <a:t>中世</a:t>
            </a:r>
            <a:endParaRPr lang="en-US" altLang="ja-JP" sz="2400">
              <a:latin typeface="Yu Gothic" panose="020B0400000000000000" pitchFamily="34" charset="-128"/>
              <a:ea typeface="Yu Gothic" panose="020B0400000000000000" pitchFamily="34" charset="-128"/>
            </a:endParaRPr>
          </a:p>
          <a:p>
            <a:r>
              <a:rPr kumimoji="1" lang="ja-JP" altLang="en-US" sz="2400">
                <a:latin typeface="Yu Gothic" panose="020B0400000000000000" pitchFamily="34" charset="-128"/>
                <a:ea typeface="Yu Gothic" panose="020B0400000000000000" pitchFamily="34" charset="-128"/>
              </a:rPr>
              <a:t>近世</a:t>
            </a:r>
            <a:endParaRPr kumimoji="1" lang="en-US" altLang="ja-JP" sz="2400">
              <a:latin typeface="Yu Gothic" panose="020B0400000000000000" pitchFamily="34" charset="-128"/>
              <a:ea typeface="Yu Gothic" panose="020B0400000000000000" pitchFamily="34" charset="-128"/>
            </a:endParaRPr>
          </a:p>
          <a:p>
            <a:r>
              <a:rPr lang="ja-JP" altLang="en-US" sz="2400">
                <a:latin typeface="Yu Gothic" panose="020B0400000000000000" pitchFamily="34" charset="-128"/>
                <a:ea typeface="Yu Gothic" panose="020B0400000000000000" pitchFamily="34" charset="-128"/>
              </a:rPr>
              <a:t>近代</a:t>
            </a:r>
            <a:endParaRPr kumimoji="1" lang="ja-JP" altLang="en-US" sz="24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23939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6" name="タイトル 1"/>
          <p:cNvSpPr txBox="1">
            <a:spLocks/>
          </p:cNvSpPr>
          <p:nvPr/>
        </p:nvSpPr>
        <p:spPr>
          <a:xfrm>
            <a:off x="457200" y="34062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小塚ゴシック Pr6N R"/>
                <a:ea typeface="小塚ゴシック Pr6N R"/>
                <a:cs typeface="小塚ゴシック Pr6N R"/>
              </a:defRPr>
            </a:lvl1pPr>
          </a:lstStyle>
          <a:p>
            <a:r>
              <a:rPr lang="ja-JP" altLang="en-US" sz="3200">
                <a:solidFill>
                  <a:schemeClr val="bg1"/>
                </a:solidFill>
                <a:latin typeface="Kozuka Gothic Pr6N L" charset="-128"/>
                <a:ea typeface="Kozuka Gothic Pr6N L" charset="-128"/>
                <a:cs typeface="Kozuka Gothic Pr6N L" charset="-128"/>
              </a:rPr>
              <a:t>太陽風とコロナ質量放出</a:t>
            </a:r>
            <a:endParaRPr lang="ja-JP" altLang="en-US" sz="3200" dirty="0">
              <a:solidFill>
                <a:schemeClr val="bg1"/>
              </a:solidFill>
              <a:latin typeface="Kozuka Gothic Pr6N L" charset="-128"/>
              <a:ea typeface="Kozuka Gothic Pr6N L" charset="-128"/>
              <a:cs typeface="Kozuka Gothic Pr6N L" charset="-128"/>
            </a:endParaRPr>
          </a:p>
        </p:txBody>
      </p:sp>
      <p:sp>
        <p:nvSpPr>
          <p:cNvPr id="9" name="テキスト ボックス 8">
            <a:extLst>
              <a:ext uri="{FF2B5EF4-FFF2-40B4-BE49-F238E27FC236}">
                <a16:creationId xmlns:a16="http://schemas.microsoft.com/office/drawing/2014/main" id="{A1B13BD1-CA11-9544-A4DA-588102C4AE08}"/>
              </a:ext>
            </a:extLst>
          </p:cNvPr>
          <p:cNvSpPr txBox="1"/>
          <p:nvPr/>
        </p:nvSpPr>
        <p:spPr>
          <a:xfrm>
            <a:off x="7766846" y="6550223"/>
            <a:ext cx="665567" cy="307777"/>
          </a:xfrm>
          <a:prstGeom prst="rect">
            <a:avLst/>
          </a:prstGeom>
          <a:noFill/>
        </p:spPr>
        <p:txBody>
          <a:bodyPr wrap="none" rtlCol="0">
            <a:spAutoFit/>
          </a:bodyPr>
          <a:lstStyle/>
          <a:p>
            <a:r>
              <a:rPr kumimoji="1" lang="de-DE" altLang="ja-JP" sz="1400" dirty="0">
                <a:solidFill>
                  <a:schemeClr val="bg1"/>
                </a:solidFill>
                <a:latin typeface="Yu Gothic" panose="020B0400000000000000" pitchFamily="34" charset="-128"/>
                <a:ea typeface="Yu Gothic" panose="020B0400000000000000" pitchFamily="34" charset="-128"/>
              </a:rPr>
              <a:t>NASA</a:t>
            </a:r>
            <a:endParaRPr kumimoji="1" lang="ja-JP" altLang="en-US" sz="1400" dirty="0">
              <a:solidFill>
                <a:schemeClr val="bg1"/>
              </a:solidFill>
              <a:latin typeface="Yu Gothic" panose="020B0400000000000000" pitchFamily="34" charset="-128"/>
              <a:ea typeface="Yu Gothic" panose="020B0400000000000000" pitchFamily="34" charset="-128"/>
            </a:endParaRPr>
          </a:p>
        </p:txBody>
      </p:sp>
      <p:pic>
        <p:nvPicPr>
          <p:cNvPr id="5" name="図 4">
            <a:extLst>
              <a:ext uri="{FF2B5EF4-FFF2-40B4-BE49-F238E27FC236}">
                <a16:creationId xmlns:a16="http://schemas.microsoft.com/office/drawing/2014/main" id="{635B3C33-C209-DF49-8F4D-35F2C2353D0A}"/>
              </a:ext>
            </a:extLst>
          </p:cNvPr>
          <p:cNvPicPr>
            <a:picLocks noChangeAspect="1"/>
          </p:cNvPicPr>
          <p:nvPr/>
        </p:nvPicPr>
        <p:blipFill>
          <a:blip r:embed="rId2"/>
          <a:stretch>
            <a:fillRect/>
          </a:stretch>
        </p:blipFill>
        <p:spPr>
          <a:xfrm>
            <a:off x="966272" y="1280210"/>
            <a:ext cx="6800574" cy="5089391"/>
          </a:xfrm>
          <a:prstGeom prst="rect">
            <a:avLst/>
          </a:prstGeom>
        </p:spPr>
      </p:pic>
    </p:spTree>
    <p:extLst>
      <p:ext uri="{BB962C8B-B14F-4D97-AF65-F5344CB8AC3E}">
        <p14:creationId xmlns:p14="http://schemas.microsoft.com/office/powerpoint/2010/main" val="254892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 y="687371"/>
            <a:ext cx="9143999" cy="6170629"/>
          </a:xfrm>
          <a:prstGeom prst="rect">
            <a:avLst/>
          </a:prstGeom>
          <a:noFill/>
        </p:spPr>
      </p:pic>
      <p:sp>
        <p:nvSpPr>
          <p:cNvPr id="6" name="テキスト ボックス 5"/>
          <p:cNvSpPr txBox="1"/>
          <p:nvPr/>
        </p:nvSpPr>
        <p:spPr>
          <a:xfrm>
            <a:off x="190462" y="101598"/>
            <a:ext cx="6555000" cy="461665"/>
          </a:xfrm>
          <a:prstGeom prst="rect">
            <a:avLst/>
          </a:prstGeom>
          <a:noFill/>
        </p:spPr>
        <p:txBody>
          <a:bodyPr wrap="none" rtlCol="0">
            <a:spAutoFit/>
          </a:bodyPr>
          <a:lstStyle/>
          <a:p>
            <a:r>
              <a:rPr kumimoji="1" lang="en-US" altLang="ja-JP" sz="2400" dirty="0"/>
              <a:t>Space Weather as a newly emerging natural hazard</a:t>
            </a:r>
            <a:endParaRPr kumimoji="1" lang="ja-JP" altLang="en-US" sz="2400" dirty="0"/>
          </a:p>
        </p:txBody>
      </p:sp>
      <p:sp>
        <p:nvSpPr>
          <p:cNvPr id="8" name="テキスト ボックス 7"/>
          <p:cNvSpPr txBox="1"/>
          <p:nvPr/>
        </p:nvSpPr>
        <p:spPr>
          <a:xfrm>
            <a:off x="8058551" y="6332710"/>
            <a:ext cx="628249" cy="369332"/>
          </a:xfrm>
          <a:prstGeom prst="rect">
            <a:avLst/>
          </a:prstGeom>
          <a:noFill/>
        </p:spPr>
        <p:txBody>
          <a:bodyPr wrap="none" rtlCol="0">
            <a:spAutoFit/>
          </a:bodyPr>
          <a:lstStyle/>
          <a:p>
            <a:r>
              <a:rPr kumimoji="1" lang="en-US" altLang="ja-JP" dirty="0">
                <a:solidFill>
                  <a:schemeClr val="bg1"/>
                </a:solidFill>
              </a:rPr>
              <a:t>NICT</a:t>
            </a:r>
            <a:endParaRPr kumimoji="1" lang="ja-JP" altLang="en-US" dirty="0">
              <a:solidFill>
                <a:schemeClr val="bg1"/>
              </a:solidFill>
            </a:endParaRPr>
          </a:p>
        </p:txBody>
      </p:sp>
      <p:sp>
        <p:nvSpPr>
          <p:cNvPr id="5" name="タイトル 1">
            <a:extLst>
              <a:ext uri="{FF2B5EF4-FFF2-40B4-BE49-F238E27FC236}">
                <a16:creationId xmlns:a16="http://schemas.microsoft.com/office/drawing/2014/main" id="{C0F722D8-280E-FA40-B61C-2959F2EF8D77}"/>
              </a:ext>
            </a:extLst>
          </p:cNvPr>
          <p:cNvSpPr txBox="1">
            <a:spLocks/>
          </p:cNvSpPr>
          <p:nvPr/>
        </p:nvSpPr>
        <p:spPr>
          <a:xfrm>
            <a:off x="457200" y="34062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小塚ゴシック Pr6N R"/>
                <a:ea typeface="小塚ゴシック Pr6N R"/>
                <a:cs typeface="小塚ゴシック Pr6N R"/>
              </a:defRPr>
            </a:lvl1pPr>
          </a:lstStyle>
          <a:p>
            <a:r>
              <a:rPr lang="ja-JP" altLang="en-US" sz="2400">
                <a:solidFill>
                  <a:schemeClr val="bg1"/>
                </a:solidFill>
                <a:latin typeface="Kozuka Gothic Pr6N L" charset="-128"/>
                <a:ea typeface="Kozuka Gothic Pr6N L" charset="-128"/>
                <a:cs typeface="Kozuka Gothic Pr6N L" charset="-128"/>
              </a:rPr>
              <a:t>太陽フレアの地球環境･人類文明への影響＝宇宙天気</a:t>
            </a:r>
            <a:endParaRPr lang="ja-JP" altLang="en-US" sz="2400" dirty="0">
              <a:solidFill>
                <a:schemeClr val="bg1"/>
              </a:solidFill>
              <a:latin typeface="Kozuka Gothic Pr6N L" charset="-128"/>
              <a:ea typeface="Kozuka Gothic Pr6N L" charset="-128"/>
              <a:cs typeface="Kozuka Gothic Pr6N L" charset="-128"/>
            </a:endParaRPr>
          </a:p>
        </p:txBody>
      </p:sp>
    </p:spTree>
    <p:extLst>
      <p:ext uri="{BB962C8B-B14F-4D97-AF65-F5344CB8AC3E}">
        <p14:creationId xmlns:p14="http://schemas.microsoft.com/office/powerpoint/2010/main" val="8586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 name="宇宙天気現象による被害"/>
          <p:cNvSpPr>
            <a:spLocks noGrp="1"/>
          </p:cNvSpPr>
          <p:nvPr>
            <p:ph type="title"/>
          </p:nvPr>
        </p:nvSpPr>
        <p:spPr>
          <a:xfrm>
            <a:off x="457200" y="-2541"/>
            <a:ext cx="8229600" cy="855077"/>
          </a:xfrm>
          <a:prstGeom prst="rect">
            <a:avLst/>
          </a:prstGeom>
        </p:spPr>
        <p:txBody>
          <a:bodyPr/>
          <a:lstStyle>
            <a:lvl1pPr>
              <a:defRPr sz="2400"/>
            </a:lvl1pPr>
          </a:lstStyle>
          <a:p>
            <a:r>
              <a:rPr>
                <a:latin typeface="Yu Gothic" panose="020B0400000000000000" pitchFamily="34" charset="-128"/>
                <a:ea typeface="Yu Gothic" panose="020B0400000000000000" pitchFamily="34" charset="-128"/>
              </a:rPr>
              <a:t>宇宙天気現象による被害</a:t>
            </a:r>
          </a:p>
        </p:txBody>
      </p:sp>
      <p:sp>
        <p:nvSpPr>
          <p:cNvPr id="218" name="人工衛星の故障…"/>
          <p:cNvSpPr>
            <a:spLocks noGrp="1"/>
          </p:cNvSpPr>
          <p:nvPr>
            <p:ph type="body" idx="1"/>
          </p:nvPr>
        </p:nvSpPr>
        <p:spPr>
          <a:xfrm>
            <a:off x="249381" y="730956"/>
            <a:ext cx="5247052" cy="5411832"/>
          </a:xfrm>
          <a:prstGeom prst="rect">
            <a:avLst/>
          </a:prstGeom>
        </p:spPr>
        <p:txBody>
          <a:bodyPr/>
          <a:lstStyle/>
          <a:p>
            <a:pPr marL="342900" indent="-342900">
              <a:spcBef>
                <a:spcPts val="300"/>
              </a:spcBef>
              <a:defRPr sz="1900"/>
            </a:pPr>
            <a:r>
              <a:rPr dirty="0">
                <a:latin typeface="Yu Gothic" panose="020B0400000000000000" pitchFamily="34" charset="-128"/>
                <a:ea typeface="Yu Gothic" panose="020B0400000000000000" pitchFamily="34" charset="-128"/>
              </a:rPr>
              <a:t>人工衛星の故障</a:t>
            </a:r>
          </a:p>
          <a:p>
            <a:pPr marL="800100" lvl="1" indent="-342900">
              <a:spcBef>
                <a:spcPts val="300"/>
              </a:spcBef>
              <a:buChar char="•"/>
              <a:defRPr sz="1900"/>
            </a:pPr>
            <a:r>
              <a:rPr dirty="0">
                <a:latin typeface="Yu Gothic" panose="020B0400000000000000" pitchFamily="34" charset="-128"/>
                <a:ea typeface="Yu Gothic" panose="020B0400000000000000" pitchFamily="34" charset="-128"/>
              </a:rPr>
              <a:t>通信・放送、GPSの障害</a:t>
            </a:r>
          </a:p>
          <a:p>
            <a:pPr marL="342900" indent="-342900">
              <a:spcBef>
                <a:spcPts val="300"/>
              </a:spcBef>
              <a:defRPr sz="1900"/>
            </a:pPr>
            <a:r>
              <a:rPr dirty="0">
                <a:latin typeface="Yu Gothic" panose="020B0400000000000000" pitchFamily="34" charset="-128"/>
                <a:ea typeface="Yu Gothic" panose="020B0400000000000000" pitchFamily="34" charset="-128"/>
              </a:rPr>
              <a:t>宇宙飛行士、航空機被曝</a:t>
            </a:r>
          </a:p>
          <a:p>
            <a:pPr marL="342900" indent="-342900">
              <a:spcBef>
                <a:spcPts val="300"/>
              </a:spcBef>
              <a:defRPr sz="1900"/>
            </a:pPr>
            <a:r>
              <a:rPr dirty="0">
                <a:latin typeface="Yu Gothic" panose="020B0400000000000000" pitchFamily="34" charset="-128"/>
                <a:ea typeface="Yu Gothic" panose="020B0400000000000000" pitchFamily="34" charset="-128"/>
              </a:rPr>
              <a:t>発電所・送電線網の障害（停電）</a:t>
            </a:r>
          </a:p>
          <a:p>
            <a:pPr marL="342900" indent="-342900">
              <a:spcBef>
                <a:spcPts val="300"/>
              </a:spcBef>
              <a:defRPr sz="1900"/>
            </a:pPr>
            <a:r>
              <a:rPr dirty="0">
                <a:latin typeface="Yu Gothic" panose="020B0400000000000000" pitchFamily="34" charset="-128"/>
                <a:ea typeface="Yu Gothic" panose="020B0400000000000000" pitchFamily="34" charset="-128"/>
              </a:rPr>
              <a:t>18</a:t>
            </a:r>
            <a:r>
              <a:rPr lang="en-US" dirty="0">
                <a:latin typeface="Yu Gothic" panose="020B0400000000000000" pitchFamily="34" charset="-128"/>
                <a:ea typeface="Yu Gothic" panose="020B0400000000000000" pitchFamily="34" charset="-128"/>
              </a:rPr>
              <a:t>5</a:t>
            </a:r>
            <a:r>
              <a:rPr dirty="0">
                <a:latin typeface="Yu Gothic" panose="020B0400000000000000" pitchFamily="34" charset="-128"/>
                <a:ea typeface="Yu Gothic" panose="020B0400000000000000" pitchFamily="34" charset="-128"/>
              </a:rPr>
              <a:t>9年に起きた観測史上最大のフレアが現在の地球を直撃すれば、経済損失は2兆ドル</a:t>
            </a:r>
          </a:p>
        </p:txBody>
      </p:sp>
      <p:pic>
        <p:nvPicPr>
          <p:cNvPr id="219" name="image43.png" descr="image43.png"/>
          <p:cNvPicPr>
            <a:picLocks noChangeAspect="1"/>
          </p:cNvPicPr>
          <p:nvPr/>
        </p:nvPicPr>
        <p:blipFill>
          <a:blip r:embed="rId2">
            <a:extLst/>
          </a:blip>
          <a:stretch>
            <a:fillRect/>
          </a:stretch>
        </p:blipFill>
        <p:spPr>
          <a:xfrm>
            <a:off x="5687253" y="893200"/>
            <a:ext cx="3243669" cy="2198396"/>
          </a:xfrm>
          <a:prstGeom prst="rect">
            <a:avLst/>
          </a:prstGeom>
          <a:ln w="12700">
            <a:miter lim="400000"/>
          </a:ln>
        </p:spPr>
      </p:pic>
      <p:sp>
        <p:nvSpPr>
          <p:cNvPr id="220" name="1989年のフレアで被害をうけた米NJ州の原発の変圧器"/>
          <p:cNvSpPr/>
          <p:nvPr/>
        </p:nvSpPr>
        <p:spPr>
          <a:xfrm>
            <a:off x="6316071" y="3237229"/>
            <a:ext cx="2595096"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000"/>
            </a:pPr>
            <a:r>
              <a:rPr sz="1600" dirty="0">
                <a:latin typeface="Yu Gothic" panose="020B0400000000000000" pitchFamily="34" charset="-128"/>
                <a:ea typeface="Yu Gothic" panose="020B0400000000000000" pitchFamily="34" charset="-128"/>
              </a:rPr>
              <a:t>1989</a:t>
            </a:r>
            <a:r>
              <a:rPr sz="1600" dirty="0">
                <a:latin typeface="Yu Gothic" panose="020B0400000000000000" pitchFamily="34" charset="-128"/>
                <a:ea typeface="Yu Gothic" panose="020B0400000000000000" pitchFamily="34" charset="-128"/>
                <a:cs typeface="ＭＳ Ｐゴシック"/>
                <a:sym typeface="ＭＳ Ｐゴシック"/>
              </a:rPr>
              <a:t>年のフレアで被害をうけた米</a:t>
            </a:r>
            <a:r>
              <a:rPr sz="1600" dirty="0">
                <a:latin typeface="Yu Gothic" panose="020B0400000000000000" pitchFamily="34" charset="-128"/>
                <a:ea typeface="Yu Gothic" panose="020B0400000000000000" pitchFamily="34" charset="-128"/>
              </a:rPr>
              <a:t>NJ</a:t>
            </a:r>
            <a:r>
              <a:rPr sz="1600" dirty="0">
                <a:latin typeface="Yu Gothic" panose="020B0400000000000000" pitchFamily="34" charset="-128"/>
                <a:ea typeface="Yu Gothic" panose="020B0400000000000000" pitchFamily="34" charset="-128"/>
                <a:cs typeface="ＭＳ Ｐゴシック"/>
                <a:sym typeface="ＭＳ Ｐゴシック"/>
              </a:rPr>
              <a:t>州の原発の変圧器</a:t>
            </a:r>
          </a:p>
        </p:txBody>
      </p:sp>
      <p:pic>
        <p:nvPicPr>
          <p:cNvPr id="221" name="J:\images\IonoEffect.JPG" descr="J:\images\IonoEffect.JPG"/>
          <p:cNvPicPr>
            <a:picLocks noChangeAspect="1"/>
          </p:cNvPicPr>
          <p:nvPr/>
        </p:nvPicPr>
        <p:blipFill>
          <a:blip r:embed="rId3">
            <a:extLst/>
          </a:blip>
          <a:stretch>
            <a:fillRect/>
          </a:stretch>
        </p:blipFill>
        <p:spPr>
          <a:xfrm>
            <a:off x="215370" y="3237230"/>
            <a:ext cx="5965463" cy="3555326"/>
          </a:xfrm>
          <a:prstGeom prst="rect">
            <a:avLst/>
          </a:prstGeom>
          <a:ln>
            <a:solidFill>
              <a:srgbClr val="000000"/>
            </a:solidFill>
          </a:ln>
        </p:spPr>
      </p:pic>
      <p:sp>
        <p:nvSpPr>
          <p:cNvPr id="222" name="電離圏擾乱と通信、測位障害(NICT)"/>
          <p:cNvSpPr/>
          <p:nvPr/>
        </p:nvSpPr>
        <p:spPr>
          <a:xfrm>
            <a:off x="6180833" y="6427005"/>
            <a:ext cx="3313794" cy="30777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1000"/>
            </a:pPr>
            <a:r>
              <a:rPr sz="1400" dirty="0">
                <a:latin typeface="Yu Gothic" panose="020B0400000000000000" pitchFamily="34" charset="-128"/>
                <a:ea typeface="Yu Gothic" panose="020B0400000000000000" pitchFamily="34" charset="-128"/>
                <a:cs typeface="ＭＳ Ｐゴシック"/>
                <a:sym typeface="ＭＳ Ｐゴシック"/>
              </a:rPr>
              <a:t>電離圏擾乱と通信、測位障害</a:t>
            </a:r>
            <a:r>
              <a:rPr sz="1400" dirty="0">
                <a:latin typeface="Yu Gothic" panose="020B0400000000000000" pitchFamily="34" charset="-128"/>
                <a:ea typeface="Yu Gothic" panose="020B0400000000000000" pitchFamily="34" charset="-128"/>
              </a:rPr>
              <a:t>(NICT)</a:t>
            </a:r>
          </a:p>
        </p:txBody>
      </p:sp>
    </p:spTree>
    <p:extLst>
      <p:ext uri="{BB962C8B-B14F-4D97-AF65-F5344CB8AC3E}">
        <p14:creationId xmlns:p14="http://schemas.microsoft.com/office/powerpoint/2010/main" val="357213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 name="キャリントンフレア (1859年9月）"/>
          <p:cNvSpPr>
            <a:spLocks noGrp="1"/>
          </p:cNvSpPr>
          <p:nvPr>
            <p:ph type="title"/>
          </p:nvPr>
        </p:nvSpPr>
        <p:spPr>
          <a:xfrm>
            <a:off x="395536" y="116632"/>
            <a:ext cx="8229601" cy="1143001"/>
          </a:xfrm>
          <a:prstGeom prst="rect">
            <a:avLst/>
          </a:prstGeom>
        </p:spPr>
        <p:txBody>
          <a:bodyPr/>
          <a:lstStyle/>
          <a:p>
            <a:pPr>
              <a:defRPr sz="3600"/>
            </a:pPr>
            <a:r>
              <a:rPr>
                <a:latin typeface="Yu Gothic" panose="020B0400000000000000" pitchFamily="34" charset="-128"/>
                <a:ea typeface="Yu Gothic" panose="020B0400000000000000" pitchFamily="34" charset="-128"/>
              </a:rPr>
              <a:t>キャリントンフレア (1859年9月）</a:t>
            </a:r>
          </a:p>
        </p:txBody>
      </p:sp>
      <p:grpSp>
        <p:nvGrpSpPr>
          <p:cNvPr id="227" name="グループ"/>
          <p:cNvGrpSpPr/>
          <p:nvPr/>
        </p:nvGrpSpPr>
        <p:grpSpPr>
          <a:xfrm>
            <a:off x="5043632" y="1814413"/>
            <a:ext cx="3812833" cy="3031947"/>
            <a:chOff x="0" y="0"/>
            <a:chExt cx="3812831" cy="3031945"/>
          </a:xfrm>
        </p:grpSpPr>
        <p:pic>
          <p:nvPicPr>
            <p:cNvPr id="225" name="image45.png" descr="image45.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191" y="6191"/>
              <a:ext cx="3481290" cy="3019563"/>
            </a:xfrm>
            <a:prstGeom prst="rect">
              <a:avLst/>
            </a:prstGeom>
            <a:ln w="12700" cap="flat">
              <a:noFill/>
              <a:miter lim="400000"/>
            </a:ln>
            <a:effectLst/>
          </p:spPr>
        </p:pic>
        <p:sp>
          <p:nvSpPr>
            <p:cNvPr id="226" name="四角形"/>
            <p:cNvSpPr/>
            <p:nvPr/>
          </p:nvSpPr>
          <p:spPr>
            <a:xfrm>
              <a:off x="0" y="0"/>
              <a:ext cx="3812832" cy="3031946"/>
            </a:xfrm>
            <a:prstGeom prst="rect">
              <a:avLst/>
            </a:prstGeom>
            <a:noFill/>
            <a:ln w="9525" cap="flat">
              <a:solidFill>
                <a:srgbClr val="000000"/>
              </a:solidFill>
              <a:prstDash val="solid"/>
              <a:miter lim="800000"/>
            </a:ln>
            <a:effectLst/>
          </p:spPr>
          <p:txBody>
            <a:bodyPr wrap="square" lIns="45719" tIns="45719" rIns="45719" bIns="45719" numCol="1" anchor="ctr">
              <a:noAutofit/>
            </a:bodyPr>
            <a:lstStyle/>
            <a:p>
              <a:endParaRPr>
                <a:latin typeface="Yu Gothic" panose="020B0400000000000000" pitchFamily="34" charset="-128"/>
                <a:ea typeface="Yu Gothic" panose="020B0400000000000000" pitchFamily="34" charset="-128"/>
                <a:cs typeface="Kozuka Gothic Pr6N L" charset="-128"/>
              </a:endParaRPr>
            </a:p>
          </p:txBody>
        </p:sp>
      </p:grpSp>
      <p:sp>
        <p:nvSpPr>
          <p:cNvPr id="228" name="近代観測史上最大のフレア-宇宙天気現象…"/>
          <p:cNvSpPr/>
          <p:nvPr/>
        </p:nvSpPr>
        <p:spPr>
          <a:xfrm>
            <a:off x="443175" y="1412775"/>
            <a:ext cx="4464498" cy="21236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indent="-457200">
              <a:buSzPct val="100000"/>
              <a:buFont typeface="Arial"/>
              <a:buChar char="•"/>
              <a:defRPr sz="2200"/>
            </a:pPr>
            <a:r>
              <a:rPr>
                <a:latin typeface="Yu Gothic" panose="020B0400000000000000" pitchFamily="34" charset="-128"/>
                <a:ea typeface="Yu Gothic" panose="020B0400000000000000" pitchFamily="34" charset="-128"/>
                <a:cs typeface="Kozuka Gothic Pr6N L" charset="-128"/>
                <a:sym typeface="Helvetica"/>
              </a:rPr>
              <a:t>近代観測史上最大のフレア</a:t>
            </a:r>
            <a:r>
              <a:rPr>
                <a:latin typeface="Yu Gothic" panose="020B0400000000000000" pitchFamily="34" charset="-128"/>
                <a:ea typeface="Yu Gothic" panose="020B0400000000000000" pitchFamily="34" charset="-128"/>
                <a:cs typeface="Kozuka Gothic Pr6N L" charset="-128"/>
              </a:rPr>
              <a:t>-</a:t>
            </a:r>
            <a:r>
              <a:rPr>
                <a:latin typeface="Yu Gothic" panose="020B0400000000000000" pitchFamily="34" charset="-128"/>
                <a:ea typeface="Yu Gothic" panose="020B0400000000000000" pitchFamily="34" charset="-128"/>
                <a:cs typeface="Kozuka Gothic Pr6N L" charset="-128"/>
                <a:sym typeface="Helvetica"/>
              </a:rPr>
              <a:t>宇宙天気現象</a:t>
            </a:r>
          </a:p>
          <a:p>
            <a:pPr marL="457200" indent="-457200">
              <a:buSzPct val="100000"/>
              <a:buFont typeface="Arial"/>
              <a:buChar char="•"/>
              <a:defRPr sz="2200"/>
            </a:pPr>
            <a:r>
              <a:rPr>
                <a:latin typeface="Yu Gothic" panose="020B0400000000000000" pitchFamily="34" charset="-128"/>
                <a:ea typeface="Yu Gothic" panose="020B0400000000000000" pitchFamily="34" charset="-128"/>
                <a:cs typeface="Kozuka Gothic Pr6N L" charset="-128"/>
                <a:sym typeface="Helvetica"/>
              </a:rPr>
              <a:t>キューバやバハナなど低緯度でもオーロラ</a:t>
            </a:r>
            <a:r>
              <a:rPr>
                <a:latin typeface="Yu Gothic" panose="020B0400000000000000" pitchFamily="34" charset="-128"/>
                <a:ea typeface="Yu Gothic" panose="020B0400000000000000" pitchFamily="34" charset="-128"/>
                <a:cs typeface="Kozuka Gothic Pr6N L" charset="-128"/>
              </a:rPr>
              <a:t>を観測</a:t>
            </a:r>
          </a:p>
          <a:p>
            <a:pPr marL="457200" indent="-457200">
              <a:buSzPct val="100000"/>
              <a:buFont typeface="Arial"/>
              <a:buChar char="•"/>
              <a:defRPr sz="2200"/>
            </a:pPr>
            <a:r>
              <a:rPr>
                <a:latin typeface="Yu Gothic" panose="020B0400000000000000" pitchFamily="34" charset="-128"/>
                <a:ea typeface="Yu Gothic" panose="020B0400000000000000" pitchFamily="34" charset="-128"/>
                <a:cs typeface="Kozuka Gothic Pr6N L" charset="-128"/>
              </a:rPr>
              <a:t>日本でも青森県や和歌山県見えたらしい（後述）</a:t>
            </a:r>
          </a:p>
        </p:txBody>
      </p:sp>
      <p:sp>
        <p:nvSpPr>
          <p:cNvPr id="229" name="2012年7月23日、キャリントンフレアと同程度と思われるフレアが発生。地球から見て太陽の横側だったので被害はなかった"/>
          <p:cNvSpPr/>
          <p:nvPr/>
        </p:nvSpPr>
        <p:spPr>
          <a:xfrm>
            <a:off x="539551" y="5940523"/>
            <a:ext cx="8064898" cy="646331"/>
          </a:xfrm>
          <a:prstGeom prst="rect">
            <a:avLst/>
          </a:prstGeom>
          <a:ln>
            <a:solidFill>
              <a:srgbClr val="FF0000"/>
            </a:solidFill>
          </a:ln>
          <a:extLst>
            <a:ext uri="{C572A759-6A51-4108-AA02-DFA0A04FC94B}">
              <ma14:wrappingTextBoxFlag xmlns="" xmlns:ma14="http://schemas.microsoft.com/office/mac/drawingml/2011/main" val="1"/>
            </a:ext>
          </a:extLst>
        </p:spPr>
        <p:txBody>
          <a:bodyPr lIns="45719" rIns="45719">
            <a:spAutoFit/>
          </a:bodyPr>
          <a:lstStyle/>
          <a:p>
            <a:pPr marL="285750" indent="-285750">
              <a:buSzPct val="100000"/>
              <a:buFont typeface="Arial"/>
              <a:buChar char="•"/>
            </a:pPr>
            <a:r>
              <a:rPr>
                <a:latin typeface="Yu Gothic" panose="020B0400000000000000" pitchFamily="34" charset="-128"/>
                <a:ea typeface="Yu Gothic" panose="020B0400000000000000" pitchFamily="34" charset="-128"/>
                <a:cs typeface="Kozuka Gothic Pr6N L" charset="-128"/>
              </a:rPr>
              <a:t>2012</a:t>
            </a:r>
            <a:r>
              <a:rPr>
                <a:latin typeface="Yu Gothic" panose="020B0400000000000000" pitchFamily="34" charset="-128"/>
                <a:ea typeface="Yu Gothic" panose="020B0400000000000000" pitchFamily="34" charset="-128"/>
                <a:cs typeface="Kozuka Gothic Pr6N L" charset="-128"/>
                <a:sym typeface="Helvetica"/>
              </a:rPr>
              <a:t>年</a:t>
            </a:r>
            <a:r>
              <a:rPr>
                <a:latin typeface="Yu Gothic" panose="020B0400000000000000" pitchFamily="34" charset="-128"/>
                <a:ea typeface="Yu Gothic" panose="020B0400000000000000" pitchFamily="34" charset="-128"/>
                <a:cs typeface="Kozuka Gothic Pr6N L" charset="-128"/>
              </a:rPr>
              <a:t>7</a:t>
            </a:r>
            <a:r>
              <a:rPr>
                <a:latin typeface="Yu Gothic" panose="020B0400000000000000" pitchFamily="34" charset="-128"/>
                <a:ea typeface="Yu Gothic" panose="020B0400000000000000" pitchFamily="34" charset="-128"/>
                <a:cs typeface="Kozuka Gothic Pr6N L" charset="-128"/>
                <a:sym typeface="Helvetica"/>
              </a:rPr>
              <a:t>月</a:t>
            </a:r>
            <a:r>
              <a:rPr>
                <a:latin typeface="Yu Gothic" panose="020B0400000000000000" pitchFamily="34" charset="-128"/>
                <a:ea typeface="Yu Gothic" panose="020B0400000000000000" pitchFamily="34" charset="-128"/>
                <a:cs typeface="Kozuka Gothic Pr6N L" charset="-128"/>
              </a:rPr>
              <a:t>23</a:t>
            </a:r>
            <a:r>
              <a:rPr>
                <a:latin typeface="Yu Gothic" panose="020B0400000000000000" pitchFamily="34" charset="-128"/>
                <a:ea typeface="Yu Gothic" panose="020B0400000000000000" pitchFamily="34" charset="-128"/>
                <a:cs typeface="Kozuka Gothic Pr6N L" charset="-128"/>
                <a:sym typeface="Helvetica"/>
              </a:rPr>
              <a:t>日、</a:t>
            </a:r>
            <a:r>
              <a:rPr>
                <a:latin typeface="Yu Gothic" panose="020B0400000000000000" pitchFamily="34" charset="-128"/>
                <a:ea typeface="Yu Gothic" panose="020B0400000000000000" pitchFamily="34" charset="-128"/>
                <a:cs typeface="Kozuka Gothic Pr6N L" charset="-128"/>
              </a:rPr>
              <a:t>キャリントン</a:t>
            </a:r>
            <a:r>
              <a:rPr>
                <a:latin typeface="Yu Gothic" panose="020B0400000000000000" pitchFamily="34" charset="-128"/>
                <a:ea typeface="Yu Gothic" panose="020B0400000000000000" pitchFamily="34" charset="-128"/>
                <a:cs typeface="Kozuka Gothic Pr6N L" charset="-128"/>
                <a:sym typeface="Helvetica"/>
              </a:rPr>
              <a:t>フレアと同程度と思われるフレアが発生。地球から見て太陽の横側だったので被害はなかった</a:t>
            </a:r>
          </a:p>
        </p:txBody>
      </p:sp>
    </p:spTree>
    <p:extLst>
      <p:ext uri="{BB962C8B-B14F-4D97-AF65-F5344CB8AC3E}">
        <p14:creationId xmlns:p14="http://schemas.microsoft.com/office/powerpoint/2010/main" val="841428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 name="スーパーフレア想像図"/>
          <p:cNvSpPr>
            <a:spLocks noGrp="1"/>
          </p:cNvSpPr>
          <p:nvPr>
            <p:ph type="title"/>
          </p:nvPr>
        </p:nvSpPr>
        <p:spPr>
          <a:prstGeom prst="rect">
            <a:avLst/>
          </a:prstGeom>
        </p:spPr>
        <p:txBody>
          <a:bodyPr>
            <a:normAutofit/>
          </a:bodyPr>
          <a:lstStyle/>
          <a:p>
            <a:r>
              <a:rPr lang="ja-JP" altLang="en-US" sz="4000">
                <a:latin typeface="Yu Gothic" panose="020B0400000000000000" pitchFamily="34" charset="-128"/>
                <a:ea typeface="Yu Gothic" panose="020B0400000000000000" pitchFamily="34" charset="-128"/>
              </a:rPr>
              <a:t>太陽でスーパーフレア？</a:t>
            </a:r>
            <a:endParaRPr sz="4000" dirty="0">
              <a:latin typeface="Yu Gothic" panose="020B0400000000000000" pitchFamily="34" charset="-128"/>
              <a:ea typeface="Yu Gothic" panose="020B0400000000000000" pitchFamily="34" charset="-128"/>
            </a:endParaRPr>
          </a:p>
        </p:txBody>
      </p:sp>
      <p:pic>
        <p:nvPicPr>
          <p:cNvPr id="255" name="image52.jpg" descr="image52.jpg"/>
          <p:cNvPicPr>
            <a:picLocks noChangeAspect="1"/>
          </p:cNvPicPr>
          <p:nvPr/>
        </p:nvPicPr>
        <p:blipFill>
          <a:blip r:embed="rId2">
            <a:extLst/>
          </a:blip>
          <a:stretch>
            <a:fillRect/>
          </a:stretch>
        </p:blipFill>
        <p:spPr>
          <a:xfrm>
            <a:off x="5002542" y="3057965"/>
            <a:ext cx="3679986" cy="3525397"/>
          </a:xfrm>
          <a:prstGeom prst="rect">
            <a:avLst/>
          </a:prstGeom>
          <a:ln w="12700">
            <a:miter lim="400000"/>
          </a:ln>
        </p:spPr>
      </p:pic>
      <p:pic>
        <p:nvPicPr>
          <p:cNvPr id="256" name="MDI_int_dk_2003" descr="MDI_int_dk_200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432" y="1507738"/>
            <a:ext cx="2601641" cy="2601641"/>
          </a:xfrm>
          <a:prstGeom prst="rect">
            <a:avLst/>
          </a:prstGeom>
          <a:noFill/>
          <a:ln w="19050">
            <a:noFill/>
          </a:ln>
        </p:spPr>
      </p:pic>
      <p:sp>
        <p:nvSpPr>
          <p:cNvPr id="257" name="普通の太陽"/>
          <p:cNvSpPr/>
          <p:nvPr/>
        </p:nvSpPr>
        <p:spPr>
          <a:xfrm>
            <a:off x="2883952" y="1176226"/>
            <a:ext cx="553996"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Helvetica"/>
              </a:defRPr>
            </a:lvl1pPr>
          </a:lstStyle>
          <a:p>
            <a:pPr>
              <a:defRPr>
                <a:latin typeface="+mn-lt"/>
                <a:ea typeface="+mn-ea"/>
                <a:cs typeface="+mn-cs"/>
                <a:sym typeface="Calibri"/>
              </a:defRPr>
            </a:pPr>
            <a:r>
              <a:rPr dirty="0" err="1">
                <a:latin typeface="Yu Gothic" panose="020B0400000000000000" pitchFamily="34" charset="-128"/>
                <a:ea typeface="Yu Gothic" panose="020B0400000000000000" pitchFamily="34" charset="-128"/>
                <a:sym typeface="Helvetica"/>
              </a:rPr>
              <a:t>太陽</a:t>
            </a:r>
            <a:endParaRPr dirty="0">
              <a:latin typeface="Yu Gothic" panose="020B0400000000000000" pitchFamily="34" charset="-128"/>
              <a:ea typeface="Yu Gothic" panose="020B0400000000000000" pitchFamily="34" charset="-128"/>
              <a:sym typeface="Helvetica"/>
            </a:endParaRPr>
          </a:p>
        </p:txBody>
      </p:sp>
      <p:sp>
        <p:nvSpPr>
          <p:cNvPr id="258" name="スーパーフレアを起こす太陽型星"/>
          <p:cNvSpPr/>
          <p:nvPr/>
        </p:nvSpPr>
        <p:spPr>
          <a:xfrm>
            <a:off x="4137187" y="6398696"/>
            <a:ext cx="4708979"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Helvetica"/>
              </a:defRPr>
            </a:lvl1pPr>
          </a:lstStyle>
          <a:p>
            <a:pPr>
              <a:defRPr>
                <a:latin typeface="+mn-lt"/>
                <a:ea typeface="+mn-ea"/>
                <a:cs typeface="+mn-cs"/>
                <a:sym typeface="Calibri"/>
              </a:defRPr>
            </a:pPr>
            <a:r>
              <a:rPr dirty="0" err="1">
                <a:latin typeface="Yu Gothic" panose="020B0400000000000000" pitchFamily="34" charset="-128"/>
                <a:ea typeface="Yu Gothic" panose="020B0400000000000000" pitchFamily="34" charset="-128"/>
                <a:sym typeface="Helvetica"/>
              </a:rPr>
              <a:t>スーパーフレアを起こす太陽型星</a:t>
            </a:r>
            <a:r>
              <a:rPr lang="ja-JP" altLang="en-US">
                <a:latin typeface="Yu Gothic" panose="020B0400000000000000" pitchFamily="34" charset="-128"/>
                <a:ea typeface="Yu Gothic" panose="020B0400000000000000" pitchFamily="34" charset="-128"/>
                <a:sym typeface="Helvetica"/>
              </a:rPr>
              <a:t>（想像図）</a:t>
            </a:r>
            <a:endParaRPr dirty="0">
              <a:latin typeface="Yu Gothic" panose="020B0400000000000000" pitchFamily="34" charset="-128"/>
              <a:ea typeface="Yu Gothic" panose="020B0400000000000000" pitchFamily="34" charset="-128"/>
              <a:sym typeface="Helvetica"/>
            </a:endParaRPr>
          </a:p>
        </p:txBody>
      </p:sp>
      <p:grpSp>
        <p:nvGrpSpPr>
          <p:cNvPr id="7" name="グループ">
            <a:extLst>
              <a:ext uri="{FF2B5EF4-FFF2-40B4-BE49-F238E27FC236}">
                <a16:creationId xmlns:a16="http://schemas.microsoft.com/office/drawing/2014/main" id="{45B07824-E59A-A944-95D9-C9DDCFC52FEF}"/>
              </a:ext>
            </a:extLst>
          </p:cNvPr>
          <p:cNvGrpSpPr/>
          <p:nvPr/>
        </p:nvGrpSpPr>
        <p:grpSpPr>
          <a:xfrm>
            <a:off x="5283200" y="1176226"/>
            <a:ext cx="3033582" cy="2123151"/>
            <a:chOff x="0" y="0"/>
            <a:chExt cx="4454330" cy="3117507"/>
          </a:xfrm>
        </p:grpSpPr>
        <p:sp>
          <p:nvSpPr>
            <p:cNvPr id="8" name="四角形">
              <a:extLst>
                <a:ext uri="{FF2B5EF4-FFF2-40B4-BE49-F238E27FC236}">
                  <a16:creationId xmlns:a16="http://schemas.microsoft.com/office/drawing/2014/main" id="{674CB1AE-8878-BD41-80E4-97C26A0B6DE6}"/>
                </a:ext>
              </a:extLst>
            </p:cNvPr>
            <p:cNvSpPr/>
            <p:nvPr/>
          </p:nvSpPr>
          <p:spPr>
            <a:xfrm>
              <a:off x="0" y="0"/>
              <a:ext cx="4454331" cy="3117508"/>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9" name="image50.png" descr="image50.png">
              <a:extLst>
                <a:ext uri="{FF2B5EF4-FFF2-40B4-BE49-F238E27FC236}">
                  <a16:creationId xmlns:a16="http://schemas.microsoft.com/office/drawing/2014/main" id="{607BA5A7-C9F5-944A-AEE2-32D024AFD9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454331" cy="3117508"/>
            </a:xfrm>
            <a:prstGeom prst="rect">
              <a:avLst/>
            </a:prstGeom>
            <a:ln w="12700" cap="flat">
              <a:noFill/>
              <a:miter lim="400000"/>
            </a:ln>
            <a:effectLst/>
          </p:spPr>
        </p:pic>
      </p:grpSp>
      <p:sp>
        <p:nvSpPr>
          <p:cNvPr id="10" name="普通の太陽">
            <a:extLst>
              <a:ext uri="{FF2B5EF4-FFF2-40B4-BE49-F238E27FC236}">
                <a16:creationId xmlns:a16="http://schemas.microsoft.com/office/drawing/2014/main" id="{A3D1AFC0-D519-6543-B86C-D616730C19CF}"/>
              </a:ext>
            </a:extLst>
          </p:cNvPr>
          <p:cNvSpPr/>
          <p:nvPr/>
        </p:nvSpPr>
        <p:spPr>
          <a:xfrm>
            <a:off x="7637431" y="846138"/>
            <a:ext cx="1358703" cy="30777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Helvetica"/>
              </a:defRPr>
            </a:lvl1pPr>
          </a:lstStyle>
          <a:p>
            <a:pPr>
              <a:defRPr>
                <a:latin typeface="+mn-lt"/>
                <a:ea typeface="+mn-ea"/>
                <a:cs typeface="+mn-cs"/>
                <a:sym typeface="Calibri"/>
              </a:defRPr>
            </a:pPr>
            <a:r>
              <a:rPr lang="en-US" sz="1400" dirty="0">
                <a:latin typeface="Yu Gothic" panose="020B0400000000000000" pitchFamily="34" charset="-128"/>
                <a:ea typeface="Yu Gothic" panose="020B0400000000000000" pitchFamily="34" charset="-128"/>
                <a:sym typeface="Helvetica"/>
              </a:rPr>
              <a:t>Maehara+2012</a:t>
            </a:r>
            <a:endParaRPr sz="1400" dirty="0">
              <a:latin typeface="Yu Gothic" panose="020B0400000000000000" pitchFamily="34" charset="-128"/>
              <a:ea typeface="Yu Gothic" panose="020B0400000000000000" pitchFamily="34" charset="-128"/>
              <a:sym typeface="Helvetica"/>
            </a:endParaRPr>
          </a:p>
        </p:txBody>
      </p:sp>
      <p:sp>
        <p:nvSpPr>
          <p:cNvPr id="2" name="テキスト ボックス 1">
            <a:extLst>
              <a:ext uri="{FF2B5EF4-FFF2-40B4-BE49-F238E27FC236}">
                <a16:creationId xmlns:a16="http://schemas.microsoft.com/office/drawing/2014/main" id="{059AE623-DD93-244D-A8B8-F876B09E74D3}"/>
              </a:ext>
            </a:extLst>
          </p:cNvPr>
          <p:cNvSpPr txBox="1"/>
          <p:nvPr/>
        </p:nvSpPr>
        <p:spPr>
          <a:xfrm>
            <a:off x="457200" y="4914900"/>
            <a:ext cx="4184159" cy="1477328"/>
          </a:xfrm>
          <a:prstGeom prst="rect">
            <a:avLst/>
          </a:prstGeom>
          <a:noFill/>
        </p:spPr>
        <p:txBody>
          <a:bodyPr wrap="none" rtlCol="0">
            <a:spAutoFit/>
          </a:bodyPr>
          <a:lstStyle/>
          <a:p>
            <a:r>
              <a:rPr lang="ja-JP" altLang="en-US">
                <a:latin typeface="Yu Gothic" panose="020B0400000000000000" pitchFamily="34" charset="-128"/>
                <a:ea typeface="Yu Gothic" panose="020B0400000000000000" pitchFamily="34" charset="-128"/>
              </a:rPr>
              <a:t>キャリントンフレアの</a:t>
            </a:r>
            <a:r>
              <a:rPr lang="en-US" altLang="ja-JP" dirty="0">
                <a:latin typeface="Yu Gothic" panose="020B0400000000000000" pitchFamily="34" charset="-128"/>
                <a:ea typeface="Yu Gothic" panose="020B0400000000000000" pitchFamily="34" charset="-128"/>
              </a:rPr>
              <a:t>100-1000</a:t>
            </a:r>
            <a:r>
              <a:rPr lang="ja-JP" altLang="en-US">
                <a:latin typeface="Yu Gothic" panose="020B0400000000000000" pitchFamily="34" charset="-128"/>
                <a:ea typeface="Yu Gothic" panose="020B0400000000000000" pitchFamily="34" charset="-128"/>
              </a:rPr>
              <a:t>倍もの</a:t>
            </a:r>
            <a:endParaRPr lang="en-US" altLang="ja-JP" dirty="0">
              <a:latin typeface="Yu Gothic" panose="020B0400000000000000" pitchFamily="34" charset="-128"/>
              <a:ea typeface="Yu Gothic" panose="020B0400000000000000" pitchFamily="34" charset="-128"/>
            </a:endParaRPr>
          </a:p>
          <a:p>
            <a:r>
              <a:rPr kumimoji="1" lang="ja-JP" altLang="en-US">
                <a:latin typeface="Yu Gothic" panose="020B0400000000000000" pitchFamily="34" charset="-128"/>
                <a:ea typeface="Yu Gothic" panose="020B0400000000000000" pitchFamily="34" charset="-128"/>
              </a:rPr>
              <a:t>フレアが太陽型星であいついで発見。</a:t>
            </a:r>
            <a:endParaRPr kumimoji="1" lang="en-US" altLang="ja-JP" dirty="0">
              <a:latin typeface="Yu Gothic" panose="020B0400000000000000" pitchFamily="34" charset="-128"/>
              <a:ea typeface="Yu Gothic" panose="020B0400000000000000" pitchFamily="34" charset="-128"/>
            </a:endParaRPr>
          </a:p>
          <a:p>
            <a:endParaRPr lang="en-US" altLang="ja-JP" dirty="0">
              <a:latin typeface="Yu Gothic" panose="020B0400000000000000" pitchFamily="34" charset="-128"/>
              <a:ea typeface="Yu Gothic" panose="020B0400000000000000" pitchFamily="34" charset="-128"/>
            </a:endParaRPr>
          </a:p>
          <a:p>
            <a:r>
              <a:rPr kumimoji="1" lang="ja-JP" altLang="en-US">
                <a:latin typeface="Yu Gothic" panose="020B0400000000000000" pitchFamily="34" charset="-128"/>
                <a:ea typeface="Yu Gothic" panose="020B0400000000000000" pitchFamily="34" charset="-128"/>
              </a:rPr>
              <a:t>もし太陽でおきれば大災害</a:t>
            </a:r>
            <a:endParaRPr kumimoji="1" lang="en-US" altLang="ja-JP" dirty="0">
              <a:latin typeface="Yu Gothic" panose="020B0400000000000000" pitchFamily="34" charset="-128"/>
              <a:ea typeface="Yu Gothic" panose="020B0400000000000000" pitchFamily="34" charset="-128"/>
            </a:endParaRPr>
          </a:p>
          <a:p>
            <a:r>
              <a:rPr lang="ja-JP" altLang="en-US">
                <a:latin typeface="Yu Gothic" panose="020B0400000000000000" pitchFamily="34" charset="-128"/>
                <a:ea typeface="Yu Gothic" panose="020B0400000000000000" pitchFamily="34" charset="-128"/>
              </a:rPr>
              <a:t>（詳しくは</a:t>
            </a:r>
            <a:r>
              <a:rPr lang="en-US" altLang="ja-JP" dirty="0">
                <a:latin typeface="Yu Gothic" panose="020B0400000000000000" pitchFamily="34" charset="-128"/>
                <a:ea typeface="Yu Gothic" panose="020B0400000000000000" pitchFamily="34" charset="-128"/>
              </a:rPr>
              <a:t>2/12</a:t>
            </a:r>
            <a:r>
              <a:rPr lang="ja-JP" altLang="en-US">
                <a:latin typeface="Yu Gothic" panose="020B0400000000000000" pitchFamily="34" charset="-128"/>
                <a:ea typeface="Yu Gothic" panose="020B0400000000000000" pitchFamily="34" charset="-128"/>
              </a:rPr>
              <a:t>の金曜天文講話で）</a:t>
            </a:r>
            <a:endParaRPr kumimoji="1" lang="ja-JP" altLang="en-US">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406148351"/>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saka_180618" id="{D7F2B0C2-8BBC-FF4D-AB8F-B0BF64F6A526}" vid="{70BDD2E2-CEB5-E14A-8151-657EC630E399}"/>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ホワイト</Template>
  <TotalTime>5885</TotalTime>
  <Words>2400</Words>
  <Application>Microsoft Macintosh PowerPoint</Application>
  <PresentationFormat>画面に合わせる (4:3)</PresentationFormat>
  <Paragraphs>231</Paragraphs>
  <Slides>43</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43</vt:i4>
      </vt:variant>
    </vt:vector>
  </HeadingPairs>
  <TitlesOfParts>
    <vt:vector size="50" baseType="lpstr">
      <vt:lpstr>Kozuka Gothic Pr6N L</vt:lpstr>
      <vt:lpstr>小塚ゴシック Pr6N H</vt:lpstr>
      <vt:lpstr>小塚ゴシック Pr6N R</vt:lpstr>
      <vt:lpstr>Yu Gothic</vt:lpstr>
      <vt:lpstr>Arial</vt:lpstr>
      <vt:lpstr>Calibri</vt:lpstr>
      <vt:lpstr>ホワイト</vt:lpstr>
      <vt:lpstr>歴史文献から探る過去の太陽活動</vt:lpstr>
      <vt:lpstr>今日のお話</vt:lpstr>
      <vt:lpstr>PowerPoint プレゼンテーション</vt:lpstr>
      <vt:lpstr>PowerPoint プレゼンテーション</vt:lpstr>
      <vt:lpstr>PowerPoint プレゼンテーション</vt:lpstr>
      <vt:lpstr>PowerPoint プレゼンテーション</vt:lpstr>
      <vt:lpstr>宇宙天気現象による被害</vt:lpstr>
      <vt:lpstr>キャリントンフレア (1859年9月）</vt:lpstr>
      <vt:lpstr>太陽でスーパーフレア？</vt:lpstr>
      <vt:lpstr>ここまでのまとめ</vt:lpstr>
      <vt:lpstr>歴史文献から過去の天文現象を探る</vt:lpstr>
      <vt:lpstr>太陽活動 低緯度オーロラ</vt:lpstr>
      <vt:lpstr>歴史文献中に記録された中低緯度オーロラ</vt:lpstr>
      <vt:lpstr>PowerPoint プレゼンテーション</vt:lpstr>
      <vt:lpstr>オーロラの記録（中国）</vt:lpstr>
      <vt:lpstr>オーロラの記録（日本）</vt:lpstr>
      <vt:lpstr>キャリントンフレアで見られたオーロラ  (1859, Sep 1-2 ）</vt:lpstr>
      <vt:lpstr>キャリントンイベント時の東アジアにおけるオーロラ観測の発掘  Hayakawa, H., Iwahashi, K., Tamazawa, H., Isobe, H., Kataoka, R., Ebihara, Y., Miyahara, H.,  Kawamura, A.D., Shibata, K.; PASJ, 68, 99 (2016)</vt:lpstr>
      <vt:lpstr>日記から天気も再現。 東アジアは部分的に天気が悪かったらしい</vt:lpstr>
      <vt:lpstr>1770年（明和７年）にもキャリントン級のオーロラ？</vt:lpstr>
      <vt:lpstr>PowerPoint プレゼンテーション</vt:lpstr>
      <vt:lpstr>1770年9月に出ていた黒点</vt:lpstr>
      <vt:lpstr>10世紀のスーパーフレアに伴うオーロラ？</vt:lpstr>
      <vt:lpstr>PowerPoint プレゼンテーション</vt:lpstr>
      <vt:lpstr>PowerPoint プレゼンテーション</vt:lpstr>
      <vt:lpstr>PowerPoint プレゼンテーション</vt:lpstr>
      <vt:lpstr>マウンダーミニマムにも低緯度オーロラ？</vt:lpstr>
      <vt:lpstr>歴史学と自然科学の協働について</vt:lpstr>
      <vt:lpstr>PowerPoint プレゼンテーション</vt:lpstr>
      <vt:lpstr>天変地異に対する人々の反応</vt:lpstr>
      <vt:lpstr>Why do we need to collaborate with proper historians?   It’s not just a matter of language.</vt:lpstr>
      <vt:lpstr>PowerPoint プレゼンテーション</vt:lpstr>
      <vt:lpstr>Sep 3 （旧暦七月十四日）aurora?</vt:lpstr>
      <vt:lpstr>Sep 3 （旧暦七月十四日）aurora?</vt:lpstr>
      <vt:lpstr>How about Sep 25 aurora?</vt:lpstr>
      <vt:lpstr>Aurora record on Sep 25（旧暦八月七日） </vt:lpstr>
      <vt:lpstr>PowerPoint プレゼンテーション</vt:lpstr>
      <vt:lpstr>PowerPoint プレゼンテーション</vt:lpstr>
      <vt:lpstr>Various ways of describing aurora</vt:lpstr>
      <vt:lpstr>PowerPoint プレゼンテーション</vt:lpstr>
      <vt:lpstr>歴史学者の興味(一例)</vt:lpstr>
      <vt:lpstr>PowerPoint プレゼンテーション</vt:lpstr>
      <vt:lpstr>Concluding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宇宙と人間</dc:title>
  <dc:creator>Microsoft Office ユーザー</dc:creator>
  <cp:lastModifiedBy>Isobe Hiroaki</cp:lastModifiedBy>
  <cp:revision>45</cp:revision>
  <cp:lastPrinted>2020-10-22T15:18:39Z</cp:lastPrinted>
  <dcterms:created xsi:type="dcterms:W3CDTF">2018-10-26T00:36:17Z</dcterms:created>
  <dcterms:modified xsi:type="dcterms:W3CDTF">2020-12-25T07:14:12Z</dcterms:modified>
</cp:coreProperties>
</file>