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0"/>
  </p:notesMasterIdLst>
  <p:sldIdLst>
    <p:sldId id="555" r:id="rId2"/>
    <p:sldId id="590" r:id="rId3"/>
    <p:sldId id="587" r:id="rId4"/>
    <p:sldId id="588" r:id="rId5"/>
    <p:sldId id="589" r:id="rId6"/>
    <p:sldId id="591" r:id="rId7"/>
    <p:sldId id="595" r:id="rId8"/>
    <p:sldId id="596" r:id="rId9"/>
    <p:sldId id="597" r:id="rId10"/>
    <p:sldId id="560" r:id="rId11"/>
    <p:sldId id="561" r:id="rId12"/>
    <p:sldId id="562" r:id="rId13"/>
    <p:sldId id="593" r:id="rId14"/>
    <p:sldId id="598" r:id="rId15"/>
    <p:sldId id="599" r:id="rId16"/>
    <p:sldId id="600" r:id="rId17"/>
    <p:sldId id="601" r:id="rId18"/>
    <p:sldId id="602" r:id="rId1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480" autoAdjust="0"/>
  </p:normalViewPr>
  <p:slideViewPr>
    <p:cSldViewPr snapToGrid="0" snapToObjects="1">
      <p:cViewPr varScale="1">
        <p:scale>
          <a:sx n="98" d="100"/>
          <a:sy n="98" d="100"/>
        </p:scale>
        <p:origin x="-912"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6A40-7361-784B-A905-6AC4019CA961}" type="datetimeFigureOut">
              <a:rPr kumimoji="1" lang="ja-JP" altLang="en-US" smtClean="0"/>
              <a:t>15/12/01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6DB6-8320-A64C-A80D-D3890E55331B}" type="slidenum">
              <a:rPr kumimoji="1" lang="ja-JP" altLang="en-US" smtClean="0"/>
              <a:t>‹#›</a:t>
            </a:fld>
            <a:endParaRPr kumimoji="1" lang="ja-JP" altLang="en-US"/>
          </a:p>
        </p:txBody>
      </p:sp>
    </p:spTree>
    <p:extLst>
      <p:ext uri="{BB962C8B-B14F-4D97-AF65-F5344CB8AC3E}">
        <p14:creationId xmlns:p14="http://schemas.microsoft.com/office/powerpoint/2010/main" val="6093367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756DB6-8320-A64C-A80D-D3890E55331B}" type="slidenum">
              <a:rPr kumimoji="1" lang="ja-JP" altLang="en-US" smtClean="0"/>
              <a:t>11</a:t>
            </a:fld>
            <a:endParaRPr kumimoji="1" lang="ja-JP" altLang="en-US"/>
          </a:p>
        </p:txBody>
      </p:sp>
    </p:spTree>
    <p:extLst>
      <p:ext uri="{BB962C8B-B14F-4D97-AF65-F5344CB8AC3E}">
        <p14:creationId xmlns:p14="http://schemas.microsoft.com/office/powerpoint/2010/main" val="1741163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15/12/01</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214727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15/12/01</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418685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15/12/01</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406615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15/12/01</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373752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15/12/01</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6879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15/12/01</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8165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0BA3D05-9B65-CA42-B0B3-3AC5B40F4F3C}" type="datetimeFigureOut">
              <a:rPr lang="ja-JP" altLang="en-US" smtClean="0"/>
              <a:t>15/12/01</a:t>
            </a:fld>
            <a:endParaRPr lang="ja-JP" altLang="en-US"/>
          </a:p>
        </p:txBody>
      </p:sp>
      <p:sp>
        <p:nvSpPr>
          <p:cNvPr id="8" name="フッター プレースホルダー 7"/>
          <p:cNvSpPr>
            <a:spLocks noGrp="1"/>
          </p:cNvSpPr>
          <p:nvPr>
            <p:ph type="ftr" sz="quarter" idx="11"/>
          </p:nvPr>
        </p:nvSpPr>
        <p:spPr/>
        <p:txBody>
          <a:bodyPr/>
          <a:lstStyle/>
          <a:p>
            <a:endParaRPr lang="ja-JP" altLang="en-US"/>
          </a:p>
        </p:txBody>
      </p:sp>
      <p:sp>
        <p:nvSpPr>
          <p:cNvPr id="9" name="スライド番号プレースホルダー 8"/>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3766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0BA3D05-9B65-CA42-B0B3-3AC5B40F4F3C}" type="datetimeFigureOut">
              <a:rPr lang="ja-JP" altLang="en-US" smtClean="0"/>
              <a:t>15/12/01</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99034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A3D05-9B65-CA42-B0B3-3AC5B40F4F3C}" type="datetimeFigureOut">
              <a:rPr lang="ja-JP" altLang="en-US" smtClean="0"/>
              <a:t>15/12/01</a:t>
            </a:fld>
            <a:endParaRPr lang="ja-JP" altLang="en-US"/>
          </a:p>
        </p:txBody>
      </p:sp>
      <p:sp>
        <p:nvSpPr>
          <p:cNvPr id="3" name="フッター プレースホルダー 2"/>
          <p:cNvSpPr>
            <a:spLocks noGrp="1"/>
          </p:cNvSpPr>
          <p:nvPr>
            <p:ph type="ftr" sz="quarter" idx="11"/>
          </p:nvPr>
        </p:nvSpPr>
        <p:spPr/>
        <p:txBody>
          <a:bodyPr/>
          <a:lstStyle/>
          <a:p>
            <a:endParaRPr lang="ja-JP" altLang="en-US"/>
          </a:p>
        </p:txBody>
      </p:sp>
      <p:sp>
        <p:nvSpPr>
          <p:cNvPr id="4" name="スライド番号プレースホルダー 3"/>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28604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15/12/01</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80396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pPr/>
              <a:t>15/12/01</a:t>
            </a:fld>
            <a:endParaRPr lang="ja-JP" altLang="en-US" dirty="0"/>
          </a:p>
        </p:txBody>
      </p:sp>
      <p:sp>
        <p:nvSpPr>
          <p:cNvPr id="6" name="フッター プレースホルダー 5"/>
          <p:cNvSpPr>
            <a:spLocks noGrp="1"/>
          </p:cNvSpPr>
          <p:nvPr>
            <p:ph type="ftr" sz="quarter" idx="11"/>
          </p:nvPr>
        </p:nvSpPr>
        <p:spPr/>
        <p:txBody>
          <a:bodyPr/>
          <a:lstStyle/>
          <a:p>
            <a:endParaRPr lang="ja-JP" altLang="en-US" dirty="0"/>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028662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A3D05-9B65-CA42-B0B3-3AC5B40F4F3C}" type="datetimeFigureOut">
              <a:rPr lang="ja-JP" altLang="en-US" smtClean="0"/>
              <a:pPr/>
              <a:t>15/12/01</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6296492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p:titleStyle>
    <p:bodyStyle>
      <a:lvl1pPr marL="342900" indent="-342900" algn="l" defTabSz="457200" rtl="0" eaLnBrk="1" latinLnBrk="0" hangingPunct="1">
        <a:spcBef>
          <a:spcPct val="20000"/>
        </a:spcBef>
        <a:buFont typeface="Arial"/>
        <a:buChar char="•"/>
        <a:defRPr kumimoji="1" sz="3200" b="0" i="0" kern="1200">
          <a:solidFill>
            <a:schemeClr val="tx1"/>
          </a:solidFill>
          <a:latin typeface="ヒラギノ角ゴ Pro W3"/>
          <a:ea typeface="ヒラギノ角ゴ Pro W3"/>
          <a:cs typeface="ヒラギノ角ゴ Pro W3"/>
        </a:defRPr>
      </a:lvl1pPr>
      <a:lvl2pPr marL="742950" indent="-285750" algn="l" defTabSz="457200" rtl="0" eaLnBrk="1" latinLnBrk="0" hangingPunct="1">
        <a:spcBef>
          <a:spcPct val="20000"/>
        </a:spcBef>
        <a:buFont typeface="Arial"/>
        <a:buChar char="–"/>
        <a:defRPr kumimoji="1" sz="2800" b="0" i="0" kern="1200">
          <a:solidFill>
            <a:schemeClr val="tx1"/>
          </a:solidFill>
          <a:latin typeface="ヒラギノ角ゴ Pro W3"/>
          <a:ea typeface="ヒラギノ角ゴ Pro W3"/>
          <a:cs typeface="ヒラギノ角ゴ Pro W3"/>
        </a:defRPr>
      </a:lvl2pPr>
      <a:lvl3pPr marL="1143000" indent="-228600" algn="l" defTabSz="457200" rtl="0" eaLnBrk="1" latinLnBrk="0" hangingPunct="1">
        <a:spcBef>
          <a:spcPct val="20000"/>
        </a:spcBef>
        <a:buFont typeface="Arial"/>
        <a:buChar char="•"/>
        <a:defRPr kumimoji="1" sz="2400" b="0" i="0" kern="1200">
          <a:solidFill>
            <a:schemeClr val="tx1"/>
          </a:solidFill>
          <a:latin typeface="ヒラギノ角ゴ Pro W3"/>
          <a:ea typeface="ヒラギノ角ゴ Pro W3"/>
          <a:cs typeface="ヒラギノ角ゴ Pro W3"/>
        </a:defRPr>
      </a:lvl3pPr>
      <a:lvl4pPr marL="16002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4pPr>
      <a:lvl5pPr marL="20574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274589" y="1884279"/>
            <a:ext cx="8482851" cy="1470025"/>
          </a:xfrm>
        </p:spPr>
        <p:txBody>
          <a:bodyPr>
            <a:normAutofit/>
          </a:bodyPr>
          <a:lstStyle/>
          <a:p>
            <a:r>
              <a:rPr lang="ja-JP" altLang="en-US" sz="3600" dirty="0" smtClean="0"/>
              <a:t>理科教育で何を教えるか</a:t>
            </a:r>
            <a:endParaRPr kumimoji="1" lang="ja-JP" altLang="en-US" sz="3600" dirty="0"/>
          </a:p>
        </p:txBody>
      </p:sp>
      <p:sp>
        <p:nvSpPr>
          <p:cNvPr id="3" name="サブタイトル 2"/>
          <p:cNvSpPr>
            <a:spLocks noGrp="1"/>
          </p:cNvSpPr>
          <p:nvPr>
            <p:ph type="subTitle" idx="1"/>
          </p:nvPr>
        </p:nvSpPr>
        <p:spPr>
          <a:xfrm>
            <a:off x="1287009" y="3710927"/>
            <a:ext cx="6400800" cy="1752600"/>
          </a:xfrm>
        </p:spPr>
        <p:txBody>
          <a:bodyPr>
            <a:normAutofit/>
          </a:bodyPr>
          <a:lstStyle/>
          <a:p>
            <a:r>
              <a:rPr lang="ja-JP" altLang="en-US" dirty="0">
                <a:solidFill>
                  <a:srgbClr val="000000"/>
                </a:solidFill>
              </a:rPr>
              <a:t>磯部</a:t>
            </a:r>
            <a:r>
              <a:rPr lang="ja-JP" altLang="en-US" dirty="0" smtClean="0">
                <a:solidFill>
                  <a:srgbClr val="000000"/>
                </a:solidFill>
              </a:rPr>
              <a:t>洋明</a:t>
            </a:r>
            <a:endParaRPr lang="en-US" altLang="ja-JP" dirty="0" smtClean="0">
              <a:solidFill>
                <a:srgbClr val="000000"/>
              </a:solidFill>
            </a:endParaRPr>
          </a:p>
          <a:p>
            <a:r>
              <a:rPr kumimoji="1" lang="ja-JP" altLang="en-US" sz="2400" dirty="0" smtClean="0">
                <a:solidFill>
                  <a:srgbClr val="000000"/>
                </a:solidFill>
              </a:rPr>
              <a:t>京都大学大学院総合</a:t>
            </a:r>
            <a:r>
              <a:rPr kumimoji="1" lang="ja-JP" altLang="en-US" sz="2400" dirty="0" smtClean="0">
                <a:solidFill>
                  <a:srgbClr val="000000"/>
                </a:solidFill>
              </a:rPr>
              <a:t>生存学館</a:t>
            </a:r>
            <a:endParaRPr kumimoji="1" lang="en-US" altLang="ja-JP" sz="2400" dirty="0" smtClean="0">
              <a:solidFill>
                <a:srgbClr val="000000"/>
              </a:solidFill>
            </a:endParaRPr>
          </a:p>
          <a:p>
            <a:r>
              <a:rPr lang="ja-JP" altLang="en-US" sz="2400" dirty="0" smtClean="0">
                <a:solidFill>
                  <a:srgbClr val="000000"/>
                </a:solidFill>
              </a:rPr>
              <a:t>宇宙総合学研究ユニット</a:t>
            </a:r>
            <a:endParaRPr kumimoji="1" lang="en-US" altLang="ja-JP" sz="2400" dirty="0" smtClean="0">
              <a:solidFill>
                <a:srgbClr val="000000"/>
              </a:solidFill>
            </a:endParaRPr>
          </a:p>
        </p:txBody>
      </p:sp>
      <p:sp>
        <p:nvSpPr>
          <p:cNvPr id="5" name="テキスト ボックス 4"/>
          <p:cNvSpPr txBox="1"/>
          <p:nvPr/>
        </p:nvSpPr>
        <p:spPr>
          <a:xfrm>
            <a:off x="6087805" y="6396334"/>
            <a:ext cx="3056195" cy="307777"/>
          </a:xfrm>
          <a:prstGeom prst="rect">
            <a:avLst/>
          </a:prstGeom>
          <a:noFill/>
        </p:spPr>
        <p:txBody>
          <a:bodyPr wrap="none" rtlCol="0">
            <a:spAutoFit/>
          </a:bodyPr>
          <a:lstStyle/>
          <a:p>
            <a:r>
              <a:rPr lang="en-US" altLang="ja-JP" sz="1400" dirty="0"/>
              <a:t>2015</a:t>
            </a:r>
            <a:r>
              <a:rPr lang="ja-JP" altLang="en-US" sz="1400" dirty="0"/>
              <a:t>年</a:t>
            </a:r>
            <a:r>
              <a:rPr lang="en-US" altLang="ja-JP" sz="1400" dirty="0" smtClean="0"/>
              <a:t>12</a:t>
            </a:r>
            <a:r>
              <a:rPr lang="ja-JP" altLang="en-US" sz="1400" dirty="0" smtClean="0"/>
              <a:t>月</a:t>
            </a:r>
            <a:r>
              <a:rPr lang="en-US" altLang="ja-JP" sz="1400" dirty="0"/>
              <a:t>2</a:t>
            </a:r>
            <a:r>
              <a:rPr lang="ja-JP" altLang="en-US" sz="1400" dirty="0" smtClean="0"/>
              <a:t>日</a:t>
            </a:r>
            <a:r>
              <a:rPr lang="ja-JP" altLang="en-US" sz="1400" dirty="0" smtClean="0"/>
              <a:t>　科学教育</a:t>
            </a:r>
            <a:r>
              <a:rPr lang="en-US" altLang="ja-JP" sz="1400" dirty="0" smtClean="0"/>
              <a:t>in</a:t>
            </a:r>
            <a:r>
              <a:rPr lang="ja-JP" altLang="en-US" sz="1400" dirty="0" smtClean="0"/>
              <a:t>京都</a:t>
            </a:r>
            <a:r>
              <a:rPr lang="en-US" altLang="ja-JP" sz="1400" dirty="0" smtClean="0"/>
              <a:t>2015</a:t>
            </a:r>
            <a:endParaRPr lang="en-US" altLang="ja-JP" sz="1400" dirty="0"/>
          </a:p>
        </p:txBody>
      </p:sp>
    </p:spTree>
    <p:extLst>
      <p:ext uri="{BB962C8B-B14F-4D97-AF65-F5344CB8AC3E}">
        <p14:creationId xmlns:p14="http://schemas.microsoft.com/office/powerpoint/2010/main" val="35449834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895988" y="274638"/>
            <a:ext cx="5508926" cy="6103998"/>
          </a:xfrm>
          <a:prstGeom prst="rect">
            <a:avLst/>
          </a:prstGeom>
        </p:spPr>
      </p:pic>
      <p:sp>
        <p:nvSpPr>
          <p:cNvPr id="5" name="テキスト ボックス 4"/>
          <p:cNvSpPr txBox="1"/>
          <p:nvPr/>
        </p:nvSpPr>
        <p:spPr>
          <a:xfrm>
            <a:off x="644268" y="6488668"/>
            <a:ext cx="7813519" cy="369332"/>
          </a:xfrm>
          <a:prstGeom prst="rect">
            <a:avLst/>
          </a:prstGeom>
          <a:noFill/>
        </p:spPr>
        <p:txBody>
          <a:bodyPr wrap="none" rtlCol="0">
            <a:spAutoFit/>
          </a:bodyPr>
          <a:lstStyle/>
          <a:p>
            <a:r>
              <a:rPr lang="en-US" altLang="ja-JP" dirty="0"/>
              <a:t>http://</a:t>
            </a:r>
            <a:r>
              <a:rPr lang="en-US" altLang="ja-JP" dirty="0" err="1"/>
              <a:t>www.huffingtonpost.jp</a:t>
            </a:r>
            <a:r>
              <a:rPr lang="en-US" altLang="ja-JP" dirty="0"/>
              <a:t>/2015/11/28/ebhinashigi-sabetsu_n_8674040.html</a:t>
            </a:r>
            <a:endParaRPr kumimoji="1" lang="ja-JP" altLang="en-US" dirty="0"/>
          </a:p>
        </p:txBody>
      </p:sp>
    </p:spTree>
    <p:extLst>
      <p:ext uri="{BB962C8B-B14F-4D97-AF65-F5344CB8AC3E}">
        <p14:creationId xmlns:p14="http://schemas.microsoft.com/office/powerpoint/2010/main" val="12864490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0" y="3711187"/>
            <a:ext cx="9144000" cy="3146813"/>
          </a:xfrm>
          <a:prstGeom prst="rect">
            <a:avLst/>
          </a:prstGeom>
        </p:spPr>
      </p:pic>
      <p:pic>
        <p:nvPicPr>
          <p:cNvPr id="6" name="図 5"/>
          <p:cNvPicPr>
            <a:picLocks noChangeAspect="1"/>
          </p:cNvPicPr>
          <p:nvPr/>
        </p:nvPicPr>
        <p:blipFill>
          <a:blip r:embed="rId4"/>
          <a:stretch>
            <a:fillRect/>
          </a:stretch>
        </p:blipFill>
        <p:spPr>
          <a:xfrm>
            <a:off x="0" y="0"/>
            <a:ext cx="9144000" cy="3465330"/>
          </a:xfrm>
          <a:prstGeom prst="rect">
            <a:avLst/>
          </a:prstGeom>
        </p:spPr>
      </p:pic>
      <p:sp>
        <p:nvSpPr>
          <p:cNvPr id="7" name="テキスト ボックス 6"/>
          <p:cNvSpPr txBox="1"/>
          <p:nvPr/>
        </p:nvSpPr>
        <p:spPr>
          <a:xfrm>
            <a:off x="236308" y="2855808"/>
            <a:ext cx="5032147" cy="646331"/>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同性愛はゴリラにもある</a:t>
            </a:r>
            <a:r>
              <a:rPr kumimoji="1" lang="en-US" altLang="ja-JP" dirty="0" smtClean="0">
                <a:latin typeface="ヒラギノ角ゴ Pro W3"/>
                <a:ea typeface="ヒラギノ角ゴ Pro W3"/>
                <a:cs typeface="ヒラギノ角ゴ Pro W3"/>
              </a:rPr>
              <a:t>(</a:t>
            </a:r>
            <a:r>
              <a:rPr kumimoji="1" lang="en-US" altLang="ja-JP" dirty="0" err="1" smtClean="0">
                <a:latin typeface="ヒラギノ角ゴ Pro W3"/>
                <a:ea typeface="ヒラギノ角ゴ Pro W3"/>
                <a:cs typeface="ヒラギノ角ゴ Pro W3"/>
              </a:rPr>
              <a:t>Yamagiwa</a:t>
            </a:r>
            <a:r>
              <a:rPr kumimoji="1" lang="en-US" altLang="ja-JP" dirty="0" smtClean="0">
                <a:latin typeface="ヒラギノ角ゴ Pro W3"/>
                <a:ea typeface="ヒラギノ角ゴ Pro W3"/>
                <a:cs typeface="ヒラギノ角ゴ Pro W3"/>
              </a:rPr>
              <a:t> 1987)</a:t>
            </a:r>
          </a:p>
          <a:p>
            <a:r>
              <a:rPr lang="ja-JP" altLang="en-US" dirty="0" smtClean="0">
                <a:latin typeface="ヒラギノ角ゴ Pro W3"/>
                <a:ea typeface="ヒラギノ角ゴ Pro W3"/>
                <a:cs typeface="ヒラギノ角ゴ Pro W3"/>
              </a:rPr>
              <a:t>他の動物でもかなり普遍的に観察されている。</a:t>
            </a:r>
            <a:endParaRPr kumimoji="1" lang="en-US" altLang="ja-JP" dirty="0" smtClean="0">
              <a:latin typeface="ヒラギノ角ゴ Pro W3"/>
              <a:ea typeface="ヒラギノ角ゴ Pro W3"/>
              <a:cs typeface="ヒラギノ角ゴ Pro W3"/>
            </a:endParaRPr>
          </a:p>
        </p:txBody>
      </p:sp>
    </p:spTree>
    <p:extLst>
      <p:ext uri="{BB962C8B-B14F-4D97-AF65-F5344CB8AC3E}">
        <p14:creationId xmlns:p14="http://schemas.microsoft.com/office/powerpoint/2010/main" val="11192800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56017"/>
          </a:xfrm>
        </p:spPr>
        <p:txBody>
          <a:bodyPr>
            <a:normAutofit/>
          </a:bodyPr>
          <a:lstStyle/>
          <a:p>
            <a:r>
              <a:rPr kumimoji="1" lang="ja-JP" altLang="en-US" sz="3200" dirty="0" smtClean="0"/>
              <a:t>多様な性：何が「自然」か？</a:t>
            </a:r>
            <a:endParaRPr kumimoji="1" lang="ja-JP" altLang="en-US" sz="3200" dirty="0"/>
          </a:p>
        </p:txBody>
      </p:sp>
      <p:pic>
        <p:nvPicPr>
          <p:cNvPr id="6" name="図 5"/>
          <p:cNvPicPr>
            <a:picLocks noChangeAspect="1"/>
          </p:cNvPicPr>
          <p:nvPr/>
        </p:nvPicPr>
        <p:blipFill>
          <a:blip r:embed="rId2"/>
          <a:stretch>
            <a:fillRect/>
          </a:stretch>
        </p:blipFill>
        <p:spPr>
          <a:xfrm>
            <a:off x="612714" y="1485453"/>
            <a:ext cx="3175000" cy="2387600"/>
          </a:xfrm>
          <a:prstGeom prst="rect">
            <a:avLst/>
          </a:prstGeom>
        </p:spPr>
      </p:pic>
      <p:sp>
        <p:nvSpPr>
          <p:cNvPr id="7" name="テキスト ボックス 6"/>
          <p:cNvSpPr txBox="1"/>
          <p:nvPr/>
        </p:nvSpPr>
        <p:spPr>
          <a:xfrm>
            <a:off x="890347" y="1097373"/>
            <a:ext cx="2492990" cy="369332"/>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クマノミ</a:t>
            </a:r>
            <a:r>
              <a:rPr kumimoji="1" lang="ja-JP" altLang="en-US" dirty="0" smtClean="0">
                <a:latin typeface="ヒラギノ角ゴ Pro W3"/>
                <a:ea typeface="ヒラギノ角ゴ Pro W3"/>
                <a:cs typeface="ヒラギノ角ゴ Pro W3"/>
              </a:rPr>
              <a:t>：</a:t>
            </a:r>
            <a:r>
              <a:rPr kumimoji="1" lang="ja-JP" altLang="en-US" dirty="0" smtClean="0">
                <a:latin typeface="ヒラギノ角ゴ Pro W3"/>
                <a:ea typeface="ヒラギノ角ゴ Pro W3"/>
                <a:cs typeface="ヒラギノ角ゴ Pro W3"/>
              </a:rPr>
              <a:t>性転換する</a:t>
            </a:r>
            <a:endParaRPr kumimoji="1" lang="en-US" altLang="ja-JP" dirty="0" smtClean="0">
              <a:latin typeface="ヒラギノ角ゴ Pro W3"/>
              <a:ea typeface="ヒラギノ角ゴ Pro W3"/>
              <a:cs typeface="ヒラギノ角ゴ Pro W3"/>
            </a:endParaRPr>
          </a:p>
        </p:txBody>
      </p:sp>
      <p:pic>
        <p:nvPicPr>
          <p:cNvPr id="10" name="図 9"/>
          <p:cNvPicPr>
            <a:picLocks noChangeAspect="1"/>
          </p:cNvPicPr>
          <p:nvPr/>
        </p:nvPicPr>
        <p:blipFill>
          <a:blip r:embed="rId3"/>
          <a:stretch>
            <a:fillRect/>
          </a:stretch>
        </p:blipFill>
        <p:spPr>
          <a:xfrm>
            <a:off x="833059" y="4507691"/>
            <a:ext cx="2921627" cy="2192024"/>
          </a:xfrm>
          <a:prstGeom prst="rect">
            <a:avLst/>
          </a:prstGeom>
        </p:spPr>
      </p:pic>
      <p:sp>
        <p:nvSpPr>
          <p:cNvPr id="12" name="テキスト ボックス 11"/>
          <p:cNvSpPr txBox="1"/>
          <p:nvPr/>
        </p:nvSpPr>
        <p:spPr>
          <a:xfrm>
            <a:off x="833059" y="4138359"/>
            <a:ext cx="2954655" cy="369332"/>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イースト菌：性が３種類！</a:t>
            </a:r>
            <a:endParaRPr kumimoji="1" lang="ja-JP" altLang="en-US" dirty="0">
              <a:latin typeface="ヒラギノ角ゴ Pro W3"/>
              <a:ea typeface="ヒラギノ角ゴ Pro W3"/>
              <a:cs typeface="ヒラギノ角ゴ Pro W3"/>
            </a:endParaRPr>
          </a:p>
        </p:txBody>
      </p:sp>
      <p:sp>
        <p:nvSpPr>
          <p:cNvPr id="13" name="テキスト ボックス 12"/>
          <p:cNvSpPr txBox="1"/>
          <p:nvPr/>
        </p:nvSpPr>
        <p:spPr>
          <a:xfrm>
            <a:off x="4570550" y="1087669"/>
            <a:ext cx="4383930" cy="584776"/>
          </a:xfrm>
          <a:prstGeom prst="rect">
            <a:avLst/>
          </a:prstGeom>
          <a:noFill/>
        </p:spPr>
        <p:txBody>
          <a:bodyPr wrap="square" rtlCol="0">
            <a:spAutoFit/>
          </a:bodyPr>
          <a:lstStyle/>
          <a:p>
            <a:r>
              <a:rPr kumimoji="1" lang="ja-JP" altLang="en-US" sz="1600" dirty="0" smtClean="0">
                <a:latin typeface="ヒラギノ角ゴ Pro W3"/>
                <a:ea typeface="ヒラギノ角ゴ Pro W3"/>
                <a:cs typeface="ヒラギノ角ゴ Pro W3"/>
              </a:rPr>
              <a:t>人間でも、遺伝子的、解剖学的、生理学的性の不一致ないし混在がある。</a:t>
            </a:r>
            <a:endParaRPr kumimoji="1" lang="en-US" altLang="ja-JP" sz="1600" dirty="0" smtClean="0">
              <a:latin typeface="ヒラギノ角ゴ Pro W3"/>
              <a:ea typeface="ヒラギノ角ゴ Pro W3"/>
              <a:cs typeface="ヒラギノ角ゴ Pro W3"/>
            </a:endParaRPr>
          </a:p>
        </p:txBody>
      </p:sp>
      <p:pic>
        <p:nvPicPr>
          <p:cNvPr id="14" name="図 13"/>
          <p:cNvPicPr>
            <a:picLocks noChangeAspect="1"/>
          </p:cNvPicPr>
          <p:nvPr/>
        </p:nvPicPr>
        <p:blipFill>
          <a:blip r:embed="rId4"/>
          <a:stretch>
            <a:fillRect/>
          </a:stretch>
        </p:blipFill>
        <p:spPr>
          <a:xfrm>
            <a:off x="4791101" y="1645660"/>
            <a:ext cx="3799369" cy="5118395"/>
          </a:xfrm>
          <a:prstGeom prst="rect">
            <a:avLst/>
          </a:prstGeom>
        </p:spPr>
      </p:pic>
    </p:spTree>
    <p:extLst>
      <p:ext uri="{BB962C8B-B14F-4D97-AF65-F5344CB8AC3E}">
        <p14:creationId xmlns:p14="http://schemas.microsoft.com/office/powerpoint/2010/main" val="37433980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r>
              <a:rPr lang="ja-JP" altLang="en-US" sz="2400" dirty="0" smtClean="0"/>
              <a:t>（少なくとも私が科学を通じて学んだことは）私たちが当たり前だと思っている世界や社会のあり方は、実はちっとも当たり前ではないということ。</a:t>
            </a:r>
            <a:endParaRPr lang="en-US" altLang="ja-JP" sz="2400" dirty="0" smtClean="0"/>
          </a:p>
          <a:p>
            <a:endParaRPr lang="en-US" altLang="ja-JP" sz="2400" dirty="0"/>
          </a:p>
          <a:p>
            <a:r>
              <a:rPr lang="ja-JP" altLang="en-US" sz="2400" dirty="0" smtClean="0"/>
              <a:t>生きづらさを抱えている子が、今自分を苦しめているものとは違う世界があることに気づいて、少しだけ生きるのが楽になることを、理科教育は手伝えないだろうか？</a:t>
            </a:r>
            <a:endParaRPr lang="en-US" altLang="ja-JP" sz="2400" dirty="0" smtClean="0"/>
          </a:p>
        </p:txBody>
      </p:sp>
    </p:spTree>
    <p:extLst>
      <p:ext uri="{BB962C8B-B14F-4D97-AF65-F5344CB8AC3E}">
        <p14:creationId xmlns:p14="http://schemas.microsoft.com/office/powerpoint/2010/main" val="3761796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長島天文台</a:t>
            </a:r>
            <a:r>
              <a:rPr kumimoji="1" lang="ja-JP" altLang="en-US" sz="3200" dirty="0" smtClean="0"/>
              <a:t>（昭和</a:t>
            </a:r>
            <a:r>
              <a:rPr kumimoji="1" lang="en-US" altLang="ja-JP" sz="3200" dirty="0" smtClean="0"/>
              <a:t>24</a:t>
            </a:r>
            <a:r>
              <a:rPr kumimoji="1" lang="ja-JP" altLang="en-US" sz="3200" dirty="0" smtClean="0"/>
              <a:t>年</a:t>
            </a:r>
            <a:r>
              <a:rPr kumimoji="1" lang="en-US" altLang="ja-JP" sz="3200" dirty="0" smtClean="0"/>
              <a:t>〜30</a:t>
            </a:r>
            <a:r>
              <a:rPr kumimoji="1" lang="ja-JP" altLang="en-US" sz="3200" dirty="0" smtClean="0"/>
              <a:t>年代前半）</a:t>
            </a:r>
            <a:endParaRPr kumimoji="1" lang="ja-JP" altLang="en-US" dirty="0"/>
          </a:p>
        </p:txBody>
      </p:sp>
      <p:pic>
        <p:nvPicPr>
          <p:cNvPr id="4" name="図 3"/>
          <p:cNvPicPr>
            <a:picLocks noChangeAspect="1"/>
          </p:cNvPicPr>
          <p:nvPr/>
        </p:nvPicPr>
        <p:blipFill>
          <a:blip r:embed="rId2"/>
          <a:stretch>
            <a:fillRect/>
          </a:stretch>
        </p:blipFill>
        <p:spPr>
          <a:xfrm>
            <a:off x="457200" y="1417638"/>
            <a:ext cx="8255000" cy="5080000"/>
          </a:xfrm>
          <a:prstGeom prst="rect">
            <a:avLst/>
          </a:prstGeom>
        </p:spPr>
      </p:pic>
    </p:spTree>
    <p:extLst>
      <p:ext uri="{BB962C8B-B14F-4D97-AF65-F5344CB8AC3E}">
        <p14:creationId xmlns:p14="http://schemas.microsoft.com/office/powerpoint/2010/main" val="28115997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400" dirty="0" smtClean="0"/>
              <a:t>長島愛生園入園者・依田照彦氏から</a:t>
            </a:r>
            <a:r>
              <a:rPr kumimoji="1" lang="en-US" altLang="ja-JP" sz="2400" dirty="0" smtClean="0"/>
              <a:t/>
            </a:r>
            <a:br>
              <a:rPr kumimoji="1" lang="en-US" altLang="ja-JP" sz="2400" dirty="0" smtClean="0"/>
            </a:br>
            <a:r>
              <a:rPr kumimoji="1" lang="ja-JP" altLang="en-US" sz="2400" dirty="0" smtClean="0"/>
              <a:t>山本一清・初代花山天文台長への手紙（抜粋）</a:t>
            </a:r>
            <a:endParaRPr kumimoji="1" lang="ja-JP" altLang="en-US" sz="2400" dirty="0"/>
          </a:p>
        </p:txBody>
      </p:sp>
      <p:sp>
        <p:nvSpPr>
          <p:cNvPr id="3" name="コンテンツ プレースホルダー 2"/>
          <p:cNvSpPr>
            <a:spLocks noGrp="1"/>
          </p:cNvSpPr>
          <p:nvPr>
            <p:ph idx="1"/>
          </p:nvPr>
        </p:nvSpPr>
        <p:spPr/>
        <p:txBody>
          <a:bodyPr>
            <a:normAutofit/>
          </a:bodyPr>
          <a:lstStyle/>
          <a:p>
            <a:r>
              <a:rPr kumimoji="1" lang="ja-JP" altLang="en-US" sz="2200" dirty="0" smtClean="0"/>
              <a:t>愛生学園にいた時は毎年夏期講習として、正座や星の話をプリントしては児童達と一緒に星の世界を眺めて楽しく宵を過ごしたこともあります。</a:t>
            </a:r>
            <a:endParaRPr kumimoji="1" lang="en-US" altLang="ja-JP" sz="2200" dirty="0" smtClean="0"/>
          </a:p>
          <a:p>
            <a:r>
              <a:rPr kumimoji="1" lang="ja-JP" altLang="en-US" sz="2200" dirty="0" smtClean="0"/>
              <a:t>私はこの島に一生を終わる運命にあり、生をかけてこのことをやりたい念願です。</a:t>
            </a:r>
            <a:endParaRPr kumimoji="1" lang="en-US" altLang="ja-JP" sz="2200" dirty="0" smtClean="0"/>
          </a:p>
          <a:p>
            <a:r>
              <a:rPr lang="ja-JP" altLang="en-US" sz="2200" dirty="0" smtClean="0"/>
              <a:t>今後同好の士を募り、この方面の趣味を開拓して園内の一般者にも自然科学に対する関心を昂め、少しでもうるほひのある生活が出来ますれば望外の幸せと存じています。</a:t>
            </a:r>
            <a:endParaRPr lang="en-US" altLang="ja-JP" sz="2200" dirty="0"/>
          </a:p>
          <a:p>
            <a:r>
              <a:rPr lang="ja-JP" altLang="en-US" sz="2200" dirty="0" smtClean="0"/>
              <a:t>斯かる事は、国を賭しての今日の戦の下で、どうかと思われますが、私共にとっては、無為徒食に堕することなく、何か為すことが、せめてものみ国への御奉公と信じます。</a:t>
            </a:r>
            <a:endParaRPr kumimoji="1" lang="en-US" altLang="ja-JP" sz="2200" dirty="0" smtClean="0"/>
          </a:p>
          <a:p>
            <a:endParaRPr kumimoji="1" lang="ja-JP" altLang="en-US" dirty="0"/>
          </a:p>
        </p:txBody>
      </p:sp>
      <p:sp>
        <p:nvSpPr>
          <p:cNvPr id="4" name="テキスト ボックス 3"/>
          <p:cNvSpPr txBox="1"/>
          <p:nvPr/>
        </p:nvSpPr>
        <p:spPr>
          <a:xfrm>
            <a:off x="457200" y="6239006"/>
            <a:ext cx="8186857" cy="584776"/>
          </a:xfrm>
          <a:prstGeom prst="rect">
            <a:avLst/>
          </a:prstGeom>
          <a:noFill/>
        </p:spPr>
        <p:txBody>
          <a:bodyPr wrap="none" rtlCol="0">
            <a:spAutoFit/>
          </a:bodyPr>
          <a:lstStyle/>
          <a:p>
            <a:r>
              <a:rPr kumimoji="1" lang="ja-JP" altLang="en-US" sz="1600" dirty="0" smtClean="0">
                <a:latin typeface="ヒラギノ角ゴ Pro W3"/>
                <a:ea typeface="ヒラギノ角ゴ Pro W3"/>
                <a:cs typeface="ヒラギノ角ゴ Pro W3"/>
              </a:rPr>
              <a:t>冨田良雄　山本天文台モノ資料紹介　第３回天文台アーカイブプロジェクト報告会集録</a:t>
            </a:r>
            <a:endParaRPr kumimoji="1" lang="en-US" altLang="ja-JP" sz="1600" dirty="0" smtClean="0">
              <a:latin typeface="ヒラギノ角ゴ Pro W3"/>
              <a:ea typeface="ヒラギノ角ゴ Pro W3"/>
              <a:cs typeface="ヒラギノ角ゴ Pro W3"/>
            </a:endParaRPr>
          </a:p>
          <a:p>
            <a:r>
              <a:rPr lang="ja-JP" altLang="en-US" sz="1600" dirty="0" smtClean="0">
                <a:latin typeface="ヒラギノ角ゴ Pro W3"/>
                <a:ea typeface="ヒラギノ角ゴ Pro W3"/>
                <a:cs typeface="ヒラギノ角ゴ Pro W3"/>
              </a:rPr>
              <a:t>（京都大学レポジトリ</a:t>
            </a:r>
            <a:r>
              <a:rPr lang="en-US" altLang="ja-JP" sz="1600" dirty="0" smtClean="0">
                <a:latin typeface="ヒラギノ角ゴ Pro W3"/>
                <a:ea typeface="ヒラギノ角ゴ Pro W3"/>
                <a:cs typeface="ヒラギノ角ゴ Pro W3"/>
              </a:rPr>
              <a:t>KURENAI</a:t>
            </a:r>
            <a:r>
              <a:rPr lang="ja-JP" altLang="en-US" sz="1600" dirty="0" smtClean="0">
                <a:latin typeface="ヒラギノ角ゴ Pro W3"/>
                <a:ea typeface="ヒラギノ角ゴ Pro W3"/>
                <a:cs typeface="ヒラギノ角ゴ Pro W3"/>
              </a:rPr>
              <a:t>より</a:t>
            </a:r>
            <a:r>
              <a:rPr lang="en-US" altLang="ja-JP" sz="1600" dirty="0" smtClean="0">
                <a:latin typeface="ヒラギノ角ゴ Pro W3"/>
                <a:ea typeface="ヒラギノ角ゴ Pro W3"/>
                <a:cs typeface="ヒラギノ角ゴ Pro W3"/>
              </a:rPr>
              <a:t>DL</a:t>
            </a:r>
            <a:r>
              <a:rPr lang="ja-JP" altLang="en-US" sz="1600" dirty="0" smtClean="0">
                <a:latin typeface="ヒラギノ角ゴ Pro W3"/>
                <a:ea typeface="ヒラギノ角ゴ Pro W3"/>
                <a:cs typeface="ヒラギノ角ゴ Pro W3"/>
              </a:rPr>
              <a:t>可）</a:t>
            </a:r>
            <a:endParaRPr kumimoji="1" lang="ja-JP" altLang="en-US" sz="16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1490144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4058637" y="0"/>
            <a:ext cx="5085363" cy="6858000"/>
          </a:xfrm>
          <a:prstGeom prst="rect">
            <a:avLst/>
          </a:prstGeom>
        </p:spPr>
      </p:pic>
      <p:sp>
        <p:nvSpPr>
          <p:cNvPr id="3" name="テキスト ボックス 2"/>
          <p:cNvSpPr txBox="1"/>
          <p:nvPr/>
        </p:nvSpPr>
        <p:spPr>
          <a:xfrm>
            <a:off x="155506" y="1865945"/>
            <a:ext cx="3511814" cy="923330"/>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長島愛生園現地調査</a:t>
            </a:r>
            <a:endParaRPr kumimoji="1" lang="en-US" altLang="ja-JP" dirty="0" smtClean="0">
              <a:latin typeface="ヒラギノ角ゴ Pro W3"/>
              <a:ea typeface="ヒラギノ角ゴ Pro W3"/>
              <a:cs typeface="ヒラギノ角ゴ Pro W3"/>
            </a:endParaRPr>
          </a:p>
          <a:p>
            <a:r>
              <a:rPr lang="ja-JP" altLang="en-US" dirty="0" smtClean="0">
                <a:latin typeface="ヒラギノ角ゴ Pro W3"/>
                <a:ea typeface="ヒラギノ角ゴ Pro W3"/>
                <a:cs typeface="ヒラギノ角ゴ Pro W3"/>
              </a:rPr>
              <a:t>（磯部洋明、大門美穂、</a:t>
            </a:r>
            <a:r>
              <a:rPr lang="ja-JP" altLang="en-US" dirty="0" smtClean="0">
                <a:latin typeface="ヒラギノ角ゴ Pro W3"/>
                <a:ea typeface="ヒラギノ角ゴ Pro W3"/>
                <a:cs typeface="ヒラギノ角ゴ Pro W3"/>
              </a:rPr>
              <a:t>高棹</a:t>
            </a:r>
            <a:r>
              <a:rPr lang="ja-JP" altLang="en-US" dirty="0">
                <a:latin typeface="ヒラギノ角ゴ Pro W3"/>
                <a:ea typeface="ヒラギノ角ゴ Pro W3"/>
                <a:cs typeface="ヒラギノ角ゴ Pro W3"/>
              </a:rPr>
              <a:t>真介</a:t>
            </a:r>
            <a:r>
              <a:rPr lang="ja-JP" altLang="en-US" dirty="0" smtClean="0">
                <a:latin typeface="ヒラギノ角ゴ Pro W3"/>
                <a:ea typeface="ヒラギノ角ゴ Pro W3"/>
                <a:cs typeface="ヒラギノ角ゴ Pro W3"/>
              </a:rPr>
              <a:t>、</a:t>
            </a:r>
            <a:r>
              <a:rPr lang="ja-JP" altLang="en-US" dirty="0" smtClean="0">
                <a:latin typeface="ヒラギノ角ゴ Pro W3"/>
                <a:ea typeface="ヒラギノ角ゴ Pro W3"/>
                <a:cs typeface="ヒラギノ角ゴ Pro W3"/>
              </a:rPr>
              <a:t>山下俊介</a:t>
            </a:r>
            <a:r>
              <a:rPr lang="en-US" altLang="ja-JP" dirty="0" smtClean="0">
                <a:latin typeface="ヒラギノ角ゴ Pro W3"/>
                <a:ea typeface="ヒラギノ角ゴ Pro W3"/>
                <a:cs typeface="ヒラギノ角ゴ Pro W3"/>
              </a:rPr>
              <a:t> 2014</a:t>
            </a:r>
            <a:r>
              <a:rPr lang="ja-JP" altLang="en-US" dirty="0" smtClean="0">
                <a:latin typeface="ヒラギノ角ゴ Pro W3"/>
                <a:ea typeface="ヒラギノ角ゴ Pro W3"/>
                <a:cs typeface="ヒラギノ角ゴ Pro W3"/>
              </a:rPr>
              <a:t>年</a:t>
            </a:r>
            <a:r>
              <a:rPr lang="en-US" altLang="ja-JP" dirty="0" smtClean="0">
                <a:latin typeface="ヒラギノ角ゴ Pro W3"/>
                <a:ea typeface="ヒラギノ角ゴ Pro W3"/>
                <a:cs typeface="ヒラギノ角ゴ Pro W3"/>
              </a:rPr>
              <a:t>5</a:t>
            </a:r>
            <a:r>
              <a:rPr lang="ja-JP" altLang="en-US" dirty="0" smtClean="0">
                <a:latin typeface="ヒラギノ角ゴ Pro W3"/>
                <a:ea typeface="ヒラギノ角ゴ Pro W3"/>
                <a:cs typeface="ヒラギノ角ゴ Pro W3"/>
              </a:rPr>
              <a:t>月）</a:t>
            </a:r>
            <a:endParaRPr kumimoji="1" lang="ja-JP" altLang="en-US"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578063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 name="図 3"/>
          <p:cNvPicPr>
            <a:picLocks noChangeAspect="1"/>
          </p:cNvPicPr>
          <p:nvPr/>
        </p:nvPicPr>
        <p:blipFill>
          <a:blip r:embed="rId2"/>
          <a:stretch>
            <a:fillRect/>
          </a:stretch>
        </p:blipFill>
        <p:spPr>
          <a:xfrm>
            <a:off x="0" y="25400"/>
            <a:ext cx="9144000" cy="6799385"/>
          </a:xfrm>
          <a:prstGeom prst="rect">
            <a:avLst/>
          </a:prstGeom>
        </p:spPr>
      </p:pic>
      <p:sp>
        <p:nvSpPr>
          <p:cNvPr id="3" name="テキスト ボックス 2"/>
          <p:cNvSpPr txBox="1"/>
          <p:nvPr/>
        </p:nvSpPr>
        <p:spPr>
          <a:xfrm>
            <a:off x="660895" y="907057"/>
            <a:ext cx="184666"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457200" y="445392"/>
            <a:ext cx="3159540" cy="830997"/>
          </a:xfrm>
          <a:prstGeom prst="rect">
            <a:avLst/>
          </a:prstGeom>
          <a:noFill/>
        </p:spPr>
        <p:txBody>
          <a:bodyPr wrap="square" rtlCol="0">
            <a:spAutoFit/>
          </a:bodyPr>
          <a:lstStyle/>
          <a:p>
            <a:pPr lvl="0"/>
            <a:r>
              <a:rPr lang="ja-JP" altLang="en-US" sz="1600" dirty="0" smtClean="0">
                <a:solidFill>
                  <a:prstClr val="black"/>
                </a:solidFill>
                <a:latin typeface="ヒラギノ角ゴ ProN W3"/>
                <a:ea typeface="ヒラギノ角ゴ ProN W3"/>
                <a:cs typeface="ヒラギノ角ゴ ProN W3"/>
              </a:rPr>
              <a:t>うちの微気圧計は高性能。米ソの核実験も誰より早く検出できてた</a:t>
            </a:r>
            <a:r>
              <a:rPr lang="ja-JP" altLang="en-US" sz="1400" dirty="0" smtClean="0">
                <a:solidFill>
                  <a:prstClr val="black"/>
                </a:solidFill>
                <a:latin typeface="ヒラギノ角ゴ ProN W3"/>
                <a:ea typeface="ヒラギノ角ゴ ProN W3"/>
                <a:cs typeface="ヒラギノ角ゴ ProN W3"/>
              </a:rPr>
              <a:t>（元観測所員</a:t>
            </a:r>
            <a:r>
              <a:rPr lang="en-US" altLang="ja-JP" sz="1400" dirty="0">
                <a:solidFill>
                  <a:prstClr val="black"/>
                </a:solidFill>
                <a:latin typeface="ヒラギノ角ゴ ProN W3"/>
                <a:ea typeface="ヒラギノ角ゴ ProN W3"/>
                <a:cs typeface="ヒラギノ角ゴ ProN W3"/>
              </a:rPr>
              <a:t>K</a:t>
            </a:r>
            <a:r>
              <a:rPr lang="ja-JP" altLang="en-US" sz="1400" dirty="0" smtClean="0">
                <a:solidFill>
                  <a:prstClr val="black"/>
                </a:solidFill>
                <a:latin typeface="ヒラギノ角ゴ ProN W3"/>
                <a:ea typeface="ヒラギノ角ゴ ProN W3"/>
                <a:cs typeface="ヒラギノ角ゴ ProN W3"/>
              </a:rPr>
              <a:t>さん、</a:t>
            </a:r>
            <a:r>
              <a:rPr lang="en-US" altLang="ja-JP" sz="1400" dirty="0" smtClean="0">
                <a:solidFill>
                  <a:prstClr val="black"/>
                </a:solidFill>
                <a:latin typeface="ヒラギノ角ゴ ProN W3"/>
                <a:ea typeface="ヒラギノ角ゴ ProN W3"/>
                <a:cs typeface="ヒラギノ角ゴ ProN W3"/>
              </a:rPr>
              <a:t>H26</a:t>
            </a:r>
            <a:r>
              <a:rPr lang="ja-JP" altLang="en-US" sz="1400" dirty="0" smtClean="0">
                <a:solidFill>
                  <a:prstClr val="black"/>
                </a:solidFill>
                <a:latin typeface="ヒラギノ角ゴ ProN W3"/>
                <a:ea typeface="ヒラギノ角ゴ ProN W3"/>
                <a:cs typeface="ヒラギノ角ゴ ProN W3"/>
              </a:rPr>
              <a:t>）</a:t>
            </a:r>
            <a:endParaRPr lang="en-US" altLang="ja-JP" sz="1600" dirty="0" smtClean="0">
              <a:solidFill>
                <a:prstClr val="black"/>
              </a:solidFill>
              <a:latin typeface="ヒラギノ角ゴ ProN W3"/>
              <a:ea typeface="ヒラギノ角ゴ ProN W3"/>
              <a:cs typeface="ヒラギノ角ゴ ProN W3"/>
            </a:endParaRPr>
          </a:p>
        </p:txBody>
      </p:sp>
      <p:sp>
        <p:nvSpPr>
          <p:cNvPr id="6" name="テキスト ボックス 5"/>
          <p:cNvSpPr txBox="1"/>
          <p:nvPr/>
        </p:nvSpPr>
        <p:spPr>
          <a:xfrm>
            <a:off x="4000499" y="445392"/>
            <a:ext cx="4875651" cy="830997"/>
          </a:xfrm>
          <a:prstGeom prst="rect">
            <a:avLst/>
          </a:prstGeom>
          <a:noFill/>
        </p:spPr>
        <p:txBody>
          <a:bodyPr wrap="square" rtlCol="0">
            <a:spAutoFit/>
          </a:bodyPr>
          <a:lstStyle/>
          <a:p>
            <a:pPr lvl="0"/>
            <a:r>
              <a:rPr lang="ja-JP" altLang="en-US" sz="1600" dirty="0">
                <a:solidFill>
                  <a:prstClr val="black"/>
                </a:solidFill>
                <a:latin typeface="ヒラギノ角ゴ ProN W3"/>
                <a:ea typeface="ヒラギノ角ゴ ProN W3"/>
                <a:cs typeface="ヒラギノ角ゴ ProN W3"/>
              </a:rPr>
              <a:t>星をみるんも楽しかったけどなあ</a:t>
            </a:r>
            <a:r>
              <a:rPr lang="ja-JP" altLang="en-US" sz="1600" dirty="0" smtClean="0">
                <a:solidFill>
                  <a:prstClr val="black"/>
                </a:solidFill>
                <a:latin typeface="ヒラギノ角ゴ ProN W3"/>
                <a:ea typeface="ヒラギノ角ゴ ProN W3"/>
                <a:cs typeface="ヒラギノ角ゴ ProN W3"/>
              </a:rPr>
              <a:t>、みんなで望遠鏡</a:t>
            </a:r>
            <a:r>
              <a:rPr lang="ja-JP" altLang="en-US" sz="1600" dirty="0">
                <a:solidFill>
                  <a:prstClr val="black"/>
                </a:solidFill>
                <a:latin typeface="ヒラギノ角ゴ ProN W3"/>
                <a:ea typeface="ヒラギノ角ゴ ProN W3"/>
                <a:cs typeface="ヒラギノ角ゴ ProN W3"/>
              </a:rPr>
              <a:t>で看護婦さんの寮をのぞくのが一番楽しかった</a:t>
            </a:r>
            <a:r>
              <a:rPr lang="ja-JP" altLang="en-US" sz="1600" dirty="0" smtClean="0">
                <a:solidFill>
                  <a:prstClr val="black"/>
                </a:solidFill>
                <a:latin typeface="ヒラギノ角ゴ ProN W3"/>
                <a:ea typeface="ヒラギノ角ゴ ProN W3"/>
                <a:cs typeface="ヒラギノ角ゴ ProN W3"/>
              </a:rPr>
              <a:t>なあ</a:t>
            </a:r>
            <a:r>
              <a:rPr lang="ja-JP" altLang="en-US" sz="1400" dirty="0" smtClean="0">
                <a:solidFill>
                  <a:prstClr val="black"/>
                </a:solidFill>
                <a:latin typeface="ヒラギノ角ゴ ProN W3"/>
                <a:ea typeface="ヒラギノ角ゴ ProN W3"/>
                <a:cs typeface="ヒラギノ角ゴ ProN W3"/>
              </a:rPr>
              <a:t>（入園者</a:t>
            </a:r>
            <a:r>
              <a:rPr lang="en-US" altLang="ja-JP" sz="1400" dirty="0">
                <a:solidFill>
                  <a:prstClr val="black"/>
                </a:solidFill>
                <a:latin typeface="ヒラギノ角ゴ ProN W3"/>
                <a:ea typeface="ヒラギノ角ゴ ProN W3"/>
                <a:cs typeface="ヒラギノ角ゴ ProN W3"/>
              </a:rPr>
              <a:t>H</a:t>
            </a:r>
            <a:r>
              <a:rPr lang="ja-JP" altLang="en-US" sz="1400" dirty="0" smtClean="0">
                <a:solidFill>
                  <a:prstClr val="black"/>
                </a:solidFill>
                <a:latin typeface="ヒラギノ角ゴ ProN W3"/>
                <a:ea typeface="ヒラギノ角ゴ ProN W3"/>
                <a:cs typeface="ヒラギノ角ゴ ProN W3"/>
              </a:rPr>
              <a:t>さん、</a:t>
            </a:r>
            <a:r>
              <a:rPr lang="en-US" altLang="ja-JP" sz="1400" dirty="0" smtClean="0">
                <a:solidFill>
                  <a:prstClr val="black"/>
                </a:solidFill>
                <a:latin typeface="ヒラギノ角ゴ ProN W3"/>
                <a:ea typeface="ヒラギノ角ゴ ProN W3"/>
                <a:cs typeface="ヒラギノ角ゴ ProN W3"/>
              </a:rPr>
              <a:t>H26</a:t>
            </a:r>
            <a:r>
              <a:rPr lang="ja-JP" altLang="en-US" sz="1400" dirty="0" smtClean="0">
                <a:solidFill>
                  <a:prstClr val="black"/>
                </a:solidFill>
                <a:latin typeface="ヒラギノ角ゴ ProN W3"/>
                <a:ea typeface="ヒラギノ角ゴ ProN W3"/>
                <a:cs typeface="ヒラギノ角ゴ ProN W3"/>
              </a:rPr>
              <a:t>）</a:t>
            </a:r>
            <a:endParaRPr lang="en-US" altLang="ja-JP" sz="1600" dirty="0" smtClean="0">
              <a:solidFill>
                <a:prstClr val="black"/>
              </a:solidFill>
              <a:latin typeface="ヒラギノ角ゴ ProN W3"/>
              <a:ea typeface="ヒラギノ角ゴ ProN W3"/>
              <a:cs typeface="ヒラギノ角ゴ ProN W3"/>
            </a:endParaRPr>
          </a:p>
        </p:txBody>
      </p:sp>
    </p:spTree>
    <p:extLst>
      <p:ext uri="{BB962C8B-B14F-4D97-AF65-F5344CB8AC3E}">
        <p14:creationId xmlns:p14="http://schemas.microsoft.com/office/powerpoint/2010/main" val="4031948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965260"/>
            <a:ext cx="8229600" cy="4525963"/>
          </a:xfrm>
        </p:spPr>
        <p:txBody>
          <a:bodyPr>
            <a:normAutofit fontScale="85000" lnSpcReduction="20000"/>
          </a:bodyPr>
          <a:lstStyle/>
          <a:p>
            <a:r>
              <a:rPr lang="ja-JP" altLang="en-US" dirty="0">
                <a:latin typeface="ヒラギノ角ゴ ProN W3"/>
                <a:ea typeface="ヒラギノ角ゴ ProN W3"/>
                <a:cs typeface="ヒラギノ角ゴ ProN W3"/>
              </a:rPr>
              <a:t>天文台は園の気象観測所の一部で、入園者が観測業務を行っていた。気象観測データは岡山測候所へ提供も。</a:t>
            </a:r>
            <a:endParaRPr lang="en-US" altLang="ja-JP" dirty="0">
              <a:latin typeface="ヒラギノ角ゴ ProN W3"/>
              <a:ea typeface="ヒラギノ角ゴ ProN W3"/>
              <a:cs typeface="ヒラギノ角ゴ ProN W3"/>
            </a:endParaRPr>
          </a:p>
          <a:p>
            <a:endParaRPr lang="en-US" altLang="ja-JP" dirty="0">
              <a:latin typeface="ヒラギノ角ゴ ProN W3"/>
              <a:ea typeface="ヒラギノ角ゴ ProN W3"/>
              <a:cs typeface="ヒラギノ角ゴ ProN W3"/>
            </a:endParaRPr>
          </a:p>
          <a:p>
            <a:r>
              <a:rPr lang="ja-JP" altLang="en-US" dirty="0">
                <a:latin typeface="ヒラギノ角ゴ ProN W3"/>
                <a:ea typeface="ヒラギノ角ゴ ProN W3"/>
                <a:cs typeface="ヒラギノ角ゴ ProN W3"/>
              </a:rPr>
              <a:t>往時の気象観測所員を含む</a:t>
            </a:r>
            <a:r>
              <a:rPr lang="en-US" altLang="ja-JP" dirty="0">
                <a:latin typeface="ヒラギノ角ゴ ProN W3"/>
                <a:ea typeface="ヒラギノ角ゴ ProN W3"/>
                <a:cs typeface="ヒラギノ角ゴ ProN W3"/>
              </a:rPr>
              <a:t>3</a:t>
            </a:r>
            <a:r>
              <a:rPr lang="ja-JP" altLang="en-US" dirty="0">
                <a:latin typeface="ヒラギノ角ゴ ProN W3"/>
                <a:ea typeface="ヒラギノ角ゴ ProN W3"/>
                <a:cs typeface="ヒラギノ角ゴ ProN W3"/>
              </a:rPr>
              <a:t>名の入園者と面会。そこで語られたのは差別と苦難の物語だけではなく、天文台で仲閒と語らい恋人とデートした青春の思い出であり、気象観測を通して社会へ貢献することに誇りを持つ技術者の精神だった。</a:t>
            </a:r>
            <a:endParaRPr lang="en-US" altLang="ja-JP" dirty="0">
              <a:latin typeface="ヒラギノ角ゴ ProN W3"/>
              <a:ea typeface="ヒラギノ角ゴ ProN W3"/>
              <a:cs typeface="ヒラギノ角ゴ ProN W3"/>
            </a:endParaRPr>
          </a:p>
          <a:p>
            <a:endParaRPr lang="en-US" altLang="ja-JP" dirty="0">
              <a:latin typeface="ヒラギノ角ゴ ProN W3"/>
              <a:ea typeface="ヒラギノ角ゴ ProN W3"/>
              <a:cs typeface="ヒラギノ角ゴ ProN W3"/>
            </a:endParaRPr>
          </a:p>
          <a:p>
            <a:r>
              <a:rPr lang="ja-JP" altLang="en-US" dirty="0">
                <a:latin typeface="ヒラギノ角ゴ ProN W3"/>
                <a:ea typeface="ヒラギノ角ゴ ProN W3"/>
                <a:cs typeface="ヒラギノ角ゴ ProN W3"/>
              </a:rPr>
              <a:t>ある入園者は、気象観測の記録だけは、普段使っている仮名ではなく、本名で記していた</a:t>
            </a:r>
            <a:endParaRPr kumimoji="1" lang="ja-JP" altLang="en-US" dirty="0"/>
          </a:p>
        </p:txBody>
      </p:sp>
      <p:sp>
        <p:nvSpPr>
          <p:cNvPr id="4" name="テキスト ボックス 3"/>
          <p:cNvSpPr txBox="1"/>
          <p:nvPr/>
        </p:nvSpPr>
        <p:spPr>
          <a:xfrm>
            <a:off x="842317" y="5960661"/>
            <a:ext cx="8463931" cy="646331"/>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磯部洋明「宇宙環境とスピリチュアリティ」</a:t>
            </a:r>
            <a:r>
              <a:rPr kumimoji="1" lang="en-US" altLang="ja-JP" dirty="0" smtClean="0">
                <a:latin typeface="ヒラギノ角ゴ Pro W3"/>
                <a:ea typeface="ヒラギノ角ゴ Pro W3"/>
                <a:cs typeface="ヒラギノ角ゴ Pro W3"/>
              </a:rPr>
              <a:t> </a:t>
            </a:r>
            <a:endParaRPr lang="en-US" altLang="ja-JP" dirty="0">
              <a:latin typeface="ヒラギノ角ゴ Pro W3"/>
              <a:ea typeface="ヒラギノ角ゴ Pro W3"/>
              <a:cs typeface="ヒラギノ角ゴ Pro W3"/>
            </a:endParaRPr>
          </a:p>
          <a:p>
            <a:r>
              <a:rPr kumimoji="1" lang="ja-JP" altLang="en-US" dirty="0" smtClean="0">
                <a:latin typeface="ヒラギノ角ゴ Pro W3"/>
                <a:ea typeface="ヒラギノ角ゴ Pro W3"/>
                <a:cs typeface="ヒラギノ角ゴ Pro W3"/>
              </a:rPr>
              <a:t>（鎌田東二編</a:t>
            </a:r>
            <a:r>
              <a:rPr kumimoji="1" lang="en-US" altLang="ja-JP" dirty="0" smtClean="0">
                <a:latin typeface="ヒラギノ角ゴ Pro W3"/>
                <a:ea typeface="ヒラギノ角ゴ Pro W3"/>
                <a:cs typeface="ヒラギノ角ゴ Pro W3"/>
              </a:rPr>
              <a:t> </a:t>
            </a:r>
            <a:r>
              <a:rPr kumimoji="1" lang="ja-JP" altLang="en-US" dirty="0" smtClean="0">
                <a:latin typeface="ヒラギノ角ゴ Pro W3"/>
                <a:ea typeface="ヒラギノ角ゴ Pro W3"/>
                <a:cs typeface="ヒラギノ角ゴ Pro W3"/>
              </a:rPr>
              <a:t>「スピリチュアリティと環境」</a:t>
            </a:r>
            <a:r>
              <a:rPr kumimoji="1" lang="en-US" altLang="ja-JP" dirty="0" smtClean="0">
                <a:latin typeface="ヒラギノ角ゴ Pro W3"/>
                <a:ea typeface="ヒラギノ角ゴ Pro W3"/>
                <a:cs typeface="ヒラギノ角ゴ Pro W3"/>
              </a:rPr>
              <a:t>, </a:t>
            </a:r>
            <a:r>
              <a:rPr kumimoji="1" lang="ja-JP" altLang="en-US" dirty="0" smtClean="0">
                <a:latin typeface="ヒラギノ角ゴ Pro W3"/>
                <a:ea typeface="ヒラギノ角ゴ Pro W3"/>
                <a:cs typeface="ヒラギノ角ゴ Pro W3"/>
              </a:rPr>
              <a:t>ビイングネットプレス</a:t>
            </a:r>
            <a:r>
              <a:rPr kumimoji="1" lang="en-US" altLang="ja-JP" dirty="0" smtClean="0">
                <a:latin typeface="ヒラギノ角ゴ Pro W3"/>
                <a:ea typeface="ヒラギノ角ゴ Pro W3"/>
                <a:cs typeface="ヒラギノ角ゴ Pro W3"/>
              </a:rPr>
              <a:t> 2015</a:t>
            </a:r>
            <a:r>
              <a:rPr kumimoji="1" lang="ja-JP" altLang="en-US" dirty="0" smtClean="0">
                <a:latin typeface="ヒラギノ角ゴ Pro W3"/>
                <a:ea typeface="ヒラギノ角ゴ Pro W3"/>
                <a:cs typeface="ヒラギノ角ゴ Pro W3"/>
              </a:rPr>
              <a:t>年）</a:t>
            </a:r>
            <a:endParaRPr kumimoji="1" lang="ja-JP" altLang="en-US"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961411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t>自己紹介</a:t>
            </a:r>
            <a:endParaRPr kumimoji="1" lang="ja-JP" altLang="en-US" sz="4000" dirty="0"/>
          </a:p>
        </p:txBody>
      </p:sp>
      <p:sp>
        <p:nvSpPr>
          <p:cNvPr id="3" name="コンテンツ プレースホルダー 2"/>
          <p:cNvSpPr>
            <a:spLocks noGrp="1"/>
          </p:cNvSpPr>
          <p:nvPr>
            <p:ph idx="1"/>
          </p:nvPr>
        </p:nvSpPr>
        <p:spPr/>
        <p:txBody>
          <a:bodyPr>
            <a:normAutofit/>
          </a:bodyPr>
          <a:lstStyle/>
          <a:p>
            <a:r>
              <a:rPr kumimoji="1" lang="ja-JP" altLang="en-US" sz="2400" dirty="0" smtClean="0"/>
              <a:t>京大理学部卒、理学研究科物理学・宇宙物理学専攻修了</a:t>
            </a:r>
            <a:r>
              <a:rPr kumimoji="1" lang="en-US" altLang="ja-JP" sz="2400" dirty="0" smtClean="0"/>
              <a:t>(2005</a:t>
            </a:r>
            <a:r>
              <a:rPr kumimoji="1" lang="ja-JP" altLang="en-US" sz="2400" dirty="0" smtClean="0"/>
              <a:t>年）</a:t>
            </a:r>
            <a:endParaRPr kumimoji="1" lang="en-US" altLang="ja-JP" sz="2400" dirty="0" smtClean="0"/>
          </a:p>
          <a:p>
            <a:r>
              <a:rPr lang="en-US" altLang="ja-JP" sz="2400" dirty="0" smtClean="0"/>
              <a:t>2008-2014 </a:t>
            </a:r>
            <a:r>
              <a:rPr lang="ja-JP" altLang="en-US" sz="2400" dirty="0" smtClean="0"/>
              <a:t>宇宙総合学研究ユニット</a:t>
            </a:r>
            <a:endParaRPr lang="en-US" altLang="ja-JP" sz="2400" dirty="0" smtClean="0"/>
          </a:p>
          <a:p>
            <a:r>
              <a:rPr kumimoji="1" lang="en-US" altLang="ja-JP" sz="2400" dirty="0" smtClean="0"/>
              <a:t>2015- </a:t>
            </a:r>
            <a:r>
              <a:rPr kumimoji="1" lang="ja-JP" altLang="en-US" sz="2400" dirty="0" smtClean="0"/>
              <a:t>総合生存学館（思修館）</a:t>
            </a:r>
            <a:endParaRPr kumimoji="1" lang="en-US" altLang="ja-JP" sz="2400" dirty="0" smtClean="0"/>
          </a:p>
          <a:p>
            <a:r>
              <a:rPr lang="ja-JP" altLang="en-US" sz="2400" dirty="0" smtClean="0"/>
              <a:t>専門：宇宙物理学、特に太陽。理論系。望遠鏡使えない。</a:t>
            </a:r>
            <a:endParaRPr lang="en-US" altLang="ja-JP" sz="2400" dirty="0" smtClean="0"/>
          </a:p>
          <a:p>
            <a:r>
              <a:rPr kumimoji="1" lang="ja-JP" altLang="en-US" sz="2400" dirty="0" smtClean="0"/>
              <a:t>人文社会系との共同研究多。宇宙人類学、宇宙倫理学など。</a:t>
            </a:r>
            <a:endParaRPr kumimoji="1" lang="en-US" altLang="ja-JP" sz="2400" dirty="0" smtClean="0"/>
          </a:p>
          <a:p>
            <a:r>
              <a:rPr lang="ja-JP" altLang="en-US" sz="2400" dirty="0" smtClean="0"/>
              <a:t>科学コミュニケーション系の活動（宇宙落語とか）</a:t>
            </a:r>
            <a:endParaRPr lang="en-US" altLang="ja-JP" sz="2400" dirty="0"/>
          </a:p>
          <a:p>
            <a:r>
              <a:rPr kumimoji="1" lang="ja-JP" altLang="en-US" sz="2400" dirty="0" smtClean="0"/>
              <a:t>幼小中高生対象の出前授業、講演、ワークショップは年間</a:t>
            </a:r>
            <a:r>
              <a:rPr kumimoji="1" lang="en-US" altLang="ja-JP" sz="2400" dirty="0" smtClean="0"/>
              <a:t>~10</a:t>
            </a:r>
            <a:r>
              <a:rPr kumimoji="1" lang="ja-JP" altLang="en-US" sz="2400" dirty="0" smtClean="0"/>
              <a:t>件程度。</a:t>
            </a:r>
            <a:endParaRPr kumimoji="1" lang="ja-JP" altLang="en-US" sz="2400" dirty="0"/>
          </a:p>
        </p:txBody>
      </p:sp>
    </p:spTree>
    <p:extLst>
      <p:ext uri="{BB962C8B-B14F-4D97-AF65-F5344CB8AC3E}">
        <p14:creationId xmlns:p14="http://schemas.microsoft.com/office/powerpoint/2010/main" val="15305002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3329709" cy="1143000"/>
          </a:xfrm>
        </p:spPr>
        <p:txBody>
          <a:bodyPr>
            <a:noAutofit/>
          </a:bodyPr>
          <a:lstStyle/>
          <a:p>
            <a:pPr algn="l"/>
            <a:r>
              <a:rPr kumimoji="1" lang="ja-JP" altLang="en-US" sz="2400" dirty="0" smtClean="0"/>
              <a:t>宇宙に魅せられたのは</a:t>
            </a:r>
            <a:endParaRPr kumimoji="1" lang="ja-JP" altLang="en-US" sz="2400" dirty="0"/>
          </a:p>
        </p:txBody>
      </p:sp>
      <p:pic>
        <p:nvPicPr>
          <p:cNvPr id="4" name="図 3" descr="Kakosatoshi-R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789" y="0"/>
            <a:ext cx="4846211" cy="6858000"/>
          </a:xfrm>
          <a:prstGeom prst="rect">
            <a:avLst/>
          </a:prstGeom>
        </p:spPr>
      </p:pic>
      <p:sp>
        <p:nvSpPr>
          <p:cNvPr id="5" name="テキスト ボックス 4"/>
          <p:cNvSpPr txBox="1"/>
          <p:nvPr/>
        </p:nvSpPr>
        <p:spPr>
          <a:xfrm>
            <a:off x="457200" y="2021442"/>
            <a:ext cx="3560005" cy="3139321"/>
          </a:xfrm>
          <a:prstGeom prst="rect">
            <a:avLst/>
          </a:prstGeom>
          <a:noFill/>
        </p:spPr>
        <p:txBody>
          <a:bodyPr wrap="square" rtlCol="0">
            <a:spAutoFit/>
          </a:bodyPr>
          <a:lstStyle/>
          <a:p>
            <a:r>
              <a:rPr lang="ja-JP" altLang="en-US" dirty="0" smtClean="0">
                <a:latin typeface="ヒラギノ角ゴ Pro W3"/>
                <a:ea typeface="ヒラギノ角ゴ Pro W3"/>
                <a:cs typeface="ヒラギノ角ゴ Pro W3"/>
              </a:rPr>
              <a:t>加古里子「宇宙ーそのひろがりをしろうー」に描かれた赤色巨星の絵</a:t>
            </a:r>
            <a:endParaRPr lang="en-US" altLang="ja-JP" dirty="0" smtClean="0">
              <a:latin typeface="ヒラギノ角ゴ Pro W3"/>
              <a:ea typeface="ヒラギノ角ゴ Pro W3"/>
              <a:cs typeface="ヒラギノ角ゴ Pro W3"/>
            </a:endParaRPr>
          </a:p>
          <a:p>
            <a:endParaRPr kumimoji="1" lang="en-US" altLang="ja-JP" dirty="0">
              <a:latin typeface="ヒラギノ角ゴ Pro W3"/>
              <a:ea typeface="ヒラギノ角ゴ Pro W3"/>
              <a:cs typeface="ヒラギノ角ゴ Pro W3"/>
            </a:endParaRPr>
          </a:p>
          <a:p>
            <a:endParaRPr lang="en-US" altLang="ja-JP" dirty="0" smtClean="0">
              <a:latin typeface="ヒラギノ角ゴ Pro W3"/>
              <a:ea typeface="ヒラギノ角ゴ Pro W3"/>
              <a:cs typeface="ヒラギノ角ゴ Pro W3"/>
            </a:endParaRPr>
          </a:p>
          <a:p>
            <a:r>
              <a:rPr kumimoji="1" lang="ja-JP" altLang="en-US" dirty="0" smtClean="0">
                <a:latin typeface="ヒラギノ角ゴ Pro W3"/>
                <a:ea typeface="ヒラギノ角ゴ Pro W3"/>
                <a:cs typeface="ヒラギノ角ゴ Pro W3"/>
              </a:rPr>
              <a:t>こんなに大きなものがあるのか！！！</a:t>
            </a:r>
            <a:endParaRPr kumimoji="1" lang="en-US" altLang="ja-JP" dirty="0" smtClean="0">
              <a:latin typeface="ヒラギノ角ゴ Pro W3"/>
              <a:ea typeface="ヒラギノ角ゴ Pro W3"/>
              <a:cs typeface="ヒラギノ角ゴ Pro W3"/>
            </a:endParaRPr>
          </a:p>
          <a:p>
            <a:endParaRPr lang="en-US" altLang="ja-JP" dirty="0">
              <a:latin typeface="ヒラギノ角ゴ Pro W3"/>
              <a:ea typeface="ヒラギノ角ゴ Pro W3"/>
              <a:cs typeface="ヒラギノ角ゴ Pro W3"/>
            </a:endParaRPr>
          </a:p>
          <a:p>
            <a:endParaRPr kumimoji="1" lang="en-US" altLang="ja-JP" dirty="0" smtClean="0">
              <a:latin typeface="ヒラギノ角ゴ Pro W3"/>
              <a:ea typeface="ヒラギノ角ゴ Pro W3"/>
              <a:cs typeface="ヒラギノ角ゴ Pro W3"/>
            </a:endParaRPr>
          </a:p>
          <a:p>
            <a:r>
              <a:rPr kumimoji="1" lang="ja-JP" altLang="en-US" dirty="0" smtClean="0">
                <a:latin typeface="ヒラギノ角ゴ Pro W3"/>
                <a:ea typeface="ヒラギノ角ゴ Pro W3"/>
                <a:cs typeface="ヒラギノ角ゴ Pro W3"/>
              </a:rPr>
              <a:t>自分の知っている日常世界を超えた存在への、恐怖と、憧れ。</a:t>
            </a:r>
            <a:endParaRPr kumimoji="1" lang="ja-JP" altLang="en-US"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41367741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a:xfrm>
            <a:off x="457200" y="1516929"/>
            <a:ext cx="8229600" cy="4525963"/>
          </a:xfrm>
        </p:spPr>
        <p:txBody>
          <a:bodyPr>
            <a:normAutofit lnSpcReduction="10000"/>
          </a:bodyPr>
          <a:lstStyle/>
          <a:p>
            <a:pPr marL="0" indent="0">
              <a:buNone/>
            </a:pPr>
            <a:r>
              <a:rPr kumimoji="1" lang="ja-JP" altLang="en-US" sz="2800" dirty="0" smtClean="0"/>
              <a:t>芸大の学生：宇宙めっちゃ好きなんです！</a:t>
            </a:r>
            <a:endParaRPr lang="en-US" altLang="ja-JP" sz="2800" dirty="0" smtClean="0"/>
          </a:p>
          <a:p>
            <a:pPr marL="0" indent="0">
              <a:buNone/>
            </a:pPr>
            <a:endParaRPr kumimoji="1" lang="en-US" altLang="ja-JP" sz="2800" dirty="0" smtClean="0"/>
          </a:p>
          <a:p>
            <a:pPr marL="0" indent="0">
              <a:buNone/>
            </a:pPr>
            <a:r>
              <a:rPr kumimoji="1" lang="ja-JP" altLang="en-US" sz="2800" dirty="0" smtClean="0"/>
              <a:t>磯部：どういうところが好き？</a:t>
            </a:r>
            <a:endParaRPr kumimoji="1" lang="en-US" altLang="ja-JP" sz="2800" dirty="0" smtClean="0"/>
          </a:p>
          <a:p>
            <a:pPr marL="0" indent="0">
              <a:buNone/>
            </a:pPr>
            <a:endParaRPr lang="en-US" altLang="ja-JP" sz="2800" dirty="0" smtClean="0"/>
          </a:p>
          <a:p>
            <a:pPr marL="0" indent="0">
              <a:buNone/>
            </a:pPr>
            <a:r>
              <a:rPr lang="ja-JP" altLang="en-US" sz="2800" dirty="0" smtClean="0"/>
              <a:t>芸：なんかこう</a:t>
            </a:r>
            <a:r>
              <a:rPr lang="en-US" altLang="ja-JP" sz="2800" dirty="0" smtClean="0"/>
              <a:t>…</a:t>
            </a:r>
            <a:r>
              <a:rPr lang="ja-JP" altLang="en-US" sz="2800" dirty="0" smtClean="0"/>
              <a:t>わけわかんない感じが！</a:t>
            </a:r>
            <a:endParaRPr lang="en-US" altLang="ja-JP" sz="2800" dirty="0" smtClean="0"/>
          </a:p>
          <a:p>
            <a:pPr marL="0" indent="0">
              <a:buNone/>
            </a:pPr>
            <a:endParaRPr kumimoji="1" lang="en-US" altLang="ja-JP" sz="2800" dirty="0" smtClean="0"/>
          </a:p>
          <a:p>
            <a:pPr marL="0" indent="0">
              <a:buNone/>
            </a:pPr>
            <a:r>
              <a:rPr kumimoji="1" lang="ja-JP" altLang="en-US" sz="2800" dirty="0" smtClean="0"/>
              <a:t>磯：</a:t>
            </a:r>
            <a:r>
              <a:rPr kumimoji="1" lang="en-US" altLang="ja-JP" sz="2800" dirty="0" smtClean="0"/>
              <a:t>…</a:t>
            </a:r>
            <a:r>
              <a:rPr kumimoji="1" lang="ja-JP" altLang="en-US" sz="2800" dirty="0" smtClean="0"/>
              <a:t>その感動は、他のどういう感動に似てる？</a:t>
            </a:r>
            <a:endParaRPr kumimoji="1" lang="en-US" altLang="ja-JP" sz="2800" dirty="0" smtClean="0"/>
          </a:p>
          <a:p>
            <a:pPr marL="0" indent="0">
              <a:buNone/>
            </a:pPr>
            <a:endParaRPr lang="en-US" altLang="ja-JP" sz="2800" dirty="0"/>
          </a:p>
          <a:p>
            <a:pPr marL="0" indent="0">
              <a:buNone/>
            </a:pPr>
            <a:r>
              <a:rPr kumimoji="1" lang="ja-JP" altLang="en-US" sz="2800" dirty="0" smtClean="0"/>
              <a:t>芸：えっと</a:t>
            </a:r>
            <a:r>
              <a:rPr kumimoji="1" lang="en-US" altLang="ja-JP" sz="2800" dirty="0" smtClean="0"/>
              <a:t>…</a:t>
            </a:r>
            <a:endParaRPr kumimoji="1" lang="ja-JP" altLang="en-US" sz="2800" dirty="0"/>
          </a:p>
        </p:txBody>
      </p:sp>
    </p:spTree>
    <p:extLst>
      <p:ext uri="{BB962C8B-B14F-4D97-AF65-F5344CB8AC3E}">
        <p14:creationId xmlns:p14="http://schemas.microsoft.com/office/powerpoint/2010/main" val="15668815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916547" y="1153391"/>
            <a:ext cx="5296372" cy="4296063"/>
          </a:xfrm>
          <a:prstGeom prst="rect">
            <a:avLst/>
          </a:prstGeom>
        </p:spPr>
      </p:pic>
      <p:sp>
        <p:nvSpPr>
          <p:cNvPr id="5" name="テキスト ボックス 4"/>
          <p:cNvSpPr txBox="1"/>
          <p:nvPr/>
        </p:nvSpPr>
        <p:spPr>
          <a:xfrm>
            <a:off x="4080193" y="5518727"/>
            <a:ext cx="3132726" cy="307777"/>
          </a:xfrm>
          <a:prstGeom prst="rect">
            <a:avLst/>
          </a:prstGeom>
          <a:noFill/>
        </p:spPr>
        <p:txBody>
          <a:bodyPr wrap="none" rtlCol="0">
            <a:spAutoFit/>
          </a:bodyPr>
          <a:lstStyle/>
          <a:p>
            <a:r>
              <a:rPr kumimoji="1" lang="en-US" altLang="ja-JP" sz="1400" dirty="0" err="1" smtClean="0"/>
              <a:t>wikipedia</a:t>
            </a:r>
            <a:r>
              <a:rPr kumimoji="1" lang="ja-JP" altLang="en-US" sz="1400" dirty="0" smtClean="0"/>
              <a:t>の「フェティシズム」の項目より</a:t>
            </a:r>
            <a:endParaRPr kumimoji="1" lang="ja-JP" altLang="en-US" sz="1400" dirty="0"/>
          </a:p>
        </p:txBody>
      </p:sp>
      <p:sp>
        <p:nvSpPr>
          <p:cNvPr id="6" name="コンテンツ プレースホルダー 2"/>
          <p:cNvSpPr>
            <a:spLocks noGrp="1"/>
          </p:cNvSpPr>
          <p:nvPr>
            <p:ph idx="1"/>
          </p:nvPr>
        </p:nvSpPr>
        <p:spPr>
          <a:xfrm>
            <a:off x="276091" y="444501"/>
            <a:ext cx="9058590" cy="893618"/>
          </a:xfrm>
        </p:spPr>
        <p:txBody>
          <a:bodyPr>
            <a:normAutofit/>
          </a:bodyPr>
          <a:lstStyle/>
          <a:p>
            <a:pPr marL="0" indent="0">
              <a:buNone/>
            </a:pPr>
            <a:r>
              <a:rPr kumimoji="1" lang="ja-JP" altLang="en-US" sz="2800" dirty="0" smtClean="0"/>
              <a:t>芸：なんかすっごい変わったフェチの人を見たとき！</a:t>
            </a:r>
            <a:endParaRPr kumimoji="1" lang="ja-JP" altLang="en-US" sz="2800" dirty="0"/>
          </a:p>
        </p:txBody>
      </p:sp>
      <p:sp>
        <p:nvSpPr>
          <p:cNvPr id="7" name="コンテンツ プレースホルダー 2"/>
          <p:cNvSpPr txBox="1">
            <a:spLocks/>
          </p:cNvSpPr>
          <p:nvPr/>
        </p:nvSpPr>
        <p:spPr>
          <a:xfrm>
            <a:off x="437727" y="5964382"/>
            <a:ext cx="9058590" cy="8936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b="0" i="0" kern="1200">
                <a:solidFill>
                  <a:schemeClr val="tx1"/>
                </a:solidFill>
                <a:latin typeface="ヒラギノ角ゴ Pro W3"/>
                <a:ea typeface="ヒラギノ角ゴ Pro W3"/>
                <a:cs typeface="ヒラギノ角ゴ Pro W3"/>
              </a:defRPr>
            </a:lvl1pPr>
            <a:lvl2pPr marL="742950" indent="-285750" algn="l" defTabSz="457200" rtl="0" eaLnBrk="1" latinLnBrk="0" hangingPunct="1">
              <a:spcBef>
                <a:spcPct val="20000"/>
              </a:spcBef>
              <a:buFont typeface="Arial"/>
              <a:buChar char="–"/>
              <a:defRPr kumimoji="1" sz="2800" b="0" i="0" kern="1200">
                <a:solidFill>
                  <a:schemeClr val="tx1"/>
                </a:solidFill>
                <a:latin typeface="ヒラギノ角ゴ Pro W3"/>
                <a:ea typeface="ヒラギノ角ゴ Pro W3"/>
                <a:cs typeface="ヒラギノ角ゴ Pro W3"/>
              </a:defRPr>
            </a:lvl2pPr>
            <a:lvl3pPr marL="1143000" indent="-228600" algn="l" defTabSz="457200" rtl="0" eaLnBrk="1" latinLnBrk="0" hangingPunct="1">
              <a:spcBef>
                <a:spcPct val="20000"/>
              </a:spcBef>
              <a:buFont typeface="Arial"/>
              <a:buChar char="•"/>
              <a:defRPr kumimoji="1" sz="2400" b="0" i="0" kern="1200">
                <a:solidFill>
                  <a:schemeClr val="tx1"/>
                </a:solidFill>
                <a:latin typeface="ヒラギノ角ゴ Pro W3"/>
                <a:ea typeface="ヒラギノ角ゴ Pro W3"/>
                <a:cs typeface="ヒラギノ角ゴ Pro W3"/>
              </a:defRPr>
            </a:lvl3pPr>
            <a:lvl4pPr marL="16002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4pPr>
            <a:lvl5pPr marL="20574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2800" dirty="0" smtClean="0"/>
              <a:t>磯：赤色巨星と同じだ</a:t>
            </a:r>
            <a:r>
              <a:rPr lang="en-US" altLang="ja-JP" sz="2800" dirty="0" smtClean="0"/>
              <a:t>…</a:t>
            </a:r>
            <a:endParaRPr lang="ja-JP" altLang="en-US" sz="2800" dirty="0"/>
          </a:p>
        </p:txBody>
      </p:sp>
    </p:spTree>
    <p:extLst>
      <p:ext uri="{BB962C8B-B14F-4D97-AF65-F5344CB8AC3E}">
        <p14:creationId xmlns:p14="http://schemas.microsoft.com/office/powerpoint/2010/main" val="234598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92500" lnSpcReduction="10000"/>
          </a:bodyPr>
          <a:lstStyle/>
          <a:p>
            <a:r>
              <a:rPr kumimoji="1" lang="ja-JP" altLang="en-US" sz="3000" dirty="0" smtClean="0"/>
              <a:t>赤色巨星が巨大であることは、夜空の星をいくら観察しても見えてこない。</a:t>
            </a:r>
            <a:endParaRPr kumimoji="1" lang="en-US" altLang="ja-JP" sz="3000" dirty="0" smtClean="0"/>
          </a:p>
          <a:p>
            <a:endParaRPr lang="en-US" altLang="ja-JP" sz="3000" dirty="0"/>
          </a:p>
          <a:p>
            <a:r>
              <a:rPr kumimoji="1" lang="ja-JP" altLang="en-US" sz="3000" dirty="0" smtClean="0"/>
              <a:t>子どものころ、「身近なもの」にあまり興味を持てなかった。</a:t>
            </a:r>
            <a:endParaRPr kumimoji="1" lang="en-US" altLang="ja-JP" sz="3000" dirty="0" smtClean="0"/>
          </a:p>
          <a:p>
            <a:endParaRPr lang="en-US" altLang="ja-JP" sz="3000" dirty="0"/>
          </a:p>
          <a:p>
            <a:r>
              <a:rPr kumimoji="1" lang="ja-JP" altLang="en-US" sz="3000" dirty="0" smtClean="0"/>
              <a:t>「非日常的な感覚」「目に見えないけれどそこにあるもの」に惹かれた。宇宙、素粒子、脳</a:t>
            </a:r>
            <a:r>
              <a:rPr kumimoji="1" lang="en-US" altLang="ja-JP" sz="3000" dirty="0" smtClean="0"/>
              <a:t>…</a:t>
            </a:r>
          </a:p>
          <a:p>
            <a:endParaRPr lang="en-US" altLang="ja-JP" dirty="0"/>
          </a:p>
          <a:p>
            <a:r>
              <a:rPr lang="ja-JP" altLang="en-US" sz="2200" dirty="0" smtClean="0"/>
              <a:t>こういうルートで科学者を目指す子もいる、ということで</a:t>
            </a:r>
            <a:r>
              <a:rPr lang="en-US" altLang="ja-JP" sz="2200" dirty="0" smtClean="0"/>
              <a:t>…</a:t>
            </a:r>
            <a:endParaRPr kumimoji="1" lang="en-US" altLang="ja-JP" sz="2200" dirty="0" smtClean="0"/>
          </a:p>
          <a:p>
            <a:endParaRPr lang="en-US" altLang="ja-JP" dirty="0"/>
          </a:p>
          <a:p>
            <a:pPr marL="0" indent="0">
              <a:buNone/>
            </a:pPr>
            <a:endParaRPr kumimoji="1" lang="ja-JP" altLang="en-US" dirty="0"/>
          </a:p>
        </p:txBody>
      </p:sp>
    </p:spTree>
    <p:extLst>
      <p:ext uri="{BB962C8B-B14F-4D97-AF65-F5344CB8AC3E}">
        <p14:creationId xmlns:p14="http://schemas.microsoft.com/office/powerpoint/2010/main" val="45798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185"/>
            <a:ext cx="8229600" cy="1143000"/>
          </a:xfrm>
        </p:spPr>
        <p:txBody>
          <a:bodyPr>
            <a:normAutofit/>
          </a:bodyPr>
          <a:lstStyle/>
          <a:p>
            <a:r>
              <a:rPr lang="en-US" altLang="en-US" sz="3200" dirty="0" smtClean="0"/>
              <a:t>宇宙箱舟ワークショップ</a:t>
            </a:r>
            <a:endParaRPr kumimoji="1" lang="ja-JP" altLang="en-US" sz="3200" dirty="0"/>
          </a:p>
        </p:txBody>
      </p:sp>
      <p:pic>
        <p:nvPicPr>
          <p:cNvPr id="4" name="図 3"/>
          <p:cNvPicPr>
            <a:picLocks noChangeAspect="1"/>
          </p:cNvPicPr>
          <p:nvPr/>
        </p:nvPicPr>
        <p:blipFill>
          <a:blip r:embed="rId2"/>
          <a:stretch>
            <a:fillRect/>
          </a:stretch>
        </p:blipFill>
        <p:spPr>
          <a:xfrm>
            <a:off x="4393042" y="1477207"/>
            <a:ext cx="4637325" cy="3540764"/>
          </a:xfrm>
          <a:prstGeom prst="rect">
            <a:avLst/>
          </a:prstGeom>
        </p:spPr>
      </p:pic>
      <p:sp>
        <p:nvSpPr>
          <p:cNvPr id="5" name="テキスト ボックス 4"/>
          <p:cNvSpPr txBox="1"/>
          <p:nvPr/>
        </p:nvSpPr>
        <p:spPr>
          <a:xfrm>
            <a:off x="936673" y="5979264"/>
            <a:ext cx="7186583" cy="738664"/>
          </a:xfrm>
          <a:prstGeom prst="rect">
            <a:avLst/>
          </a:prstGeom>
          <a:noFill/>
        </p:spPr>
        <p:txBody>
          <a:bodyPr wrap="none" rtlCol="0">
            <a:spAutoFit/>
          </a:bodyPr>
          <a:lstStyle/>
          <a:p>
            <a:r>
              <a:rPr lang="ja-JP" altLang="en-US" sz="1400" dirty="0" smtClean="0">
                <a:latin typeface="ヒラギノ角ゴ Pro W3"/>
                <a:ea typeface="ヒラギノ角ゴ Pro W3"/>
                <a:cs typeface="ヒラギノ角ゴ Pro W3"/>
              </a:rPr>
              <a:t>水町衣里、磯部洋明、神谷麻梨、黒川紘美、堂野能伸、森奈保子、塩瀬隆行</a:t>
            </a:r>
            <a:endParaRPr lang="en-US" altLang="ja-JP" sz="1400" dirty="0" smtClean="0">
              <a:latin typeface="ヒラギノ角ゴ Pro W3"/>
              <a:ea typeface="ヒラギノ角ゴ Pro W3"/>
              <a:cs typeface="ヒラギノ角ゴ Pro W3"/>
            </a:endParaRPr>
          </a:p>
          <a:p>
            <a:r>
              <a:rPr lang="ja-JP" altLang="en-US" sz="1400" dirty="0" smtClean="0">
                <a:latin typeface="ヒラギノ角ゴ Pro W3"/>
                <a:ea typeface="ヒラギノ角ゴ Pro W3"/>
                <a:cs typeface="ヒラギノ角ゴ Pro W3"/>
              </a:rPr>
              <a:t>教材</a:t>
            </a:r>
            <a:r>
              <a:rPr lang="ja-JP" altLang="en-US" sz="1400" dirty="0">
                <a:latin typeface="ヒラギノ角ゴ Pro W3"/>
                <a:ea typeface="ヒラギノ角ゴ Pro W3"/>
                <a:cs typeface="ヒラギノ角ゴ Pro W3"/>
              </a:rPr>
              <a:t>としての宇宙：答えのない課題を</a:t>
            </a:r>
            <a:r>
              <a:rPr lang="ja-JP" altLang="en-US" sz="1400" dirty="0" smtClean="0">
                <a:latin typeface="ヒラギノ角ゴ Pro W3"/>
                <a:ea typeface="ヒラギノ角ゴ Pro W3"/>
                <a:cs typeface="ヒラギノ角ゴ Pro W3"/>
              </a:rPr>
              <a:t>扱う教育プログラム</a:t>
            </a:r>
            <a:r>
              <a:rPr lang="en-US" altLang="ja-JP" sz="1400" dirty="0" smtClean="0">
                <a:latin typeface="ヒラギノ角ゴ Pro W3"/>
                <a:ea typeface="ヒラギノ角ゴ Pro W3"/>
                <a:cs typeface="ヒラギノ角ゴ Pro W3"/>
              </a:rPr>
              <a:t>『</a:t>
            </a:r>
            <a:r>
              <a:rPr lang="ja-JP" altLang="en-US" sz="1400" dirty="0">
                <a:latin typeface="ヒラギノ角ゴ Pro W3"/>
                <a:ea typeface="ヒラギノ角ゴ Pro W3"/>
                <a:cs typeface="ヒラギノ角ゴ Pro W3"/>
              </a:rPr>
              <a:t>宇宙箱舟ワークショップ</a:t>
            </a:r>
            <a:r>
              <a:rPr lang="en-US" altLang="ja-JP" sz="1400" dirty="0" smtClean="0">
                <a:latin typeface="ヒラギノ角ゴ Pro W3"/>
                <a:ea typeface="ヒラギノ角ゴ Pro W3"/>
                <a:cs typeface="ヒラギノ角ゴ Pro W3"/>
              </a:rPr>
              <a:t>』</a:t>
            </a:r>
          </a:p>
          <a:p>
            <a:r>
              <a:rPr kumimoji="1" lang="ja-JP" altLang="en-US" sz="1400" dirty="0" smtClean="0">
                <a:latin typeface="ヒラギノ角ゴ Pro W3"/>
                <a:ea typeface="ヒラギノ角ゴ Pro W3"/>
                <a:cs typeface="ヒラギノ角ゴ Pro W3"/>
              </a:rPr>
              <a:t>宇宙航空研究開発機構研究開発報告</a:t>
            </a:r>
            <a:r>
              <a:rPr kumimoji="1" lang="en-US" altLang="ja-JP" sz="1400" dirty="0" smtClean="0">
                <a:latin typeface="ヒラギノ角ゴ Pro W3"/>
                <a:ea typeface="ヒラギノ角ゴ Pro W3"/>
                <a:cs typeface="ヒラギノ角ゴ Pro W3"/>
              </a:rPr>
              <a:t> JAXA-RR-12-007 (2013)</a:t>
            </a:r>
            <a:endParaRPr kumimoji="1" lang="ja-JP" altLang="en-US" sz="1400" dirty="0">
              <a:latin typeface="ヒラギノ角ゴ Pro W3"/>
              <a:ea typeface="ヒラギノ角ゴ Pro W3"/>
              <a:cs typeface="ヒラギノ角ゴ Pro W3"/>
            </a:endParaRPr>
          </a:p>
        </p:txBody>
      </p:sp>
      <p:pic>
        <p:nvPicPr>
          <p:cNvPr id="6" name="図 5"/>
          <p:cNvPicPr>
            <a:picLocks noChangeAspect="1"/>
          </p:cNvPicPr>
          <p:nvPr/>
        </p:nvPicPr>
        <p:blipFill>
          <a:blip r:embed="rId3"/>
          <a:stretch>
            <a:fillRect/>
          </a:stretch>
        </p:blipFill>
        <p:spPr>
          <a:xfrm>
            <a:off x="311009" y="1969609"/>
            <a:ext cx="3719154" cy="2489767"/>
          </a:xfrm>
          <a:prstGeom prst="rect">
            <a:avLst/>
          </a:prstGeom>
        </p:spPr>
      </p:pic>
    </p:spTree>
    <p:extLst>
      <p:ext uri="{BB962C8B-B14F-4D97-AF65-F5344CB8AC3E}">
        <p14:creationId xmlns:p14="http://schemas.microsoft.com/office/powerpoint/2010/main" val="396496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小学校理科で何を教えたいか</a:t>
            </a:r>
            <a:endParaRPr kumimoji="1" lang="ja-JP" altLang="en-US" sz="3600" dirty="0"/>
          </a:p>
        </p:txBody>
      </p:sp>
      <p:sp>
        <p:nvSpPr>
          <p:cNvPr id="3" name="コンテンツ プレースホルダー 2"/>
          <p:cNvSpPr>
            <a:spLocks noGrp="1"/>
          </p:cNvSpPr>
          <p:nvPr>
            <p:ph idx="1"/>
          </p:nvPr>
        </p:nvSpPr>
        <p:spPr/>
        <p:txBody>
          <a:bodyPr>
            <a:normAutofit/>
          </a:bodyPr>
          <a:lstStyle/>
          <a:p>
            <a:r>
              <a:rPr kumimoji="1" lang="ja-JP" altLang="en-US" dirty="0" smtClean="0"/>
              <a:t>日常感覚を超えた世界への関心と畏怖</a:t>
            </a:r>
            <a:endParaRPr kumimoji="1" lang="en-US" altLang="ja-JP" dirty="0" smtClean="0"/>
          </a:p>
          <a:p>
            <a:endParaRPr lang="en-US" altLang="ja-JP" dirty="0"/>
          </a:p>
          <a:p>
            <a:r>
              <a:rPr kumimoji="1" lang="ja-JP" altLang="en-US" dirty="0" smtClean="0"/>
              <a:t>この世界に「わかっていないこと」がたくさんあるということ</a:t>
            </a:r>
            <a:endParaRPr kumimoji="1" lang="en-US" altLang="ja-JP" dirty="0" smtClean="0"/>
          </a:p>
          <a:p>
            <a:endParaRPr lang="en-US" altLang="ja-JP" dirty="0"/>
          </a:p>
          <a:p>
            <a:r>
              <a:rPr kumimoji="1" lang="ja-JP" altLang="en-US" dirty="0" smtClean="0"/>
              <a:t>正解は（たぶん）ない、けれど考え続けなければいけない問いがあること</a:t>
            </a:r>
            <a:endParaRPr kumimoji="1" lang="en-US" altLang="ja-JP" dirty="0" smtClean="0"/>
          </a:p>
          <a:p>
            <a:pPr lvl="1"/>
            <a:r>
              <a:rPr lang="en-US" altLang="ja-JP" sz="2400" dirty="0" smtClean="0"/>
              <a:t>STEM</a:t>
            </a:r>
            <a:r>
              <a:rPr lang="ja-JP" altLang="en-US" sz="2400" dirty="0" smtClean="0"/>
              <a:t>より人文知教育の方が足りてないのでは</a:t>
            </a:r>
            <a:r>
              <a:rPr lang="en-US" altLang="ja-JP" sz="2400" dirty="0" smtClean="0"/>
              <a:t>…</a:t>
            </a:r>
            <a:endParaRPr kumimoji="1" lang="ja-JP" altLang="en-US" sz="2400" dirty="0"/>
          </a:p>
        </p:txBody>
      </p:sp>
    </p:spTree>
    <p:extLst>
      <p:ext uri="{BB962C8B-B14F-4D97-AF65-F5344CB8AC3E}">
        <p14:creationId xmlns:p14="http://schemas.microsoft.com/office/powerpoint/2010/main" val="29589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でも本当は</a:t>
            </a:r>
            <a:r>
              <a:rPr kumimoji="1" lang="en-US" altLang="ja-JP" dirty="0" smtClean="0"/>
              <a:t>…</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kumimoji="1" lang="ja-JP" altLang="en-US" dirty="0" smtClean="0"/>
              <a:t>科学的思考、自然への興味、知的好奇心といったことよりずっとずっと手前にいる子どもたちに、自然科学や理科教育は何ができるのかを見いだしたい</a:t>
            </a:r>
            <a:endParaRPr kumimoji="1" lang="en-US" altLang="ja-JP" dirty="0" smtClean="0"/>
          </a:p>
          <a:p>
            <a:endParaRPr lang="en-US" altLang="ja-JP" dirty="0"/>
          </a:p>
          <a:p>
            <a:r>
              <a:rPr kumimoji="1" lang="ja-JP" altLang="en-US" dirty="0" smtClean="0"/>
              <a:t>（生きて行くのに必要な算数や科学的知識を身につけることがより重要なのは前提として）</a:t>
            </a:r>
            <a:endParaRPr kumimoji="1" lang="en-US" altLang="ja-JP" dirty="0" smtClean="0"/>
          </a:p>
          <a:p>
            <a:endParaRPr lang="en-US" altLang="ja-JP" dirty="0"/>
          </a:p>
          <a:p>
            <a:r>
              <a:rPr kumimoji="1" lang="ja-JP" altLang="en-US" dirty="0" smtClean="0"/>
              <a:t>大学レベルの教養教育で天文学や自然科学を教える意義は何か？という問題につながる</a:t>
            </a:r>
            <a:endParaRPr kumimoji="1" lang="ja-JP" altLang="en-US" dirty="0"/>
          </a:p>
        </p:txBody>
      </p:sp>
    </p:spTree>
    <p:extLst>
      <p:ext uri="{BB962C8B-B14F-4D97-AF65-F5344CB8AC3E}">
        <p14:creationId xmlns:p14="http://schemas.microsoft.com/office/powerpoint/2010/main" val="3522877132"/>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17446</TotalTime>
  <Words>1071</Words>
  <Application>Microsoft Macintosh PowerPoint</Application>
  <PresentationFormat>画面に合わせる (4:3)</PresentationFormat>
  <Paragraphs>87</Paragraphs>
  <Slides>18</Slides>
  <Notes>1</Notes>
  <HiddenSlides>0</HiddenSlides>
  <MMClips>0</MMClips>
  <ScaleCrop>false</ScaleCrop>
  <HeadingPairs>
    <vt:vector size="4" baseType="variant">
      <vt:variant>
        <vt:lpstr>テーマ</vt:lpstr>
      </vt:variant>
      <vt:variant>
        <vt:i4>1</vt:i4>
      </vt:variant>
      <vt:variant>
        <vt:lpstr>スライド タイトル</vt:lpstr>
      </vt:variant>
      <vt:variant>
        <vt:i4>18</vt:i4>
      </vt:variant>
    </vt:vector>
  </HeadingPairs>
  <TitlesOfParts>
    <vt:vector size="19" baseType="lpstr">
      <vt:lpstr>ホワイト</vt:lpstr>
      <vt:lpstr>理科教育で何を教えるか</vt:lpstr>
      <vt:lpstr>自己紹介</vt:lpstr>
      <vt:lpstr>宇宙に魅せられたのは</vt:lpstr>
      <vt:lpstr>PowerPoint プレゼンテーション</vt:lpstr>
      <vt:lpstr>PowerPoint プレゼンテーション</vt:lpstr>
      <vt:lpstr>PowerPoint プレゼンテーション</vt:lpstr>
      <vt:lpstr>宇宙箱舟ワークショップ</vt:lpstr>
      <vt:lpstr>小学校理科で何を教えたいか</vt:lpstr>
      <vt:lpstr>でも本当は…</vt:lpstr>
      <vt:lpstr>PowerPoint プレゼンテーション</vt:lpstr>
      <vt:lpstr>PowerPoint プレゼンテーション</vt:lpstr>
      <vt:lpstr>多様な性：何が「自然」か？</vt:lpstr>
      <vt:lpstr>PowerPoint プレゼンテーション</vt:lpstr>
      <vt:lpstr>長島天文台（昭和24年〜30年代前半）</vt:lpstr>
      <vt:lpstr>長島愛生園入園者・依田照彦氏から 山本一清・初代花山天文台長への手紙（抜粋）</vt:lpstr>
      <vt:lpstr>PowerPoint プレゼンテーション</vt:lpstr>
      <vt:lpstr>PowerPoint プレゼンテーション</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宇宙生存学研究会の活動</dc:title>
  <dc:creator>磯部 洋明</dc:creator>
  <cp:lastModifiedBy>isobe</cp:lastModifiedBy>
  <cp:revision>334</cp:revision>
  <dcterms:created xsi:type="dcterms:W3CDTF">2010-11-16T18:03:00Z</dcterms:created>
  <dcterms:modified xsi:type="dcterms:W3CDTF">2015-12-01T16:44:18Z</dcterms:modified>
</cp:coreProperties>
</file>