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4" r:id="rId5"/>
    <p:sldId id="261" r:id="rId6"/>
    <p:sldId id="265" r:id="rId7"/>
    <p:sldId id="260" r:id="rId8"/>
  </p:sldIdLst>
  <p:sldSz cx="15119350" cy="10691813"/>
  <p:notesSz cx="6858000" cy="9144000"/>
  <p:defaultTextStyle>
    <a:defPPr>
      <a:defRPr lang="ja-JP"/>
    </a:defPPr>
    <a:lvl1pPr marL="0" algn="l" defTabSz="1238892" rtl="0" eaLnBrk="1" latinLnBrk="0" hangingPunct="1">
      <a:defRPr kumimoji="1" sz="2439" kern="1200">
        <a:solidFill>
          <a:schemeClr val="tx1"/>
        </a:solidFill>
        <a:latin typeface="+mn-lt"/>
        <a:ea typeface="+mn-ea"/>
        <a:cs typeface="+mn-cs"/>
      </a:defRPr>
    </a:lvl1pPr>
    <a:lvl2pPr marL="619446" algn="l" defTabSz="1238892" rtl="0" eaLnBrk="1" latinLnBrk="0" hangingPunct="1">
      <a:defRPr kumimoji="1" sz="2439" kern="1200">
        <a:solidFill>
          <a:schemeClr val="tx1"/>
        </a:solidFill>
        <a:latin typeface="+mn-lt"/>
        <a:ea typeface="+mn-ea"/>
        <a:cs typeface="+mn-cs"/>
      </a:defRPr>
    </a:lvl2pPr>
    <a:lvl3pPr marL="1238892" algn="l" defTabSz="1238892" rtl="0" eaLnBrk="1" latinLnBrk="0" hangingPunct="1">
      <a:defRPr kumimoji="1" sz="2439" kern="1200">
        <a:solidFill>
          <a:schemeClr val="tx1"/>
        </a:solidFill>
        <a:latin typeface="+mn-lt"/>
        <a:ea typeface="+mn-ea"/>
        <a:cs typeface="+mn-cs"/>
      </a:defRPr>
    </a:lvl3pPr>
    <a:lvl4pPr marL="1858340" algn="l" defTabSz="1238892" rtl="0" eaLnBrk="1" latinLnBrk="0" hangingPunct="1">
      <a:defRPr kumimoji="1" sz="2439" kern="1200">
        <a:solidFill>
          <a:schemeClr val="tx1"/>
        </a:solidFill>
        <a:latin typeface="+mn-lt"/>
        <a:ea typeface="+mn-ea"/>
        <a:cs typeface="+mn-cs"/>
      </a:defRPr>
    </a:lvl4pPr>
    <a:lvl5pPr marL="2477786" algn="l" defTabSz="1238892" rtl="0" eaLnBrk="1" latinLnBrk="0" hangingPunct="1">
      <a:defRPr kumimoji="1" sz="2439" kern="1200">
        <a:solidFill>
          <a:schemeClr val="tx1"/>
        </a:solidFill>
        <a:latin typeface="+mn-lt"/>
        <a:ea typeface="+mn-ea"/>
        <a:cs typeface="+mn-cs"/>
      </a:defRPr>
    </a:lvl5pPr>
    <a:lvl6pPr marL="3097232" algn="l" defTabSz="1238892" rtl="0" eaLnBrk="1" latinLnBrk="0" hangingPunct="1">
      <a:defRPr kumimoji="1" sz="2439" kern="1200">
        <a:solidFill>
          <a:schemeClr val="tx1"/>
        </a:solidFill>
        <a:latin typeface="+mn-lt"/>
        <a:ea typeface="+mn-ea"/>
        <a:cs typeface="+mn-cs"/>
      </a:defRPr>
    </a:lvl6pPr>
    <a:lvl7pPr marL="3716678" algn="l" defTabSz="1238892" rtl="0" eaLnBrk="1" latinLnBrk="0" hangingPunct="1">
      <a:defRPr kumimoji="1" sz="2439" kern="1200">
        <a:solidFill>
          <a:schemeClr val="tx1"/>
        </a:solidFill>
        <a:latin typeface="+mn-lt"/>
        <a:ea typeface="+mn-ea"/>
        <a:cs typeface="+mn-cs"/>
      </a:defRPr>
    </a:lvl7pPr>
    <a:lvl8pPr marL="4336124" algn="l" defTabSz="1238892" rtl="0" eaLnBrk="1" latinLnBrk="0" hangingPunct="1">
      <a:defRPr kumimoji="1" sz="2439" kern="1200">
        <a:solidFill>
          <a:schemeClr val="tx1"/>
        </a:solidFill>
        <a:latin typeface="+mn-lt"/>
        <a:ea typeface="+mn-ea"/>
        <a:cs typeface="+mn-cs"/>
      </a:defRPr>
    </a:lvl8pPr>
    <a:lvl9pPr marL="4955572" algn="l" defTabSz="1238892" rtl="0" eaLnBrk="1" latinLnBrk="0" hangingPunct="1">
      <a:defRPr kumimoji="1" sz="24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50"/>
    <p:restoredTop sz="94729"/>
  </p:normalViewPr>
  <p:slideViewPr>
    <p:cSldViewPr snapToGrid="0" snapToObjects="1">
      <p:cViewPr varScale="1">
        <p:scale>
          <a:sx n="58" d="100"/>
          <a:sy n="58" d="100"/>
        </p:scale>
        <p:origin x="248"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クリックしてマスター サブタイトルの書式設定</a:t>
            </a:r>
            <a:endParaRPr lang="en-US" dirty="0"/>
          </a:p>
        </p:txBody>
      </p:sp>
      <p:sp>
        <p:nvSpPr>
          <p:cNvPr id="4" name="Date Placeholder 3"/>
          <p:cNvSpPr>
            <a:spLocks noGrp="1"/>
          </p:cNvSpPr>
          <p:nvPr>
            <p:ph type="dt" sz="half" idx="10"/>
          </p:nvPr>
        </p:nvSpPr>
        <p:spPr/>
        <p:txBody>
          <a:bodyPr/>
          <a:lstStyle/>
          <a:p>
            <a:fld id="{EAD552CB-1EA1-FA42-ACB3-20B45598FA34}" type="datetimeFigureOut">
              <a:rPr kumimoji="1" lang="ja-JP" altLang="en-US" smtClean="0"/>
              <a:t>2019/11/11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081945-804B-8241-AF19-F80190FFB955}" type="slidenum">
              <a:rPr kumimoji="1" lang="ja-JP" altLang="en-US" smtClean="0"/>
              <a:t>‹#›</a:t>
            </a:fld>
            <a:endParaRPr kumimoji="1" lang="ja-JP" altLang="en-US"/>
          </a:p>
        </p:txBody>
      </p:sp>
    </p:spTree>
    <p:extLst>
      <p:ext uri="{BB962C8B-B14F-4D97-AF65-F5344CB8AC3E}">
        <p14:creationId xmlns:p14="http://schemas.microsoft.com/office/powerpoint/2010/main" val="192583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D552CB-1EA1-FA42-ACB3-20B45598FA34}" type="datetimeFigureOut">
              <a:rPr kumimoji="1" lang="ja-JP" altLang="en-US" smtClean="0"/>
              <a:t>2019/11/11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081945-804B-8241-AF19-F80190FFB955}" type="slidenum">
              <a:rPr kumimoji="1" lang="ja-JP" altLang="en-US" smtClean="0"/>
              <a:t>‹#›</a:t>
            </a:fld>
            <a:endParaRPr kumimoji="1" lang="ja-JP" altLang="en-US"/>
          </a:p>
        </p:txBody>
      </p:sp>
    </p:spTree>
    <p:extLst>
      <p:ext uri="{BB962C8B-B14F-4D97-AF65-F5344CB8AC3E}">
        <p14:creationId xmlns:p14="http://schemas.microsoft.com/office/powerpoint/2010/main" val="351509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D552CB-1EA1-FA42-ACB3-20B45598FA34}" type="datetimeFigureOut">
              <a:rPr kumimoji="1" lang="ja-JP" altLang="en-US" smtClean="0"/>
              <a:t>2019/11/11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081945-804B-8241-AF19-F80190FFB955}" type="slidenum">
              <a:rPr kumimoji="1" lang="ja-JP" altLang="en-US" smtClean="0"/>
              <a:t>‹#›</a:t>
            </a:fld>
            <a:endParaRPr kumimoji="1" lang="ja-JP" altLang="en-US"/>
          </a:p>
        </p:txBody>
      </p:sp>
    </p:spTree>
    <p:extLst>
      <p:ext uri="{BB962C8B-B14F-4D97-AF65-F5344CB8AC3E}">
        <p14:creationId xmlns:p14="http://schemas.microsoft.com/office/powerpoint/2010/main" val="381105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D552CB-1EA1-FA42-ACB3-20B45598FA34}" type="datetimeFigureOut">
              <a:rPr kumimoji="1" lang="ja-JP" altLang="en-US" smtClean="0"/>
              <a:t>2019/11/11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081945-804B-8241-AF19-F80190FFB955}" type="slidenum">
              <a:rPr kumimoji="1" lang="ja-JP" altLang="en-US" smtClean="0"/>
              <a:t>‹#›</a:t>
            </a:fld>
            <a:endParaRPr kumimoji="1" lang="ja-JP" altLang="en-US"/>
          </a:p>
        </p:txBody>
      </p:sp>
    </p:spTree>
    <p:extLst>
      <p:ext uri="{BB962C8B-B14F-4D97-AF65-F5344CB8AC3E}">
        <p14:creationId xmlns:p14="http://schemas.microsoft.com/office/powerpoint/2010/main" val="197132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AD552CB-1EA1-FA42-ACB3-20B45598FA34}" type="datetimeFigureOut">
              <a:rPr kumimoji="1" lang="ja-JP" altLang="en-US" smtClean="0"/>
              <a:t>2019/11/11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081945-804B-8241-AF19-F80190FFB955}" type="slidenum">
              <a:rPr kumimoji="1" lang="ja-JP" altLang="en-US" smtClean="0"/>
              <a:t>‹#›</a:t>
            </a:fld>
            <a:endParaRPr kumimoji="1" lang="ja-JP" altLang="en-US"/>
          </a:p>
        </p:txBody>
      </p:sp>
    </p:spTree>
    <p:extLst>
      <p:ext uri="{BB962C8B-B14F-4D97-AF65-F5344CB8AC3E}">
        <p14:creationId xmlns:p14="http://schemas.microsoft.com/office/powerpoint/2010/main" val="226919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D552CB-1EA1-FA42-ACB3-20B45598FA34}" type="datetimeFigureOut">
              <a:rPr kumimoji="1" lang="ja-JP" altLang="en-US" smtClean="0"/>
              <a:t>2019/11/11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081945-804B-8241-AF19-F80190FFB955}" type="slidenum">
              <a:rPr kumimoji="1" lang="ja-JP" altLang="en-US" smtClean="0"/>
              <a:t>‹#›</a:t>
            </a:fld>
            <a:endParaRPr kumimoji="1" lang="ja-JP" altLang="en-US"/>
          </a:p>
        </p:txBody>
      </p:sp>
    </p:spTree>
    <p:extLst>
      <p:ext uri="{BB962C8B-B14F-4D97-AF65-F5344CB8AC3E}">
        <p14:creationId xmlns:p14="http://schemas.microsoft.com/office/powerpoint/2010/main" val="202895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AD552CB-1EA1-FA42-ACB3-20B45598FA34}" type="datetimeFigureOut">
              <a:rPr kumimoji="1" lang="ja-JP" altLang="en-US" smtClean="0"/>
              <a:t>2019/11/11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081945-804B-8241-AF19-F80190FFB955}" type="slidenum">
              <a:rPr kumimoji="1" lang="ja-JP" altLang="en-US" smtClean="0"/>
              <a:t>‹#›</a:t>
            </a:fld>
            <a:endParaRPr kumimoji="1" lang="ja-JP" altLang="en-US"/>
          </a:p>
        </p:txBody>
      </p:sp>
    </p:spTree>
    <p:extLst>
      <p:ext uri="{BB962C8B-B14F-4D97-AF65-F5344CB8AC3E}">
        <p14:creationId xmlns:p14="http://schemas.microsoft.com/office/powerpoint/2010/main" val="16151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AD552CB-1EA1-FA42-ACB3-20B45598FA34}" type="datetimeFigureOut">
              <a:rPr kumimoji="1" lang="ja-JP" altLang="en-US" smtClean="0"/>
              <a:t>2019/11/11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081945-804B-8241-AF19-F80190FFB955}" type="slidenum">
              <a:rPr kumimoji="1" lang="ja-JP" altLang="en-US" smtClean="0"/>
              <a:t>‹#›</a:t>
            </a:fld>
            <a:endParaRPr kumimoji="1" lang="ja-JP" altLang="en-US"/>
          </a:p>
        </p:txBody>
      </p:sp>
    </p:spTree>
    <p:extLst>
      <p:ext uri="{BB962C8B-B14F-4D97-AF65-F5344CB8AC3E}">
        <p14:creationId xmlns:p14="http://schemas.microsoft.com/office/powerpoint/2010/main" val="1243806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552CB-1EA1-FA42-ACB3-20B45598FA34}" type="datetimeFigureOut">
              <a:rPr kumimoji="1" lang="ja-JP" altLang="en-US" smtClean="0"/>
              <a:t>2019/11/11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081945-804B-8241-AF19-F80190FFB955}" type="slidenum">
              <a:rPr kumimoji="1" lang="ja-JP" altLang="en-US" smtClean="0"/>
              <a:t>‹#›</a:t>
            </a:fld>
            <a:endParaRPr kumimoji="1" lang="ja-JP" altLang="en-US"/>
          </a:p>
        </p:txBody>
      </p:sp>
    </p:spTree>
    <p:extLst>
      <p:ext uri="{BB962C8B-B14F-4D97-AF65-F5344CB8AC3E}">
        <p14:creationId xmlns:p14="http://schemas.microsoft.com/office/powerpoint/2010/main" val="331922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コンテンツ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D552CB-1EA1-FA42-ACB3-20B45598FA34}" type="datetimeFigureOut">
              <a:rPr kumimoji="1" lang="ja-JP" altLang="en-US" smtClean="0"/>
              <a:t>2019/11/11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081945-804B-8241-AF19-F80190FFB955}" type="slidenum">
              <a:rPr kumimoji="1" lang="ja-JP" altLang="en-US" smtClean="0"/>
              <a:t>‹#›</a:t>
            </a:fld>
            <a:endParaRPr kumimoji="1" lang="ja-JP" altLang="en-US"/>
          </a:p>
        </p:txBody>
      </p:sp>
    </p:spTree>
    <p:extLst>
      <p:ext uri="{BB962C8B-B14F-4D97-AF65-F5344CB8AC3E}">
        <p14:creationId xmlns:p14="http://schemas.microsoft.com/office/powerpoint/2010/main" val="448877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図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D552CB-1EA1-FA42-ACB3-20B45598FA34}" type="datetimeFigureOut">
              <a:rPr kumimoji="1" lang="ja-JP" altLang="en-US" smtClean="0"/>
              <a:t>2019/11/11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081945-804B-8241-AF19-F80190FFB955}" type="slidenum">
              <a:rPr kumimoji="1" lang="ja-JP" altLang="en-US" smtClean="0"/>
              <a:t>‹#›</a:t>
            </a:fld>
            <a:endParaRPr kumimoji="1" lang="ja-JP" altLang="en-US"/>
          </a:p>
        </p:txBody>
      </p:sp>
    </p:spTree>
    <p:extLst>
      <p:ext uri="{BB962C8B-B14F-4D97-AF65-F5344CB8AC3E}">
        <p14:creationId xmlns:p14="http://schemas.microsoft.com/office/powerpoint/2010/main" val="425105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AD552CB-1EA1-FA42-ACB3-20B45598FA34}" type="datetimeFigureOut">
              <a:rPr kumimoji="1" lang="ja-JP" altLang="en-US" smtClean="0"/>
              <a:t>2019/11/11</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24081945-804B-8241-AF19-F80190FFB955}" type="slidenum">
              <a:rPr kumimoji="1" lang="ja-JP" altLang="en-US" smtClean="0"/>
              <a:t>‹#›</a:t>
            </a:fld>
            <a:endParaRPr kumimoji="1" lang="ja-JP" altLang="en-US"/>
          </a:p>
        </p:txBody>
      </p:sp>
    </p:spTree>
    <p:extLst>
      <p:ext uri="{BB962C8B-B14F-4D97-AF65-F5344CB8AC3E}">
        <p14:creationId xmlns:p14="http://schemas.microsoft.com/office/powerpoint/2010/main" val="1264175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580038-B114-6440-88C1-CC375E3B6A1A}"/>
              </a:ext>
            </a:extLst>
          </p:cNvPr>
          <p:cNvSpPr>
            <a:spLocks noGrp="1"/>
          </p:cNvSpPr>
          <p:nvPr>
            <p:ph type="ctrTitle"/>
          </p:nvPr>
        </p:nvSpPr>
        <p:spPr>
          <a:xfrm>
            <a:off x="142240" y="508000"/>
            <a:ext cx="15239999" cy="1469171"/>
          </a:xfrm>
        </p:spPr>
        <p:txBody>
          <a:bodyPr>
            <a:noAutofit/>
          </a:bodyPr>
          <a:lstStyle/>
          <a:p>
            <a:r>
              <a:rPr lang="en" altLang="ja-JP" sz="4800" dirty="0"/>
              <a:t>Astronomical and Meteorological Observations </a:t>
            </a:r>
            <a:br>
              <a:rPr lang="en" altLang="ja-JP" sz="4800" dirty="0"/>
            </a:br>
            <a:r>
              <a:rPr lang="en" altLang="ja-JP" sz="4800" dirty="0"/>
              <a:t>at </a:t>
            </a:r>
            <a:r>
              <a:rPr lang="en" altLang="ja-JP" sz="4800" dirty="0" err="1"/>
              <a:t>Nagashima-Aiseien</a:t>
            </a:r>
            <a:r>
              <a:rPr lang="en" altLang="ja-JP" sz="4800" dirty="0"/>
              <a:t>, an Hansen's disease sanatorium</a:t>
            </a:r>
            <a:endParaRPr kumimoji="1" lang="ja-JP" altLang="en-US" sz="3600" dirty="0"/>
          </a:p>
        </p:txBody>
      </p:sp>
      <p:sp>
        <p:nvSpPr>
          <p:cNvPr id="3" name="サブタイトル 2">
            <a:extLst>
              <a:ext uri="{FF2B5EF4-FFF2-40B4-BE49-F238E27FC236}">
                <a16:creationId xmlns:a16="http://schemas.microsoft.com/office/drawing/2014/main" id="{FD87FCCA-4B9C-B842-A300-78DC3B9708D7}"/>
              </a:ext>
            </a:extLst>
          </p:cNvPr>
          <p:cNvSpPr>
            <a:spLocks noGrp="1"/>
          </p:cNvSpPr>
          <p:nvPr>
            <p:ph type="subTitle" idx="1"/>
          </p:nvPr>
        </p:nvSpPr>
        <p:spPr>
          <a:xfrm>
            <a:off x="2296318" y="2292783"/>
            <a:ext cx="11339513" cy="879211"/>
          </a:xfrm>
        </p:spPr>
        <p:txBody>
          <a:bodyPr>
            <a:normAutofit/>
          </a:bodyPr>
          <a:lstStyle/>
          <a:p>
            <a:r>
              <a:rPr kumimoji="1" lang="en-US" altLang="ja-JP" sz="4000" dirty="0">
                <a:latin typeface="+mn-ea"/>
              </a:rPr>
              <a:t>Hiroaki Isobe (Kyoto City University of Arts)</a:t>
            </a:r>
            <a:endParaRPr kumimoji="1" lang="ja-JP" altLang="en-US" sz="4400" dirty="0">
              <a:latin typeface="+mn-ea"/>
            </a:endParaRPr>
          </a:p>
        </p:txBody>
      </p:sp>
      <p:pic>
        <p:nvPicPr>
          <p:cNvPr id="5" name="図 4">
            <a:extLst>
              <a:ext uri="{FF2B5EF4-FFF2-40B4-BE49-F238E27FC236}">
                <a16:creationId xmlns:a16="http://schemas.microsoft.com/office/drawing/2014/main" id="{AF26E28E-8B49-DF4B-AF49-E7CF8B6C8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8357" y="1684219"/>
            <a:ext cx="1172281" cy="879210"/>
          </a:xfrm>
          <a:prstGeom prst="rect">
            <a:avLst/>
          </a:prstGeom>
        </p:spPr>
      </p:pic>
      <p:pic>
        <p:nvPicPr>
          <p:cNvPr id="6" name="図 5">
            <a:extLst>
              <a:ext uri="{FF2B5EF4-FFF2-40B4-BE49-F238E27FC236}">
                <a16:creationId xmlns:a16="http://schemas.microsoft.com/office/drawing/2014/main" id="{029DB89B-AE5F-6545-B8C0-59D3B1968F2E}"/>
              </a:ext>
            </a:extLst>
          </p:cNvPr>
          <p:cNvPicPr>
            <a:picLocks noChangeAspect="1"/>
          </p:cNvPicPr>
          <p:nvPr/>
        </p:nvPicPr>
        <p:blipFill>
          <a:blip r:embed="rId3"/>
          <a:stretch>
            <a:fillRect/>
          </a:stretch>
        </p:blipFill>
        <p:spPr>
          <a:xfrm>
            <a:off x="1862572" y="3171994"/>
            <a:ext cx="11394205" cy="7011819"/>
          </a:xfrm>
          <a:prstGeom prst="rect">
            <a:avLst/>
          </a:prstGeom>
        </p:spPr>
      </p:pic>
    </p:spTree>
    <p:extLst>
      <p:ext uri="{BB962C8B-B14F-4D97-AF65-F5344CB8AC3E}">
        <p14:creationId xmlns:p14="http://schemas.microsoft.com/office/powerpoint/2010/main" val="120413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0F84AC-9CE0-494F-9AD1-B6EDD254A3FE}"/>
              </a:ext>
            </a:extLst>
          </p:cNvPr>
          <p:cNvSpPr>
            <a:spLocks noGrp="1"/>
          </p:cNvSpPr>
          <p:nvPr>
            <p:ph type="title"/>
          </p:nvPr>
        </p:nvSpPr>
        <p:spPr>
          <a:xfrm>
            <a:off x="1304151" y="219410"/>
            <a:ext cx="13040439" cy="2066590"/>
          </a:xfrm>
        </p:spPr>
        <p:txBody>
          <a:bodyPr>
            <a:normAutofit/>
          </a:bodyPr>
          <a:lstStyle/>
          <a:p>
            <a:r>
              <a:rPr kumimoji="1" lang="en-US" altLang="ja-JP" sz="4800" dirty="0"/>
              <a:t>Hansen’s  disease and </a:t>
            </a:r>
            <a:r>
              <a:rPr kumimoji="1" lang="en-US" altLang="ja-JP" sz="4800" dirty="0" err="1"/>
              <a:t>Nagashima-Aiseien</a:t>
            </a:r>
            <a:endParaRPr kumimoji="1" lang="ja-JP" altLang="en-US" sz="4800" dirty="0"/>
          </a:p>
        </p:txBody>
      </p:sp>
      <p:sp>
        <p:nvSpPr>
          <p:cNvPr id="3" name="コンテンツ プレースホルダー 2">
            <a:extLst>
              <a:ext uri="{FF2B5EF4-FFF2-40B4-BE49-F238E27FC236}">
                <a16:creationId xmlns:a16="http://schemas.microsoft.com/office/drawing/2014/main" id="{8A0F0EA9-72C2-5E44-A9D2-70DC1FEF1C26}"/>
              </a:ext>
            </a:extLst>
          </p:cNvPr>
          <p:cNvSpPr>
            <a:spLocks noGrp="1"/>
          </p:cNvSpPr>
          <p:nvPr>
            <p:ph idx="1"/>
          </p:nvPr>
        </p:nvSpPr>
        <p:spPr>
          <a:xfrm>
            <a:off x="528320" y="2286000"/>
            <a:ext cx="9977121" cy="8229600"/>
          </a:xfrm>
        </p:spPr>
        <p:txBody>
          <a:bodyPr>
            <a:normAutofit fontScale="70000" lnSpcReduction="20000"/>
          </a:bodyPr>
          <a:lstStyle/>
          <a:p>
            <a:pPr>
              <a:lnSpc>
                <a:spcPct val="120000"/>
              </a:lnSpc>
            </a:pPr>
            <a:r>
              <a:rPr lang="en" altLang="ja-JP" dirty="0">
                <a:latin typeface="+mn-ea"/>
              </a:rPr>
              <a:t>Hansen’s disease, also known as leprosy, is a chronic infectious disease that mainly affects skin, peripheral nerves, and eyes.</a:t>
            </a:r>
          </a:p>
          <a:p>
            <a:pPr>
              <a:lnSpc>
                <a:spcPct val="120000"/>
              </a:lnSpc>
            </a:pPr>
            <a:r>
              <a:rPr lang="en" altLang="ja-JP" dirty="0">
                <a:latin typeface="+mn-ea"/>
              </a:rPr>
              <a:t>In Japan, the national policy of forcibly isolating the Hansen’s disease patients to the sanatoria was taken in early 20th century. The law on which the policy was based was finally abolished in 1996</a:t>
            </a:r>
          </a:p>
          <a:p>
            <a:pPr>
              <a:lnSpc>
                <a:spcPct val="120000"/>
              </a:lnSpc>
            </a:pPr>
            <a:r>
              <a:rPr lang="en" altLang="ja-JP" dirty="0">
                <a:latin typeface="+mn-ea"/>
              </a:rPr>
              <a:t>Patients and their families received fierce discrimination. Many patients changed the name and disconnected from family to prevent them getting involved in discrimination.</a:t>
            </a:r>
          </a:p>
          <a:p>
            <a:pPr>
              <a:lnSpc>
                <a:spcPct val="120000"/>
              </a:lnSpc>
            </a:pPr>
            <a:r>
              <a:rPr lang="en" altLang="ja-JP" dirty="0" err="1">
                <a:latin typeface="+mn-ea"/>
              </a:rPr>
              <a:t>Nagashima-Aiseien</a:t>
            </a:r>
            <a:r>
              <a:rPr lang="en" altLang="ja-JP" dirty="0">
                <a:latin typeface="+mn-ea"/>
              </a:rPr>
              <a:t>, established in 1931 in an island of Okayama prefecture, is the first of the 13 national sanatoria. About 200 residents are still living in </a:t>
            </a:r>
            <a:r>
              <a:rPr lang="en" altLang="ja-JP" dirty="0" err="1">
                <a:latin typeface="+mn-ea"/>
              </a:rPr>
              <a:t>Nagashima-Aiseien</a:t>
            </a:r>
            <a:r>
              <a:rPr lang="en" altLang="ja-JP" dirty="0">
                <a:latin typeface="+mn-ea"/>
              </a:rPr>
              <a:t> today.</a:t>
            </a:r>
            <a:endParaRPr kumimoji="1" lang="ja-JP" altLang="en-US" dirty="0">
              <a:latin typeface="+mn-ea"/>
            </a:endParaRPr>
          </a:p>
        </p:txBody>
      </p:sp>
      <p:pic>
        <p:nvPicPr>
          <p:cNvPr id="4" name="図 3">
            <a:extLst>
              <a:ext uri="{FF2B5EF4-FFF2-40B4-BE49-F238E27FC236}">
                <a16:creationId xmlns:a16="http://schemas.microsoft.com/office/drawing/2014/main" id="{ADCFE92E-B30A-704F-905B-A6D222D5B3E4}"/>
              </a:ext>
            </a:extLst>
          </p:cNvPr>
          <p:cNvPicPr>
            <a:picLocks noChangeAspect="1"/>
          </p:cNvPicPr>
          <p:nvPr/>
        </p:nvPicPr>
        <p:blipFill>
          <a:blip r:embed="rId2"/>
          <a:stretch>
            <a:fillRect/>
          </a:stretch>
        </p:blipFill>
        <p:spPr>
          <a:xfrm>
            <a:off x="10505441" y="2517672"/>
            <a:ext cx="4229745" cy="3669836"/>
          </a:xfrm>
          <a:prstGeom prst="rect">
            <a:avLst/>
          </a:prstGeom>
        </p:spPr>
      </p:pic>
      <p:pic>
        <p:nvPicPr>
          <p:cNvPr id="5" name="pasted-image.png">
            <a:extLst>
              <a:ext uri="{FF2B5EF4-FFF2-40B4-BE49-F238E27FC236}">
                <a16:creationId xmlns:a16="http://schemas.microsoft.com/office/drawing/2014/main" id="{BB43C487-C051-9942-92D9-E0AC525395F2}"/>
              </a:ext>
            </a:extLst>
          </p:cNvPr>
          <p:cNvPicPr>
            <a:picLocks noChangeAspect="1"/>
          </p:cNvPicPr>
          <p:nvPr/>
        </p:nvPicPr>
        <p:blipFill>
          <a:blip r:embed="rId3">
            <a:extLst/>
          </a:blip>
          <a:stretch>
            <a:fillRect/>
          </a:stretch>
        </p:blipFill>
        <p:spPr>
          <a:xfrm>
            <a:off x="10566401" y="6728898"/>
            <a:ext cx="4085589" cy="2890486"/>
          </a:xfrm>
          <a:prstGeom prst="rect">
            <a:avLst/>
          </a:prstGeom>
          <a:ln w="12700">
            <a:miter lim="400000"/>
          </a:ln>
        </p:spPr>
      </p:pic>
      <p:cxnSp>
        <p:nvCxnSpPr>
          <p:cNvPr id="6" name="直線矢印コネクタ 5">
            <a:extLst>
              <a:ext uri="{FF2B5EF4-FFF2-40B4-BE49-F238E27FC236}">
                <a16:creationId xmlns:a16="http://schemas.microsoft.com/office/drawing/2014/main" id="{61981304-4926-9047-AC05-D2AA5D0D5969}"/>
              </a:ext>
            </a:extLst>
          </p:cNvPr>
          <p:cNvCxnSpPr>
            <a:cxnSpLocks/>
          </p:cNvCxnSpPr>
          <p:nvPr/>
        </p:nvCxnSpPr>
        <p:spPr>
          <a:xfrm flipH="1" flipV="1">
            <a:off x="12049189" y="5411572"/>
            <a:ext cx="560006" cy="460908"/>
          </a:xfrm>
          <a:prstGeom prst="straightConnector1">
            <a:avLst/>
          </a:prstGeom>
          <a:noFill/>
          <a:ln w="38100" cap="flat">
            <a:solidFill>
              <a:srgbClr val="FF0000"/>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9" name="Shape 126">
            <a:extLst>
              <a:ext uri="{FF2B5EF4-FFF2-40B4-BE49-F238E27FC236}">
                <a16:creationId xmlns:a16="http://schemas.microsoft.com/office/drawing/2014/main" id="{F490F942-2251-774F-A0E1-6C216C954C83}"/>
              </a:ext>
            </a:extLst>
          </p:cNvPr>
          <p:cNvSpPr/>
          <p:nvPr/>
        </p:nvSpPr>
        <p:spPr>
          <a:xfrm>
            <a:off x="12661819" y="5710454"/>
            <a:ext cx="1682771" cy="954107"/>
          </a:xfrm>
          <a:prstGeom prst="rect">
            <a:avLst/>
          </a:prstGeom>
          <a:ln w="12700">
            <a:miter lim="400000"/>
          </a:ln>
          <a:extLst>
            <a:ext uri="{C572A759-6A51-4108-AA02-DFA0A04FC94B}">
              <ma14:wrappingTextBoxFlag xmlns="" xmlns:ma14="http://schemas.microsoft.com/office/mac/drawingml/2011/main" val="1"/>
            </a:ext>
          </a:extLst>
        </p:spPr>
        <p:txBody>
          <a:bodyPr wrap="none" lIns="33942" rIns="33942">
            <a:spAutoFit/>
          </a:bodyPr>
          <a:lstStyle>
            <a:lvl1pPr>
              <a:defRPr sz="2400"/>
            </a:lvl1pPr>
          </a:lstStyle>
          <a:p>
            <a:r>
              <a:rPr lang="en-US" sz="2800" dirty="0" err="1"/>
              <a:t>Nagashima</a:t>
            </a:r>
            <a:endParaRPr lang="en-US" sz="2800" dirty="0"/>
          </a:p>
          <a:p>
            <a:r>
              <a:rPr lang="en-US" sz="2800" dirty="0" err="1"/>
              <a:t>Aiseien</a:t>
            </a:r>
            <a:endParaRPr sz="2800" dirty="0"/>
          </a:p>
        </p:txBody>
      </p:sp>
    </p:spTree>
    <p:extLst>
      <p:ext uri="{BB962C8B-B14F-4D97-AF65-F5344CB8AC3E}">
        <p14:creationId xmlns:p14="http://schemas.microsoft.com/office/powerpoint/2010/main" val="2948388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706BC2-0ADE-EB40-89DF-F341485E9980}"/>
              </a:ext>
            </a:extLst>
          </p:cNvPr>
          <p:cNvSpPr>
            <a:spLocks noGrp="1"/>
          </p:cNvSpPr>
          <p:nvPr>
            <p:ph type="title"/>
          </p:nvPr>
        </p:nvSpPr>
        <p:spPr>
          <a:xfrm>
            <a:off x="661119" y="-125938"/>
            <a:ext cx="15399424" cy="2066590"/>
          </a:xfrm>
        </p:spPr>
        <p:txBody>
          <a:bodyPr>
            <a:normAutofit/>
          </a:bodyPr>
          <a:lstStyle/>
          <a:p>
            <a:r>
              <a:rPr lang="en-US" altLang="ja-JP" sz="4800" dirty="0" err="1">
                <a:latin typeface="+mn-ea"/>
                <a:ea typeface="+mn-ea"/>
              </a:rPr>
              <a:t>Nagashima</a:t>
            </a:r>
            <a:r>
              <a:rPr lang="en-US" altLang="ja-JP" sz="4800" dirty="0">
                <a:latin typeface="+mn-ea"/>
                <a:ea typeface="+mn-ea"/>
              </a:rPr>
              <a:t> astronomical Observatory</a:t>
            </a:r>
            <a:endParaRPr kumimoji="1" lang="ja-JP" altLang="en-US" sz="4800" dirty="0">
              <a:latin typeface="+mn-ea"/>
              <a:ea typeface="+mn-ea"/>
            </a:endParaRPr>
          </a:p>
        </p:txBody>
      </p:sp>
      <p:sp>
        <p:nvSpPr>
          <p:cNvPr id="3" name="コンテンツ プレースホルダー 2">
            <a:extLst>
              <a:ext uri="{FF2B5EF4-FFF2-40B4-BE49-F238E27FC236}">
                <a16:creationId xmlns:a16="http://schemas.microsoft.com/office/drawing/2014/main" id="{8B6AB588-1A4E-9148-9AB9-C5A14B0655CD}"/>
              </a:ext>
            </a:extLst>
          </p:cNvPr>
          <p:cNvSpPr>
            <a:spLocks noGrp="1"/>
          </p:cNvSpPr>
          <p:nvPr>
            <p:ph idx="1"/>
          </p:nvPr>
        </p:nvSpPr>
        <p:spPr>
          <a:xfrm>
            <a:off x="845741" y="1526032"/>
            <a:ext cx="7851219" cy="8235368"/>
          </a:xfrm>
        </p:spPr>
        <p:txBody>
          <a:bodyPr>
            <a:normAutofit/>
          </a:bodyPr>
          <a:lstStyle/>
          <a:p>
            <a:pPr>
              <a:lnSpc>
                <a:spcPct val="100000"/>
              </a:lnSpc>
              <a:defRPr sz="2800">
                <a:latin typeface="ヒラギノ角ゴ Pro W3"/>
                <a:ea typeface="ヒラギノ角ゴ Pro W3"/>
                <a:cs typeface="ヒラギノ角ゴ Pro W3"/>
                <a:sym typeface="ヒラギノ角ゴ Pro W3"/>
              </a:defRPr>
            </a:pPr>
            <a:r>
              <a:rPr lang="en-US" altLang="ja-JP" sz="3200" dirty="0">
                <a:latin typeface="+mn-ea"/>
                <a:sym typeface="ヒラギノ角ゴ Pro W3"/>
              </a:rPr>
              <a:t>There was an astronomical observatory in </a:t>
            </a:r>
            <a:r>
              <a:rPr lang="en-US" altLang="ja-JP" sz="3200" dirty="0" err="1">
                <a:latin typeface="+mn-ea"/>
                <a:sym typeface="ヒラギノ角ゴ Pro W3"/>
              </a:rPr>
              <a:t>Nagashima</a:t>
            </a:r>
            <a:r>
              <a:rPr lang="en-US" altLang="ja-JP" sz="3200" dirty="0">
                <a:latin typeface="+mn-ea"/>
                <a:sym typeface="ヒラギノ角ゴ Pro W3"/>
              </a:rPr>
              <a:t> </a:t>
            </a:r>
            <a:r>
              <a:rPr lang="en-US" altLang="ja-JP" sz="3200" dirty="0" err="1">
                <a:latin typeface="+mn-ea"/>
                <a:sym typeface="ヒラギノ角ゴ Pro W3"/>
              </a:rPr>
              <a:t>Aiseien</a:t>
            </a:r>
            <a:r>
              <a:rPr lang="en-US" altLang="ja-JP" sz="3200" dirty="0">
                <a:latin typeface="+mn-ea"/>
                <a:sym typeface="ヒラギノ角ゴ Pro W3"/>
              </a:rPr>
              <a:t> from 1949 until sometime around 1960. </a:t>
            </a:r>
          </a:p>
          <a:p>
            <a:pPr>
              <a:lnSpc>
                <a:spcPct val="100000"/>
              </a:lnSpc>
              <a:defRPr sz="2800">
                <a:latin typeface="ヒラギノ角ゴ Pro W3"/>
                <a:ea typeface="ヒラギノ角ゴ Pro W3"/>
                <a:cs typeface="ヒラギノ角ゴ Pro W3"/>
                <a:sym typeface="ヒラギノ角ゴ Pro W3"/>
              </a:defRPr>
            </a:pPr>
            <a:r>
              <a:rPr lang="en-US" altLang="ja-JP" sz="3200" dirty="0">
                <a:latin typeface="+mn-ea"/>
                <a:sym typeface="ヒラギノ角ゴ Pro W3"/>
              </a:rPr>
              <a:t>Regular observations of sunspots and star occultation was conducted by the patients of sanatorium.</a:t>
            </a:r>
          </a:p>
          <a:p>
            <a:pPr>
              <a:lnSpc>
                <a:spcPct val="100000"/>
              </a:lnSpc>
              <a:defRPr sz="2800">
                <a:latin typeface="ヒラギノ角ゴ Pro W3"/>
                <a:ea typeface="ヒラギノ角ゴ Pro W3"/>
                <a:cs typeface="ヒラギノ角ゴ Pro W3"/>
                <a:sym typeface="ヒラギノ角ゴ Pro W3"/>
              </a:defRPr>
            </a:pPr>
            <a:r>
              <a:rPr lang="en-US" altLang="ja-JP" sz="3200" dirty="0">
                <a:latin typeface="+mn-ea"/>
                <a:sym typeface="ヒラギノ角ゴ Pro W3"/>
              </a:rPr>
              <a:t>Prof </a:t>
            </a:r>
            <a:r>
              <a:rPr lang="en-US" altLang="ja-JP" sz="3200" dirty="0" err="1">
                <a:latin typeface="+mn-ea"/>
                <a:sym typeface="ヒラギノ角ゴ Pro W3"/>
              </a:rPr>
              <a:t>Issei</a:t>
            </a:r>
            <a:r>
              <a:rPr lang="en-US" altLang="ja-JP" sz="3200" dirty="0">
                <a:latin typeface="+mn-ea"/>
                <a:sym typeface="ヒラギノ角ゴ Pro W3"/>
              </a:rPr>
              <a:t> Yamamoto of Kyoto University and </a:t>
            </a:r>
            <a:r>
              <a:rPr lang="en-US" altLang="ja-JP" sz="3200" dirty="0" err="1">
                <a:latin typeface="+mn-ea"/>
                <a:sym typeface="ヒラギノ角ゴ Pro W3"/>
              </a:rPr>
              <a:t>Mr</a:t>
            </a:r>
            <a:r>
              <a:rPr lang="en-US" altLang="ja-JP" sz="3200" dirty="0">
                <a:latin typeface="+mn-ea"/>
                <a:sym typeface="ヒラギノ角ゴ Pro W3"/>
              </a:rPr>
              <a:t> Minoru Honda, known for his comet observations, helped them. </a:t>
            </a:r>
            <a:endParaRPr kumimoji="1" lang="ja-JP" altLang="en-US" sz="3200" dirty="0">
              <a:latin typeface="+mn-ea"/>
            </a:endParaRPr>
          </a:p>
        </p:txBody>
      </p:sp>
      <p:pic>
        <p:nvPicPr>
          <p:cNvPr id="4" name="pasted-image.tiff">
            <a:extLst>
              <a:ext uri="{FF2B5EF4-FFF2-40B4-BE49-F238E27FC236}">
                <a16:creationId xmlns:a16="http://schemas.microsoft.com/office/drawing/2014/main" id="{3BF2C7C7-73A7-0E4F-BBFB-1BB2402E83CB}"/>
              </a:ext>
            </a:extLst>
          </p:cNvPr>
          <p:cNvPicPr>
            <a:picLocks noChangeAspect="1"/>
          </p:cNvPicPr>
          <p:nvPr/>
        </p:nvPicPr>
        <p:blipFill>
          <a:blip r:embed="rId2">
            <a:extLst/>
          </a:blip>
          <a:stretch>
            <a:fillRect/>
          </a:stretch>
        </p:blipFill>
        <p:spPr>
          <a:xfrm>
            <a:off x="1355356" y="6847766"/>
            <a:ext cx="4981151" cy="3735863"/>
          </a:xfrm>
          <a:prstGeom prst="rect">
            <a:avLst/>
          </a:prstGeom>
          <a:ln w="12700">
            <a:miter lim="400000"/>
          </a:ln>
        </p:spPr>
      </p:pic>
      <p:sp>
        <p:nvSpPr>
          <p:cNvPr id="9" name="テキスト ボックス 8">
            <a:extLst>
              <a:ext uri="{FF2B5EF4-FFF2-40B4-BE49-F238E27FC236}">
                <a16:creationId xmlns:a16="http://schemas.microsoft.com/office/drawing/2014/main" id="{BB6F5DC6-7320-D94D-8A23-63BE670C6EB6}"/>
              </a:ext>
            </a:extLst>
          </p:cNvPr>
          <p:cNvSpPr txBox="1"/>
          <p:nvPr/>
        </p:nvSpPr>
        <p:spPr>
          <a:xfrm>
            <a:off x="1355356" y="7091606"/>
            <a:ext cx="2173993" cy="467692"/>
          </a:xfrm>
          <a:prstGeom prst="rect">
            <a:avLst/>
          </a:prstGeom>
          <a:noFill/>
        </p:spPr>
        <p:txBody>
          <a:bodyPr wrap="none" rtlCol="0">
            <a:spAutoFit/>
          </a:bodyPr>
          <a:lstStyle/>
          <a:p>
            <a:r>
              <a:rPr lang="en-US" altLang="ja-JP" dirty="0">
                <a:latin typeface="+mn-ea"/>
              </a:rPr>
              <a:t>Photo in 1949</a:t>
            </a:r>
            <a:endParaRPr kumimoji="1" lang="ja-JP" altLang="en-US" dirty="0">
              <a:latin typeface="+mn-ea"/>
            </a:endParaRPr>
          </a:p>
        </p:txBody>
      </p:sp>
      <p:pic>
        <p:nvPicPr>
          <p:cNvPr id="12" name="pasted-image.png">
            <a:extLst>
              <a:ext uri="{FF2B5EF4-FFF2-40B4-BE49-F238E27FC236}">
                <a16:creationId xmlns:a16="http://schemas.microsoft.com/office/drawing/2014/main" id="{31ACFE75-6BBB-6847-A4B7-CFF3C05BD535}"/>
              </a:ext>
            </a:extLst>
          </p:cNvPr>
          <p:cNvPicPr>
            <a:picLocks noChangeAspect="1"/>
          </p:cNvPicPr>
          <p:nvPr/>
        </p:nvPicPr>
        <p:blipFill>
          <a:blip r:embed="rId3">
            <a:extLst/>
          </a:blip>
          <a:stretch>
            <a:fillRect/>
          </a:stretch>
        </p:blipFill>
        <p:spPr>
          <a:xfrm>
            <a:off x="8696960" y="1811657"/>
            <a:ext cx="5974080" cy="8472328"/>
          </a:xfrm>
          <a:prstGeom prst="rect">
            <a:avLst/>
          </a:prstGeom>
          <a:ln w="12700">
            <a:miter lim="400000"/>
          </a:ln>
        </p:spPr>
      </p:pic>
      <p:sp>
        <p:nvSpPr>
          <p:cNvPr id="13" name="テキスト ボックス 12">
            <a:extLst>
              <a:ext uri="{FF2B5EF4-FFF2-40B4-BE49-F238E27FC236}">
                <a16:creationId xmlns:a16="http://schemas.microsoft.com/office/drawing/2014/main" id="{02DB4C86-93C3-A94B-9928-DB44178807D4}"/>
              </a:ext>
            </a:extLst>
          </p:cNvPr>
          <p:cNvSpPr txBox="1"/>
          <p:nvPr/>
        </p:nvSpPr>
        <p:spPr>
          <a:xfrm>
            <a:off x="9153405" y="2226277"/>
            <a:ext cx="2983509" cy="467692"/>
          </a:xfrm>
          <a:prstGeom prst="rect">
            <a:avLst/>
          </a:prstGeom>
          <a:noFill/>
        </p:spPr>
        <p:txBody>
          <a:bodyPr wrap="none" rtlCol="0">
            <a:spAutoFit/>
          </a:bodyPr>
          <a:lstStyle/>
          <a:p>
            <a:r>
              <a:rPr kumimoji="1" lang="en-US" altLang="ja-JP" dirty="0">
                <a:latin typeface="+mn-ea"/>
              </a:rPr>
              <a:t>Sunspot </a:t>
            </a:r>
            <a:r>
              <a:rPr kumimoji="1" lang="en-US" altLang="ja-JP" dirty="0" err="1">
                <a:latin typeface="+mn-ea"/>
              </a:rPr>
              <a:t>obs</a:t>
            </a:r>
            <a:r>
              <a:rPr kumimoji="1" lang="en-US" altLang="ja-JP" dirty="0">
                <a:latin typeface="+mn-ea"/>
              </a:rPr>
              <a:t> reco</a:t>
            </a:r>
            <a:r>
              <a:rPr lang="en-US" altLang="ja-JP" dirty="0">
                <a:latin typeface="+mn-ea"/>
              </a:rPr>
              <a:t>rd</a:t>
            </a:r>
            <a:endParaRPr kumimoji="1" lang="ja-JP" altLang="en-US" dirty="0">
              <a:latin typeface="+mn-ea"/>
            </a:endParaRPr>
          </a:p>
        </p:txBody>
      </p:sp>
    </p:spTree>
    <p:extLst>
      <p:ext uri="{BB962C8B-B14F-4D97-AF65-F5344CB8AC3E}">
        <p14:creationId xmlns:p14="http://schemas.microsoft.com/office/powerpoint/2010/main" val="228135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83CAE8-5D09-114F-8919-F06DA3B7C978}"/>
              </a:ext>
            </a:extLst>
          </p:cNvPr>
          <p:cNvSpPr>
            <a:spLocks noGrp="1"/>
          </p:cNvSpPr>
          <p:nvPr>
            <p:ph type="title"/>
          </p:nvPr>
        </p:nvSpPr>
        <p:spPr>
          <a:xfrm>
            <a:off x="1039454" y="332832"/>
            <a:ext cx="13040439" cy="1349617"/>
          </a:xfrm>
        </p:spPr>
        <p:txBody>
          <a:bodyPr>
            <a:normAutofit/>
          </a:bodyPr>
          <a:lstStyle/>
          <a:p>
            <a:r>
              <a:rPr kumimoji="1" lang="en-US" altLang="ja-JP" sz="5400" dirty="0" err="1">
                <a:latin typeface="+mn-ea"/>
                <a:ea typeface="+mn-ea"/>
              </a:rPr>
              <a:t>Teruhiko</a:t>
            </a:r>
            <a:r>
              <a:rPr kumimoji="1" lang="en-US" altLang="ja-JP" sz="5400" dirty="0">
                <a:latin typeface="+mn-ea"/>
                <a:ea typeface="+mn-ea"/>
              </a:rPr>
              <a:t> Yoda</a:t>
            </a:r>
            <a:endParaRPr kumimoji="1" lang="ja-JP" altLang="en-US" sz="5400">
              <a:latin typeface="+mn-ea"/>
              <a:ea typeface="+mn-ea"/>
            </a:endParaRPr>
          </a:p>
        </p:txBody>
      </p:sp>
      <p:pic>
        <p:nvPicPr>
          <p:cNvPr id="4" name="図 3">
            <a:extLst>
              <a:ext uri="{FF2B5EF4-FFF2-40B4-BE49-F238E27FC236}">
                <a16:creationId xmlns:a16="http://schemas.microsoft.com/office/drawing/2014/main" id="{3BD4C70C-59DC-F74A-931B-CB011258066F}"/>
              </a:ext>
            </a:extLst>
          </p:cNvPr>
          <p:cNvPicPr>
            <a:picLocks noChangeAspect="1"/>
          </p:cNvPicPr>
          <p:nvPr/>
        </p:nvPicPr>
        <p:blipFill>
          <a:blip r:embed="rId2"/>
          <a:stretch>
            <a:fillRect/>
          </a:stretch>
        </p:blipFill>
        <p:spPr>
          <a:xfrm>
            <a:off x="8860155" y="1918859"/>
            <a:ext cx="5219738" cy="6821249"/>
          </a:xfrm>
          <a:prstGeom prst="rect">
            <a:avLst/>
          </a:prstGeom>
        </p:spPr>
      </p:pic>
      <p:sp>
        <p:nvSpPr>
          <p:cNvPr id="5" name="テキスト ボックス 4">
            <a:extLst>
              <a:ext uri="{FF2B5EF4-FFF2-40B4-BE49-F238E27FC236}">
                <a16:creationId xmlns:a16="http://schemas.microsoft.com/office/drawing/2014/main" id="{7D3744C6-001D-CA4A-98C7-664FA753B077}"/>
              </a:ext>
            </a:extLst>
          </p:cNvPr>
          <p:cNvSpPr txBox="1"/>
          <p:nvPr/>
        </p:nvSpPr>
        <p:spPr>
          <a:xfrm>
            <a:off x="9609493" y="9212928"/>
            <a:ext cx="4470400" cy="1218410"/>
          </a:xfrm>
          <a:prstGeom prst="rect">
            <a:avLst/>
          </a:prstGeom>
          <a:noFill/>
        </p:spPr>
        <p:txBody>
          <a:bodyPr wrap="square" rtlCol="0">
            <a:spAutoFit/>
          </a:bodyPr>
          <a:lstStyle/>
          <a:p>
            <a:r>
              <a:rPr kumimoji="1" lang="en-US" altLang="ja-JP" dirty="0">
                <a:latin typeface="+mn-ea"/>
              </a:rPr>
              <a:t>Photo of </a:t>
            </a:r>
            <a:r>
              <a:rPr kumimoji="1" lang="en-US" altLang="ja-JP" dirty="0" err="1">
                <a:latin typeface="+mn-ea"/>
              </a:rPr>
              <a:t>Teruhiko</a:t>
            </a:r>
            <a:r>
              <a:rPr kumimoji="1" lang="en-US" altLang="ja-JP" dirty="0">
                <a:latin typeface="+mn-ea"/>
              </a:rPr>
              <a:t> </a:t>
            </a:r>
            <a:r>
              <a:rPr kumimoji="1" lang="en-US" altLang="ja-JP" dirty="0" err="1">
                <a:latin typeface="+mn-ea"/>
              </a:rPr>
              <a:t>Yokoda</a:t>
            </a:r>
            <a:endParaRPr kumimoji="1" lang="en-US" altLang="ja-JP" dirty="0">
              <a:latin typeface="+mn-ea"/>
            </a:endParaRPr>
          </a:p>
          <a:p>
            <a:r>
              <a:rPr lang="en-US" altLang="ja-JP" dirty="0">
                <a:latin typeface="+mn-ea"/>
              </a:rPr>
              <a:t>adopted</a:t>
            </a:r>
            <a:r>
              <a:rPr kumimoji="1" lang="en-US" altLang="ja-JP" dirty="0">
                <a:latin typeface="+mn-ea"/>
              </a:rPr>
              <a:t> from his Tanka collection</a:t>
            </a:r>
            <a:endParaRPr kumimoji="1" lang="ja-JP" altLang="en-US">
              <a:latin typeface="+mn-ea"/>
            </a:endParaRPr>
          </a:p>
        </p:txBody>
      </p:sp>
      <p:sp>
        <p:nvSpPr>
          <p:cNvPr id="6" name="コンテンツ プレースホルダー 2">
            <a:extLst>
              <a:ext uri="{FF2B5EF4-FFF2-40B4-BE49-F238E27FC236}">
                <a16:creationId xmlns:a16="http://schemas.microsoft.com/office/drawing/2014/main" id="{D53DDAB7-13D5-A642-85DD-F1C1C2820CC6}"/>
              </a:ext>
            </a:extLst>
          </p:cNvPr>
          <p:cNvSpPr txBox="1">
            <a:spLocks/>
          </p:cNvSpPr>
          <p:nvPr/>
        </p:nvSpPr>
        <p:spPr>
          <a:xfrm>
            <a:off x="764461" y="1682449"/>
            <a:ext cx="7851219" cy="8235368"/>
          </a:xfrm>
          <a:prstGeom prst="rect">
            <a:avLst/>
          </a:prstGeom>
        </p:spPr>
        <p:txBody>
          <a:bodyPr vert="horz" lIns="91440" tIns="45720" rIns="91440" bIns="45720" rtlCol="0">
            <a:normAutofit fontScale="85000" lnSpcReduction="10000"/>
          </a:bodyPr>
          <a:lst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a:lstStyle>
          <a:p>
            <a:pPr>
              <a:lnSpc>
                <a:spcPct val="110000"/>
              </a:lnSpc>
              <a:defRPr sz="2800">
                <a:latin typeface="ヒラギノ角ゴ Pro W3"/>
                <a:ea typeface="ヒラギノ角ゴ Pro W3"/>
                <a:cs typeface="ヒラギノ角ゴ Pro W3"/>
                <a:sym typeface="ヒラギノ角ゴ Pro W3"/>
              </a:defRPr>
            </a:pPr>
            <a:r>
              <a:rPr lang="en-US" altLang="ja-JP" sz="3200" dirty="0">
                <a:latin typeface="+mn-ea"/>
                <a:cs typeface="ヒラギノ角ゴ Pro W3"/>
                <a:sym typeface="ヒラギノ角ゴ Pro W3"/>
              </a:rPr>
              <a:t>There remains a letter from </a:t>
            </a:r>
            <a:r>
              <a:rPr lang="en-US" altLang="ja-JP" sz="3200" dirty="0" err="1">
                <a:latin typeface="+mn-ea"/>
                <a:cs typeface="ヒラギノ角ゴ Pro W3"/>
                <a:sym typeface="ヒラギノ角ゴ Pro W3"/>
              </a:rPr>
              <a:t>Teruhiko</a:t>
            </a:r>
            <a:r>
              <a:rPr lang="en-US" altLang="ja-JP" sz="3200" dirty="0">
                <a:latin typeface="+mn-ea"/>
                <a:cs typeface="ヒラギノ角ゴ Pro W3"/>
                <a:sym typeface="ヒラギノ角ゴ Pro W3"/>
              </a:rPr>
              <a:t> Yoda, an patient at </a:t>
            </a:r>
            <a:r>
              <a:rPr lang="en-US" altLang="ja-JP" sz="3200" dirty="0" err="1">
                <a:latin typeface="+mn-ea"/>
                <a:cs typeface="ヒラギノ角ゴ Pro W3"/>
                <a:sym typeface="ヒラギノ角ゴ Pro W3"/>
              </a:rPr>
              <a:t>Nagashima</a:t>
            </a:r>
            <a:r>
              <a:rPr lang="en-US" altLang="ja-JP" sz="3200" dirty="0">
                <a:latin typeface="+mn-ea"/>
                <a:cs typeface="ヒラギノ角ゴ Pro W3"/>
                <a:sym typeface="ヒラギノ角ゴ Pro W3"/>
              </a:rPr>
              <a:t> </a:t>
            </a:r>
            <a:r>
              <a:rPr lang="en-US" altLang="ja-JP" sz="3200" dirty="0" err="1">
                <a:latin typeface="+mn-ea"/>
                <a:cs typeface="ヒラギノ角ゴ Pro W3"/>
                <a:sym typeface="ヒラギノ角ゴ Pro W3"/>
              </a:rPr>
              <a:t>Aiseien</a:t>
            </a:r>
            <a:r>
              <a:rPr lang="en-US" altLang="ja-JP" sz="3200" dirty="0">
                <a:latin typeface="+mn-ea"/>
                <a:cs typeface="ヒラギノ角ゴ Pro W3"/>
                <a:sym typeface="ヒラギノ角ゴ Pro W3"/>
              </a:rPr>
              <a:t>, to Prof. Yamamoto at Kyoto </a:t>
            </a:r>
            <a:r>
              <a:rPr lang="en-US" altLang="ja-JP" sz="3200" dirty="0" err="1">
                <a:latin typeface="+mn-ea"/>
                <a:cs typeface="ヒラギノ角ゴ Pro W3"/>
                <a:sym typeface="ヒラギノ角ゴ Pro W3"/>
              </a:rPr>
              <a:t>Univeristy</a:t>
            </a:r>
            <a:r>
              <a:rPr lang="en-US" altLang="ja-JP" sz="3200" dirty="0">
                <a:latin typeface="+mn-ea"/>
                <a:cs typeface="ヒラギノ角ゴ Pro W3"/>
                <a:sym typeface="ヒラギノ角ゴ Pro W3"/>
              </a:rPr>
              <a:t>, asking for his help in building an astronomical observatory</a:t>
            </a:r>
          </a:p>
          <a:p>
            <a:pPr>
              <a:lnSpc>
                <a:spcPct val="110000"/>
              </a:lnSpc>
              <a:defRPr sz="2800">
                <a:latin typeface="ヒラギノ角ゴ Pro W3"/>
                <a:ea typeface="ヒラギノ角ゴ Pro W3"/>
                <a:cs typeface="ヒラギノ角ゴ Pro W3"/>
                <a:sym typeface="ヒラギノ角ゴ Pro W3"/>
              </a:defRPr>
            </a:pPr>
            <a:endParaRPr lang="en-US" altLang="ja-JP" sz="3200" dirty="0">
              <a:latin typeface="+mn-ea"/>
              <a:cs typeface="ヒラギノ角ゴ Pro W3"/>
              <a:sym typeface="ヒラギノ角ゴ Pro W3"/>
            </a:endParaRPr>
          </a:p>
          <a:p>
            <a:pPr marL="0" indent="0">
              <a:lnSpc>
                <a:spcPct val="110000"/>
              </a:lnSpc>
              <a:buNone/>
              <a:defRPr sz="2800">
                <a:latin typeface="ヒラギノ角ゴ Pro W3"/>
                <a:ea typeface="ヒラギノ角ゴ Pro W3"/>
                <a:cs typeface="ヒラギノ角ゴ Pro W3"/>
                <a:sym typeface="ヒラギノ角ゴ Pro W3"/>
              </a:defRPr>
            </a:pPr>
            <a:r>
              <a:rPr lang="en-US" altLang="ja-JP" sz="3200" i="1" dirty="0">
                <a:latin typeface="+mn-ea"/>
              </a:rPr>
              <a:t>”I am doomed to be kept in this closed island, and I hope to dedicate my life to astronomical observation” </a:t>
            </a:r>
          </a:p>
          <a:p>
            <a:pPr>
              <a:lnSpc>
                <a:spcPct val="110000"/>
              </a:lnSpc>
              <a:defRPr sz="2800">
                <a:latin typeface="ヒラギノ角ゴ Pro W3"/>
                <a:ea typeface="ヒラギノ角ゴ Pro W3"/>
                <a:cs typeface="ヒラギノ角ゴ Pro W3"/>
                <a:sym typeface="ヒラギノ角ゴ Pro W3"/>
              </a:defRPr>
            </a:pPr>
            <a:endParaRPr lang="en-US" altLang="ja-JP" sz="3200" i="1" dirty="0">
              <a:latin typeface="+mn-ea"/>
            </a:endParaRPr>
          </a:p>
          <a:p>
            <a:pPr>
              <a:lnSpc>
                <a:spcPct val="110000"/>
              </a:lnSpc>
              <a:defRPr sz="2800">
                <a:latin typeface="ヒラギノ角ゴ Pro W3"/>
                <a:ea typeface="ヒラギノ角ゴ Pro W3"/>
                <a:cs typeface="ヒラギノ角ゴ Pro W3"/>
                <a:sym typeface="ヒラギノ角ゴ Pro W3"/>
              </a:defRPr>
            </a:pPr>
            <a:r>
              <a:rPr lang="en-US" altLang="ja-JP" sz="3200" dirty="0" err="1">
                <a:latin typeface="+mn-ea"/>
              </a:rPr>
              <a:t>Mr</a:t>
            </a:r>
            <a:r>
              <a:rPr lang="en-US" altLang="ja-JP" sz="3200" dirty="0">
                <a:latin typeface="+mn-ea"/>
              </a:rPr>
              <a:t> Yoda also</a:t>
            </a:r>
            <a:r>
              <a:rPr lang="ja-JP" altLang="en-US" sz="3200">
                <a:latin typeface="+mn-ea"/>
              </a:rPr>
              <a:t> </a:t>
            </a:r>
            <a:r>
              <a:rPr lang="en-US" altLang="ja-JP" sz="3200" dirty="0">
                <a:latin typeface="+mn-ea"/>
              </a:rPr>
              <a:t>had enthusiasm in composing Tanka, Japanese short poetry. Some </a:t>
            </a:r>
          </a:p>
          <a:p>
            <a:pPr marL="0" indent="0">
              <a:lnSpc>
                <a:spcPct val="110000"/>
              </a:lnSpc>
              <a:buNone/>
              <a:defRPr sz="2800">
                <a:latin typeface="ヒラギノ角ゴ Pro W3"/>
                <a:ea typeface="ヒラギノ角ゴ Pro W3"/>
                <a:cs typeface="ヒラギノ角ゴ Pro W3"/>
                <a:sym typeface="ヒラギノ角ゴ Pro W3"/>
              </a:defRPr>
            </a:pPr>
            <a:endParaRPr lang="en-US" altLang="ja-JP" sz="3200" i="1" dirty="0">
              <a:latin typeface="+mn-ea"/>
            </a:endParaRPr>
          </a:p>
          <a:p>
            <a:pPr marL="0" indent="0">
              <a:lnSpc>
                <a:spcPct val="110000"/>
              </a:lnSpc>
              <a:buNone/>
              <a:defRPr sz="2800">
                <a:latin typeface="ヒラギノ角ゴ Pro W3"/>
                <a:ea typeface="ヒラギノ角ゴ Pro W3"/>
                <a:cs typeface="ヒラギノ角ゴ Pro W3"/>
                <a:sym typeface="ヒラギノ角ゴ Pro W3"/>
              </a:defRPr>
            </a:pPr>
            <a:r>
              <a:rPr lang="ja-JP" altLang="en-US" sz="3200" i="1">
                <a:latin typeface="+mn-ea"/>
              </a:rPr>
              <a:t>あきらめてゐし眼にかすかに木星の衛星が見ゆるよ一つ二つ三つ四つ</a:t>
            </a:r>
          </a:p>
          <a:p>
            <a:pPr marL="0" indent="0">
              <a:lnSpc>
                <a:spcPct val="110000"/>
              </a:lnSpc>
              <a:buNone/>
              <a:defRPr sz="2800">
                <a:latin typeface="ヒラギノ角ゴ Pro W3"/>
                <a:ea typeface="ヒラギノ角ゴ Pro W3"/>
                <a:cs typeface="ヒラギノ角ゴ Pro W3"/>
                <a:sym typeface="ヒラギノ角ゴ Pro W3"/>
              </a:defRPr>
            </a:pPr>
            <a:r>
              <a:rPr lang="en-US" altLang="ja-JP" sz="3200" i="1" dirty="0">
                <a:latin typeface="+mn-ea"/>
              </a:rPr>
              <a:t>I had almost given up on it, but my eye dimly see Jupiter’s moons, one, two, three, four </a:t>
            </a:r>
          </a:p>
          <a:p>
            <a:pPr>
              <a:defRPr sz="2800">
                <a:latin typeface="ヒラギノ角ゴ Pro W3"/>
                <a:ea typeface="ヒラギノ角ゴ Pro W3"/>
                <a:cs typeface="ヒラギノ角ゴ Pro W3"/>
                <a:sym typeface="ヒラギノ角ゴ Pro W3"/>
              </a:defRPr>
            </a:pPr>
            <a:endParaRPr lang="ja-JP" altLang="en-US" sz="3200" dirty="0">
              <a:latin typeface="+mn-ea"/>
              <a:cs typeface="ヒラギノ角ゴ Pro W3"/>
              <a:sym typeface="ヒラギノ角ゴ Pro W3"/>
            </a:endParaRPr>
          </a:p>
        </p:txBody>
      </p:sp>
      <p:pic>
        <p:nvPicPr>
          <p:cNvPr id="8" name="図 7">
            <a:extLst>
              <a:ext uri="{FF2B5EF4-FFF2-40B4-BE49-F238E27FC236}">
                <a16:creationId xmlns:a16="http://schemas.microsoft.com/office/drawing/2014/main" id="{392BF617-E9B1-4B49-9D4F-95EED925F6E2}"/>
              </a:ext>
            </a:extLst>
          </p:cNvPr>
          <p:cNvPicPr>
            <a:picLocks noChangeAspect="1"/>
          </p:cNvPicPr>
          <p:nvPr/>
        </p:nvPicPr>
        <p:blipFill>
          <a:blip r:embed="rId3"/>
          <a:stretch>
            <a:fillRect/>
          </a:stretch>
        </p:blipFill>
        <p:spPr>
          <a:xfrm>
            <a:off x="12657493" y="260049"/>
            <a:ext cx="1422400" cy="1422400"/>
          </a:xfrm>
          <a:prstGeom prst="rect">
            <a:avLst/>
          </a:prstGeom>
        </p:spPr>
      </p:pic>
    </p:spTree>
    <p:extLst>
      <p:ext uri="{BB962C8B-B14F-4D97-AF65-F5344CB8AC3E}">
        <p14:creationId xmlns:p14="http://schemas.microsoft.com/office/powerpoint/2010/main" val="54872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21F97B-EF75-B645-B2AF-B8B2D4929091}"/>
              </a:ext>
            </a:extLst>
          </p:cNvPr>
          <p:cNvSpPr>
            <a:spLocks noGrp="1"/>
          </p:cNvSpPr>
          <p:nvPr>
            <p:ph type="title"/>
          </p:nvPr>
        </p:nvSpPr>
        <p:spPr>
          <a:xfrm>
            <a:off x="609600" y="408852"/>
            <a:ext cx="13040439" cy="2066590"/>
          </a:xfrm>
        </p:spPr>
        <p:txBody>
          <a:bodyPr>
            <a:normAutofit/>
          </a:bodyPr>
          <a:lstStyle/>
          <a:p>
            <a:r>
              <a:rPr lang="en-US" altLang="ja-JP" sz="4800" dirty="0">
                <a:latin typeface="+mn-ea"/>
                <a:ea typeface="+mn-ea"/>
              </a:rPr>
              <a:t>Meteorological observations</a:t>
            </a:r>
            <a:endParaRPr kumimoji="1" lang="ja-JP" altLang="en-US" sz="4800" dirty="0">
              <a:latin typeface="+mn-ea"/>
              <a:ea typeface="+mn-ea"/>
            </a:endParaRPr>
          </a:p>
        </p:txBody>
      </p:sp>
      <p:sp>
        <p:nvSpPr>
          <p:cNvPr id="3" name="コンテンツ プレースホルダー 2">
            <a:extLst>
              <a:ext uri="{FF2B5EF4-FFF2-40B4-BE49-F238E27FC236}">
                <a16:creationId xmlns:a16="http://schemas.microsoft.com/office/drawing/2014/main" id="{E60578F7-FE7C-DF47-9F03-3929185822CB}"/>
              </a:ext>
            </a:extLst>
          </p:cNvPr>
          <p:cNvSpPr>
            <a:spLocks noGrp="1"/>
          </p:cNvSpPr>
          <p:nvPr>
            <p:ph idx="1"/>
          </p:nvPr>
        </p:nvSpPr>
        <p:spPr>
          <a:xfrm>
            <a:off x="609600" y="2009080"/>
            <a:ext cx="6950075" cy="8026400"/>
          </a:xfrm>
        </p:spPr>
        <p:txBody>
          <a:bodyPr>
            <a:normAutofit/>
          </a:bodyPr>
          <a:lstStyle/>
          <a:p>
            <a:pPr>
              <a:lnSpc>
                <a:spcPct val="110000"/>
              </a:lnSpc>
            </a:pPr>
            <a:r>
              <a:rPr lang="en-US" altLang="ja-JP" sz="3600" dirty="0">
                <a:latin typeface="+mn-ea"/>
              </a:rPr>
              <a:t>The astronomical observatory was a part o </a:t>
            </a:r>
            <a:r>
              <a:rPr lang="en-US" altLang="ja-JP" sz="3600" dirty="0" err="1">
                <a:latin typeface="+mn-ea"/>
              </a:rPr>
              <a:t>Nagashima-Aiseien’s</a:t>
            </a:r>
            <a:r>
              <a:rPr lang="en-US" altLang="ja-JP" sz="3600" dirty="0">
                <a:latin typeface="+mn-ea"/>
              </a:rPr>
              <a:t> meteorological observatory, which conducted observations from 1935 to 2010. During 1937 to 1977 it provided the official regional data for the Japanese Meteorological Agency.</a:t>
            </a:r>
          </a:p>
          <a:p>
            <a:pPr>
              <a:lnSpc>
                <a:spcPct val="110000"/>
              </a:lnSpc>
            </a:pPr>
            <a:endParaRPr kumimoji="1" lang="en-US" altLang="ja-JP" sz="3200" dirty="0">
              <a:latin typeface="+mn-ea"/>
            </a:endParaRPr>
          </a:p>
          <a:p>
            <a:pPr marL="0" indent="0">
              <a:lnSpc>
                <a:spcPct val="110000"/>
              </a:lnSpc>
              <a:buNone/>
            </a:pPr>
            <a:endParaRPr lang="ja-JP" altLang="en-US" sz="3200" dirty="0">
              <a:latin typeface="+mn-ea"/>
            </a:endParaRPr>
          </a:p>
        </p:txBody>
      </p:sp>
      <p:pic>
        <p:nvPicPr>
          <p:cNvPr id="8" name="image25.png">
            <a:extLst>
              <a:ext uri="{FF2B5EF4-FFF2-40B4-BE49-F238E27FC236}">
                <a16:creationId xmlns:a16="http://schemas.microsoft.com/office/drawing/2014/main" id="{55EAD649-B8A5-AE4F-9284-58BE6E011166}"/>
              </a:ext>
            </a:extLst>
          </p:cNvPr>
          <p:cNvPicPr>
            <a:picLocks noChangeAspect="1"/>
          </p:cNvPicPr>
          <p:nvPr/>
        </p:nvPicPr>
        <p:blipFill>
          <a:blip r:embed="rId2">
            <a:extLst/>
          </a:blip>
          <a:stretch>
            <a:fillRect/>
          </a:stretch>
        </p:blipFill>
        <p:spPr>
          <a:xfrm>
            <a:off x="8981094" y="788575"/>
            <a:ext cx="6004444" cy="4178061"/>
          </a:xfrm>
          <a:prstGeom prst="rect">
            <a:avLst/>
          </a:prstGeom>
          <a:ln w="12700">
            <a:miter lim="400000"/>
          </a:ln>
        </p:spPr>
      </p:pic>
      <p:pic>
        <p:nvPicPr>
          <p:cNvPr id="10" name="図 9">
            <a:extLst>
              <a:ext uri="{FF2B5EF4-FFF2-40B4-BE49-F238E27FC236}">
                <a16:creationId xmlns:a16="http://schemas.microsoft.com/office/drawing/2014/main" id="{C95A54A8-F19A-AB4A-8CCA-BB9131840C9F}"/>
              </a:ext>
            </a:extLst>
          </p:cNvPr>
          <p:cNvPicPr>
            <a:picLocks noChangeAspect="1"/>
          </p:cNvPicPr>
          <p:nvPr/>
        </p:nvPicPr>
        <p:blipFill>
          <a:blip r:embed="rId3"/>
          <a:stretch>
            <a:fillRect/>
          </a:stretch>
        </p:blipFill>
        <p:spPr>
          <a:xfrm>
            <a:off x="7850459" y="5198773"/>
            <a:ext cx="7135079" cy="5328730"/>
          </a:xfrm>
          <a:prstGeom prst="rect">
            <a:avLst/>
          </a:prstGeom>
        </p:spPr>
      </p:pic>
      <p:pic>
        <p:nvPicPr>
          <p:cNvPr id="5" name="図 4">
            <a:extLst>
              <a:ext uri="{FF2B5EF4-FFF2-40B4-BE49-F238E27FC236}">
                <a16:creationId xmlns:a16="http://schemas.microsoft.com/office/drawing/2014/main" id="{1320D81A-F03A-6A42-AD80-0E429C18EFA7}"/>
              </a:ext>
            </a:extLst>
          </p:cNvPr>
          <p:cNvPicPr>
            <a:picLocks noChangeAspect="1"/>
          </p:cNvPicPr>
          <p:nvPr/>
        </p:nvPicPr>
        <p:blipFill>
          <a:blip r:embed="rId4"/>
          <a:stretch>
            <a:fillRect/>
          </a:stretch>
        </p:blipFill>
        <p:spPr>
          <a:xfrm>
            <a:off x="1244755" y="8139964"/>
            <a:ext cx="1422400" cy="1422400"/>
          </a:xfrm>
          <a:prstGeom prst="rect">
            <a:avLst/>
          </a:prstGeom>
        </p:spPr>
      </p:pic>
    </p:spTree>
    <p:extLst>
      <p:ext uri="{BB962C8B-B14F-4D97-AF65-F5344CB8AC3E}">
        <p14:creationId xmlns:p14="http://schemas.microsoft.com/office/powerpoint/2010/main" val="2542190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0A079-488F-AD44-BC23-00A9F2C4E957}"/>
              </a:ext>
            </a:extLst>
          </p:cNvPr>
          <p:cNvSpPr>
            <a:spLocks noGrp="1"/>
          </p:cNvSpPr>
          <p:nvPr>
            <p:ph type="title"/>
          </p:nvPr>
        </p:nvSpPr>
        <p:spPr/>
        <p:txBody>
          <a:bodyPr>
            <a:noAutofit/>
          </a:bodyPr>
          <a:lstStyle/>
          <a:p>
            <a:r>
              <a:rPr lang="en-US" altLang="ja-JP" sz="4800" dirty="0"/>
              <a:t>Afterword by the chief observer </a:t>
            </a:r>
            <a:r>
              <a:rPr lang="en-US" altLang="ja-JP" sz="4800" b="1" dirty="0"/>
              <a:t>Takeo </a:t>
            </a:r>
            <a:r>
              <a:rPr lang="en-US" altLang="ja-JP" sz="4800" b="1" dirty="0" err="1"/>
              <a:t>Yokouchi</a:t>
            </a:r>
            <a:r>
              <a:rPr lang="en-US" altLang="ja-JP" sz="4800" b="1" dirty="0"/>
              <a:t> </a:t>
            </a:r>
            <a:r>
              <a:rPr lang="en-US" altLang="ja-JP" sz="4800" dirty="0"/>
              <a:t>in the report of the 15 years of meteorological observatory, 1955</a:t>
            </a:r>
            <a:endParaRPr kumimoji="1" lang="ja-JP" altLang="en-US" sz="4800"/>
          </a:p>
        </p:txBody>
      </p:sp>
      <p:sp>
        <p:nvSpPr>
          <p:cNvPr id="6" name="コンテンツ プレースホルダー 2">
            <a:extLst>
              <a:ext uri="{FF2B5EF4-FFF2-40B4-BE49-F238E27FC236}">
                <a16:creationId xmlns:a16="http://schemas.microsoft.com/office/drawing/2014/main" id="{A6F0E18D-E296-AC41-862E-7679FFD54424}"/>
              </a:ext>
            </a:extLst>
          </p:cNvPr>
          <p:cNvSpPr>
            <a:spLocks noGrp="1"/>
          </p:cNvSpPr>
          <p:nvPr>
            <p:ph idx="1"/>
          </p:nvPr>
        </p:nvSpPr>
        <p:spPr>
          <a:xfrm>
            <a:off x="609601" y="3264571"/>
            <a:ext cx="5768897" cy="8026400"/>
          </a:xfrm>
        </p:spPr>
        <p:txBody>
          <a:bodyPr>
            <a:normAutofit/>
          </a:bodyPr>
          <a:lstStyle/>
          <a:p>
            <a:pPr marL="0" indent="0">
              <a:lnSpc>
                <a:spcPct val="110000"/>
              </a:lnSpc>
              <a:buNone/>
            </a:pPr>
            <a:r>
              <a:rPr lang="en-US" altLang="ja-JP" sz="3200" i="1" dirty="0">
                <a:latin typeface="+mn-ea"/>
              </a:rPr>
              <a:t>I hope the readers realize that the tables in this report are not just an enumeration of numbers. The lives of the observers are engraved in them… If this report is of any use in this world, our lives with illness are saved.</a:t>
            </a:r>
          </a:p>
        </p:txBody>
      </p:sp>
      <p:pic>
        <p:nvPicPr>
          <p:cNvPr id="7" name="図 6">
            <a:extLst>
              <a:ext uri="{FF2B5EF4-FFF2-40B4-BE49-F238E27FC236}">
                <a16:creationId xmlns:a16="http://schemas.microsoft.com/office/drawing/2014/main" id="{506307FD-0935-F545-B1A5-DCB566AD71D9}"/>
              </a:ext>
            </a:extLst>
          </p:cNvPr>
          <p:cNvPicPr>
            <a:picLocks noChangeAspect="1"/>
          </p:cNvPicPr>
          <p:nvPr/>
        </p:nvPicPr>
        <p:blipFill>
          <a:blip r:embed="rId2"/>
          <a:stretch>
            <a:fillRect/>
          </a:stretch>
        </p:blipFill>
        <p:spPr>
          <a:xfrm>
            <a:off x="6643396" y="2635832"/>
            <a:ext cx="8335927" cy="7687461"/>
          </a:xfrm>
          <a:prstGeom prst="rect">
            <a:avLst/>
          </a:prstGeom>
        </p:spPr>
      </p:pic>
    </p:spTree>
    <p:extLst>
      <p:ext uri="{BB962C8B-B14F-4D97-AF65-F5344CB8AC3E}">
        <p14:creationId xmlns:p14="http://schemas.microsoft.com/office/powerpoint/2010/main" val="1255189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5DACB54-BFAA-7B42-B3B6-E583CE0B9614}"/>
              </a:ext>
            </a:extLst>
          </p:cNvPr>
          <p:cNvPicPr>
            <a:picLocks noChangeAspect="1"/>
          </p:cNvPicPr>
          <p:nvPr/>
        </p:nvPicPr>
        <p:blipFill>
          <a:blip r:embed="rId2"/>
          <a:stretch>
            <a:fillRect/>
          </a:stretch>
        </p:blipFill>
        <p:spPr>
          <a:xfrm>
            <a:off x="9479743" y="675185"/>
            <a:ext cx="4445239" cy="5809120"/>
          </a:xfrm>
          <a:prstGeom prst="rect">
            <a:avLst/>
          </a:prstGeom>
        </p:spPr>
      </p:pic>
      <p:sp>
        <p:nvSpPr>
          <p:cNvPr id="12" name="コンテンツ プレースホルダー 2">
            <a:extLst>
              <a:ext uri="{FF2B5EF4-FFF2-40B4-BE49-F238E27FC236}">
                <a16:creationId xmlns:a16="http://schemas.microsoft.com/office/drawing/2014/main" id="{4E1E13EA-5D9F-AA4D-8BFF-523C0BF5CF2D}"/>
              </a:ext>
            </a:extLst>
          </p:cNvPr>
          <p:cNvSpPr>
            <a:spLocks noGrp="1"/>
          </p:cNvSpPr>
          <p:nvPr>
            <p:ph idx="1"/>
          </p:nvPr>
        </p:nvSpPr>
        <p:spPr>
          <a:xfrm>
            <a:off x="1060906" y="1852963"/>
            <a:ext cx="6950075" cy="8026400"/>
          </a:xfrm>
        </p:spPr>
        <p:txBody>
          <a:bodyPr>
            <a:normAutofit/>
          </a:bodyPr>
          <a:lstStyle/>
          <a:p>
            <a:pPr marL="0" indent="0">
              <a:lnSpc>
                <a:spcPct val="110000"/>
              </a:lnSpc>
              <a:buNone/>
            </a:pPr>
            <a:r>
              <a:rPr lang="en-US" altLang="ja-JP" sz="3600" b="1" dirty="0">
                <a:latin typeface="+mn-ea"/>
              </a:rPr>
              <a:t>Takeo </a:t>
            </a:r>
            <a:r>
              <a:rPr lang="en-US" altLang="ja-JP" sz="3600" b="1" dirty="0" err="1">
                <a:latin typeface="+mn-ea"/>
              </a:rPr>
              <a:t>Yokouchi</a:t>
            </a:r>
            <a:r>
              <a:rPr lang="en-US" altLang="ja-JP" sz="3600" dirty="0">
                <a:latin typeface="+mn-ea"/>
              </a:rPr>
              <a:t>, name of the chief observer, was the true name of </a:t>
            </a:r>
            <a:r>
              <a:rPr lang="en-US" altLang="ja-JP" sz="3600" b="1" dirty="0" err="1">
                <a:latin typeface="+mn-ea"/>
              </a:rPr>
              <a:t>Teruhiko</a:t>
            </a:r>
            <a:r>
              <a:rPr lang="en-US" altLang="ja-JP" sz="3600" b="1" dirty="0">
                <a:latin typeface="+mn-ea"/>
              </a:rPr>
              <a:t> Yoda</a:t>
            </a:r>
            <a:r>
              <a:rPr lang="en-US" altLang="ja-JP" sz="3600" dirty="0">
                <a:latin typeface="+mn-ea"/>
              </a:rPr>
              <a:t>, the Tanka composer and the man who wrote to the Prof. of Kyoto Univ. about the astronomical observatory. </a:t>
            </a:r>
          </a:p>
          <a:p>
            <a:pPr marL="0" indent="0">
              <a:lnSpc>
                <a:spcPct val="110000"/>
              </a:lnSpc>
              <a:buNone/>
            </a:pPr>
            <a:endParaRPr lang="en-US" altLang="ja-JP" sz="3600" dirty="0">
              <a:latin typeface="+mn-ea"/>
            </a:endParaRPr>
          </a:p>
          <a:p>
            <a:pPr marL="0" indent="0">
              <a:lnSpc>
                <a:spcPct val="110000"/>
              </a:lnSpc>
              <a:buNone/>
            </a:pPr>
            <a:r>
              <a:rPr lang="en-US" altLang="ja-JP" sz="3600" dirty="0">
                <a:latin typeface="+mn-ea"/>
              </a:rPr>
              <a:t>He always used his true name for records,  reports, and correspondences about his observations.</a:t>
            </a:r>
          </a:p>
          <a:p>
            <a:pPr marL="0" indent="0">
              <a:lnSpc>
                <a:spcPct val="110000"/>
              </a:lnSpc>
              <a:buNone/>
            </a:pPr>
            <a:endParaRPr lang="en-US" altLang="ja-JP" sz="3600" dirty="0">
              <a:latin typeface="+mn-ea"/>
            </a:endParaRPr>
          </a:p>
          <a:p>
            <a:pPr>
              <a:lnSpc>
                <a:spcPct val="110000"/>
              </a:lnSpc>
            </a:pPr>
            <a:endParaRPr kumimoji="1" lang="en-US" altLang="ja-JP" sz="3200" dirty="0">
              <a:latin typeface="+mn-ea"/>
            </a:endParaRPr>
          </a:p>
          <a:p>
            <a:pPr marL="0" indent="0">
              <a:lnSpc>
                <a:spcPct val="110000"/>
              </a:lnSpc>
              <a:buNone/>
            </a:pPr>
            <a:endParaRPr lang="ja-JP" altLang="en-US" sz="3200" dirty="0">
              <a:latin typeface="+mn-ea"/>
            </a:endParaRPr>
          </a:p>
        </p:txBody>
      </p:sp>
      <p:pic>
        <p:nvPicPr>
          <p:cNvPr id="13" name="pasted-image.tiff">
            <a:extLst>
              <a:ext uri="{FF2B5EF4-FFF2-40B4-BE49-F238E27FC236}">
                <a16:creationId xmlns:a16="http://schemas.microsoft.com/office/drawing/2014/main" id="{7BDFF472-2C12-054E-A110-20E4A6984656}"/>
              </a:ext>
            </a:extLst>
          </p:cNvPr>
          <p:cNvPicPr>
            <a:picLocks noChangeAspect="1"/>
          </p:cNvPicPr>
          <p:nvPr/>
        </p:nvPicPr>
        <p:blipFill>
          <a:blip r:embed="rId3">
            <a:extLst/>
          </a:blip>
          <a:stretch>
            <a:fillRect/>
          </a:stretch>
        </p:blipFill>
        <p:spPr>
          <a:xfrm>
            <a:off x="9234088" y="6723444"/>
            <a:ext cx="4981151" cy="3735863"/>
          </a:xfrm>
          <a:prstGeom prst="rect">
            <a:avLst/>
          </a:prstGeom>
          <a:ln w="12700">
            <a:miter lim="400000"/>
          </a:ln>
        </p:spPr>
      </p:pic>
      <p:sp>
        <p:nvSpPr>
          <p:cNvPr id="15" name="タイトル 14">
            <a:extLst>
              <a:ext uri="{FF2B5EF4-FFF2-40B4-BE49-F238E27FC236}">
                <a16:creationId xmlns:a16="http://schemas.microsoft.com/office/drawing/2014/main" id="{F1D77406-85EE-9544-83B9-6669199E2EEA}"/>
              </a:ext>
            </a:extLst>
          </p:cNvPr>
          <p:cNvSpPr>
            <a:spLocks noGrp="1"/>
          </p:cNvSpPr>
          <p:nvPr>
            <p:ph type="title"/>
          </p:nvPr>
        </p:nvSpPr>
        <p:spPr/>
        <p:txBody>
          <a:bodyPr/>
          <a:lstStyle/>
          <a:p>
            <a:endParaRPr lang="ja-JP" altLang="en-US"/>
          </a:p>
        </p:txBody>
      </p:sp>
    </p:spTree>
    <p:extLst>
      <p:ext uri="{BB962C8B-B14F-4D97-AF65-F5344CB8AC3E}">
        <p14:creationId xmlns:p14="http://schemas.microsoft.com/office/powerpoint/2010/main" val="3838397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547</TotalTime>
  <Words>471</Words>
  <Application>Microsoft Macintosh PowerPoint</Application>
  <PresentationFormat>ユーザー設定</PresentationFormat>
  <Paragraphs>34</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游ゴシック</vt:lpstr>
      <vt:lpstr>Arial</vt:lpstr>
      <vt:lpstr>Calibri</vt:lpstr>
      <vt:lpstr>Calibri Light</vt:lpstr>
      <vt:lpstr>Office テーマ</vt:lpstr>
      <vt:lpstr>Astronomical and Meteorological Observations  at Nagashima-Aiseien, an Hansen's disease sanatorium</vt:lpstr>
      <vt:lpstr>Hansen’s  disease and Nagashima-Aiseien</vt:lpstr>
      <vt:lpstr>Nagashima astronomical Observatory</vt:lpstr>
      <vt:lpstr>Teruhiko Yoda</vt:lpstr>
      <vt:lpstr>Meteorological observations</vt:lpstr>
      <vt:lpstr>Afterword by the chief observer Takeo Yokouchi in the report of the 15 years of meteorological observatory, 1955</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ハンセン病療養所 長島愛生園における気象・天文観測２</dc:title>
  <dc:creator>Microsoft Office ユーザー</dc:creator>
  <cp:lastModifiedBy>Isobe Hiroaki</cp:lastModifiedBy>
  <cp:revision>27</cp:revision>
  <dcterms:created xsi:type="dcterms:W3CDTF">2018-02-09T12:36:19Z</dcterms:created>
  <dcterms:modified xsi:type="dcterms:W3CDTF">2019-11-11T12:11:00Z</dcterms:modified>
</cp:coreProperties>
</file>