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59" r:id="rId4"/>
    <p:sldId id="260" r:id="rId5"/>
    <p:sldId id="261" r:id="rId6"/>
    <p:sldId id="263" r:id="rId7"/>
    <p:sldId id="266" r:id="rId8"/>
    <p:sldId id="268" r:id="rId9"/>
    <p:sldId id="270" r:id="rId10"/>
    <p:sldId id="271" r:id="rId11"/>
    <p:sldId id="265" r:id="rId1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98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62AEA-8449-D645-991A-4140DEE51BE4}" type="datetimeFigureOut">
              <a:rPr kumimoji="1" lang="ja-JP" altLang="en-US" smtClean="0"/>
              <a:t>11/12/18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4AC459-8840-B348-86EE-BD9D8E552C8B}" type="slidenum">
              <a:rPr kumimoji="1" lang="ja-JP" altLang="en-US" smtClean="0"/>
              <a:t>‹#›</a:t>
            </a:fld>
            <a:endParaRPr kumimoji="1" lang="ja-JP" altLang="en-US"/>
          </a:p>
        </p:txBody>
      </p:sp>
    </p:spTree>
    <p:extLst>
      <p:ext uri="{BB962C8B-B14F-4D97-AF65-F5344CB8AC3E}">
        <p14:creationId xmlns:p14="http://schemas.microsoft.com/office/powerpoint/2010/main" val="504346900"/>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4819" name="ノート プレースホルダ 2"/>
          <p:cNvSpPr>
            <a:spLocks noGrp="1"/>
          </p:cNvSpPr>
          <p:nvPr>
            <p:ph type="body" idx="1"/>
          </p:nvPr>
        </p:nvSpPr>
        <p:spPr bwMode="auto"/>
        <p:txBody>
          <a:bodyPr/>
          <a:lstStyle/>
          <a:p>
            <a:pPr marL="228600" indent="-228600" eaLnBrk="1" hangingPunct="1">
              <a:spcBef>
                <a:spcPct val="0"/>
              </a:spcBef>
              <a:defRPr/>
            </a:pPr>
            <a:endParaRPr lang="ja-JP" altLang="en-US" dirty="0"/>
          </a:p>
        </p:txBody>
      </p:sp>
      <p:sp>
        <p:nvSpPr>
          <p:cNvPr id="29700" name="スライド番号プレースホルダ 3"/>
          <p:cNvSpPr>
            <a:spLocks noGrp="1"/>
          </p:cNvSpPr>
          <p:nvPr>
            <p:ph type="sldNum" sz="quarter" idx="5"/>
          </p:nvPr>
        </p:nvSpPr>
        <p:spPr bwMode="auto">
          <a:noFill/>
          <a:ln>
            <a:miter lim="800000"/>
            <a:headEnd/>
            <a:tailEnd/>
          </a:ln>
        </p:spPr>
        <p:txBody>
          <a:bodyPr/>
          <a:lstStyle/>
          <a:p>
            <a:fld id="{367BCF24-B3B9-1044-A882-538A4150BBC0}" type="slidenum">
              <a:rPr lang="ja-JP" altLang="en-US"/>
              <a:pPr/>
              <a:t>6</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38915" name="Rectangle 3"/>
          <p:cNvSpPr>
            <a:spLocks noGrp="1"/>
          </p:cNvSpPr>
          <p:nvPr>
            <p:ph type="body" idx="1"/>
          </p:nvPr>
        </p:nvSpPr>
        <p:spPr bwMode="auto">
          <a:noFill/>
        </p:spPr>
        <p:txBody>
          <a:bodyPr/>
          <a:lstStyle/>
          <a:p>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スライド イメージ プレースホルダ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26626" name="ノート プレースホルダ 2"/>
          <p:cNvSpPr>
            <a:spLocks noGrp="1"/>
          </p:cNvSpPr>
          <p:nvPr>
            <p:ph type="body" idx="1"/>
          </p:nvPr>
        </p:nvSpPr>
        <p:spPr bwMode="auto">
          <a:noFill/>
        </p:spPr>
        <p:txBody>
          <a:bodyPr/>
          <a:lstStyle/>
          <a:p>
            <a:endParaRPr lang="en-US" altLang="ja-JP" dirty="0" smtClean="0">
              <a:cs typeface="ＭＳ Ｐゴシック" pitchFamily="34" charset="-128"/>
            </a:endParaRPr>
          </a:p>
        </p:txBody>
      </p:sp>
      <p:sp>
        <p:nvSpPr>
          <p:cNvPr id="26627" name="スライド番号プレースホルダ 3"/>
          <p:cNvSpPr>
            <a:spLocks noGrp="1"/>
          </p:cNvSpPr>
          <p:nvPr>
            <p:ph type="sldNum" sz="quarter" idx="5"/>
          </p:nvPr>
        </p:nvSpPr>
        <p:spPr bwMode="auto">
          <a:noFill/>
          <a:ln>
            <a:miter lim="800000"/>
            <a:headEnd/>
            <a:tailEnd/>
          </a:ln>
        </p:spPr>
        <p:txBody>
          <a:bodyPr/>
          <a:lstStyle/>
          <a:p>
            <a:fld id="{3361F28D-64AD-5544-8C88-55E41504BE3D}" type="slidenum">
              <a:rPr lang="ja-JP" altLang="en-US">
                <a:solidFill>
                  <a:prstClr val="black"/>
                </a:solidFill>
              </a:rPr>
              <a:pPr/>
              <a:t>9</a:t>
            </a:fld>
            <a:endParaRPr lang="ja-JP"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38915" name="Rectangle 3"/>
          <p:cNvSpPr>
            <a:spLocks noGrp="1"/>
          </p:cNvSpPr>
          <p:nvPr>
            <p:ph type="body" idx="1"/>
          </p:nvPr>
        </p:nvSpPr>
        <p:spPr bwMode="auto">
          <a:noFill/>
        </p:spPr>
        <p:txBody>
          <a:bodyPr/>
          <a:lstStyle/>
          <a:p>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DC1B646-BA28-7D4A-B0D8-8EBA1D49D8C1}" type="datetimeFigureOut">
              <a:rPr kumimoji="1" lang="ja-JP" altLang="en-US" smtClean="0"/>
              <a:t>11/12/18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EA74AE-A94D-2443-969B-4CE877B580E8}" type="slidenum">
              <a:rPr kumimoji="1" lang="ja-JP" altLang="en-US" smtClean="0"/>
              <a:t>‹#›</a:t>
            </a:fld>
            <a:endParaRPr kumimoji="1" lang="ja-JP" altLang="en-US"/>
          </a:p>
        </p:txBody>
      </p:sp>
    </p:spTree>
    <p:extLst>
      <p:ext uri="{BB962C8B-B14F-4D97-AF65-F5344CB8AC3E}">
        <p14:creationId xmlns:p14="http://schemas.microsoft.com/office/powerpoint/2010/main" val="214723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DC1B646-BA28-7D4A-B0D8-8EBA1D49D8C1}" type="datetimeFigureOut">
              <a:rPr kumimoji="1" lang="ja-JP" altLang="en-US" smtClean="0"/>
              <a:t>11/12/18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EA74AE-A94D-2443-969B-4CE877B580E8}" type="slidenum">
              <a:rPr kumimoji="1" lang="ja-JP" altLang="en-US" smtClean="0"/>
              <a:t>‹#›</a:t>
            </a:fld>
            <a:endParaRPr kumimoji="1" lang="ja-JP" altLang="en-US"/>
          </a:p>
        </p:txBody>
      </p:sp>
    </p:spTree>
    <p:extLst>
      <p:ext uri="{BB962C8B-B14F-4D97-AF65-F5344CB8AC3E}">
        <p14:creationId xmlns:p14="http://schemas.microsoft.com/office/powerpoint/2010/main" val="6273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DC1B646-BA28-7D4A-B0D8-8EBA1D49D8C1}" type="datetimeFigureOut">
              <a:rPr kumimoji="1" lang="ja-JP" altLang="en-US" smtClean="0"/>
              <a:t>11/12/18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EA74AE-A94D-2443-969B-4CE877B580E8}" type="slidenum">
              <a:rPr kumimoji="1" lang="ja-JP" altLang="en-US" smtClean="0"/>
              <a:t>‹#›</a:t>
            </a:fld>
            <a:endParaRPr kumimoji="1" lang="ja-JP" altLang="en-US"/>
          </a:p>
        </p:txBody>
      </p:sp>
    </p:spTree>
    <p:extLst>
      <p:ext uri="{BB962C8B-B14F-4D97-AF65-F5344CB8AC3E}">
        <p14:creationId xmlns:p14="http://schemas.microsoft.com/office/powerpoint/2010/main" val="478820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DC1B646-BA28-7D4A-B0D8-8EBA1D49D8C1}" type="datetimeFigureOut">
              <a:rPr kumimoji="1" lang="ja-JP" altLang="en-US" smtClean="0"/>
              <a:t>11/12/18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EA74AE-A94D-2443-969B-4CE877B580E8}" type="slidenum">
              <a:rPr kumimoji="1" lang="ja-JP" altLang="en-US" smtClean="0"/>
              <a:t>‹#›</a:t>
            </a:fld>
            <a:endParaRPr kumimoji="1" lang="ja-JP" altLang="en-US"/>
          </a:p>
        </p:txBody>
      </p:sp>
    </p:spTree>
    <p:extLst>
      <p:ext uri="{BB962C8B-B14F-4D97-AF65-F5344CB8AC3E}">
        <p14:creationId xmlns:p14="http://schemas.microsoft.com/office/powerpoint/2010/main" val="235404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DC1B646-BA28-7D4A-B0D8-8EBA1D49D8C1}" type="datetimeFigureOut">
              <a:rPr kumimoji="1" lang="ja-JP" altLang="en-US" smtClean="0"/>
              <a:t>11/12/18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EA74AE-A94D-2443-969B-4CE877B580E8}" type="slidenum">
              <a:rPr kumimoji="1" lang="ja-JP" altLang="en-US" smtClean="0"/>
              <a:t>‹#›</a:t>
            </a:fld>
            <a:endParaRPr kumimoji="1" lang="ja-JP" altLang="en-US"/>
          </a:p>
        </p:txBody>
      </p:sp>
    </p:spTree>
    <p:extLst>
      <p:ext uri="{BB962C8B-B14F-4D97-AF65-F5344CB8AC3E}">
        <p14:creationId xmlns:p14="http://schemas.microsoft.com/office/powerpoint/2010/main" val="215524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DC1B646-BA28-7D4A-B0D8-8EBA1D49D8C1}" type="datetimeFigureOut">
              <a:rPr kumimoji="1" lang="ja-JP" altLang="en-US" smtClean="0"/>
              <a:t>11/12/18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EA74AE-A94D-2443-969B-4CE877B580E8}" type="slidenum">
              <a:rPr kumimoji="1" lang="ja-JP" altLang="en-US" smtClean="0"/>
              <a:t>‹#›</a:t>
            </a:fld>
            <a:endParaRPr kumimoji="1" lang="ja-JP" altLang="en-US"/>
          </a:p>
        </p:txBody>
      </p:sp>
    </p:spTree>
    <p:extLst>
      <p:ext uri="{BB962C8B-B14F-4D97-AF65-F5344CB8AC3E}">
        <p14:creationId xmlns:p14="http://schemas.microsoft.com/office/powerpoint/2010/main" val="327866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DC1B646-BA28-7D4A-B0D8-8EBA1D49D8C1}" type="datetimeFigureOut">
              <a:rPr kumimoji="1" lang="ja-JP" altLang="en-US" smtClean="0"/>
              <a:t>11/12/18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1EA74AE-A94D-2443-969B-4CE877B580E8}" type="slidenum">
              <a:rPr kumimoji="1" lang="ja-JP" altLang="en-US" smtClean="0"/>
              <a:t>‹#›</a:t>
            </a:fld>
            <a:endParaRPr kumimoji="1" lang="ja-JP" altLang="en-US"/>
          </a:p>
        </p:txBody>
      </p:sp>
    </p:spTree>
    <p:extLst>
      <p:ext uri="{BB962C8B-B14F-4D97-AF65-F5344CB8AC3E}">
        <p14:creationId xmlns:p14="http://schemas.microsoft.com/office/powerpoint/2010/main" val="49993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DC1B646-BA28-7D4A-B0D8-8EBA1D49D8C1}" type="datetimeFigureOut">
              <a:rPr kumimoji="1" lang="ja-JP" altLang="en-US" smtClean="0"/>
              <a:t>11/12/18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1EA74AE-A94D-2443-969B-4CE877B580E8}" type="slidenum">
              <a:rPr kumimoji="1" lang="ja-JP" altLang="en-US" smtClean="0"/>
              <a:t>‹#›</a:t>
            </a:fld>
            <a:endParaRPr kumimoji="1" lang="ja-JP" altLang="en-US"/>
          </a:p>
        </p:txBody>
      </p:sp>
    </p:spTree>
    <p:extLst>
      <p:ext uri="{BB962C8B-B14F-4D97-AF65-F5344CB8AC3E}">
        <p14:creationId xmlns:p14="http://schemas.microsoft.com/office/powerpoint/2010/main" val="357447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DC1B646-BA28-7D4A-B0D8-8EBA1D49D8C1}" type="datetimeFigureOut">
              <a:rPr kumimoji="1" lang="ja-JP" altLang="en-US" smtClean="0"/>
              <a:t>11/12/18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1EA74AE-A94D-2443-969B-4CE877B580E8}" type="slidenum">
              <a:rPr kumimoji="1" lang="ja-JP" altLang="en-US" smtClean="0"/>
              <a:t>‹#›</a:t>
            </a:fld>
            <a:endParaRPr kumimoji="1" lang="ja-JP" altLang="en-US"/>
          </a:p>
        </p:txBody>
      </p:sp>
    </p:spTree>
    <p:extLst>
      <p:ext uri="{BB962C8B-B14F-4D97-AF65-F5344CB8AC3E}">
        <p14:creationId xmlns:p14="http://schemas.microsoft.com/office/powerpoint/2010/main" val="240417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DC1B646-BA28-7D4A-B0D8-8EBA1D49D8C1}" type="datetimeFigureOut">
              <a:rPr kumimoji="1" lang="ja-JP" altLang="en-US" smtClean="0"/>
              <a:t>11/12/18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EA74AE-A94D-2443-969B-4CE877B580E8}" type="slidenum">
              <a:rPr kumimoji="1" lang="ja-JP" altLang="en-US" smtClean="0"/>
              <a:t>‹#›</a:t>
            </a:fld>
            <a:endParaRPr kumimoji="1" lang="ja-JP" altLang="en-US"/>
          </a:p>
        </p:txBody>
      </p:sp>
    </p:spTree>
    <p:extLst>
      <p:ext uri="{BB962C8B-B14F-4D97-AF65-F5344CB8AC3E}">
        <p14:creationId xmlns:p14="http://schemas.microsoft.com/office/powerpoint/2010/main" val="3470587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DC1B646-BA28-7D4A-B0D8-8EBA1D49D8C1}" type="datetimeFigureOut">
              <a:rPr kumimoji="1" lang="ja-JP" altLang="en-US" smtClean="0"/>
              <a:t>11/12/18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EA74AE-A94D-2443-969B-4CE877B580E8}" type="slidenum">
              <a:rPr kumimoji="1" lang="ja-JP" altLang="en-US" smtClean="0"/>
              <a:t>‹#›</a:t>
            </a:fld>
            <a:endParaRPr kumimoji="1" lang="ja-JP" altLang="en-US"/>
          </a:p>
        </p:txBody>
      </p:sp>
    </p:spTree>
    <p:extLst>
      <p:ext uri="{BB962C8B-B14F-4D97-AF65-F5344CB8AC3E}">
        <p14:creationId xmlns:p14="http://schemas.microsoft.com/office/powerpoint/2010/main" val="2074753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1B646-BA28-7D4A-B0D8-8EBA1D49D8C1}" type="datetimeFigureOut">
              <a:rPr kumimoji="1" lang="ja-JP" altLang="en-US" smtClean="0"/>
              <a:t>11/12/18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A74AE-A94D-2443-969B-4CE877B580E8}" type="slidenum">
              <a:rPr kumimoji="1" lang="ja-JP" altLang="en-US" smtClean="0"/>
              <a:t>‹#›</a:t>
            </a:fld>
            <a:endParaRPr kumimoji="1" lang="ja-JP" altLang="en-US"/>
          </a:p>
        </p:txBody>
      </p:sp>
    </p:spTree>
    <p:extLst>
      <p:ext uri="{BB962C8B-B14F-4D97-AF65-F5344CB8AC3E}">
        <p14:creationId xmlns:p14="http://schemas.microsoft.com/office/powerpoint/2010/main" val="201466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microsoft.com/office/2007/relationships/media" Target="file://localhost/Users/Yukorin/Desktop/20111210/ukaren_2011/ahead_20110604_cor2_512.mpg" TargetMode="External"/><Relationship Id="rId4" Type="http://schemas.openxmlformats.org/officeDocument/2006/relationships/video" Target="file://localhost/Users/Yukorin/Desktop/20111210/ukaren_2011/ahead_20110604_cor2_512.mpg" TargetMode="External"/><Relationship Id="rId5" Type="http://schemas.openxmlformats.org/officeDocument/2006/relationships/slideLayout" Target="../slideLayouts/slideLayout6.xml"/><Relationship Id="rId6" Type="http://schemas.openxmlformats.org/officeDocument/2006/relationships/notesSlide" Target="../notesSlides/notesSlide1.xml"/><Relationship Id="rId7" Type="http://schemas.openxmlformats.org/officeDocument/2006/relationships/image" Target="../media/image2.png"/><Relationship Id="rId8" Type="http://schemas.openxmlformats.org/officeDocument/2006/relationships/image" Target="../media/image3.png"/><Relationship Id="rId9" Type="http://schemas.openxmlformats.org/officeDocument/2006/relationships/image" Target="../media/image4.jpeg"/><Relationship Id="rId10" Type="http://schemas.openxmlformats.org/officeDocument/2006/relationships/image" Target="../media/image5.png"/><Relationship Id="rId1" Type="http://schemas.microsoft.com/office/2007/relationships/media" Target="file://localhost/Users/Yukorin/Desktop/20111210/ukaren_2011/ahead_20110604_euvi_195_512.mpg" TargetMode="External"/><Relationship Id="rId2" Type="http://schemas.openxmlformats.org/officeDocument/2006/relationships/video" Target="file://localhost/Users/Yukorin/Desktop/20111210/ukaren_2011/ahead_20110604_euvi_195_512.m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799" y="833377"/>
            <a:ext cx="8066243" cy="2767073"/>
          </a:xfrm>
        </p:spPr>
        <p:txBody>
          <a:bodyPr>
            <a:noAutofit/>
          </a:bodyPr>
          <a:lstStyle/>
          <a:p>
            <a:r>
              <a:rPr kumimoji="1" lang="en-US" altLang="ja-JP" sz="3200" dirty="0" smtClean="0"/>
              <a:t>ISAS-</a:t>
            </a:r>
            <a:r>
              <a:rPr kumimoji="1" lang="ja-JP" altLang="en-US" sz="3200" dirty="0" smtClean="0"/>
              <a:t>京大宇宙ユニット</a:t>
            </a:r>
            <a:r>
              <a:rPr kumimoji="1" lang="en-US" altLang="ja-JP" sz="3600" dirty="0" smtClean="0"/>
              <a:t/>
            </a:r>
            <a:br>
              <a:rPr kumimoji="1" lang="en-US" altLang="ja-JP" sz="3600" dirty="0" smtClean="0"/>
            </a:br>
            <a:r>
              <a:rPr lang="ja-JP" altLang="ja-JP" sz="3600" dirty="0"/>
              <a:t>「宇宙環境の総合理解と人類の生存圏としての宇宙環境の利用に関する研究」</a:t>
            </a:r>
            <a:br>
              <a:rPr lang="ja-JP" altLang="ja-JP" sz="3600" dirty="0"/>
            </a:br>
            <a:r>
              <a:rPr lang="ja-JP" altLang="en-US" sz="3600" dirty="0" smtClean="0"/>
              <a:t>ゴールプラン説明</a:t>
            </a:r>
            <a:endParaRPr kumimoji="1" lang="ja-JP" altLang="en-US" sz="3600" dirty="0"/>
          </a:p>
        </p:txBody>
      </p:sp>
      <p:sp>
        <p:nvSpPr>
          <p:cNvPr id="3" name="サブタイトル 2"/>
          <p:cNvSpPr>
            <a:spLocks noGrp="1"/>
          </p:cNvSpPr>
          <p:nvPr>
            <p:ph type="subTitle" idx="1"/>
          </p:nvPr>
        </p:nvSpPr>
        <p:spPr/>
        <p:txBody>
          <a:bodyPr/>
          <a:lstStyle/>
          <a:p>
            <a:r>
              <a:rPr kumimoji="1" lang="ja-JP" altLang="en-US" dirty="0" smtClean="0">
                <a:solidFill>
                  <a:schemeClr val="tx1"/>
                </a:solidFill>
              </a:rPr>
              <a:t>磯部洋明</a:t>
            </a:r>
            <a:endParaRPr kumimoji="1" lang="en-US" altLang="ja-JP" dirty="0" smtClean="0">
              <a:solidFill>
                <a:schemeClr val="tx1"/>
              </a:solidFill>
            </a:endParaRPr>
          </a:p>
          <a:p>
            <a:r>
              <a:rPr lang="ja-JP" altLang="en-US" dirty="0" smtClean="0">
                <a:solidFill>
                  <a:schemeClr val="tx1"/>
                </a:solidFill>
              </a:rPr>
              <a:t>京都大学宇宙総合学研究ユニット</a:t>
            </a:r>
            <a:endParaRPr lang="en-US" altLang="ja-JP" dirty="0" smtClean="0">
              <a:solidFill>
                <a:schemeClr val="tx1"/>
              </a:solidFill>
            </a:endParaRPr>
          </a:p>
          <a:p>
            <a:r>
              <a:rPr kumimoji="1" lang="en-US" altLang="ja-JP" dirty="0" smtClean="0">
                <a:solidFill>
                  <a:schemeClr val="tx1"/>
                </a:solidFill>
              </a:rPr>
              <a:t>ISAS</a:t>
            </a:r>
            <a:r>
              <a:rPr kumimoji="1" lang="ja-JP" altLang="en-US" dirty="0" smtClean="0">
                <a:solidFill>
                  <a:schemeClr val="tx1"/>
                </a:solidFill>
              </a:rPr>
              <a:t>共同研究部門　特定講師</a:t>
            </a:r>
            <a:endParaRPr kumimoji="1" lang="ja-JP" altLang="en-US" dirty="0">
              <a:solidFill>
                <a:schemeClr val="tx1"/>
              </a:solidFill>
            </a:endParaRPr>
          </a:p>
        </p:txBody>
      </p:sp>
    </p:spTree>
    <p:extLst>
      <p:ext uri="{BB962C8B-B14F-4D97-AF65-F5344CB8AC3E}">
        <p14:creationId xmlns:p14="http://schemas.microsoft.com/office/powerpoint/2010/main" val="141568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名称未設定.png"/>
          <p:cNvPicPr>
            <a:picLocks noChangeAspect="1"/>
          </p:cNvPicPr>
          <p:nvPr/>
        </p:nvPicPr>
        <p:blipFill>
          <a:blip r:embed="rId3"/>
          <a:stretch>
            <a:fillRect/>
          </a:stretch>
        </p:blipFill>
        <p:spPr>
          <a:xfrm>
            <a:off x="5688725" y="4308051"/>
            <a:ext cx="3059988" cy="2072502"/>
          </a:xfrm>
          <a:prstGeom prst="rect">
            <a:avLst/>
          </a:prstGeom>
        </p:spPr>
      </p:pic>
      <p:sp>
        <p:nvSpPr>
          <p:cNvPr id="11" name="コンテンツ プレースホルダ 9"/>
          <p:cNvSpPr txBox="1">
            <a:spLocks/>
          </p:cNvSpPr>
          <p:nvPr/>
        </p:nvSpPr>
        <p:spPr>
          <a:xfrm>
            <a:off x="457200" y="1028096"/>
            <a:ext cx="8229600" cy="5681285"/>
          </a:xfrm>
          <a:prstGeom prst="rect">
            <a:avLst/>
          </a:prstGeom>
        </p:spPr>
        <p:txBody>
          <a:bodyPr vert="horz" lIns="91440" tIns="45720" rIns="91440" bIns="45720" rtlCol="0">
            <a:normAutofit/>
          </a:bodyPr>
          <a:lstStyle/>
          <a:p>
            <a:pPr marL="342900" lvl="0" indent="-342900">
              <a:spcBef>
                <a:spcPct val="20000"/>
              </a:spcBef>
              <a:buFont typeface="Arial"/>
              <a:buChar char="•"/>
              <a:defRPr/>
            </a:pPr>
            <a:r>
              <a:rPr lang="ja-JP" altLang="en-US" sz="2400" dirty="0" smtClean="0"/>
              <a:t>新たな移動メカニズムの提案</a:t>
            </a:r>
            <a:endParaRPr lang="en-US" altLang="ja-JP" sz="2400" dirty="0" smtClean="0"/>
          </a:p>
          <a:p>
            <a:pPr marL="800100" lvl="1" indent="-342900">
              <a:spcBef>
                <a:spcPct val="20000"/>
              </a:spcBef>
              <a:defRPr/>
            </a:pPr>
            <a:r>
              <a:rPr lang="ja-JP" altLang="en-US" sz="2400" dirty="0" smtClean="0"/>
              <a:t>飛び移り座屈現象の応用</a:t>
            </a:r>
            <a:endParaRPr lang="en-US" altLang="ja-JP" sz="2400" dirty="0" smtClean="0"/>
          </a:p>
        </p:txBody>
      </p:sp>
      <p:sp>
        <p:nvSpPr>
          <p:cNvPr id="21" name="タイトル 1"/>
          <p:cNvSpPr txBox="1">
            <a:spLocks/>
          </p:cNvSpPr>
          <p:nvPr/>
        </p:nvSpPr>
        <p:spPr>
          <a:xfrm>
            <a:off x="0" y="1"/>
            <a:ext cx="9144000" cy="887288"/>
          </a:xfrm>
          <a:prstGeom prst="rect">
            <a:avLst/>
          </a:prstGeom>
        </p:spPr>
        <p:txBody>
          <a:bodyPr vert="horz" lIns="91440" tIns="45720" rIns="91440" bIns="45720" rtlCol="0" anchor="ctr">
            <a:normAutofit fontScale="97500"/>
          </a:bodyPr>
          <a:lstStyle/>
          <a:p>
            <a:pPr marL="514350" indent="-514350" algn="ctr">
              <a:spcBef>
                <a:spcPct val="0"/>
              </a:spcBef>
            </a:pPr>
            <a:r>
              <a:rPr lang="ja-JP" altLang="en-US" sz="3600" dirty="0" smtClean="0">
                <a:latin typeface="ＭＳ ゴシック"/>
                <a:ea typeface="ＭＳ ゴシック"/>
                <a:cs typeface="ＭＳ ゴシック"/>
              </a:rPr>
              <a:t>工</a:t>
            </a:r>
            <a:r>
              <a:rPr lang="en-US" altLang="ja-JP" sz="3600" dirty="0" smtClean="0">
                <a:latin typeface="ＭＳ ゴシック"/>
                <a:ea typeface="ＭＳ ゴシック"/>
                <a:cs typeface="ＭＳ ゴシック"/>
              </a:rPr>
              <a:t>3:</a:t>
            </a:r>
            <a:r>
              <a:rPr kumimoji="1" lang="ja-JP" altLang="en-US" sz="3600" b="0" i="0" u="none" strike="noStrike" kern="1200" cap="none" spc="0" normalizeH="0" baseline="0" noProof="0" dirty="0" smtClean="0">
                <a:ln>
                  <a:noFill/>
                </a:ln>
                <a:solidFill>
                  <a:schemeClr val="tx1"/>
                </a:solidFill>
                <a:effectLst/>
                <a:uLnTx/>
                <a:uFillTx/>
                <a:latin typeface="ＭＳ ゴシック"/>
                <a:ea typeface="ＭＳ ゴシック"/>
                <a:cs typeface="ＭＳ ゴシック"/>
              </a:rPr>
              <a:t>小天体探査ロボットの開発</a:t>
            </a:r>
            <a:endParaRPr kumimoji="1" lang="en-US" altLang="ja-JP" sz="3600" b="0" i="0" u="none" strike="noStrike" kern="1200" cap="none" spc="0" normalizeH="0" baseline="0" noProof="0" dirty="0" smtClean="0">
              <a:ln>
                <a:noFill/>
              </a:ln>
              <a:solidFill>
                <a:schemeClr val="tx1"/>
              </a:solidFill>
              <a:effectLst/>
              <a:uLnTx/>
              <a:uFillTx/>
              <a:latin typeface="ＭＳ ゴシック"/>
              <a:ea typeface="ＭＳ ゴシック"/>
              <a:cs typeface="ＭＳ ゴシック"/>
            </a:endParaRPr>
          </a:p>
        </p:txBody>
      </p:sp>
      <p:sp>
        <p:nvSpPr>
          <p:cNvPr id="4" name="テキスト ボックス 5"/>
          <p:cNvSpPr txBox="1">
            <a:spLocks noChangeArrowheads="1"/>
          </p:cNvSpPr>
          <p:nvPr/>
        </p:nvSpPr>
        <p:spPr bwMode="auto">
          <a:xfrm>
            <a:off x="682626" y="2362075"/>
            <a:ext cx="8110538" cy="1200328"/>
          </a:xfrm>
          <a:prstGeom prst="rect">
            <a:avLst/>
          </a:prstGeom>
          <a:solidFill>
            <a:srgbClr val="FAE4FF">
              <a:alpha val="50195"/>
            </a:srgbClr>
          </a:solidFill>
          <a:ln w="9525">
            <a:noFill/>
            <a:miter lim="800000"/>
            <a:headEnd/>
            <a:tailEnd/>
          </a:ln>
        </p:spPr>
        <p:txBody>
          <a:bodyPr>
            <a:prstTxWarp prst="textNoShape">
              <a:avLst/>
            </a:prstTxWarp>
            <a:spAutoFit/>
          </a:bodyPr>
          <a:lstStyle/>
          <a:p>
            <a:r>
              <a:rPr lang="ja-JP" altLang="en-US" sz="2400" dirty="0">
                <a:solidFill>
                  <a:srgbClr val="FF0000"/>
                </a:solidFill>
              </a:rPr>
              <a:t>提案内容</a:t>
            </a:r>
            <a:r>
              <a:rPr lang="ja-JP" altLang="en-US" sz="2400" dirty="0" smtClean="0">
                <a:solidFill>
                  <a:srgbClr val="FF0000"/>
                </a:solidFill>
              </a:rPr>
              <a:t>：</a:t>
            </a:r>
            <a:r>
              <a:rPr lang="ja-JP" altLang="en-US" sz="2400" dirty="0" smtClean="0"/>
              <a:t>小天体探査ロボットの駆動</a:t>
            </a:r>
            <a:r>
              <a:rPr lang="ja-JP" altLang="en-US" sz="2400" dirty="0"/>
              <a:t>方式に「</a:t>
            </a:r>
            <a:r>
              <a:rPr lang="ja-JP" altLang="en-US" sz="2400" dirty="0" smtClean="0"/>
              <a:t>飛び移り座屈現</a:t>
            </a:r>
            <a:r>
              <a:rPr lang="en-US" altLang="ja-JP" sz="2400" dirty="0" smtClean="0"/>
              <a:t/>
            </a:r>
            <a:br>
              <a:rPr lang="en-US" altLang="ja-JP" sz="2400" dirty="0" smtClean="0"/>
            </a:br>
            <a:r>
              <a:rPr lang="ja-JP" altLang="en-US" sz="2400" dirty="0" smtClean="0"/>
              <a:t>　</a:t>
            </a:r>
            <a:r>
              <a:rPr lang="ja-JP" altLang="ja-JP" sz="2400" dirty="0"/>
              <a:t>　</a:t>
            </a:r>
            <a:r>
              <a:rPr lang="ja-JP" altLang="en-US" sz="2400" dirty="0" smtClean="0"/>
              <a:t>　　　　　象</a:t>
            </a:r>
            <a:r>
              <a:rPr lang="ja-JP" altLang="en-US" sz="2400" dirty="0"/>
              <a:t>」</a:t>
            </a:r>
            <a:r>
              <a:rPr lang="ja-JP" altLang="en-US" sz="2400" dirty="0" smtClean="0"/>
              <a:t>を応用</a:t>
            </a:r>
            <a:r>
              <a:rPr lang="ja-JP" altLang="en-US" sz="2400" dirty="0"/>
              <a:t>し，小型・軽量・省エネタイプの「</a:t>
            </a:r>
            <a:r>
              <a:rPr lang="ja-JP" altLang="en-US" sz="2400" dirty="0" smtClean="0"/>
              <a:t>駆動</a:t>
            </a:r>
            <a:r>
              <a:rPr lang="en-US" altLang="ja-JP" sz="2400" dirty="0" smtClean="0"/>
              <a:t/>
            </a:r>
            <a:br>
              <a:rPr lang="en-US" altLang="ja-JP" sz="2400" dirty="0" smtClean="0"/>
            </a:br>
            <a:r>
              <a:rPr lang="ja-JP" altLang="en-US" sz="2400" dirty="0" smtClean="0"/>
              <a:t>　　　　　　　ユニット</a:t>
            </a:r>
            <a:r>
              <a:rPr lang="ja-JP" altLang="en-US" sz="2400" dirty="0"/>
              <a:t>」　</a:t>
            </a:r>
            <a:r>
              <a:rPr lang="ja-JP" altLang="en-US" sz="2400" dirty="0" smtClean="0"/>
              <a:t>を</a:t>
            </a:r>
            <a:r>
              <a:rPr lang="ja-JP" altLang="en-US" sz="2400" dirty="0"/>
              <a:t>開発する</a:t>
            </a:r>
            <a:endParaRPr lang="en-US" altLang="ja-JP" sz="2400" dirty="0"/>
          </a:p>
        </p:txBody>
      </p:sp>
      <p:sp>
        <p:nvSpPr>
          <p:cNvPr id="6" name="正方形/長方形 4"/>
          <p:cNvSpPr>
            <a:spLocks noChangeArrowheads="1"/>
          </p:cNvSpPr>
          <p:nvPr/>
        </p:nvSpPr>
        <p:spPr bwMode="auto">
          <a:xfrm>
            <a:off x="1030288" y="1884363"/>
            <a:ext cx="7718425" cy="368300"/>
          </a:xfrm>
          <a:prstGeom prst="rect">
            <a:avLst/>
          </a:prstGeom>
          <a:noFill/>
          <a:ln w="9525">
            <a:noFill/>
            <a:miter lim="800000"/>
            <a:headEnd/>
            <a:tailEnd/>
          </a:ln>
        </p:spPr>
        <p:txBody>
          <a:bodyPr>
            <a:prstTxWarp prst="textNoShape">
              <a:avLst/>
            </a:prstTxWarp>
            <a:spAutoFit/>
          </a:bodyPr>
          <a:lstStyle/>
          <a:p>
            <a:r>
              <a:rPr lang="ja-JP" altLang="en-US" dirty="0"/>
              <a:t>大須賀公一（阪大），望山洋（筑波大），坂東麻衣（京大），藤本英雄（名工大）</a:t>
            </a:r>
          </a:p>
        </p:txBody>
      </p:sp>
      <p:sp>
        <p:nvSpPr>
          <p:cNvPr id="12" name="正方形/長方形 11"/>
          <p:cNvSpPr/>
          <p:nvPr/>
        </p:nvSpPr>
        <p:spPr>
          <a:xfrm>
            <a:off x="682626" y="3678496"/>
            <a:ext cx="3825875" cy="707886"/>
          </a:xfrm>
          <a:prstGeom prst="rect">
            <a:avLst/>
          </a:prstGeom>
        </p:spPr>
        <p:style>
          <a:lnRef idx="2">
            <a:schemeClr val="accent1"/>
          </a:lnRef>
          <a:fillRef idx="1">
            <a:schemeClr val="lt1"/>
          </a:fillRef>
          <a:effectRef idx="0">
            <a:schemeClr val="accent1"/>
          </a:effectRef>
          <a:fontRef idx="minor">
            <a:schemeClr val="dk1"/>
          </a:fontRef>
        </p:style>
        <p:txBody>
          <a:bodyPr>
            <a:prstTxWarp prst="textNoShape">
              <a:avLst/>
            </a:prstTxWarp>
            <a:spAutoFit/>
          </a:bodyPr>
          <a:lstStyle/>
          <a:p>
            <a:r>
              <a:rPr lang="ja-JP" altLang="en-US" sz="2000" dirty="0" smtClean="0">
                <a:solidFill>
                  <a:srgbClr val="0000FF"/>
                </a:solidFill>
              </a:rPr>
              <a:t>方針：</a:t>
            </a:r>
            <a:r>
              <a:rPr lang="ja-JP" altLang="en-US" sz="2000" dirty="0" smtClean="0"/>
              <a:t>小天体表面の固さと設置面の摩擦力への依存度を小さくする</a:t>
            </a:r>
            <a:endParaRPr lang="en-US" altLang="ja-JP" sz="2000" dirty="0" smtClean="0"/>
          </a:p>
        </p:txBody>
      </p:sp>
      <p:sp>
        <p:nvSpPr>
          <p:cNvPr id="13" name="右矢印 12"/>
          <p:cNvSpPr/>
          <p:nvPr/>
        </p:nvSpPr>
        <p:spPr>
          <a:xfrm>
            <a:off x="376815" y="4491327"/>
            <a:ext cx="490668" cy="5603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4" name="正方形/長方形 13"/>
          <p:cNvSpPr/>
          <p:nvPr/>
        </p:nvSpPr>
        <p:spPr>
          <a:xfrm>
            <a:off x="949903" y="4491327"/>
            <a:ext cx="4260473" cy="707886"/>
          </a:xfrm>
          <a:prstGeom prst="rect">
            <a:avLst/>
          </a:prstGeom>
        </p:spPr>
        <p:style>
          <a:lnRef idx="2">
            <a:schemeClr val="accent2"/>
          </a:lnRef>
          <a:fillRef idx="1">
            <a:schemeClr val="lt1"/>
          </a:fillRef>
          <a:effectRef idx="0">
            <a:schemeClr val="accent2"/>
          </a:effectRef>
          <a:fontRef idx="minor">
            <a:schemeClr val="dk1"/>
          </a:fontRef>
        </p:style>
        <p:txBody>
          <a:bodyPr wrap="square">
            <a:prstTxWarp prst="textNoShape">
              <a:avLst/>
            </a:prstTxWarp>
            <a:spAutoFit/>
          </a:bodyPr>
          <a:lstStyle/>
          <a:p>
            <a:pPr>
              <a:defRPr/>
            </a:pPr>
            <a:r>
              <a:rPr lang="ja-JP" altLang="en-US" sz="2000" dirty="0" smtClean="0"/>
              <a:t>内部に瞬発的トルク発生機／力発生機を内蔵</a:t>
            </a:r>
          </a:p>
        </p:txBody>
      </p:sp>
      <p:sp>
        <p:nvSpPr>
          <p:cNvPr id="16" name="右矢印 15"/>
          <p:cNvSpPr/>
          <p:nvPr/>
        </p:nvSpPr>
        <p:spPr>
          <a:xfrm>
            <a:off x="384522" y="5334952"/>
            <a:ext cx="490668" cy="5603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7" name="正方形/長方形 16"/>
          <p:cNvSpPr/>
          <p:nvPr/>
        </p:nvSpPr>
        <p:spPr>
          <a:xfrm>
            <a:off x="957610" y="5334952"/>
            <a:ext cx="4260473" cy="1015663"/>
          </a:xfrm>
          <a:prstGeom prst="rect">
            <a:avLst/>
          </a:prstGeom>
        </p:spPr>
        <p:style>
          <a:lnRef idx="2">
            <a:schemeClr val="accent2"/>
          </a:lnRef>
          <a:fillRef idx="1">
            <a:schemeClr val="lt1"/>
          </a:fillRef>
          <a:effectRef idx="0">
            <a:schemeClr val="accent2"/>
          </a:effectRef>
          <a:fontRef idx="minor">
            <a:schemeClr val="dk1"/>
          </a:fontRef>
        </p:style>
        <p:txBody>
          <a:bodyPr wrap="square">
            <a:prstTxWarp prst="textNoShape">
              <a:avLst/>
            </a:prstTxWarp>
            <a:spAutoFit/>
          </a:bodyPr>
          <a:lstStyle/>
          <a:p>
            <a:pPr>
              <a:defRPr/>
            </a:pPr>
            <a:r>
              <a:rPr lang="ja-JP" altLang="en-US" sz="2000" dirty="0" smtClean="0">
                <a:solidFill>
                  <a:srgbClr val="000000"/>
                </a:solidFill>
              </a:rPr>
              <a:t>蓄積解放型の</a:t>
            </a:r>
            <a:r>
              <a:rPr lang="ja-JP" altLang="en-US" sz="2000" dirty="0" smtClean="0">
                <a:solidFill>
                  <a:schemeClr val="tx1"/>
                </a:solidFill>
              </a:rPr>
              <a:t>トルク発生機構</a:t>
            </a:r>
            <a:endParaRPr lang="en-US" altLang="ja-JP" sz="2000" dirty="0" smtClean="0">
              <a:solidFill>
                <a:schemeClr val="tx1"/>
              </a:solidFill>
            </a:endParaRPr>
          </a:p>
          <a:p>
            <a:r>
              <a:rPr lang="ja-JP" altLang="en-US" sz="2000" dirty="0" smtClean="0"/>
              <a:t>（バネなどにトルク／力を蓄積し</a:t>
            </a:r>
            <a:r>
              <a:rPr lang="ja-JP" altLang="en-US" sz="2000" dirty="0" smtClean="0">
                <a:solidFill>
                  <a:srgbClr val="FF0000"/>
                </a:solidFill>
              </a:rPr>
              <a:t>瞬間的に解放</a:t>
            </a:r>
            <a:r>
              <a:rPr lang="ja-JP" altLang="en-US" sz="2000" dirty="0" smtClean="0"/>
              <a:t>）</a:t>
            </a:r>
            <a:endParaRPr lang="ja-JP" altLang="en-US" sz="2000" dirty="0" smtClean="0">
              <a:solidFill>
                <a:srgbClr val="FF0000"/>
              </a:solidFill>
            </a:endParaRPr>
          </a:p>
        </p:txBody>
      </p:sp>
      <p:sp>
        <p:nvSpPr>
          <p:cNvPr id="15" name="左矢印 14"/>
          <p:cNvSpPr/>
          <p:nvPr/>
        </p:nvSpPr>
        <p:spPr>
          <a:xfrm rot="5400000">
            <a:off x="7432110" y="5361107"/>
            <a:ext cx="429506" cy="395896"/>
          </a:xfrm>
          <a:prstGeom prst="leftArrow">
            <a:avLst/>
          </a:prstGeom>
          <a:solidFill>
            <a:srgbClr val="92D050"/>
          </a:solidFill>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14581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200" dirty="0" smtClean="0"/>
              <a:t>III.</a:t>
            </a:r>
            <a:r>
              <a:rPr lang="ja-JP" altLang="ja-JP" sz="3200" dirty="0" smtClean="0"/>
              <a:t>伝統的な宇宙理工学の範疇を超えた</a:t>
            </a:r>
            <a:r>
              <a:rPr lang="en-US" altLang="ja-JP" sz="3200" dirty="0" smtClean="0"/>
              <a:t/>
            </a:r>
            <a:br>
              <a:rPr lang="en-US" altLang="ja-JP" sz="3200" dirty="0" smtClean="0"/>
            </a:br>
            <a:r>
              <a:rPr lang="ja-JP" altLang="ja-JP" sz="3200" dirty="0" smtClean="0"/>
              <a:t>新しい研究領域の開拓</a:t>
            </a:r>
            <a:endParaRPr kumimoji="1" lang="ja-JP" altLang="en-US" sz="3200" dirty="0"/>
          </a:p>
        </p:txBody>
      </p:sp>
      <p:sp>
        <p:nvSpPr>
          <p:cNvPr id="3" name="コンテンツ プレースホルダー 2"/>
          <p:cNvSpPr>
            <a:spLocks noGrp="1"/>
          </p:cNvSpPr>
          <p:nvPr>
            <p:ph idx="1"/>
          </p:nvPr>
        </p:nvSpPr>
        <p:spPr>
          <a:xfrm>
            <a:off x="457200" y="1600200"/>
            <a:ext cx="5746356" cy="4525963"/>
          </a:xfrm>
        </p:spPr>
        <p:txBody>
          <a:bodyPr>
            <a:normAutofit fontScale="85000" lnSpcReduction="10000"/>
          </a:bodyPr>
          <a:lstStyle/>
          <a:p>
            <a:pPr marL="571500" indent="-514350">
              <a:buFont typeface="+mj-lt"/>
              <a:buAutoNum type="arabicPeriod"/>
            </a:pPr>
            <a:r>
              <a:rPr lang="ja-JP" altLang="ja-JP" dirty="0" smtClean="0"/>
              <a:t>微生物の惑星間往来の可能性関する研究</a:t>
            </a:r>
            <a:endParaRPr lang="en-US" altLang="ja-JP" dirty="0" smtClean="0"/>
          </a:p>
          <a:p>
            <a:pPr marL="971550" lvl="1" indent="-514350"/>
            <a:r>
              <a:rPr lang="ja-JP" altLang="en-US" dirty="0" smtClean="0"/>
              <a:t>微生物がダストにしがみついて、太陽光圧や太陽風で惑星間を移動？</a:t>
            </a:r>
            <a:endParaRPr lang="en-US" altLang="ja-JP" dirty="0" smtClean="0"/>
          </a:p>
          <a:p>
            <a:pPr lvl="1"/>
            <a:r>
              <a:rPr lang="ja-JP" altLang="en-US" dirty="0" smtClean="0"/>
              <a:t>軌道工学、古生物、放射線生物学、衝突の物理、</a:t>
            </a:r>
            <a:endParaRPr lang="en-US" altLang="ja-JP" dirty="0"/>
          </a:p>
          <a:p>
            <a:pPr marL="571500" indent="-514350">
              <a:buFont typeface="+mj-lt"/>
              <a:buAutoNum type="arabicPeriod"/>
            </a:pPr>
            <a:endParaRPr lang="en-US" altLang="ja-JP" dirty="0" smtClean="0"/>
          </a:p>
          <a:p>
            <a:pPr marL="571500" indent="-514350">
              <a:buFont typeface="+mj-lt"/>
              <a:buAutoNum type="arabicPeriod"/>
            </a:pPr>
            <a:endParaRPr lang="ja-JP" altLang="ja-JP" dirty="0" smtClean="0"/>
          </a:p>
          <a:p>
            <a:pPr marL="571500" indent="-514350">
              <a:buFont typeface="+mj-lt"/>
              <a:buAutoNum type="arabicPeriod"/>
            </a:pPr>
            <a:r>
              <a:rPr lang="ja-JP" altLang="ja-JP" sz="2400" dirty="0" smtClean="0"/>
              <a:t>人類</a:t>
            </a:r>
            <a:r>
              <a:rPr lang="ja-JP" altLang="en-US" sz="2400" dirty="0" smtClean="0"/>
              <a:t>の</a:t>
            </a:r>
            <a:r>
              <a:rPr lang="ja-JP" altLang="ja-JP" sz="2400" dirty="0" smtClean="0"/>
              <a:t>生存圏</a:t>
            </a:r>
            <a:r>
              <a:rPr lang="ja-JP" altLang="en-US" sz="2400" dirty="0" smtClean="0"/>
              <a:t>拡大</a:t>
            </a:r>
            <a:r>
              <a:rPr lang="ja-JP" altLang="ja-JP" sz="2400" dirty="0" smtClean="0"/>
              <a:t>に伴う</a:t>
            </a:r>
            <a:r>
              <a:rPr lang="ja-JP" altLang="en-US" sz="2400" dirty="0" smtClean="0"/>
              <a:t>諸</a:t>
            </a:r>
            <a:r>
              <a:rPr lang="ja-JP" altLang="ja-JP" sz="2400" dirty="0" smtClean="0"/>
              <a:t>問題の多方面からの考察</a:t>
            </a:r>
            <a:r>
              <a:rPr lang="ja-JP" altLang="ja-JP" sz="2400" dirty="0" smtClean="0">
                <a:effectLst/>
              </a:rPr>
              <a:t> </a:t>
            </a:r>
            <a:endParaRPr lang="en-US" altLang="ja-JP" sz="2400" dirty="0" smtClean="0">
              <a:effectLst/>
            </a:endParaRPr>
          </a:p>
          <a:p>
            <a:pPr lvl="1"/>
            <a:r>
              <a:rPr lang="ja-JP" altLang="en-US" sz="2000" dirty="0" smtClean="0"/>
              <a:t>哲学、倫理学、科学技術社会論、</a:t>
            </a:r>
            <a:r>
              <a:rPr lang="ja-JP" altLang="en-US" sz="2000" dirty="0" smtClean="0">
                <a:effectLst/>
              </a:rPr>
              <a:t>文化人類学、宗教哲学、教育学、芸術</a:t>
            </a:r>
            <a:endParaRPr lang="en-US" altLang="ja-JP" sz="2000" dirty="0" smtClean="0">
              <a:effectLst/>
            </a:endParaRPr>
          </a:p>
          <a:p>
            <a:pPr marL="514350" indent="-514350">
              <a:buFont typeface="+mj-lt"/>
              <a:buAutoNum type="arabicPeriod"/>
            </a:pPr>
            <a:endParaRPr kumimoji="1" lang="ja-JP" altLang="en-US" sz="4400" dirty="0"/>
          </a:p>
        </p:txBody>
      </p:sp>
      <p:pic>
        <p:nvPicPr>
          <p:cNvPr id="4" name="図 3" descr="b0.1.eps"/>
          <p:cNvPicPr>
            <a:picLocks noChangeAspect="1"/>
          </p:cNvPicPr>
          <p:nvPr/>
        </p:nvPicPr>
        <p:blipFill>
          <a:blip r:embed="rId2"/>
          <a:stretch>
            <a:fillRect/>
          </a:stretch>
        </p:blipFill>
        <p:spPr>
          <a:xfrm>
            <a:off x="6417945" y="1600200"/>
            <a:ext cx="2726055" cy="2137410"/>
          </a:xfrm>
          <a:prstGeom prst="rect">
            <a:avLst/>
          </a:prstGeom>
        </p:spPr>
      </p:pic>
    </p:spTree>
    <p:extLst>
      <p:ext uri="{BB962C8B-B14F-4D97-AF65-F5344CB8AC3E}">
        <p14:creationId xmlns:p14="http://schemas.microsoft.com/office/powerpoint/2010/main" val="4953111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2360"/>
            <a:ext cx="8229600" cy="1143000"/>
          </a:xfrm>
        </p:spPr>
        <p:txBody>
          <a:bodyPr>
            <a:normAutofit/>
          </a:bodyPr>
          <a:lstStyle/>
          <a:p>
            <a:r>
              <a:rPr kumimoji="1" lang="ja-JP" altLang="en-US" sz="3200" dirty="0" smtClean="0"/>
              <a:t>宇宙総合学研究ユニットの体制</a:t>
            </a:r>
            <a:endParaRPr kumimoji="1" lang="ja-JP" altLang="en-US" sz="3200" dirty="0"/>
          </a:p>
        </p:txBody>
      </p:sp>
      <p:sp>
        <p:nvSpPr>
          <p:cNvPr id="3" name="コンテンツ プレースホルダー 2"/>
          <p:cNvSpPr>
            <a:spLocks noGrp="1"/>
          </p:cNvSpPr>
          <p:nvPr>
            <p:ph idx="1"/>
          </p:nvPr>
        </p:nvSpPr>
        <p:spPr>
          <a:xfrm>
            <a:off x="457200" y="993909"/>
            <a:ext cx="8229600" cy="5384285"/>
          </a:xfrm>
        </p:spPr>
        <p:txBody>
          <a:bodyPr>
            <a:noAutofit/>
          </a:bodyPr>
          <a:lstStyle/>
          <a:p>
            <a:r>
              <a:rPr lang="ja-JP" altLang="en-US" sz="2400" dirty="0" smtClean="0"/>
              <a:t>専任教員</a:t>
            </a:r>
            <a:r>
              <a:rPr lang="en-US" altLang="ja-JP" sz="2400" dirty="0" smtClean="0"/>
              <a:t>3</a:t>
            </a:r>
            <a:r>
              <a:rPr lang="ja-JP" altLang="en-US" sz="2400" dirty="0" smtClean="0"/>
              <a:t>名</a:t>
            </a:r>
            <a:r>
              <a:rPr lang="en-US" altLang="ja-JP" sz="2400" dirty="0" smtClean="0"/>
              <a:t>=ISAS</a:t>
            </a:r>
            <a:r>
              <a:rPr lang="ja-JP" altLang="en-US" sz="2400" dirty="0" smtClean="0"/>
              <a:t>共同研究部門</a:t>
            </a:r>
            <a:endParaRPr lang="en-US" altLang="ja-JP" sz="2400" dirty="0" smtClean="0"/>
          </a:p>
          <a:p>
            <a:pPr lvl="1"/>
            <a:r>
              <a:rPr lang="ja-JP" altLang="en-US" sz="2000" dirty="0" smtClean="0"/>
              <a:t>磯部洋明</a:t>
            </a:r>
            <a:r>
              <a:rPr lang="en-US" altLang="ja-JP" sz="2000" dirty="0" smtClean="0"/>
              <a:t> </a:t>
            </a:r>
            <a:r>
              <a:rPr lang="ja-JP" altLang="en-US" sz="2000" dirty="0" smtClean="0"/>
              <a:t>特任講師（理学分野＋とりまとめ）</a:t>
            </a:r>
            <a:endParaRPr lang="en-US" altLang="ja-JP" sz="2000" dirty="0" smtClean="0"/>
          </a:p>
          <a:p>
            <a:pPr lvl="1"/>
            <a:r>
              <a:rPr lang="ja-JP" altLang="en-US" sz="2000" dirty="0" smtClean="0"/>
              <a:t>浅井　歩　特任助教（理学分野）</a:t>
            </a:r>
            <a:endParaRPr lang="en-US" altLang="ja-JP" sz="2000" dirty="0" smtClean="0"/>
          </a:p>
          <a:p>
            <a:pPr lvl="1"/>
            <a:r>
              <a:rPr lang="ja-JP" altLang="en-US" sz="2000" dirty="0" smtClean="0"/>
              <a:t>坂東舞衣　特任助教</a:t>
            </a:r>
            <a:endParaRPr lang="en-US" altLang="ja-JP" sz="2400" dirty="0" smtClean="0"/>
          </a:p>
          <a:p>
            <a:r>
              <a:rPr kumimoji="1" lang="ja-JP" altLang="en-US" sz="2400" dirty="0" smtClean="0"/>
              <a:t>併任教員</a:t>
            </a:r>
            <a:r>
              <a:rPr kumimoji="1" lang="en-US" altLang="ja-JP" sz="2400" dirty="0" smtClean="0"/>
              <a:t>61(67)</a:t>
            </a:r>
            <a:r>
              <a:rPr kumimoji="1" lang="ja-JP" altLang="en-US" sz="2400" dirty="0" smtClean="0"/>
              <a:t>名</a:t>
            </a:r>
            <a:r>
              <a:rPr kumimoji="1" lang="en-US" altLang="ja-JP" sz="2400" dirty="0" smtClean="0"/>
              <a:t> ()</a:t>
            </a:r>
            <a:r>
              <a:rPr lang="ja-JP" altLang="en-US" sz="2400" dirty="0" smtClean="0"/>
              <a:t>内は今年度内に加入予定メンバー含む</a:t>
            </a:r>
            <a:endParaRPr kumimoji="1" lang="en-US" altLang="ja-JP" sz="2400" dirty="0" smtClean="0"/>
          </a:p>
          <a:p>
            <a:pPr lvl="1"/>
            <a:r>
              <a:rPr kumimoji="1" lang="ja-JP" altLang="en-US" sz="2000" dirty="0" smtClean="0"/>
              <a:t>理学研究科</a:t>
            </a:r>
            <a:r>
              <a:rPr kumimoji="1" lang="en-US" altLang="ja-JP" sz="2000" dirty="0" smtClean="0"/>
              <a:t>28</a:t>
            </a:r>
            <a:r>
              <a:rPr kumimoji="1" lang="ja-JP" altLang="en-US" sz="2000" dirty="0" smtClean="0"/>
              <a:t>名</a:t>
            </a:r>
            <a:endParaRPr kumimoji="1" lang="en-US" altLang="ja-JP" sz="2000" dirty="0" smtClean="0"/>
          </a:p>
          <a:p>
            <a:pPr lvl="1"/>
            <a:r>
              <a:rPr lang="ja-JP" altLang="en-US" sz="2000" dirty="0" smtClean="0"/>
              <a:t>生存圏研究所</a:t>
            </a:r>
            <a:r>
              <a:rPr lang="en-US" altLang="ja-JP" sz="2000" dirty="0" smtClean="0"/>
              <a:t>12</a:t>
            </a:r>
            <a:r>
              <a:rPr lang="ja-JP" altLang="en-US" sz="2000" dirty="0" smtClean="0"/>
              <a:t>名</a:t>
            </a:r>
            <a:endParaRPr kumimoji="1" lang="en-US" altLang="ja-JP" sz="2000" dirty="0" smtClean="0"/>
          </a:p>
          <a:p>
            <a:pPr lvl="1"/>
            <a:r>
              <a:rPr kumimoji="1" lang="ja-JP" altLang="en-US" sz="2000" dirty="0" smtClean="0"/>
              <a:t>工学研究科</a:t>
            </a:r>
            <a:r>
              <a:rPr kumimoji="1" lang="en-US" altLang="ja-JP" sz="2000" dirty="0" smtClean="0"/>
              <a:t>11</a:t>
            </a:r>
            <a:r>
              <a:rPr kumimoji="1" lang="ja-JP" altLang="en-US" sz="2000" dirty="0" smtClean="0"/>
              <a:t>名</a:t>
            </a:r>
            <a:endParaRPr kumimoji="1" lang="en-US" altLang="ja-JP" sz="2000" dirty="0" smtClean="0"/>
          </a:p>
          <a:p>
            <a:pPr lvl="1"/>
            <a:r>
              <a:rPr kumimoji="1" lang="ja-JP" altLang="en-US" sz="2000" dirty="0" smtClean="0"/>
              <a:t>基礎物理学研究所</a:t>
            </a:r>
            <a:r>
              <a:rPr kumimoji="1" lang="en-US" altLang="ja-JP" sz="2000" dirty="0" smtClean="0"/>
              <a:t>2(3)</a:t>
            </a:r>
            <a:r>
              <a:rPr kumimoji="1" lang="ja-JP" altLang="en-US" sz="2000" dirty="0" smtClean="0"/>
              <a:t>名</a:t>
            </a:r>
            <a:endParaRPr kumimoji="1" lang="en-US" altLang="ja-JP" sz="2000" dirty="0" smtClean="0"/>
          </a:p>
          <a:p>
            <a:pPr lvl="1"/>
            <a:r>
              <a:rPr lang="ja-JP" altLang="en-US" sz="2000" dirty="0" smtClean="0"/>
              <a:t>人間・環境学研究科</a:t>
            </a:r>
            <a:r>
              <a:rPr lang="en-US" altLang="ja-JP" sz="2000" dirty="0" smtClean="0"/>
              <a:t>1(2)</a:t>
            </a:r>
            <a:r>
              <a:rPr lang="ja-JP" altLang="en-US" sz="2000" dirty="0" smtClean="0"/>
              <a:t>名</a:t>
            </a:r>
            <a:endParaRPr lang="en-US" altLang="ja-JP" sz="2000" dirty="0" smtClean="0"/>
          </a:p>
          <a:p>
            <a:pPr lvl="1"/>
            <a:r>
              <a:rPr kumimoji="1" lang="ja-JP" altLang="en-US" sz="2000" dirty="0" smtClean="0"/>
              <a:t>総合博物館</a:t>
            </a:r>
            <a:r>
              <a:rPr kumimoji="1" lang="en-US" altLang="ja-JP" sz="2000" dirty="0" smtClean="0"/>
              <a:t>1(2)</a:t>
            </a:r>
            <a:r>
              <a:rPr kumimoji="1" lang="ja-JP" altLang="en-US" sz="2000" dirty="0" smtClean="0"/>
              <a:t>名</a:t>
            </a:r>
            <a:endParaRPr kumimoji="1" lang="en-US" altLang="ja-JP" sz="2000" dirty="0" smtClean="0"/>
          </a:p>
          <a:p>
            <a:pPr lvl="1"/>
            <a:r>
              <a:rPr lang="ja-JP" altLang="en-US" sz="2000" dirty="0" smtClean="0"/>
              <a:t>白眉プロジェクト</a:t>
            </a:r>
            <a:r>
              <a:rPr lang="en-US" altLang="ja-JP" sz="2000" dirty="0" smtClean="0"/>
              <a:t>1(3)</a:t>
            </a:r>
            <a:r>
              <a:rPr lang="ja-JP" altLang="en-US" sz="2000" dirty="0" smtClean="0"/>
              <a:t>名、防災研究所</a:t>
            </a:r>
            <a:r>
              <a:rPr lang="en-US" altLang="ja-JP" sz="2000" dirty="0" smtClean="0"/>
              <a:t>1</a:t>
            </a:r>
            <a:r>
              <a:rPr lang="ja-JP" altLang="en-US" sz="2000" dirty="0" smtClean="0"/>
              <a:t>名</a:t>
            </a:r>
            <a:endParaRPr lang="en-US" altLang="ja-JP" sz="2000" dirty="0" smtClean="0"/>
          </a:p>
          <a:p>
            <a:pPr lvl="1"/>
            <a:r>
              <a:rPr lang="ja-JP" altLang="en-US" sz="2000" dirty="0" smtClean="0"/>
              <a:t>文学研究科</a:t>
            </a:r>
            <a:r>
              <a:rPr lang="en-US" altLang="ja-JP" sz="2000" dirty="0" smtClean="0"/>
              <a:t>1(2)</a:t>
            </a:r>
            <a:r>
              <a:rPr lang="ja-JP" altLang="en-US" sz="2000" dirty="0" smtClean="0"/>
              <a:t>名、こころの未来研究センター</a:t>
            </a:r>
            <a:r>
              <a:rPr lang="en-US" altLang="ja-JP" sz="2000" dirty="0" smtClean="0"/>
              <a:t>1</a:t>
            </a:r>
            <a:r>
              <a:rPr lang="ja-JP" altLang="en-US" sz="2000" dirty="0" smtClean="0"/>
              <a:t>名</a:t>
            </a:r>
            <a:endParaRPr lang="en-US" altLang="ja-JP" sz="2000" dirty="0"/>
          </a:p>
          <a:p>
            <a:pPr lvl="1"/>
            <a:r>
              <a:rPr lang="ja-JP" altLang="en-US" sz="2000" dirty="0" smtClean="0"/>
              <a:t>高等教育研究開発推進センター</a:t>
            </a:r>
            <a:r>
              <a:rPr lang="en-US" altLang="ja-JP" sz="2000" dirty="0" smtClean="0"/>
              <a:t>1</a:t>
            </a:r>
            <a:r>
              <a:rPr lang="ja-JP" altLang="en-US" sz="2000" dirty="0" smtClean="0"/>
              <a:t>名、エネルギー科学研究科</a:t>
            </a:r>
            <a:r>
              <a:rPr lang="en-US" altLang="ja-JP" sz="2000" dirty="0" smtClean="0"/>
              <a:t>1</a:t>
            </a:r>
            <a:r>
              <a:rPr lang="ja-JP" altLang="en-US" sz="2000" dirty="0" smtClean="0"/>
              <a:t>名</a:t>
            </a:r>
            <a:endParaRPr lang="en-US" altLang="ja-JP" sz="2000" dirty="0" smtClean="0"/>
          </a:p>
        </p:txBody>
      </p:sp>
    </p:spTree>
    <p:extLst>
      <p:ext uri="{BB962C8B-B14F-4D97-AF65-F5344CB8AC3E}">
        <p14:creationId xmlns:p14="http://schemas.microsoft.com/office/powerpoint/2010/main" val="29394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200" dirty="0" smtClean="0"/>
              <a:t>H24</a:t>
            </a:r>
            <a:r>
              <a:rPr kumimoji="1" lang="ja-JP" altLang="en-US" sz="3200" dirty="0" smtClean="0"/>
              <a:t>年度終了時までのゴールの設定</a:t>
            </a:r>
            <a:endParaRPr kumimoji="1" lang="ja-JP" altLang="en-US" sz="3200" dirty="0"/>
          </a:p>
        </p:txBody>
      </p:sp>
      <p:sp>
        <p:nvSpPr>
          <p:cNvPr id="4" name="テキスト ボックス 3"/>
          <p:cNvSpPr txBox="1"/>
          <p:nvPr/>
        </p:nvSpPr>
        <p:spPr>
          <a:xfrm>
            <a:off x="457200" y="1410009"/>
            <a:ext cx="8217766" cy="5262979"/>
          </a:xfrm>
          <a:prstGeom prst="rect">
            <a:avLst/>
          </a:prstGeom>
          <a:noFill/>
        </p:spPr>
        <p:txBody>
          <a:bodyPr wrap="square" rtlCol="0">
            <a:spAutoFit/>
          </a:bodyPr>
          <a:lstStyle/>
          <a:p>
            <a:r>
              <a:rPr lang="ja-JP" altLang="en-US" sz="2400" dirty="0" smtClean="0"/>
              <a:t>方針：</a:t>
            </a:r>
            <a:endParaRPr lang="en-US" altLang="ja-JP" sz="2400" dirty="0" smtClean="0"/>
          </a:p>
          <a:p>
            <a:pPr marL="342900" indent="-342900">
              <a:buFont typeface="Arial"/>
              <a:buChar char="•"/>
            </a:pPr>
            <a:r>
              <a:rPr lang="ja-JP" altLang="ja-JP" sz="2400" dirty="0" smtClean="0"/>
              <a:t>部局</a:t>
            </a:r>
            <a:r>
              <a:rPr lang="ja-JP" altLang="ja-JP" sz="2400" dirty="0"/>
              <a:t>横断型の組織である宇宙ユニットを持つ京都大学と、</a:t>
            </a:r>
            <a:r>
              <a:rPr lang="en-US" altLang="ja-JP" sz="2400" dirty="0"/>
              <a:t>ISAS</a:t>
            </a:r>
            <a:r>
              <a:rPr lang="ja-JP" altLang="ja-JP" sz="2400" dirty="0"/>
              <a:t>との共同研究ならではの研究として、新しい研究分野を拓き、将来の新たなミッションへつながるような発展性のある成果を出すことをめざす。かつ着実な成果を出し、定量的評価可能なゴールを設定</a:t>
            </a:r>
            <a:r>
              <a:rPr lang="ja-JP" altLang="ja-JP" sz="2400" dirty="0" smtClean="0"/>
              <a:t>する</a:t>
            </a:r>
            <a:endParaRPr lang="en-US" altLang="ja-JP" sz="2400" dirty="0" smtClean="0"/>
          </a:p>
          <a:p>
            <a:pPr marL="342900" indent="-342900">
              <a:buFont typeface="Arial"/>
              <a:buChar char="•"/>
            </a:pPr>
            <a:endParaRPr lang="en-US" altLang="ja-JP" sz="2400" dirty="0" smtClean="0"/>
          </a:p>
          <a:p>
            <a:pPr marL="342900" indent="-342900">
              <a:buFont typeface="Arial"/>
              <a:buChar char="•"/>
            </a:pPr>
            <a:r>
              <a:rPr lang="en-US" altLang="ja-JP" sz="2400" dirty="0" smtClean="0"/>
              <a:t>3</a:t>
            </a:r>
            <a:r>
              <a:rPr lang="ja-JP" altLang="en-US" sz="2400" dirty="0"/>
              <a:t>名の専任</a:t>
            </a:r>
            <a:r>
              <a:rPr lang="ja-JP" altLang="en-US" sz="2400" dirty="0" smtClean="0"/>
              <a:t>教員は研究の中心部分を担い、かつ京大、</a:t>
            </a:r>
            <a:r>
              <a:rPr lang="en-US" altLang="ja-JP" sz="2400" dirty="0" smtClean="0"/>
              <a:t>ISAS</a:t>
            </a:r>
            <a:r>
              <a:rPr lang="ja-JP" altLang="en-US" sz="2400" dirty="0" smtClean="0"/>
              <a:t>及び他の研究機関の研究者を含む共同研究のコーディネートを</a:t>
            </a:r>
            <a:r>
              <a:rPr lang="ja-JP" altLang="en-US" sz="2400" dirty="0" smtClean="0"/>
              <a:t>行う</a:t>
            </a:r>
            <a:endParaRPr lang="en-US" altLang="ja-JP" sz="2400" dirty="0" smtClean="0"/>
          </a:p>
          <a:p>
            <a:pPr marL="342900" indent="-342900">
              <a:buFont typeface="Arial"/>
              <a:buChar char="•"/>
            </a:pPr>
            <a:endParaRPr lang="en-US" altLang="ja-JP" sz="2400" dirty="0"/>
          </a:p>
          <a:p>
            <a:pPr marL="342900" indent="-342900">
              <a:buFont typeface="Arial"/>
              <a:buChar char="•"/>
            </a:pPr>
            <a:r>
              <a:rPr lang="ja-JP" altLang="en-US" sz="2400" dirty="0" smtClean="0"/>
              <a:t>本プレゼンは、</a:t>
            </a:r>
            <a:r>
              <a:rPr lang="en-US" altLang="ja-JP" sz="2400" dirty="0" smtClean="0"/>
              <a:t>ISAS-</a:t>
            </a:r>
            <a:r>
              <a:rPr lang="ja-JP" altLang="en-US" sz="2400" dirty="0" smtClean="0"/>
              <a:t>京大共同研究の評価を行う際の基準となるべき成果目標について、京大側の案を提示するもの</a:t>
            </a:r>
            <a:r>
              <a:rPr lang="ja-JP" altLang="en-US" sz="2400" smtClean="0"/>
              <a:t>です。</a:t>
            </a:r>
            <a:endParaRPr lang="ja-JP" altLang="en-US" sz="2400" dirty="0"/>
          </a:p>
        </p:txBody>
      </p:sp>
    </p:spTree>
    <p:extLst>
      <p:ext uri="{BB962C8B-B14F-4D97-AF65-F5344CB8AC3E}">
        <p14:creationId xmlns:p14="http://schemas.microsoft.com/office/powerpoint/2010/main" val="416837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6534"/>
            <a:ext cx="8229600" cy="1143000"/>
          </a:xfrm>
        </p:spPr>
        <p:txBody>
          <a:bodyPr>
            <a:normAutofit/>
          </a:bodyPr>
          <a:lstStyle/>
          <a:p>
            <a:r>
              <a:rPr lang="ja-JP" altLang="en-US" sz="3600" dirty="0" smtClean="0"/>
              <a:t>共同研究ゴールプラン目次</a:t>
            </a:r>
            <a:endParaRPr kumimoji="1" lang="ja-JP" altLang="en-US" sz="3600" dirty="0"/>
          </a:p>
        </p:txBody>
      </p:sp>
      <p:sp>
        <p:nvSpPr>
          <p:cNvPr id="3" name="コンテンツ プレースホルダー 2"/>
          <p:cNvSpPr>
            <a:spLocks noGrp="1"/>
          </p:cNvSpPr>
          <p:nvPr>
            <p:ph idx="1"/>
          </p:nvPr>
        </p:nvSpPr>
        <p:spPr>
          <a:xfrm>
            <a:off x="457199" y="1020795"/>
            <a:ext cx="8473457" cy="5857047"/>
          </a:xfrm>
        </p:spPr>
        <p:txBody>
          <a:bodyPr>
            <a:noAutofit/>
          </a:bodyPr>
          <a:lstStyle/>
          <a:p>
            <a:pPr marL="571500" lvl="0" indent="-571500">
              <a:buFont typeface="+mj-lt"/>
              <a:buAutoNum type="romanUcPeriod"/>
            </a:pPr>
            <a:r>
              <a:rPr lang="ja-JP" altLang="ja-JP" sz="2400" dirty="0" smtClean="0"/>
              <a:t>理学</a:t>
            </a:r>
            <a:r>
              <a:rPr lang="ja-JP" altLang="ja-JP" sz="2400" dirty="0"/>
              <a:t>分野「太陽物理学を基軸とした太陽地球環境の研究</a:t>
            </a:r>
            <a:r>
              <a:rPr lang="ja-JP" altLang="ja-JP" sz="2400" dirty="0" smtClean="0"/>
              <a:t>」</a:t>
            </a:r>
            <a:endParaRPr lang="en-US" altLang="ja-JP" sz="2400" dirty="0" smtClean="0"/>
          </a:p>
          <a:p>
            <a:pPr marL="971550" lvl="1" indent="-514350">
              <a:buFont typeface="+mj-lt"/>
              <a:buAutoNum type="arabicPeriod"/>
            </a:pPr>
            <a:r>
              <a:rPr lang="ja-JP" altLang="ja-JP" sz="1800" dirty="0"/>
              <a:t>極端宇宙天気現象と太陽</a:t>
            </a:r>
            <a:r>
              <a:rPr lang="en-US" altLang="ja-JP" sz="1800" dirty="0"/>
              <a:t>-</a:t>
            </a:r>
            <a:r>
              <a:rPr lang="ja-JP" altLang="ja-JP" sz="1800" dirty="0"/>
              <a:t>地球環境の分野横断的研究</a:t>
            </a:r>
          </a:p>
          <a:p>
            <a:pPr marL="971550" lvl="1" indent="-514350">
              <a:buFont typeface="+mj-lt"/>
              <a:buAutoNum type="arabicPeriod"/>
            </a:pPr>
            <a:r>
              <a:rPr lang="ja-JP" altLang="ja-JP" sz="1800" dirty="0"/>
              <a:t>深宇宙探査機への宇宙天気研究</a:t>
            </a:r>
            <a:r>
              <a:rPr lang="ja-JP" altLang="ja-JP" sz="1800" dirty="0" smtClean="0">
                <a:effectLst/>
              </a:rPr>
              <a:t> </a:t>
            </a:r>
            <a:endParaRPr lang="en-US" altLang="ja-JP" sz="1800" dirty="0" smtClean="0">
              <a:effectLst/>
            </a:endParaRPr>
          </a:p>
          <a:p>
            <a:pPr marL="971550" lvl="1" indent="-514350">
              <a:buFont typeface="+mj-lt"/>
              <a:buAutoNum type="arabicPeriod"/>
            </a:pPr>
            <a:r>
              <a:rPr lang="ja-JP" altLang="en-US" sz="1800" dirty="0" smtClean="0"/>
              <a:t>あかつきーひのでー地上共同観測</a:t>
            </a:r>
            <a:endParaRPr lang="en-US" altLang="ja-JP" sz="1800" dirty="0" smtClean="0"/>
          </a:p>
          <a:p>
            <a:pPr marL="971550" lvl="1" indent="-514350">
              <a:buFont typeface="+mj-lt"/>
              <a:buAutoNum type="arabicPeriod"/>
            </a:pPr>
            <a:endParaRPr lang="en-US" altLang="ja-JP" sz="1800" dirty="0" smtClean="0"/>
          </a:p>
          <a:p>
            <a:pPr marL="571500" indent="-514350">
              <a:buFont typeface="+mj-lt"/>
              <a:buAutoNum type="romanUcPeriod"/>
            </a:pPr>
            <a:r>
              <a:rPr lang="ja-JP" altLang="ja-JP" sz="2400" dirty="0"/>
              <a:t>工学分野「宇宙生存圏に向けた宇宙ミッションデザイン工学に関する研究</a:t>
            </a:r>
            <a:r>
              <a:rPr lang="ja-JP" altLang="ja-JP" sz="2400" dirty="0" smtClean="0"/>
              <a:t>」</a:t>
            </a:r>
            <a:endParaRPr lang="en-US" altLang="ja-JP" sz="2400" dirty="0" smtClean="0"/>
          </a:p>
          <a:p>
            <a:pPr marL="971550" lvl="1" indent="-514350">
              <a:buFont typeface="+mj-lt"/>
              <a:buAutoNum type="arabicPeriod"/>
            </a:pPr>
            <a:r>
              <a:rPr lang="ja-JP" altLang="ja-JP" sz="1800" dirty="0"/>
              <a:t>地球接近小惑星の衝突回避のための軌道工学と惑星科学の融合研究</a:t>
            </a:r>
          </a:p>
          <a:p>
            <a:pPr marL="971550" lvl="1" indent="-514350">
              <a:buFont typeface="+mj-lt"/>
              <a:buAutoNum type="arabicPeriod"/>
            </a:pPr>
            <a:r>
              <a:rPr lang="ja-JP" altLang="ja-JP" sz="1800" dirty="0"/>
              <a:t>将来の深宇宙探査ミッション軌道計画の方法論の確立に向けた</a:t>
            </a:r>
            <a:r>
              <a:rPr lang="en-US" altLang="ja-JP" sz="1800" dirty="0"/>
              <a:t>DESTINY</a:t>
            </a:r>
            <a:r>
              <a:rPr lang="ja-JP" altLang="ja-JP" sz="1800" dirty="0"/>
              <a:t>の軌道設計</a:t>
            </a:r>
            <a:r>
              <a:rPr lang="ja-JP" altLang="ja-JP" sz="1800" dirty="0" smtClean="0">
                <a:effectLst/>
              </a:rPr>
              <a:t> </a:t>
            </a:r>
            <a:endParaRPr lang="en-US" altLang="ja-JP" sz="1800" dirty="0" smtClean="0">
              <a:effectLst/>
            </a:endParaRPr>
          </a:p>
          <a:p>
            <a:pPr marL="971550" lvl="1" indent="-514350">
              <a:buFont typeface="+mj-lt"/>
              <a:buAutoNum type="arabicPeriod"/>
            </a:pPr>
            <a:r>
              <a:rPr lang="ja-JP" altLang="en-US" sz="1800" dirty="0" smtClean="0"/>
              <a:t>小天体探査ロボット</a:t>
            </a:r>
            <a:r>
              <a:rPr lang="ja-JP" altLang="ja-JP" sz="1800" dirty="0" smtClean="0"/>
              <a:t>の開発</a:t>
            </a:r>
            <a:endParaRPr lang="en-US" altLang="ja-JP" sz="1800" dirty="0" smtClean="0"/>
          </a:p>
          <a:p>
            <a:pPr marL="971550" lvl="1" indent="-514350">
              <a:buFont typeface="+mj-lt"/>
              <a:buAutoNum type="arabicPeriod"/>
            </a:pPr>
            <a:endParaRPr lang="en-US" altLang="ja-JP" sz="1800" dirty="0" smtClean="0"/>
          </a:p>
          <a:p>
            <a:pPr marL="571500" indent="-514350">
              <a:buFont typeface="+mj-lt"/>
              <a:buAutoNum type="romanUcPeriod"/>
            </a:pPr>
            <a:r>
              <a:rPr lang="ja-JP" altLang="ja-JP" sz="2400" dirty="0"/>
              <a:t>伝統的な宇宙理工学の範疇を超えた新しい研究領域の開拓</a:t>
            </a:r>
          </a:p>
          <a:p>
            <a:pPr marL="971550" lvl="1" indent="-514350">
              <a:buFont typeface="+mj-lt"/>
              <a:buAutoNum type="arabicPeriod"/>
            </a:pPr>
            <a:r>
              <a:rPr lang="ja-JP" altLang="ja-JP" sz="1800" dirty="0"/>
              <a:t>微生物の惑星間往来の可能性関する研究</a:t>
            </a:r>
          </a:p>
          <a:p>
            <a:pPr marL="971550" lvl="1" indent="-514350">
              <a:buFont typeface="+mj-lt"/>
              <a:buAutoNum type="arabicPeriod"/>
            </a:pPr>
            <a:r>
              <a:rPr lang="ja-JP" altLang="ja-JP" sz="1800" dirty="0" smtClean="0"/>
              <a:t>人類</a:t>
            </a:r>
            <a:r>
              <a:rPr lang="ja-JP" altLang="en-US" sz="1800" dirty="0" smtClean="0"/>
              <a:t>の</a:t>
            </a:r>
            <a:r>
              <a:rPr lang="ja-JP" altLang="ja-JP" sz="1800" dirty="0" smtClean="0"/>
              <a:t>生存圏</a:t>
            </a:r>
            <a:r>
              <a:rPr lang="ja-JP" altLang="en-US" sz="1800" dirty="0" smtClean="0"/>
              <a:t>拡大</a:t>
            </a:r>
            <a:r>
              <a:rPr lang="ja-JP" altLang="ja-JP" sz="1800" dirty="0" smtClean="0"/>
              <a:t>に伴う</a:t>
            </a:r>
            <a:r>
              <a:rPr lang="ja-JP" altLang="en-US" sz="1800" dirty="0" smtClean="0"/>
              <a:t>諸</a:t>
            </a:r>
            <a:r>
              <a:rPr lang="ja-JP" altLang="ja-JP" sz="1800" dirty="0" smtClean="0"/>
              <a:t>問題の多方面</a:t>
            </a:r>
            <a:r>
              <a:rPr lang="ja-JP" altLang="ja-JP" sz="1800" dirty="0"/>
              <a:t>からの考察</a:t>
            </a:r>
            <a:r>
              <a:rPr lang="ja-JP" altLang="ja-JP" sz="1800" dirty="0" smtClean="0">
                <a:effectLst/>
              </a:rPr>
              <a:t> </a:t>
            </a:r>
            <a:endParaRPr lang="en-US" altLang="ja-JP" sz="1800" dirty="0" smtClean="0">
              <a:effectLst/>
            </a:endParaRPr>
          </a:p>
          <a:p>
            <a:pPr marL="971550" lvl="1" indent="-514350">
              <a:buFont typeface="+mj-lt"/>
              <a:buAutoNum type="arabicPeriod"/>
            </a:pPr>
            <a:endParaRPr lang="ja-JP" altLang="ja-JP" sz="1800" dirty="0"/>
          </a:p>
          <a:p>
            <a:pPr marL="571500" indent="-514350">
              <a:buFont typeface="+mj-lt"/>
              <a:buAutoNum type="romanUcPeriod"/>
            </a:pPr>
            <a:endParaRPr lang="ja-JP" altLang="ja-JP" sz="2400" dirty="0"/>
          </a:p>
        </p:txBody>
      </p:sp>
    </p:spTree>
    <p:extLst>
      <p:ext uri="{BB962C8B-B14F-4D97-AF65-F5344CB8AC3E}">
        <p14:creationId xmlns:p14="http://schemas.microsoft.com/office/powerpoint/2010/main" val="3180810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218"/>
            <a:ext cx="8229600" cy="1143000"/>
          </a:xfrm>
        </p:spPr>
        <p:txBody>
          <a:bodyPr>
            <a:normAutofit fontScale="90000"/>
          </a:bodyPr>
          <a:lstStyle/>
          <a:p>
            <a:pPr lvl="1" algn="ctr" defTabSz="457200" rtl="0">
              <a:spcBef>
                <a:spcPct val="0"/>
              </a:spcBef>
            </a:pPr>
            <a:r>
              <a:rPr kumimoji="1" lang="ja-JP" altLang="en-US" sz="2800" dirty="0" smtClean="0"/>
              <a:t>理学分野</a:t>
            </a:r>
            <a:r>
              <a:rPr kumimoji="1" lang="en-US" altLang="ja-JP" sz="2800" dirty="0" smtClean="0"/>
              <a:t>I-1</a:t>
            </a:r>
            <a:br>
              <a:rPr kumimoji="1" lang="en-US" altLang="ja-JP" sz="2800" dirty="0" smtClean="0"/>
            </a:br>
            <a:r>
              <a:rPr kumimoji="1" lang="ja-JP" altLang="en-US" sz="2800" dirty="0" smtClean="0"/>
              <a:t>極端宇宙天気現象と太陽</a:t>
            </a:r>
            <a:r>
              <a:rPr kumimoji="1" lang="en-US" altLang="ja-JP" sz="2800" dirty="0" smtClean="0"/>
              <a:t>-</a:t>
            </a:r>
            <a:r>
              <a:rPr kumimoji="1" lang="ja-JP" altLang="en-US" sz="2800" dirty="0" smtClean="0"/>
              <a:t>地球環境の分野横断的研究</a:t>
            </a:r>
            <a:endParaRPr kumimoji="1" lang="ja-JP" altLang="en-US" sz="2800" dirty="0"/>
          </a:p>
        </p:txBody>
      </p:sp>
      <p:pic>
        <p:nvPicPr>
          <p:cNvPr id="4" name="図 3" descr="fi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691" y="1401143"/>
            <a:ext cx="6092953" cy="4571394"/>
          </a:xfrm>
          <a:prstGeom prst="rect">
            <a:avLst/>
          </a:prstGeom>
        </p:spPr>
      </p:pic>
      <p:sp>
        <p:nvSpPr>
          <p:cNvPr id="5" name="テキスト ボックス 4"/>
          <p:cNvSpPr txBox="1"/>
          <p:nvPr/>
        </p:nvSpPr>
        <p:spPr>
          <a:xfrm>
            <a:off x="159512" y="1587385"/>
            <a:ext cx="2499839" cy="5355313"/>
          </a:xfrm>
          <a:prstGeom prst="rect">
            <a:avLst/>
          </a:prstGeom>
          <a:noFill/>
        </p:spPr>
        <p:txBody>
          <a:bodyPr wrap="square" rtlCol="0">
            <a:spAutoFit/>
          </a:bodyPr>
          <a:lstStyle/>
          <a:p>
            <a:pPr marL="285750" indent="-285750">
              <a:buFont typeface="Arial"/>
              <a:buChar char="•"/>
            </a:pPr>
            <a:r>
              <a:rPr kumimoji="1" lang="ja-JP" altLang="en-US" dirty="0" smtClean="0"/>
              <a:t>太陽型恒星の超巨大フレア観測（天文）</a:t>
            </a:r>
            <a:endParaRPr kumimoji="1" lang="en-US" altLang="ja-JP" dirty="0" smtClean="0"/>
          </a:p>
          <a:p>
            <a:pPr marL="285750" indent="-285750">
              <a:buFont typeface="Arial"/>
              <a:buChar char="•"/>
            </a:pPr>
            <a:r>
              <a:rPr lang="ja-JP" altLang="en-US" dirty="0" smtClean="0"/>
              <a:t>超巨大フレアの理論モデル（理論）</a:t>
            </a:r>
            <a:endParaRPr lang="en-US" altLang="ja-JP" dirty="0" smtClean="0"/>
          </a:p>
          <a:p>
            <a:pPr marL="285750" indent="-285750">
              <a:buFont typeface="Arial"/>
              <a:buChar char="•"/>
            </a:pPr>
            <a:r>
              <a:rPr lang="ja-JP" altLang="en-US" dirty="0" smtClean="0"/>
              <a:t>スペース（ひので）、地上観測（飛騨）による極大期の太陽フレア観測（太陽物理）</a:t>
            </a:r>
            <a:endParaRPr lang="en-US" altLang="ja-JP" dirty="0"/>
          </a:p>
          <a:p>
            <a:pPr marL="285750" indent="-285750">
              <a:buFont typeface="Arial"/>
              <a:buChar char="•"/>
            </a:pPr>
            <a:r>
              <a:rPr lang="ja-JP" altLang="en-US" dirty="0" smtClean="0"/>
              <a:t>超巨大フレアの磁気圏、大気への影響（地球物理）</a:t>
            </a:r>
            <a:endParaRPr lang="en-US" altLang="ja-JP" dirty="0"/>
          </a:p>
          <a:p>
            <a:pPr marL="285750" indent="-285750">
              <a:buFont typeface="Arial"/>
              <a:buChar char="•"/>
            </a:pPr>
            <a:r>
              <a:rPr lang="ja-JP" altLang="en-US" dirty="0" smtClean="0"/>
              <a:t>地上インフラへの影響（工学、防災）</a:t>
            </a:r>
            <a:endParaRPr lang="en-US" altLang="ja-JP" dirty="0" smtClean="0"/>
          </a:p>
          <a:p>
            <a:pPr marL="285750" indent="-285750">
              <a:buFont typeface="Arial"/>
              <a:buChar char="•"/>
            </a:pPr>
            <a:r>
              <a:rPr lang="ja-JP" altLang="en-US" dirty="0" smtClean="0"/>
              <a:t>生命への影響（放射線生物学</a:t>
            </a:r>
            <a:r>
              <a:rPr lang="ja-JP" altLang="en-US" smtClean="0"/>
              <a:t>、古生物学）</a:t>
            </a:r>
            <a:endParaRPr lang="en-US" altLang="ja-JP" dirty="0" smtClean="0"/>
          </a:p>
          <a:p>
            <a:pPr marL="285750" indent="-285750">
              <a:buFont typeface="Arial"/>
              <a:buChar char="•"/>
            </a:pPr>
            <a:endParaRPr lang="en-US" altLang="ja-JP" dirty="0" smtClean="0"/>
          </a:p>
          <a:p>
            <a:pPr marL="285750" indent="-285750">
              <a:buFont typeface="Arial"/>
              <a:buChar char="•"/>
            </a:pPr>
            <a:endParaRPr lang="en-US" altLang="ja-JP" dirty="0" smtClean="0"/>
          </a:p>
          <a:p>
            <a:pPr marL="285750" indent="-285750">
              <a:buFont typeface="Arial"/>
              <a:buChar char="•"/>
            </a:pPr>
            <a:endParaRPr kumimoji="1" lang="ja-JP" altLang="en-US" dirty="0"/>
          </a:p>
        </p:txBody>
      </p:sp>
      <p:sp>
        <p:nvSpPr>
          <p:cNvPr id="6" name="テキスト ボックス 5"/>
          <p:cNvSpPr txBox="1"/>
          <p:nvPr/>
        </p:nvSpPr>
        <p:spPr>
          <a:xfrm>
            <a:off x="437356" y="6211669"/>
            <a:ext cx="8527288" cy="646331"/>
          </a:xfrm>
          <a:prstGeom prst="rect">
            <a:avLst/>
          </a:prstGeom>
          <a:noFill/>
        </p:spPr>
        <p:txBody>
          <a:bodyPr wrap="square" rtlCol="0">
            <a:spAutoFit/>
          </a:bodyPr>
          <a:lstStyle/>
          <a:p>
            <a:r>
              <a:rPr kumimoji="1" lang="ja-JP" altLang="en-US" dirty="0" smtClean="0"/>
              <a:t>従来から進めてきた太陽</a:t>
            </a:r>
            <a:r>
              <a:rPr lang="en-US" altLang="ja-JP" dirty="0" smtClean="0"/>
              <a:t>-</a:t>
            </a:r>
            <a:r>
              <a:rPr lang="ja-JP" altLang="en-US" dirty="0" smtClean="0"/>
              <a:t>地球環境研究を一層強化しつつ、まだ誰もやっていない極端宇宙天気現象の研究を開始</a:t>
            </a:r>
            <a:endParaRPr kumimoji="1" lang="en-US" altLang="ja-JP" dirty="0" smtClean="0"/>
          </a:p>
        </p:txBody>
      </p:sp>
    </p:spTree>
    <p:extLst>
      <p:ext uri="{BB962C8B-B14F-4D97-AF65-F5344CB8AC3E}">
        <p14:creationId xmlns:p14="http://schemas.microsoft.com/office/powerpoint/2010/main" val="234976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テキスト ボックス 25"/>
          <p:cNvSpPr txBox="1">
            <a:spLocks noChangeArrowheads="1"/>
          </p:cNvSpPr>
          <p:nvPr/>
        </p:nvSpPr>
        <p:spPr bwMode="auto">
          <a:xfrm>
            <a:off x="261938" y="6467475"/>
            <a:ext cx="4673600" cy="307975"/>
          </a:xfrm>
          <a:prstGeom prst="rect">
            <a:avLst/>
          </a:prstGeom>
          <a:noFill/>
          <a:ln w="9525">
            <a:noFill/>
            <a:miter lim="800000"/>
            <a:headEnd/>
            <a:tailEnd/>
          </a:ln>
        </p:spPr>
        <p:txBody>
          <a:bodyPr wrap="none">
            <a:prstTxWarp prst="textNoShape">
              <a:avLst/>
            </a:prstTxWarp>
            <a:spAutoFit/>
          </a:bodyPr>
          <a:lstStyle/>
          <a:p>
            <a:r>
              <a:rPr lang="ja-JP" altLang="en-US" sz="1400"/>
              <a:t>図</a:t>
            </a:r>
            <a:r>
              <a:rPr lang="en-US" altLang="ja-JP" sz="1400"/>
              <a:t>3. 2011</a:t>
            </a:r>
            <a:r>
              <a:rPr lang="ja-JP" altLang="en-US" sz="1400"/>
              <a:t>年</a:t>
            </a:r>
            <a:r>
              <a:rPr lang="en-US" altLang="ja-JP" sz="1400"/>
              <a:t>6</a:t>
            </a:r>
            <a:r>
              <a:rPr lang="ja-JP" altLang="en-US" sz="1400"/>
              <a:t>月</a:t>
            </a:r>
            <a:r>
              <a:rPr lang="en-US" altLang="ja-JP" sz="1400"/>
              <a:t>4</a:t>
            </a:r>
            <a:r>
              <a:rPr lang="ja-JP" altLang="en-US" sz="1400"/>
              <a:t>日時点のあかつきと</a:t>
            </a:r>
            <a:r>
              <a:rPr lang="en-US" altLang="ja-JP" sz="1400"/>
              <a:t>STEREO</a:t>
            </a:r>
            <a:r>
              <a:rPr lang="ja-JP" altLang="en-US" sz="1400"/>
              <a:t>の位置関係</a:t>
            </a:r>
            <a:endParaRPr lang="en-US" altLang="ja-JP" sz="1400"/>
          </a:p>
        </p:txBody>
      </p:sp>
      <p:cxnSp>
        <p:nvCxnSpPr>
          <p:cNvPr id="31" name="直線コネクタ 30"/>
          <p:cNvCxnSpPr>
            <a:cxnSpLocks noChangeShapeType="1"/>
            <a:endCxn id="28705" idx="3"/>
          </p:cNvCxnSpPr>
          <p:nvPr/>
        </p:nvCxnSpPr>
        <p:spPr bwMode="auto">
          <a:xfrm rot="10800000" flipV="1">
            <a:off x="4843463" y="1704975"/>
            <a:ext cx="671512" cy="2274888"/>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33" name="直線コネクタ 32"/>
          <p:cNvCxnSpPr>
            <a:cxnSpLocks noChangeShapeType="1"/>
            <a:endCxn id="28705" idx="3"/>
          </p:cNvCxnSpPr>
          <p:nvPr/>
        </p:nvCxnSpPr>
        <p:spPr bwMode="auto">
          <a:xfrm rot="10800000">
            <a:off x="4843463" y="3979863"/>
            <a:ext cx="665162" cy="1176337"/>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28677" name="スライド番号プレースホルダ 27"/>
          <p:cNvSpPr>
            <a:spLocks noGrp="1"/>
          </p:cNvSpPr>
          <p:nvPr>
            <p:ph type="sldNum" sz="quarter" idx="12"/>
          </p:nvPr>
        </p:nvSpPr>
        <p:spPr bwMode="auto">
          <a:noFill/>
          <a:ln>
            <a:miter lim="800000"/>
            <a:headEnd/>
            <a:tailEnd/>
          </a:ln>
        </p:spPr>
        <p:txBody>
          <a:bodyPr/>
          <a:lstStyle/>
          <a:p>
            <a:fld id="{2832CEDA-E398-994D-8935-947CC42E44B0}" type="slidenum">
              <a:rPr lang="ja-JP" altLang="en-US"/>
              <a:pPr/>
              <a:t>6</a:t>
            </a:fld>
            <a:endParaRPr lang="ja-JP" altLang="en-US"/>
          </a:p>
        </p:txBody>
      </p:sp>
      <p:pic>
        <p:nvPicPr>
          <p:cNvPr id="28678" name="Picture 6" descr="Macintosh HD:Users:Yukorin:Desktop:STEREO_SOHO_movie:2011_06:20110604:ahead:ahead_20110604_euvi_195_512.mpg">
            <a:hlinkClick r:id="" action="ppaction://media"/>
          </p:cNvPr>
          <p:cNvPicPr/>
          <p:nvPr>
            <a:videoFile r:link="rId2"/>
            <p:extLst>
              <p:ext uri="{DAA4B4D4-6D71-4841-9C94-3DE7FCFB9230}">
                <p14:media xmlns:p14="http://schemas.microsoft.com/office/powerpoint/2010/main" r:link="rId1"/>
              </p:ext>
            </p:extLst>
          </p:nvPr>
        </p:nvPicPr>
        <p:blipFill>
          <a:blip r:embed="rId7"/>
          <a:srcRect/>
          <a:stretch>
            <a:fillRect/>
          </a:stretch>
        </p:blipFill>
        <p:spPr bwMode="auto">
          <a:xfrm>
            <a:off x="5526088" y="-19050"/>
            <a:ext cx="3446462" cy="3446463"/>
          </a:xfrm>
          <a:prstGeom prst="rect">
            <a:avLst/>
          </a:prstGeom>
          <a:noFill/>
          <a:ln w="9525">
            <a:noFill/>
            <a:miter lim="800000"/>
            <a:headEnd/>
            <a:tailEnd/>
          </a:ln>
        </p:spPr>
      </p:pic>
      <p:pic>
        <p:nvPicPr>
          <p:cNvPr id="28679" name="Picture 7" descr="Macintosh HD:Users:Yukorin:Desktop:STEREO_SOHO_movie:2011_06:20110604:ahead:ahead_20110604_cor2_512.mpg">
            <a:hlinkClick r:id="" action="ppaction://media"/>
          </p:cNvPr>
          <p:cNvPicPr/>
          <p:nvPr>
            <a:videoFile r:link="rId4"/>
            <p:extLst>
              <p:ext uri="{DAA4B4D4-6D71-4841-9C94-3DE7FCFB9230}">
                <p14:media xmlns:p14="http://schemas.microsoft.com/office/powerpoint/2010/main" r:link="rId3"/>
              </p:ext>
            </p:extLst>
          </p:nvPr>
        </p:nvPicPr>
        <p:blipFill>
          <a:blip r:embed="rId8"/>
          <a:srcRect/>
          <a:stretch>
            <a:fillRect/>
          </a:stretch>
        </p:blipFill>
        <p:spPr bwMode="auto">
          <a:xfrm>
            <a:off x="5537200" y="3435350"/>
            <a:ext cx="3446463" cy="3446463"/>
          </a:xfrm>
          <a:prstGeom prst="rect">
            <a:avLst/>
          </a:prstGeom>
          <a:noFill/>
          <a:ln w="9525">
            <a:noFill/>
            <a:miter lim="800000"/>
            <a:headEnd/>
            <a:tailEnd/>
          </a:ln>
        </p:spPr>
      </p:pic>
      <p:sp>
        <p:nvSpPr>
          <p:cNvPr id="28680" name="テキスト ボックス 5"/>
          <p:cNvSpPr txBox="1">
            <a:spLocks noChangeArrowheads="1"/>
          </p:cNvSpPr>
          <p:nvPr/>
        </p:nvSpPr>
        <p:spPr bwMode="auto">
          <a:xfrm>
            <a:off x="320675" y="101600"/>
            <a:ext cx="4898798" cy="2539157"/>
          </a:xfrm>
          <a:prstGeom prst="rect">
            <a:avLst/>
          </a:prstGeom>
          <a:noFill/>
          <a:ln w="9525">
            <a:noFill/>
            <a:miter lim="800000"/>
            <a:headEnd/>
            <a:tailEnd/>
          </a:ln>
        </p:spPr>
        <p:txBody>
          <a:bodyPr wrap="square">
            <a:prstTxWarp prst="textNoShape">
              <a:avLst/>
            </a:prstTxWarp>
            <a:spAutoFit/>
          </a:bodyPr>
          <a:lstStyle/>
          <a:p>
            <a:pPr>
              <a:spcAft>
                <a:spcPts val="600"/>
              </a:spcAft>
            </a:pPr>
            <a:r>
              <a:rPr lang="ja-JP" altLang="en-US" sz="2400" dirty="0" smtClean="0"/>
              <a:t>理</a:t>
            </a:r>
            <a:r>
              <a:rPr lang="en-US" altLang="ja-JP" sz="2400" dirty="0"/>
              <a:t>2</a:t>
            </a:r>
            <a:r>
              <a:rPr lang="ja-JP" altLang="en-US" sz="2400" dirty="0" smtClean="0"/>
              <a:t>深宇宙探査機への宇宙天気</a:t>
            </a:r>
            <a:endParaRPr lang="ja-JP" altLang="en-US" sz="2400" dirty="0"/>
          </a:p>
          <a:p>
            <a:pPr marL="342900" indent="-342900">
              <a:spcAft>
                <a:spcPts val="600"/>
              </a:spcAft>
              <a:buFont typeface="Arial"/>
              <a:buChar char="•"/>
            </a:pPr>
            <a:r>
              <a:rPr lang="ja-JP" altLang="en-US" sz="2000" dirty="0" smtClean="0"/>
              <a:t>地球側から見ることのできない太陽面を唯一観測できる宇宙機である</a:t>
            </a:r>
            <a:r>
              <a:rPr lang="en-US" altLang="ja-JP" sz="2000" dirty="0" smtClean="0"/>
              <a:t>STEREO</a:t>
            </a:r>
            <a:r>
              <a:rPr lang="ja-JP" altLang="en-US" sz="2000" dirty="0" smtClean="0"/>
              <a:t>を用いた、深宇宙探査機への宇宙天気予報研究</a:t>
            </a:r>
            <a:endParaRPr lang="en-US" altLang="ja-JP" sz="2000" dirty="0" smtClean="0"/>
          </a:p>
          <a:p>
            <a:pPr marL="342900" indent="-342900">
              <a:spcAft>
                <a:spcPts val="600"/>
              </a:spcAft>
              <a:buFont typeface="Arial"/>
              <a:buChar char="•"/>
            </a:pPr>
            <a:r>
              <a:rPr lang="ja-JP" altLang="en-US" sz="2000" dirty="0" smtClean="0"/>
              <a:t>「あかつき」側の太陽活動をモニター中</a:t>
            </a:r>
            <a:endParaRPr lang="en-US" altLang="ja-JP" sz="2000" dirty="0" smtClean="0"/>
          </a:p>
          <a:p>
            <a:pPr>
              <a:spcAft>
                <a:spcPts val="600"/>
              </a:spcAft>
            </a:pPr>
            <a:endParaRPr lang="en-US" altLang="ja-JP" sz="2000" dirty="0" smtClean="0"/>
          </a:p>
        </p:txBody>
      </p:sp>
      <p:grpSp>
        <p:nvGrpSpPr>
          <p:cNvPr id="2" name="図形グループ 31"/>
          <p:cNvGrpSpPr>
            <a:grpSpLocks/>
          </p:cNvGrpSpPr>
          <p:nvPr/>
        </p:nvGrpSpPr>
        <p:grpSpPr bwMode="auto">
          <a:xfrm>
            <a:off x="341313" y="2382838"/>
            <a:ext cx="4502150" cy="3959225"/>
            <a:chOff x="341313" y="2382838"/>
            <a:chExt cx="4502150" cy="3959225"/>
          </a:xfrm>
        </p:grpSpPr>
        <p:grpSp>
          <p:nvGrpSpPr>
            <p:cNvPr id="3" name="図形グループ 6"/>
            <p:cNvGrpSpPr>
              <a:grpSpLocks/>
            </p:cNvGrpSpPr>
            <p:nvPr/>
          </p:nvGrpSpPr>
          <p:grpSpPr bwMode="auto">
            <a:xfrm>
              <a:off x="341313" y="2382838"/>
              <a:ext cx="4502150" cy="3959225"/>
              <a:chOff x="1738949" y="1896512"/>
              <a:chExt cx="4501319" cy="3958577"/>
            </a:xfrm>
          </p:grpSpPr>
          <p:sp>
            <p:nvSpPr>
              <p:cNvPr id="8" name="円/楕円 7"/>
              <p:cNvSpPr>
                <a:spLocks noChangeArrowheads="1"/>
              </p:cNvSpPr>
              <p:nvPr/>
            </p:nvSpPr>
            <p:spPr bwMode="auto">
              <a:xfrm>
                <a:off x="3321394" y="3140908"/>
                <a:ext cx="1430074" cy="1295188"/>
              </a:xfrm>
              <a:prstGeom prst="ellipse">
                <a:avLst/>
              </a:prstGeom>
              <a:noFill/>
              <a:ln w="38100">
                <a:solidFill>
                  <a:srgbClr val="4F81BD"/>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cs typeface="+mn-cs"/>
                </a:endParaRPr>
              </a:p>
            </p:txBody>
          </p:sp>
          <p:sp>
            <p:nvSpPr>
              <p:cNvPr id="9" name="円/楕円 8"/>
              <p:cNvSpPr>
                <a:spLocks noChangeArrowheads="1"/>
              </p:cNvSpPr>
              <p:nvPr/>
            </p:nvSpPr>
            <p:spPr bwMode="auto">
              <a:xfrm>
                <a:off x="2637308" y="2506012"/>
                <a:ext cx="2731583" cy="2472920"/>
              </a:xfrm>
              <a:prstGeom prst="ellipse">
                <a:avLst/>
              </a:prstGeom>
              <a:noFill/>
              <a:ln w="38100">
                <a:solidFill>
                  <a:srgbClr val="4F81BD"/>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cs typeface="+mn-cs"/>
                </a:endParaRPr>
              </a:p>
            </p:txBody>
          </p:sp>
          <p:sp>
            <p:nvSpPr>
              <p:cNvPr id="10" name="円/楕円 9"/>
              <p:cNvSpPr>
                <a:spLocks noChangeArrowheads="1"/>
              </p:cNvSpPr>
              <p:nvPr/>
            </p:nvSpPr>
            <p:spPr bwMode="auto">
              <a:xfrm>
                <a:off x="1864338" y="1896512"/>
                <a:ext cx="4237843" cy="3836359"/>
              </a:xfrm>
              <a:prstGeom prst="ellipse">
                <a:avLst/>
              </a:prstGeom>
              <a:noFill/>
              <a:ln w="38100">
                <a:solidFill>
                  <a:srgbClr val="4F81BD"/>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cs typeface="+mn-cs"/>
                </a:endParaRPr>
              </a:p>
            </p:txBody>
          </p:sp>
          <p:sp>
            <p:nvSpPr>
              <p:cNvPr id="11" name="円/楕円 10"/>
              <p:cNvSpPr>
                <a:spLocks noChangeArrowheads="1"/>
              </p:cNvSpPr>
              <p:nvPr/>
            </p:nvSpPr>
            <p:spPr bwMode="auto">
              <a:xfrm>
                <a:off x="4478468" y="3280585"/>
                <a:ext cx="268237" cy="242847"/>
              </a:xfrm>
              <a:prstGeom prst="ellipse">
                <a:avLst/>
              </a:prstGeom>
              <a:solidFill>
                <a:srgbClr val="4E005F"/>
              </a:solidFill>
              <a:ln w="38100">
                <a:solidFill>
                  <a:srgbClr val="4E005F"/>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cs typeface="+mn-cs"/>
                </a:endParaRPr>
              </a:p>
            </p:txBody>
          </p:sp>
          <p:sp>
            <p:nvSpPr>
              <p:cNvPr id="12" name="円/楕円 11"/>
              <p:cNvSpPr>
                <a:spLocks noChangeArrowheads="1"/>
              </p:cNvSpPr>
              <p:nvPr/>
            </p:nvSpPr>
            <p:spPr bwMode="auto">
              <a:xfrm>
                <a:off x="4502276" y="2540932"/>
                <a:ext cx="269825" cy="242847"/>
              </a:xfrm>
              <a:prstGeom prst="ellipse">
                <a:avLst/>
              </a:prstGeom>
              <a:solidFill>
                <a:srgbClr val="FFFF00"/>
              </a:solidFill>
              <a:ln w="38100">
                <a:solidFill>
                  <a:srgbClr val="FFCC66"/>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cs typeface="+mn-cs"/>
                </a:endParaRPr>
              </a:p>
            </p:txBody>
          </p:sp>
          <p:sp>
            <p:nvSpPr>
              <p:cNvPr id="13" name="右矢印吹き出し 12"/>
              <p:cNvSpPr>
                <a:spLocks noChangeArrowheads="1"/>
              </p:cNvSpPr>
              <p:nvPr/>
            </p:nvSpPr>
            <p:spPr bwMode="auto">
              <a:xfrm rot="764166">
                <a:off x="1738949" y="3382169"/>
                <a:ext cx="430133" cy="299988"/>
              </a:xfrm>
              <a:prstGeom prst="rightArrowCallout">
                <a:avLst>
                  <a:gd name="adj1" fmla="val 25000"/>
                  <a:gd name="adj2" fmla="val 25000"/>
                  <a:gd name="adj3" fmla="val 24999"/>
                  <a:gd name="adj4" fmla="val 64977"/>
                </a:avLst>
              </a:prstGeom>
              <a:solidFill>
                <a:srgbClr val="3366FF"/>
              </a:solidFill>
              <a:ln w="9525">
                <a:solidFill>
                  <a:srgbClr val="0000FF"/>
                </a:solidFill>
                <a:miter lim="800000"/>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cs typeface="+mn-cs"/>
                </a:endParaRPr>
              </a:p>
            </p:txBody>
          </p:sp>
          <p:sp>
            <p:nvSpPr>
              <p:cNvPr id="14" name="右矢印吹き出し 13"/>
              <p:cNvSpPr>
                <a:spLocks noChangeArrowheads="1"/>
              </p:cNvSpPr>
              <p:nvPr/>
            </p:nvSpPr>
            <p:spPr bwMode="auto">
              <a:xfrm rot="10110090">
                <a:off x="5803786" y="3371058"/>
                <a:ext cx="430134" cy="299989"/>
              </a:xfrm>
              <a:prstGeom prst="rightArrowCallout">
                <a:avLst>
                  <a:gd name="adj1" fmla="val 25000"/>
                  <a:gd name="adj2" fmla="val 25000"/>
                  <a:gd name="adj3" fmla="val 24999"/>
                  <a:gd name="adj4" fmla="val 64977"/>
                </a:avLst>
              </a:prstGeom>
              <a:solidFill>
                <a:srgbClr val="FF00FF"/>
              </a:solidFill>
              <a:ln w="9525">
                <a:solidFill>
                  <a:srgbClr val="FF00FF"/>
                </a:solidFill>
                <a:miter lim="800000"/>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cs typeface="+mn-cs"/>
                </a:endParaRPr>
              </a:p>
            </p:txBody>
          </p:sp>
          <p:pic>
            <p:nvPicPr>
              <p:cNvPr id="28696" name="図 17" descr="akatuki_kun_fake_had2.jpg"/>
              <p:cNvPicPr>
                <a:picLocks noChangeAspect="1"/>
              </p:cNvPicPr>
              <p:nvPr/>
            </p:nvPicPr>
            <p:blipFill>
              <a:blip r:embed="rId9"/>
              <a:srcRect/>
              <a:stretch>
                <a:fillRect/>
              </a:stretch>
            </p:blipFill>
            <p:spPr bwMode="auto">
              <a:xfrm rot="-1748877">
                <a:off x="4156354" y="2434280"/>
                <a:ext cx="364173" cy="150780"/>
              </a:xfrm>
              <a:prstGeom prst="rect">
                <a:avLst/>
              </a:prstGeom>
              <a:noFill/>
              <a:ln w="9525">
                <a:noFill/>
                <a:miter lim="800000"/>
                <a:headEnd/>
                <a:tailEnd/>
              </a:ln>
            </p:spPr>
          </p:pic>
          <p:cxnSp>
            <p:nvCxnSpPr>
              <p:cNvPr id="16" name="直線コネクタ 15"/>
              <p:cNvCxnSpPr>
                <a:cxnSpLocks noChangeShapeType="1"/>
              </p:cNvCxnSpPr>
              <p:nvPr/>
            </p:nvCxnSpPr>
            <p:spPr bwMode="auto">
              <a:xfrm>
                <a:off x="2186541" y="3572638"/>
                <a:ext cx="1585619" cy="157136"/>
              </a:xfrm>
              <a:prstGeom prst="line">
                <a:avLst/>
              </a:prstGeom>
              <a:noFill/>
              <a:ln w="38100">
                <a:solidFill>
                  <a:srgbClr val="666666"/>
                </a:solidFill>
                <a:prstDash val="dash"/>
                <a:round/>
                <a:headEnd/>
                <a:tailEnd/>
              </a:ln>
              <a:effectLst>
                <a:outerShdw dist="20000" dir="5400000" rotWithShape="0">
                  <a:srgbClr val="808080">
                    <a:alpha val="37999"/>
                  </a:srgbClr>
                </a:outerShdw>
              </a:effectLst>
            </p:spPr>
          </p:cxnSp>
          <p:cxnSp>
            <p:nvCxnSpPr>
              <p:cNvPr id="17" name="直線コネクタ 16"/>
              <p:cNvCxnSpPr>
                <a:cxnSpLocks noChangeShapeType="1"/>
              </p:cNvCxnSpPr>
              <p:nvPr/>
            </p:nvCxnSpPr>
            <p:spPr bwMode="auto">
              <a:xfrm rot="5400000">
                <a:off x="3174560" y="4763861"/>
                <a:ext cx="1676126" cy="17460"/>
              </a:xfrm>
              <a:prstGeom prst="line">
                <a:avLst/>
              </a:prstGeom>
              <a:noFill/>
              <a:ln w="38100">
                <a:solidFill>
                  <a:srgbClr val="666666"/>
                </a:solidFill>
                <a:prstDash val="dash"/>
                <a:round/>
                <a:headEnd/>
                <a:tailEnd/>
              </a:ln>
              <a:effectLst>
                <a:outerShdw dist="20000" dir="5400000" rotWithShape="0">
                  <a:srgbClr val="808080">
                    <a:alpha val="37999"/>
                  </a:srgbClr>
                </a:outerShdw>
              </a:effectLst>
            </p:spPr>
          </p:cxnSp>
          <p:cxnSp>
            <p:nvCxnSpPr>
              <p:cNvPr id="18" name="直線コネクタ 17"/>
              <p:cNvCxnSpPr>
                <a:cxnSpLocks noChangeShapeType="1"/>
              </p:cNvCxnSpPr>
              <p:nvPr/>
            </p:nvCxnSpPr>
            <p:spPr bwMode="auto">
              <a:xfrm rot="10800000" flipV="1">
                <a:off x="4259434" y="3575812"/>
                <a:ext cx="1560224" cy="142852"/>
              </a:xfrm>
              <a:prstGeom prst="line">
                <a:avLst/>
              </a:prstGeom>
              <a:noFill/>
              <a:ln w="38100">
                <a:solidFill>
                  <a:srgbClr val="666666"/>
                </a:solidFill>
                <a:prstDash val="dash"/>
                <a:round/>
                <a:headEnd/>
                <a:tailEnd/>
              </a:ln>
              <a:effectLst>
                <a:outerShdw dist="20000" dir="5400000" rotWithShape="0">
                  <a:srgbClr val="808080">
                    <a:alpha val="37999"/>
                  </a:srgbClr>
                </a:outerShdw>
              </a:effectLst>
            </p:spPr>
          </p:cxnSp>
          <p:sp>
            <p:nvSpPr>
              <p:cNvPr id="19" name="円/楕円 18"/>
              <p:cNvSpPr>
                <a:spLocks noChangeArrowheads="1"/>
              </p:cNvSpPr>
              <p:nvPr/>
            </p:nvSpPr>
            <p:spPr bwMode="auto">
              <a:xfrm>
                <a:off x="3868981" y="5610654"/>
                <a:ext cx="269825" cy="244435"/>
              </a:xfrm>
              <a:prstGeom prst="ellipse">
                <a:avLst/>
              </a:prstGeom>
              <a:solidFill>
                <a:srgbClr val="008000"/>
              </a:solidFill>
              <a:ln w="38100">
                <a:solidFill>
                  <a:srgbClr val="008000"/>
                </a:solidFill>
                <a:round/>
                <a:headEnd/>
                <a:tailEnd/>
              </a:ln>
              <a:effectLst>
                <a:outerShdw dist="23000" dir="5400000" rotWithShape="0">
                  <a:srgbClr val="808080">
                    <a:alpha val="34999"/>
                  </a:srgbClr>
                </a:outerShdw>
              </a:effectLst>
            </p:spPr>
            <p:txBody>
              <a:bodyPr anchor="ctr"/>
              <a:lstStyle/>
              <a:p>
                <a:pPr algn="ctr">
                  <a:defRPr/>
                </a:pPr>
                <a:endParaRPr lang="ja-JP" altLang="en-US">
                  <a:solidFill>
                    <a:schemeClr val="lt1"/>
                  </a:solidFill>
                  <a:latin typeface="+mn-lt"/>
                  <a:ea typeface="+mn-ea"/>
                  <a:cs typeface="+mn-cs"/>
                </a:endParaRPr>
              </a:p>
            </p:txBody>
          </p:sp>
          <p:sp>
            <p:nvSpPr>
              <p:cNvPr id="20" name="円/楕円 19"/>
              <p:cNvSpPr>
                <a:spLocks noChangeArrowheads="1"/>
              </p:cNvSpPr>
              <p:nvPr/>
            </p:nvSpPr>
            <p:spPr bwMode="auto">
              <a:xfrm>
                <a:off x="3783272" y="3504386"/>
                <a:ext cx="476162" cy="430143"/>
              </a:xfrm>
              <a:prstGeom prst="ellipse">
                <a:avLst/>
              </a:prstGeom>
              <a:solidFill>
                <a:srgbClr val="FF6600"/>
              </a:solidFill>
              <a:ln w="38100">
                <a:solidFill>
                  <a:srgbClr val="FF6600"/>
                </a:solidFill>
                <a:round/>
                <a:headEnd/>
                <a:tailEnd/>
              </a:ln>
              <a:effectLst>
                <a:outerShdw dist="23000" dir="5400000" rotWithShape="0">
                  <a:srgbClr val="808080">
                    <a:alpha val="34999"/>
                  </a:srgbClr>
                </a:outerShdw>
              </a:effectLst>
            </p:spPr>
            <p:txBody>
              <a:bodyPr anchor="ctr"/>
              <a:lstStyle/>
              <a:p>
                <a:pPr algn="ctr">
                  <a:defRPr/>
                </a:pPr>
                <a:endParaRPr lang="ja-JP" altLang="en-US" sz="800" dirty="0">
                  <a:solidFill>
                    <a:schemeClr val="lt1"/>
                  </a:solidFill>
                  <a:latin typeface="+mn-lt"/>
                  <a:ea typeface="+mn-ea"/>
                  <a:cs typeface="+mn-cs"/>
                </a:endParaRPr>
              </a:p>
            </p:txBody>
          </p:sp>
          <p:sp>
            <p:nvSpPr>
              <p:cNvPr id="28702" name="テキスト ボックス 33"/>
              <p:cNvSpPr txBox="1">
                <a:spLocks noChangeArrowheads="1"/>
              </p:cNvSpPr>
              <p:nvPr/>
            </p:nvSpPr>
            <p:spPr bwMode="auto">
              <a:xfrm>
                <a:off x="3804328" y="3595375"/>
                <a:ext cx="455423" cy="246221"/>
              </a:xfrm>
              <a:prstGeom prst="rect">
                <a:avLst/>
              </a:prstGeom>
              <a:noFill/>
              <a:ln w="9525">
                <a:noFill/>
                <a:miter lim="800000"/>
                <a:headEnd/>
                <a:tailEnd/>
              </a:ln>
            </p:spPr>
            <p:txBody>
              <a:bodyPr wrap="none">
                <a:prstTxWarp prst="textNoShape">
                  <a:avLst/>
                </a:prstTxWarp>
                <a:spAutoFit/>
              </a:bodyPr>
              <a:lstStyle/>
              <a:p>
                <a:r>
                  <a:rPr lang="en-US" altLang="ja-JP" sz="1000"/>
                  <a:t>SUN</a:t>
                </a:r>
                <a:endParaRPr lang="ja-JP" altLang="en-US" sz="1000"/>
              </a:p>
            </p:txBody>
          </p:sp>
          <p:sp>
            <p:nvSpPr>
              <p:cNvPr id="28703" name="テキスト ボックス 34"/>
              <p:cNvSpPr txBox="1">
                <a:spLocks noChangeArrowheads="1"/>
              </p:cNvSpPr>
              <p:nvPr/>
            </p:nvSpPr>
            <p:spPr bwMode="auto">
              <a:xfrm>
                <a:off x="3774376" y="5605609"/>
                <a:ext cx="460526" cy="230832"/>
              </a:xfrm>
              <a:prstGeom prst="rect">
                <a:avLst/>
              </a:prstGeom>
              <a:noFill/>
              <a:ln w="9525">
                <a:noFill/>
                <a:miter lim="800000"/>
                <a:headEnd/>
                <a:tailEnd/>
              </a:ln>
            </p:spPr>
            <p:txBody>
              <a:bodyPr wrap="none">
                <a:prstTxWarp prst="textNoShape">
                  <a:avLst/>
                </a:prstTxWarp>
                <a:spAutoFit/>
              </a:bodyPr>
              <a:lstStyle/>
              <a:p>
                <a:r>
                  <a:rPr lang="en-US" altLang="ja-JP" sz="900"/>
                  <a:t>Earth</a:t>
                </a:r>
                <a:endParaRPr lang="ja-JP" altLang="en-US" sz="900"/>
              </a:p>
            </p:txBody>
          </p:sp>
          <p:sp>
            <p:nvSpPr>
              <p:cNvPr id="28704" name="テキスト ボックス 35"/>
              <p:cNvSpPr txBox="1">
                <a:spLocks noChangeArrowheads="1"/>
              </p:cNvSpPr>
              <p:nvPr/>
            </p:nvSpPr>
            <p:spPr bwMode="auto">
              <a:xfrm>
                <a:off x="1748800" y="3362977"/>
                <a:ext cx="287308" cy="276999"/>
              </a:xfrm>
              <a:prstGeom prst="rect">
                <a:avLst/>
              </a:prstGeom>
              <a:noFill/>
              <a:ln w="9525">
                <a:noFill/>
                <a:miter lim="800000"/>
                <a:headEnd/>
                <a:tailEnd/>
              </a:ln>
            </p:spPr>
            <p:txBody>
              <a:bodyPr wrap="none">
                <a:prstTxWarp prst="textNoShape">
                  <a:avLst/>
                </a:prstTxWarp>
                <a:spAutoFit/>
              </a:bodyPr>
              <a:lstStyle/>
              <a:p>
                <a:pPr algn="ctr"/>
                <a:r>
                  <a:rPr lang="en-US" altLang="ja-JP" sz="1200"/>
                  <a:t>B</a:t>
                </a:r>
                <a:endParaRPr lang="ja-JP" altLang="en-US" sz="1200"/>
              </a:p>
            </p:txBody>
          </p:sp>
          <p:sp>
            <p:nvSpPr>
              <p:cNvPr id="28705" name="テキスト ボックス 36"/>
              <p:cNvSpPr txBox="1">
                <a:spLocks noChangeArrowheads="1"/>
              </p:cNvSpPr>
              <p:nvPr/>
            </p:nvSpPr>
            <p:spPr bwMode="auto">
              <a:xfrm>
                <a:off x="5940136" y="3354056"/>
                <a:ext cx="300132" cy="276999"/>
              </a:xfrm>
              <a:prstGeom prst="rect">
                <a:avLst/>
              </a:prstGeom>
              <a:noFill/>
              <a:ln w="9525">
                <a:noFill/>
                <a:miter lim="800000"/>
                <a:headEnd/>
                <a:tailEnd/>
              </a:ln>
            </p:spPr>
            <p:txBody>
              <a:bodyPr wrap="none">
                <a:prstTxWarp prst="textNoShape">
                  <a:avLst/>
                </a:prstTxWarp>
                <a:spAutoFit/>
              </a:bodyPr>
              <a:lstStyle/>
              <a:p>
                <a:pPr algn="ctr"/>
                <a:r>
                  <a:rPr lang="en-US" altLang="ja-JP" sz="1200"/>
                  <a:t>A</a:t>
                </a:r>
                <a:endParaRPr lang="ja-JP" altLang="en-US" sz="1200"/>
              </a:p>
            </p:txBody>
          </p:sp>
          <p:sp>
            <p:nvSpPr>
              <p:cNvPr id="28706" name="テキスト ボックス 37"/>
              <p:cNvSpPr txBox="1">
                <a:spLocks noChangeArrowheads="1"/>
              </p:cNvSpPr>
              <p:nvPr/>
            </p:nvSpPr>
            <p:spPr bwMode="auto">
              <a:xfrm>
                <a:off x="4319032" y="3272641"/>
                <a:ext cx="607859" cy="230832"/>
              </a:xfrm>
              <a:prstGeom prst="rect">
                <a:avLst/>
              </a:prstGeom>
              <a:noFill/>
              <a:ln w="9525">
                <a:noFill/>
                <a:miter lim="800000"/>
                <a:headEnd/>
                <a:tailEnd/>
              </a:ln>
            </p:spPr>
            <p:txBody>
              <a:bodyPr wrap="none">
                <a:prstTxWarp prst="textNoShape">
                  <a:avLst/>
                </a:prstTxWarp>
                <a:spAutoFit/>
              </a:bodyPr>
              <a:lstStyle/>
              <a:p>
                <a:r>
                  <a:rPr lang="en-US" altLang="ja-JP" sz="900"/>
                  <a:t>Mercury</a:t>
                </a:r>
                <a:endParaRPr lang="ja-JP" altLang="en-US" sz="900"/>
              </a:p>
            </p:txBody>
          </p:sp>
          <p:sp>
            <p:nvSpPr>
              <p:cNvPr id="28707" name="テキスト ボックス 38"/>
              <p:cNvSpPr txBox="1">
                <a:spLocks noChangeArrowheads="1"/>
              </p:cNvSpPr>
              <p:nvPr/>
            </p:nvSpPr>
            <p:spPr bwMode="auto">
              <a:xfrm>
                <a:off x="4398412" y="2528871"/>
                <a:ext cx="518379" cy="230832"/>
              </a:xfrm>
              <a:prstGeom prst="rect">
                <a:avLst/>
              </a:prstGeom>
              <a:noFill/>
              <a:ln w="9525">
                <a:noFill/>
                <a:miter lim="800000"/>
                <a:headEnd/>
                <a:tailEnd/>
              </a:ln>
            </p:spPr>
            <p:txBody>
              <a:bodyPr wrap="none">
                <a:prstTxWarp prst="textNoShape">
                  <a:avLst/>
                </a:prstTxWarp>
                <a:spAutoFit/>
              </a:bodyPr>
              <a:lstStyle/>
              <a:p>
                <a:r>
                  <a:rPr lang="en-US" altLang="ja-JP" sz="900"/>
                  <a:t>Venus</a:t>
                </a:r>
                <a:endParaRPr lang="ja-JP" altLang="en-US" sz="900"/>
              </a:p>
            </p:txBody>
          </p:sp>
        </p:grpSp>
        <p:pic>
          <p:nvPicPr>
            <p:cNvPr id="28687" name="図 28" descr="cme.gif"/>
            <p:cNvPicPr>
              <a:picLocks noChangeAspect="1"/>
            </p:cNvPicPr>
            <p:nvPr/>
          </p:nvPicPr>
          <p:blipFill>
            <a:blip r:embed="rId10"/>
            <a:srcRect/>
            <a:stretch>
              <a:fillRect/>
            </a:stretch>
          </p:blipFill>
          <p:spPr bwMode="auto">
            <a:xfrm rot="6590241">
              <a:off x="2475388" y="3283799"/>
              <a:ext cx="818690" cy="640714"/>
            </a:xfrm>
            <a:prstGeom prst="rect">
              <a:avLst/>
            </a:prstGeom>
            <a:noFill/>
            <a:ln w="9525">
              <a:noFill/>
              <a:miter lim="800000"/>
              <a:headEnd/>
              <a:tailEnd/>
            </a:ln>
          </p:spPr>
        </p:pic>
        <p:sp>
          <p:nvSpPr>
            <p:cNvPr id="28688" name="テキスト ボックス 33"/>
            <p:cNvSpPr txBox="1">
              <a:spLocks noChangeArrowheads="1"/>
            </p:cNvSpPr>
            <p:nvPr/>
          </p:nvSpPr>
          <p:spPr bwMode="auto">
            <a:xfrm>
              <a:off x="2706343" y="3302871"/>
              <a:ext cx="469637" cy="246221"/>
            </a:xfrm>
            <a:prstGeom prst="rect">
              <a:avLst/>
            </a:prstGeom>
            <a:noFill/>
            <a:ln w="9525">
              <a:noFill/>
              <a:miter lim="800000"/>
              <a:headEnd/>
              <a:tailEnd/>
            </a:ln>
          </p:spPr>
          <p:txBody>
            <a:bodyPr wrap="none">
              <a:prstTxWarp prst="textNoShape">
                <a:avLst/>
              </a:prstTxWarp>
              <a:spAutoFit/>
            </a:bodyPr>
            <a:lstStyle/>
            <a:p>
              <a:r>
                <a:rPr lang="en-US" altLang="ja-JP" sz="1000"/>
                <a:t>CME</a:t>
              </a:r>
              <a:endParaRPr lang="ja-JP" altLang="en-US" sz="1000"/>
            </a:p>
          </p:txBody>
        </p:sp>
      </p:grpSp>
      <p:grpSp>
        <p:nvGrpSpPr>
          <p:cNvPr id="4" name="図形グループ 224"/>
          <p:cNvGrpSpPr>
            <a:grpSpLocks/>
          </p:cNvGrpSpPr>
          <p:nvPr/>
        </p:nvGrpSpPr>
        <p:grpSpPr bwMode="auto">
          <a:xfrm>
            <a:off x="3081338" y="2173288"/>
            <a:ext cx="1679575" cy="419100"/>
            <a:chOff x="5823605" y="2168743"/>
            <a:chExt cx="993102" cy="241455"/>
          </a:xfrm>
        </p:grpSpPr>
        <p:sp>
          <p:nvSpPr>
            <p:cNvPr id="34" name="角丸四角形吹き出し 33"/>
            <p:cNvSpPr/>
            <p:nvPr/>
          </p:nvSpPr>
          <p:spPr>
            <a:xfrm>
              <a:off x="5823605" y="2168743"/>
              <a:ext cx="845733" cy="241455"/>
            </a:xfrm>
            <a:prstGeom prst="wedgeRoundRectCallout">
              <a:avLst>
                <a:gd name="adj1" fmla="val -38243"/>
                <a:gd name="adj2" fmla="val 133731"/>
                <a:gd name="adj3" fmla="val 16667"/>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8685" name="テキスト ボックス 226"/>
            <p:cNvSpPr txBox="1">
              <a:spLocks noChangeArrowheads="1"/>
            </p:cNvSpPr>
            <p:nvPr/>
          </p:nvSpPr>
          <p:spPr bwMode="auto">
            <a:xfrm>
              <a:off x="5910704" y="2181782"/>
              <a:ext cx="906003" cy="212326"/>
            </a:xfrm>
            <a:prstGeom prst="rect">
              <a:avLst/>
            </a:prstGeom>
            <a:noFill/>
            <a:ln w="9525">
              <a:noFill/>
              <a:miter lim="800000"/>
              <a:headEnd/>
              <a:tailEnd/>
            </a:ln>
          </p:spPr>
          <p:txBody>
            <a:bodyPr>
              <a:prstTxWarp prst="textNoShape">
                <a:avLst/>
              </a:prstTxWarp>
              <a:spAutoFit/>
            </a:bodyPr>
            <a:lstStyle/>
            <a:p>
              <a:r>
                <a:rPr lang="en-US" altLang="ja-JP" sz="900"/>
                <a:t>2011</a:t>
              </a:r>
              <a:r>
                <a:rPr lang="ja-JP" altLang="en-US" sz="900"/>
                <a:t>年</a:t>
              </a:r>
              <a:r>
                <a:rPr lang="en-US" altLang="ja-JP" sz="900"/>
                <a:t>6</a:t>
              </a:r>
              <a:r>
                <a:rPr lang="ja-JP" altLang="en-US" sz="900"/>
                <a:t>月</a:t>
              </a:r>
              <a:r>
                <a:rPr lang="en-US" altLang="ja-JP" sz="900"/>
                <a:t>4</a:t>
              </a:r>
              <a:r>
                <a:rPr lang="ja-JP" altLang="en-US" sz="900"/>
                <a:t>日</a:t>
              </a:r>
              <a:endParaRPr lang="en-US" altLang="ja-JP" sz="900"/>
            </a:p>
            <a:p>
              <a:r>
                <a:rPr lang="en-US" altLang="ja-JP" sz="900"/>
                <a:t>CME</a:t>
              </a:r>
              <a:r>
                <a:rPr lang="ja-JP" altLang="en-US" sz="900"/>
                <a:t>きたかも！！！</a:t>
              </a:r>
            </a:p>
          </p:txBody>
        </p:sp>
      </p:grpSp>
    </p:spTree>
    <p:extLst>
      <p:ext uri="{BB962C8B-B14F-4D97-AF65-F5344CB8AC3E}">
        <p14:creationId xmlns:p14="http://schemas.microsoft.com/office/powerpoint/2010/main" val="1470534103"/>
      </p:ext>
    </p:extLst>
  </p:cSld>
  <p:clrMapOvr>
    <a:masterClrMapping/>
  </p:clrMapOvr>
  <p:transition xmlns:p14="http://schemas.microsoft.com/office/powerpoint/2010/main" advTm="61783"/>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0" fill="hold"/>
                                        <p:tgtEl>
                                          <p:spTgt spid="28678"/>
                                        </p:tgtEl>
                                      </p:cBhvr>
                                    </p:cmd>
                                  </p:childTnLst>
                                </p:cTn>
                              </p:par>
                              <p:par>
                                <p:cTn id="7" presetID="1" presetClass="mediacall" presetSubtype="0" fill="hold" nodeType="withEffect">
                                  <p:stCondLst>
                                    <p:cond delay="0"/>
                                  </p:stCondLst>
                                  <p:childTnLst>
                                    <p:cmd type="call" cmd="playFrom(0.0)">
                                      <p:cBhvr>
                                        <p:cTn id="8" dur="1666" fill="hold"/>
                                        <p:tgtEl>
                                          <p:spTgt spid="286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repeatCount="indefinite" fill="remove" display="0">
                  <p:stCondLst>
                    <p:cond delay="indefinite"/>
                  </p:stCondLst>
                  <p:endCondLst>
                    <p:cond evt="onNext" delay="0">
                      <p:tgtEl>
                        <p:sldTgt/>
                      </p:tgtEl>
                    </p:cond>
                    <p:cond evt="onPrev" delay="0">
                      <p:tgtEl>
                        <p:sldTgt/>
                      </p:tgtEl>
                    </p:cond>
                  </p:endCondLst>
                </p:cTn>
                <p:tgtEl>
                  <p:spTgt spid="28678"/>
                </p:tgtEl>
              </p:cMediaNode>
            </p:video>
            <p:seq concurrent="1" nextAc="seek">
              <p:cTn id="10" restart="whenNotActive" fill="hold" evtFilter="cancelBubble" nodeType="interactiveSeq">
                <p:stCondLst>
                  <p:cond evt="onClick" delay="0">
                    <p:tgtEl>
                      <p:spTgt spid="28678"/>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28678"/>
                                        </p:tgtEl>
                                      </p:cBhvr>
                                    </p:cmd>
                                  </p:childTnLst>
                                </p:cTn>
                              </p:par>
                            </p:childTnLst>
                          </p:cTn>
                        </p:par>
                      </p:childTnLst>
                    </p:cTn>
                  </p:par>
                </p:childTnLst>
              </p:cTn>
              <p:nextCondLst>
                <p:cond evt="onClick" delay="0">
                  <p:tgtEl>
                    <p:spTgt spid="28678"/>
                  </p:tgtEl>
                </p:cond>
              </p:nextCondLst>
            </p:seq>
            <p:video>
              <p:cMediaNode>
                <p:cTn id="15" repeatCount="indefinite" fill="remove" display="0">
                  <p:stCondLst>
                    <p:cond delay="indefinite"/>
                  </p:stCondLst>
                  <p:endCondLst>
                    <p:cond evt="onNext" delay="0">
                      <p:tgtEl>
                        <p:sldTgt/>
                      </p:tgtEl>
                    </p:cond>
                    <p:cond evt="onPrev" delay="0">
                      <p:tgtEl>
                        <p:sldTgt/>
                      </p:tgtEl>
                    </p:cond>
                  </p:endCondLst>
                </p:cTn>
                <p:tgtEl>
                  <p:spTgt spid="28679"/>
                </p:tgtEl>
              </p:cMediaNode>
            </p:video>
            <p:seq concurrent="1" nextAc="seek">
              <p:cTn id="16" restart="whenNotActive" fill="hold" evtFilter="cancelBubble" nodeType="interactiveSeq">
                <p:stCondLst>
                  <p:cond evt="onClick" delay="0">
                    <p:tgtEl>
                      <p:spTgt spid="28679"/>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8679"/>
                                        </p:tgtEl>
                                      </p:cBhvr>
                                    </p:cmd>
                                  </p:childTnLst>
                                </p:cTn>
                              </p:par>
                            </p:childTnLst>
                          </p:cTn>
                        </p:par>
                      </p:childTnLst>
                    </p:cTn>
                  </p:par>
                </p:childTnLst>
              </p:cTn>
              <p:nextCondLst>
                <p:cond evt="onClick" delay="0">
                  <p:tgtEl>
                    <p:spTgt spid="2867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992"/>
            <a:ext cx="8229600" cy="1143000"/>
          </a:xfrm>
        </p:spPr>
        <p:txBody>
          <a:bodyPr>
            <a:normAutofit/>
          </a:bodyPr>
          <a:lstStyle/>
          <a:p>
            <a:r>
              <a:rPr kumimoji="1" lang="ja-JP" altLang="en-US" sz="2800" dirty="0" smtClean="0"/>
              <a:t>理</a:t>
            </a:r>
            <a:r>
              <a:rPr kumimoji="1" lang="en-US" altLang="ja-JP" sz="2800" dirty="0" smtClean="0"/>
              <a:t>3</a:t>
            </a:r>
            <a:r>
              <a:rPr kumimoji="1" lang="ja-JP" altLang="en-US" sz="2800" dirty="0" smtClean="0"/>
              <a:t>あかつきーひのでー地上共同観測</a:t>
            </a:r>
            <a:endParaRPr kumimoji="1" lang="ja-JP" altLang="en-US" sz="2800" dirty="0"/>
          </a:p>
        </p:txBody>
      </p:sp>
      <p:pic>
        <p:nvPicPr>
          <p:cNvPr id="3" name="図 2"/>
          <p:cNvPicPr>
            <a:picLocks noChangeAspect="1"/>
          </p:cNvPicPr>
          <p:nvPr/>
        </p:nvPicPr>
        <p:blipFill>
          <a:blip r:embed="rId2"/>
          <a:stretch>
            <a:fillRect/>
          </a:stretch>
        </p:blipFill>
        <p:spPr>
          <a:xfrm>
            <a:off x="0" y="1604202"/>
            <a:ext cx="9144000" cy="2876550"/>
          </a:xfrm>
          <a:prstGeom prst="rect">
            <a:avLst/>
          </a:prstGeom>
        </p:spPr>
      </p:pic>
      <p:sp>
        <p:nvSpPr>
          <p:cNvPr id="4" name="正方形/長方形 3"/>
          <p:cNvSpPr/>
          <p:nvPr/>
        </p:nvSpPr>
        <p:spPr>
          <a:xfrm>
            <a:off x="5207000" y="2308145"/>
            <a:ext cx="108857" cy="1143000"/>
          </a:xfrm>
          <a:prstGeom prst="rect">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FF"/>
              </a:solidFill>
            </a:endParaRPr>
          </a:p>
        </p:txBody>
      </p:sp>
      <p:sp>
        <p:nvSpPr>
          <p:cNvPr id="5" name="正方形/長方形 4"/>
          <p:cNvSpPr/>
          <p:nvPr/>
        </p:nvSpPr>
        <p:spPr>
          <a:xfrm>
            <a:off x="3874897" y="2514215"/>
            <a:ext cx="108857" cy="1143000"/>
          </a:xfrm>
          <a:prstGeom prst="rect">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FF"/>
              </a:solidFill>
            </a:endParaRPr>
          </a:p>
        </p:txBody>
      </p:sp>
      <p:sp>
        <p:nvSpPr>
          <p:cNvPr id="6" name="テキスト ボックス 5"/>
          <p:cNvSpPr txBox="1"/>
          <p:nvPr/>
        </p:nvSpPr>
        <p:spPr>
          <a:xfrm>
            <a:off x="5315857" y="2366515"/>
            <a:ext cx="1390124" cy="369332"/>
          </a:xfrm>
          <a:prstGeom prst="rect">
            <a:avLst/>
          </a:prstGeom>
          <a:noFill/>
        </p:spPr>
        <p:txBody>
          <a:bodyPr wrap="none" rtlCol="0">
            <a:spAutoFit/>
          </a:bodyPr>
          <a:lstStyle/>
          <a:p>
            <a:r>
              <a:rPr kumimoji="1" lang="en-US" altLang="ja-JP" dirty="0" smtClean="0">
                <a:solidFill>
                  <a:schemeClr val="bg1"/>
                </a:solidFill>
              </a:rPr>
              <a:t>EIS</a:t>
            </a:r>
            <a:r>
              <a:rPr lang="ja-JP" altLang="en-US" dirty="0" smtClean="0">
                <a:solidFill>
                  <a:schemeClr val="bg1"/>
                </a:solidFill>
              </a:rPr>
              <a:t>観測視野</a:t>
            </a:r>
            <a:endParaRPr kumimoji="1" lang="ja-JP" altLang="en-US" dirty="0">
              <a:solidFill>
                <a:schemeClr val="bg1"/>
              </a:solidFill>
            </a:endParaRPr>
          </a:p>
        </p:txBody>
      </p:sp>
      <p:sp>
        <p:nvSpPr>
          <p:cNvPr id="7" name="テキスト ボックス 6"/>
          <p:cNvSpPr txBox="1"/>
          <p:nvPr/>
        </p:nvSpPr>
        <p:spPr>
          <a:xfrm>
            <a:off x="7096490" y="1904850"/>
            <a:ext cx="774571" cy="461665"/>
          </a:xfrm>
          <a:prstGeom prst="rect">
            <a:avLst/>
          </a:prstGeom>
          <a:noFill/>
        </p:spPr>
        <p:txBody>
          <a:bodyPr wrap="none" rtlCol="0">
            <a:spAutoFit/>
          </a:bodyPr>
          <a:lstStyle/>
          <a:p>
            <a:r>
              <a:rPr kumimoji="1" lang="en-US" altLang="ja-JP" sz="2400" dirty="0" smtClean="0">
                <a:solidFill>
                  <a:schemeClr val="bg1"/>
                </a:solidFill>
              </a:rPr>
              <a:t>6/24</a:t>
            </a:r>
            <a:endParaRPr kumimoji="1" lang="ja-JP" altLang="en-US" sz="2400" dirty="0">
              <a:solidFill>
                <a:schemeClr val="bg1"/>
              </a:solidFill>
            </a:endParaRPr>
          </a:p>
        </p:txBody>
      </p:sp>
      <p:sp>
        <p:nvSpPr>
          <p:cNvPr id="8" name="テキスト ボックス 7"/>
          <p:cNvSpPr txBox="1"/>
          <p:nvPr/>
        </p:nvSpPr>
        <p:spPr>
          <a:xfrm>
            <a:off x="4928571" y="1826417"/>
            <a:ext cx="771515" cy="461665"/>
          </a:xfrm>
          <a:prstGeom prst="rect">
            <a:avLst/>
          </a:prstGeom>
          <a:noFill/>
        </p:spPr>
        <p:txBody>
          <a:bodyPr wrap="none" rtlCol="0">
            <a:spAutoFit/>
          </a:bodyPr>
          <a:lstStyle/>
          <a:p>
            <a:r>
              <a:rPr kumimoji="1" lang="en-US" altLang="ja-JP" sz="2400" dirty="0" smtClean="0">
                <a:solidFill>
                  <a:schemeClr val="bg1"/>
                </a:solidFill>
              </a:rPr>
              <a:t>6/25</a:t>
            </a:r>
            <a:endParaRPr kumimoji="1" lang="ja-JP" altLang="en-US" sz="2400" dirty="0">
              <a:solidFill>
                <a:schemeClr val="bg1"/>
              </a:solidFill>
            </a:endParaRPr>
          </a:p>
        </p:txBody>
      </p:sp>
      <p:sp>
        <p:nvSpPr>
          <p:cNvPr id="9" name="テキスト ボックス 8"/>
          <p:cNvSpPr txBox="1"/>
          <p:nvPr/>
        </p:nvSpPr>
        <p:spPr>
          <a:xfrm>
            <a:off x="3089338" y="1747984"/>
            <a:ext cx="771515" cy="461665"/>
          </a:xfrm>
          <a:prstGeom prst="rect">
            <a:avLst/>
          </a:prstGeom>
          <a:noFill/>
        </p:spPr>
        <p:txBody>
          <a:bodyPr wrap="none" rtlCol="0">
            <a:spAutoFit/>
          </a:bodyPr>
          <a:lstStyle/>
          <a:p>
            <a:r>
              <a:rPr kumimoji="1" lang="en-US" altLang="ja-JP" sz="2400" dirty="0" smtClean="0">
                <a:solidFill>
                  <a:schemeClr val="bg1"/>
                </a:solidFill>
              </a:rPr>
              <a:t>6/26</a:t>
            </a:r>
            <a:endParaRPr kumimoji="1" lang="ja-JP" altLang="en-US" sz="2400" dirty="0">
              <a:solidFill>
                <a:schemeClr val="bg1"/>
              </a:solidFill>
            </a:endParaRPr>
          </a:p>
        </p:txBody>
      </p:sp>
      <p:sp>
        <p:nvSpPr>
          <p:cNvPr id="10" name="テキスト ボックス 9"/>
          <p:cNvSpPr txBox="1"/>
          <p:nvPr/>
        </p:nvSpPr>
        <p:spPr>
          <a:xfrm>
            <a:off x="1292211" y="2135682"/>
            <a:ext cx="771515" cy="461665"/>
          </a:xfrm>
          <a:prstGeom prst="rect">
            <a:avLst/>
          </a:prstGeom>
          <a:noFill/>
        </p:spPr>
        <p:txBody>
          <a:bodyPr wrap="none" rtlCol="0">
            <a:spAutoFit/>
          </a:bodyPr>
          <a:lstStyle/>
          <a:p>
            <a:r>
              <a:rPr kumimoji="1" lang="en-US" altLang="ja-JP" sz="2400" dirty="0" smtClean="0">
                <a:solidFill>
                  <a:schemeClr val="bg1"/>
                </a:solidFill>
              </a:rPr>
              <a:t>6/27</a:t>
            </a:r>
            <a:endParaRPr kumimoji="1" lang="ja-JP" altLang="en-US" sz="2400" dirty="0">
              <a:solidFill>
                <a:schemeClr val="bg1"/>
              </a:solidFill>
            </a:endParaRPr>
          </a:p>
        </p:txBody>
      </p:sp>
      <p:sp>
        <p:nvSpPr>
          <p:cNvPr id="11" name="テキスト ボックス 10"/>
          <p:cNvSpPr txBox="1"/>
          <p:nvPr/>
        </p:nvSpPr>
        <p:spPr>
          <a:xfrm>
            <a:off x="369324" y="898714"/>
            <a:ext cx="8337321" cy="646331"/>
          </a:xfrm>
          <a:prstGeom prst="rect">
            <a:avLst/>
          </a:prstGeom>
          <a:noFill/>
        </p:spPr>
        <p:txBody>
          <a:bodyPr wrap="square" rtlCol="0">
            <a:spAutoFit/>
          </a:bodyPr>
          <a:lstStyle/>
          <a:p>
            <a:pPr marL="285750" indent="-285750">
              <a:buFont typeface="Arial"/>
              <a:buChar char="•"/>
            </a:pPr>
            <a:r>
              <a:rPr kumimoji="1" lang="en-US" altLang="ja-JP" dirty="0" smtClean="0"/>
              <a:t>2011</a:t>
            </a:r>
            <a:r>
              <a:rPr kumimoji="1" lang="ja-JP" altLang="en-US" dirty="0" smtClean="0"/>
              <a:t>年</a:t>
            </a:r>
            <a:r>
              <a:rPr kumimoji="1" lang="en-US" altLang="ja-JP" dirty="0" smtClean="0"/>
              <a:t>6</a:t>
            </a:r>
            <a:r>
              <a:rPr kumimoji="1" lang="ja-JP" altLang="en-US" dirty="0" smtClean="0"/>
              <a:t>月、「あかつき」の太陽コロナ掩蔽観測にあわせ、「ひので」と地上望遠鏡の共同観測を実施。現在データ解析中</a:t>
            </a:r>
            <a:endParaRPr kumimoji="1" lang="ja-JP" altLang="en-US" dirty="0"/>
          </a:p>
        </p:txBody>
      </p:sp>
      <p:pic>
        <p:nvPicPr>
          <p:cNvPr id="12" name="図 11" descr="mk4-orbi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04585"/>
            <a:ext cx="9144000" cy="2909797"/>
          </a:xfrm>
          <a:prstGeom prst="rect">
            <a:avLst/>
          </a:prstGeom>
        </p:spPr>
      </p:pic>
      <p:sp>
        <p:nvSpPr>
          <p:cNvPr id="13" name="テキスト ボックス 12"/>
          <p:cNvSpPr txBox="1"/>
          <p:nvPr/>
        </p:nvSpPr>
        <p:spPr>
          <a:xfrm>
            <a:off x="7640673" y="3194613"/>
            <a:ext cx="845604" cy="369332"/>
          </a:xfrm>
          <a:prstGeom prst="rect">
            <a:avLst/>
          </a:prstGeom>
          <a:noFill/>
        </p:spPr>
        <p:txBody>
          <a:bodyPr wrap="none" rtlCol="0">
            <a:spAutoFit/>
          </a:bodyPr>
          <a:lstStyle/>
          <a:p>
            <a:r>
              <a:rPr kumimoji="1" lang="ja-JP" altLang="en-US" dirty="0" smtClean="0">
                <a:solidFill>
                  <a:schemeClr val="bg1"/>
                </a:solidFill>
              </a:rPr>
              <a:t>ひので</a:t>
            </a:r>
            <a:endParaRPr kumimoji="1" lang="ja-JP" altLang="en-US" dirty="0">
              <a:solidFill>
                <a:schemeClr val="bg1"/>
              </a:solidFill>
            </a:endParaRPr>
          </a:p>
        </p:txBody>
      </p:sp>
      <p:sp>
        <p:nvSpPr>
          <p:cNvPr id="14" name="テキスト ボックス 13"/>
          <p:cNvSpPr txBox="1"/>
          <p:nvPr/>
        </p:nvSpPr>
        <p:spPr>
          <a:xfrm>
            <a:off x="7751985" y="5152663"/>
            <a:ext cx="1374896" cy="923330"/>
          </a:xfrm>
          <a:prstGeom prst="rect">
            <a:avLst/>
          </a:prstGeom>
          <a:noFill/>
        </p:spPr>
        <p:txBody>
          <a:bodyPr wrap="none" rtlCol="0">
            <a:spAutoFit/>
          </a:bodyPr>
          <a:lstStyle/>
          <a:p>
            <a:r>
              <a:rPr lang="ja-JP" altLang="en-US" dirty="0" smtClean="0">
                <a:solidFill>
                  <a:schemeClr val="bg1"/>
                </a:solidFill>
              </a:rPr>
              <a:t>マウナロア</a:t>
            </a:r>
            <a:endParaRPr lang="en-US" altLang="ja-JP" dirty="0" smtClean="0">
              <a:solidFill>
                <a:schemeClr val="bg1"/>
              </a:solidFill>
            </a:endParaRPr>
          </a:p>
          <a:p>
            <a:r>
              <a:rPr kumimoji="1" lang="ja-JP" altLang="en-US" dirty="0" smtClean="0">
                <a:solidFill>
                  <a:schemeClr val="bg1"/>
                </a:solidFill>
              </a:rPr>
              <a:t>コロナグラフ</a:t>
            </a:r>
            <a:endParaRPr kumimoji="1" lang="en-US" altLang="ja-JP" dirty="0" smtClean="0">
              <a:solidFill>
                <a:schemeClr val="bg1"/>
              </a:solidFill>
            </a:endParaRPr>
          </a:p>
          <a:p>
            <a:r>
              <a:rPr lang="ja-JP" altLang="en-US" dirty="0" smtClean="0">
                <a:solidFill>
                  <a:schemeClr val="bg1"/>
                </a:solidFill>
              </a:rPr>
              <a:t>（電子密度）</a:t>
            </a:r>
            <a:endParaRPr kumimoji="1" lang="ja-JP" altLang="en-US" dirty="0">
              <a:solidFill>
                <a:schemeClr val="bg1"/>
              </a:solidFill>
            </a:endParaRPr>
          </a:p>
        </p:txBody>
      </p:sp>
    </p:spTree>
    <p:extLst>
      <p:ext uri="{BB962C8B-B14F-4D97-AF65-F5344CB8AC3E}">
        <p14:creationId xmlns:p14="http://schemas.microsoft.com/office/powerpoint/2010/main" val="48898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コンテンツ プレースホルダ 2"/>
          <p:cNvSpPr>
            <a:spLocks noGrp="1"/>
          </p:cNvSpPr>
          <p:nvPr>
            <p:ph idx="4294967295"/>
          </p:nvPr>
        </p:nvSpPr>
        <p:spPr>
          <a:xfrm>
            <a:off x="457200" y="832952"/>
            <a:ext cx="8229600" cy="4525963"/>
          </a:xfrm>
        </p:spPr>
        <p:txBody>
          <a:bodyPr>
            <a:normAutofit/>
          </a:bodyPr>
          <a:lstStyle/>
          <a:p>
            <a:r>
              <a:rPr lang="ja-JP" altLang="en-US" sz="2400" dirty="0" smtClean="0"/>
              <a:t>地球接近小惑星の衝突回避</a:t>
            </a:r>
            <a:endParaRPr lang="en-US" altLang="ja-JP" sz="2400" dirty="0" smtClean="0"/>
          </a:p>
          <a:p>
            <a:pPr lvl="1"/>
            <a:r>
              <a:rPr lang="ja-JP" altLang="en-US" sz="2000" dirty="0" smtClean="0"/>
              <a:t>地球衝突問題を意識した小惑星のサーベイ観測および探査計画が立案されつつあるが，近い将来に起こりうる衝突回避問題に明確に答える研究成果および解決手段はまだ存在しない</a:t>
            </a:r>
            <a:r>
              <a:rPr lang="en-US" altLang="ja-JP" sz="2000" dirty="0" smtClean="0"/>
              <a:t>.</a:t>
            </a:r>
          </a:p>
          <a:p>
            <a:pPr lvl="1">
              <a:buNone/>
            </a:pPr>
            <a:endParaRPr lang="en-US" altLang="ja-JP" sz="2000" dirty="0" smtClean="0"/>
          </a:p>
        </p:txBody>
      </p:sp>
      <p:sp>
        <p:nvSpPr>
          <p:cNvPr id="4" name="円/楕円 3"/>
          <p:cNvSpPr/>
          <p:nvPr/>
        </p:nvSpPr>
        <p:spPr>
          <a:xfrm rot="789519">
            <a:off x="-1409972" y="4237276"/>
            <a:ext cx="7772400" cy="5916612"/>
          </a:xfrm>
          <a:prstGeom prst="ellipse">
            <a:avLst/>
          </a:prstGeom>
          <a:noFill/>
          <a:ln w="38100">
            <a:solidFill>
              <a:srgbClr val="CCFFC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chemeClr val="tx1"/>
              </a:solidFill>
            </a:endParaRPr>
          </a:p>
        </p:txBody>
      </p:sp>
      <p:sp>
        <p:nvSpPr>
          <p:cNvPr id="5" name="円/楕円 4"/>
          <p:cNvSpPr/>
          <p:nvPr/>
        </p:nvSpPr>
        <p:spPr>
          <a:xfrm rot="789519">
            <a:off x="-2716485" y="2833926"/>
            <a:ext cx="7770813" cy="6489700"/>
          </a:xfrm>
          <a:prstGeom prst="ellipse">
            <a:avLst/>
          </a:prstGeom>
          <a:noFill/>
          <a:ln w="38100">
            <a:solidFill>
              <a:srgbClr val="DE38E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solidFill>
                <a:schemeClr val="tx1"/>
              </a:solidFill>
            </a:endParaRPr>
          </a:p>
        </p:txBody>
      </p:sp>
      <p:pic>
        <p:nvPicPr>
          <p:cNvPr id="6" name="図 9" descr="asteroid.eps"/>
          <p:cNvPicPr>
            <a:picLocks noChangeAspect="1"/>
          </p:cNvPicPr>
          <p:nvPr/>
        </p:nvPicPr>
        <p:blipFill>
          <a:blip r:embed="rId3"/>
          <a:srcRect/>
          <a:stretch>
            <a:fillRect/>
          </a:stretch>
        </p:blipFill>
        <p:spPr bwMode="auto">
          <a:xfrm>
            <a:off x="4184378" y="4356338"/>
            <a:ext cx="603250" cy="882650"/>
          </a:xfrm>
          <a:prstGeom prst="rect">
            <a:avLst/>
          </a:prstGeom>
          <a:noFill/>
          <a:ln w="9525">
            <a:noFill/>
            <a:miter lim="800000"/>
            <a:headEnd/>
            <a:tailEnd/>
          </a:ln>
        </p:spPr>
      </p:pic>
      <p:pic>
        <p:nvPicPr>
          <p:cNvPr id="7" name="図 9"/>
          <p:cNvPicPr>
            <a:picLocks noChangeAspect="1"/>
          </p:cNvPicPr>
          <p:nvPr/>
        </p:nvPicPr>
        <p:blipFill>
          <a:blip r:embed="rId4"/>
          <a:srcRect/>
          <a:stretch>
            <a:fillRect/>
          </a:stretch>
        </p:blipFill>
        <p:spPr bwMode="auto">
          <a:xfrm>
            <a:off x="761728" y="3822938"/>
            <a:ext cx="1103313" cy="1103313"/>
          </a:xfrm>
          <a:prstGeom prst="rect">
            <a:avLst/>
          </a:prstGeom>
          <a:noFill/>
          <a:ln w="9525">
            <a:noFill/>
            <a:miter lim="800000"/>
            <a:headEnd/>
            <a:tailEnd/>
          </a:ln>
        </p:spPr>
      </p:pic>
      <p:sp>
        <p:nvSpPr>
          <p:cNvPr id="8" name="テキスト ボックス 19"/>
          <p:cNvSpPr txBox="1">
            <a:spLocks noChangeArrowheads="1"/>
          </p:cNvSpPr>
          <p:nvPr/>
        </p:nvSpPr>
        <p:spPr bwMode="auto">
          <a:xfrm>
            <a:off x="5843316" y="5608876"/>
            <a:ext cx="1454470" cy="369332"/>
          </a:xfrm>
          <a:prstGeom prst="rect">
            <a:avLst/>
          </a:prstGeom>
          <a:noFill/>
          <a:ln w="9525">
            <a:noFill/>
            <a:miter lim="800000"/>
            <a:headEnd/>
            <a:tailEnd/>
          </a:ln>
        </p:spPr>
        <p:txBody>
          <a:bodyPr wrap="none">
            <a:prstTxWarp prst="textNoShape">
              <a:avLst/>
            </a:prstTxWarp>
            <a:spAutoFit/>
          </a:bodyPr>
          <a:lstStyle/>
          <a:p>
            <a:r>
              <a:rPr lang="en-US" altLang="ja-JP"/>
              <a:t>Original Orbit</a:t>
            </a:r>
            <a:endParaRPr lang="ja-JP" altLang="en-US"/>
          </a:p>
        </p:txBody>
      </p:sp>
      <p:sp>
        <p:nvSpPr>
          <p:cNvPr id="9" name="テキスト ボックス 20"/>
          <p:cNvSpPr txBox="1">
            <a:spLocks noChangeArrowheads="1"/>
          </p:cNvSpPr>
          <p:nvPr/>
        </p:nvSpPr>
        <p:spPr bwMode="auto">
          <a:xfrm>
            <a:off x="3885928" y="3568938"/>
            <a:ext cx="1149473" cy="369332"/>
          </a:xfrm>
          <a:prstGeom prst="rect">
            <a:avLst/>
          </a:prstGeom>
          <a:noFill/>
          <a:ln w="9525">
            <a:noFill/>
            <a:miter lim="800000"/>
            <a:headEnd/>
            <a:tailEnd/>
          </a:ln>
        </p:spPr>
        <p:txBody>
          <a:bodyPr wrap="none">
            <a:prstTxWarp prst="textNoShape">
              <a:avLst/>
            </a:prstTxWarp>
            <a:spAutoFit/>
          </a:bodyPr>
          <a:lstStyle/>
          <a:p>
            <a:r>
              <a:rPr lang="en-US" altLang="ja-JP"/>
              <a:t>New Orbit</a:t>
            </a:r>
            <a:endParaRPr lang="ja-JP" altLang="en-US"/>
          </a:p>
        </p:txBody>
      </p:sp>
      <p:sp>
        <p:nvSpPr>
          <p:cNvPr id="10" name="テキスト ボックス 21"/>
          <p:cNvSpPr txBox="1">
            <a:spLocks noChangeArrowheads="1"/>
          </p:cNvSpPr>
          <p:nvPr/>
        </p:nvSpPr>
        <p:spPr bwMode="auto">
          <a:xfrm>
            <a:off x="1865041" y="6235938"/>
            <a:ext cx="2095445" cy="369332"/>
          </a:xfrm>
          <a:prstGeom prst="rect">
            <a:avLst/>
          </a:prstGeom>
          <a:noFill/>
          <a:ln w="9525">
            <a:noFill/>
            <a:miter lim="800000"/>
            <a:headEnd/>
            <a:tailEnd/>
          </a:ln>
        </p:spPr>
        <p:txBody>
          <a:bodyPr wrap="none">
            <a:prstTxWarp prst="textNoShape">
              <a:avLst/>
            </a:prstTxWarp>
            <a:spAutoFit/>
          </a:bodyPr>
          <a:lstStyle/>
          <a:p>
            <a:r>
              <a:rPr lang="en-US" altLang="ja-JP"/>
              <a:t>Kinetic Impactor S/C</a:t>
            </a:r>
            <a:endParaRPr lang="ja-JP" altLang="en-US"/>
          </a:p>
        </p:txBody>
      </p:sp>
      <p:grpSp>
        <p:nvGrpSpPr>
          <p:cNvPr id="11" name="図形グループ 17"/>
          <p:cNvGrpSpPr>
            <a:grpSpLocks/>
          </p:cNvGrpSpPr>
          <p:nvPr/>
        </p:nvGrpSpPr>
        <p:grpSpPr bwMode="auto">
          <a:xfrm>
            <a:off x="2754041" y="3594338"/>
            <a:ext cx="869950" cy="708025"/>
            <a:chOff x="3059113" y="3225800"/>
            <a:chExt cx="869950" cy="708025"/>
          </a:xfrm>
        </p:grpSpPr>
        <p:sp>
          <p:nvSpPr>
            <p:cNvPr id="12" name="右矢印 11"/>
            <p:cNvSpPr/>
            <p:nvPr/>
          </p:nvSpPr>
          <p:spPr>
            <a:xfrm rot="17800637">
              <a:off x="3571876" y="3576637"/>
              <a:ext cx="476250" cy="2381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solidFill>
                  <a:schemeClr val="tx1"/>
                </a:solidFill>
              </a:endParaRPr>
            </a:p>
          </p:txBody>
        </p:sp>
        <p:sp>
          <p:nvSpPr>
            <p:cNvPr id="13" name="右矢印 12"/>
            <p:cNvSpPr/>
            <p:nvPr/>
          </p:nvSpPr>
          <p:spPr>
            <a:xfrm rot="17308924">
              <a:off x="2940844" y="3344069"/>
              <a:ext cx="476250" cy="239712"/>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solidFill>
                  <a:schemeClr val="tx1"/>
                </a:solidFill>
              </a:endParaRPr>
            </a:p>
          </p:txBody>
        </p:sp>
      </p:grpSp>
      <p:pic>
        <p:nvPicPr>
          <p:cNvPr id="14" name="図 13" descr="kinetic_impactor_s:c.ai"/>
          <p:cNvPicPr>
            <a:picLocks noChangeAspect="1"/>
          </p:cNvPicPr>
          <p:nvPr/>
        </p:nvPicPr>
        <p:blipFill>
          <a:blip r:embed="rId5"/>
          <a:srcRect/>
          <a:stretch>
            <a:fillRect/>
          </a:stretch>
        </p:blipFill>
        <p:spPr bwMode="auto">
          <a:xfrm rot="298701">
            <a:off x="-1413147" y="2378313"/>
            <a:ext cx="9144000" cy="6462713"/>
          </a:xfrm>
          <a:prstGeom prst="rect">
            <a:avLst/>
          </a:prstGeom>
          <a:noFill/>
          <a:ln w="9525">
            <a:noFill/>
            <a:miter lim="800000"/>
            <a:headEnd/>
            <a:tailEnd/>
          </a:ln>
        </p:spPr>
      </p:pic>
      <p:pic>
        <p:nvPicPr>
          <p:cNvPr id="16" name="図 7" descr="fig1.eps"/>
          <p:cNvPicPr>
            <a:picLocks noChangeAspect="1"/>
          </p:cNvPicPr>
          <p:nvPr/>
        </p:nvPicPr>
        <p:blipFill>
          <a:blip r:embed="rId6"/>
          <a:srcRect/>
          <a:stretch>
            <a:fillRect/>
          </a:stretch>
        </p:blipFill>
        <p:spPr bwMode="auto">
          <a:xfrm>
            <a:off x="6196012" y="2896152"/>
            <a:ext cx="2490788" cy="2400300"/>
          </a:xfrm>
          <a:prstGeom prst="rect">
            <a:avLst/>
          </a:prstGeom>
          <a:noFill/>
          <a:ln w="9525">
            <a:noFill/>
            <a:miter lim="800000"/>
            <a:headEnd/>
            <a:tailEnd/>
          </a:ln>
        </p:spPr>
      </p:pic>
      <p:sp>
        <p:nvSpPr>
          <p:cNvPr id="18" name="タイトル 1"/>
          <p:cNvSpPr txBox="1">
            <a:spLocks/>
          </p:cNvSpPr>
          <p:nvPr/>
        </p:nvSpPr>
        <p:spPr>
          <a:xfrm>
            <a:off x="0" y="1"/>
            <a:ext cx="9144000" cy="887288"/>
          </a:xfrm>
          <a:prstGeom prst="rect">
            <a:avLst/>
          </a:prstGeom>
        </p:spPr>
        <p:txBody>
          <a:bodyPr vert="horz" lIns="91440" tIns="45720" rIns="91440" bIns="45720" rtlCol="0" anchor="ctr">
            <a:normAutofit fontScale="97500"/>
          </a:bodyPr>
          <a:lstStyle/>
          <a:p>
            <a:pPr marL="514350" marR="0" lvl="0" indent="-514350" algn="ctr"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smtClean="0">
                <a:ln>
                  <a:noFill/>
                </a:ln>
                <a:solidFill>
                  <a:schemeClr val="tx1"/>
                </a:solidFill>
                <a:effectLst/>
                <a:uLnTx/>
                <a:uFillTx/>
                <a:latin typeface="ＭＳ ゴシック"/>
                <a:ea typeface="ＭＳ ゴシック"/>
                <a:cs typeface="ＭＳ ゴシック"/>
              </a:rPr>
              <a:t>工</a:t>
            </a:r>
            <a:r>
              <a:rPr kumimoji="1" lang="en-US" altLang="ja-JP" sz="3200" b="0" i="0" u="none" strike="noStrike" kern="1200" cap="none" spc="0" normalizeH="0" baseline="0" noProof="0" dirty="0" smtClean="0">
                <a:ln>
                  <a:noFill/>
                </a:ln>
                <a:solidFill>
                  <a:schemeClr val="tx1"/>
                </a:solidFill>
                <a:effectLst/>
                <a:uLnTx/>
                <a:uFillTx/>
                <a:latin typeface="ＭＳ ゴシック"/>
                <a:ea typeface="ＭＳ ゴシック"/>
                <a:cs typeface="ＭＳ ゴシック"/>
              </a:rPr>
              <a:t>1</a:t>
            </a:r>
            <a:r>
              <a:rPr kumimoji="1" lang="ja-JP" altLang="en-US" sz="3200" b="0" i="0" u="none" strike="noStrike" kern="1200" cap="none" spc="0" normalizeH="0" baseline="0" noProof="0" dirty="0" smtClean="0">
                <a:ln>
                  <a:noFill/>
                </a:ln>
                <a:solidFill>
                  <a:schemeClr val="tx1"/>
                </a:solidFill>
                <a:effectLst/>
                <a:uLnTx/>
                <a:uFillTx/>
                <a:latin typeface="ＭＳ ゴシック"/>
                <a:ea typeface="ＭＳ ゴシック"/>
                <a:cs typeface="ＭＳ ゴシック"/>
              </a:rPr>
              <a:t>地球接近小惑星の衝突回避のための軌道工学</a:t>
            </a:r>
            <a:endParaRPr kumimoji="1" lang="en-US" altLang="ja-JP" sz="3200" b="0" i="0" u="none" strike="noStrike" kern="1200" cap="none" spc="0" normalizeH="0" baseline="0" noProof="0" dirty="0" smtClean="0">
              <a:ln>
                <a:noFill/>
              </a:ln>
              <a:solidFill>
                <a:schemeClr val="tx1"/>
              </a:solidFill>
              <a:effectLst/>
              <a:uLnTx/>
              <a:uFillTx/>
              <a:latin typeface="ＭＳ ゴシック"/>
              <a:ea typeface="ＭＳ ゴシック"/>
              <a:cs typeface="ＭＳ ゴシック"/>
            </a:endParaRPr>
          </a:p>
        </p:txBody>
      </p:sp>
    </p:spTree>
    <p:extLst>
      <p:ext uri="{BB962C8B-B14F-4D97-AF65-F5344CB8AC3E}">
        <p14:creationId xmlns:p14="http://schemas.microsoft.com/office/powerpoint/2010/main" val="3014373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50000" decel="5000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3" presetClass="entr" presetSubtype="10" fill="hold" nodeType="after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par>
                          <p:cTn id="13" fill="hold">
                            <p:stCondLst>
                              <p:cond delay="3500"/>
                            </p:stCondLst>
                            <p:childTnLst>
                              <p:par>
                                <p:cTn id="14" presetID="10" presetClass="entr" presetSubtype="0"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6500"/>
                            </p:stCondLst>
                            <p:childTnLst>
                              <p:par>
                                <p:cTn id="21" presetID="10" presetClass="exit" presetSubtype="0" fill="hold" grpId="0" nodeType="afterEffect">
                                  <p:stCondLst>
                                    <p:cond delay="0"/>
                                  </p:stCondLst>
                                  <p:childTnLst>
                                    <p:animEffect transition="out" filter="fade">
                                      <p:cBhvr>
                                        <p:cTn id="22" dur="1000"/>
                                        <p:tgtEl>
                                          <p:spTgt spid="4"/>
                                        </p:tgtEl>
                                      </p:cBhvr>
                                    </p:animEffect>
                                    <p:set>
                                      <p:cBhvr>
                                        <p:cTn id="23" dur="1" fill="hold">
                                          <p:stCondLst>
                                            <p:cond delay="999"/>
                                          </p:stCondLst>
                                        </p:cTn>
                                        <p:tgtEl>
                                          <p:spTgt spid="4"/>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000"/>
                                        <p:tgtEl>
                                          <p:spTgt spid="8"/>
                                        </p:tgtEl>
                                      </p:cBhvr>
                                    </p:animEffect>
                                    <p:set>
                                      <p:cBhvr>
                                        <p:cTn id="26"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3"/>
          <p:cNvSpPr>
            <a:spLocks noGrp="1"/>
          </p:cNvSpPr>
          <p:nvPr>
            <p:ph type="title"/>
          </p:nvPr>
        </p:nvSpPr>
        <p:spPr/>
        <p:txBody>
          <a:bodyPr>
            <a:normAutofit/>
          </a:bodyPr>
          <a:lstStyle/>
          <a:p>
            <a:r>
              <a:rPr lang="ja-JP" altLang="en-US" sz="3600" dirty="0" smtClean="0">
                <a:latin typeface="+mj-ea"/>
                <a:cs typeface="ヒラギノ丸ゴ Pro W4" pitchFamily="34" charset="-128"/>
              </a:rPr>
              <a:t>工</a:t>
            </a:r>
            <a:r>
              <a:rPr lang="en-US" altLang="ja-JP" sz="3600" dirty="0" smtClean="0">
                <a:latin typeface="+mj-ea"/>
                <a:cs typeface="ヒラギノ丸ゴ Pro W4" pitchFamily="34" charset="-128"/>
              </a:rPr>
              <a:t>2:DESTINY</a:t>
            </a:r>
            <a:r>
              <a:rPr lang="ja-JP" altLang="en-US" sz="3600" dirty="0" smtClean="0">
                <a:latin typeface="+mj-ea"/>
                <a:cs typeface="ヒラギノ丸ゴ Pro W4" pitchFamily="34" charset="-128"/>
              </a:rPr>
              <a:t>ミッションの軌道計画</a:t>
            </a:r>
            <a:endParaRPr lang="ja-JP" altLang="en-US" sz="3600" dirty="0">
              <a:latin typeface="+mn-ea"/>
              <a:ea typeface="+mn-ea"/>
              <a:cs typeface="ヒラギノ丸ゴ Pro W4" pitchFamily="34" charset="-128"/>
            </a:endParaRPr>
          </a:p>
        </p:txBody>
      </p:sp>
      <p:sp>
        <p:nvSpPr>
          <p:cNvPr id="2" name="コンテンツ プレースホルダ 4"/>
          <p:cNvSpPr>
            <a:spLocks noGrp="1"/>
          </p:cNvSpPr>
          <p:nvPr>
            <p:ph idx="1"/>
          </p:nvPr>
        </p:nvSpPr>
        <p:spPr/>
        <p:txBody>
          <a:bodyPr>
            <a:normAutofit fontScale="92500" lnSpcReduction="10000"/>
          </a:bodyPr>
          <a:lstStyle/>
          <a:p>
            <a:r>
              <a:rPr lang="ja-JP" altLang="en-US" sz="2400" dirty="0">
                <a:latin typeface="+mn-ea"/>
                <a:ea typeface="+mn-ea"/>
                <a:cs typeface="ヒラギノ丸ゴ ProN W4" pitchFamily="34" charset="-128"/>
              </a:rPr>
              <a:t>以下の３つの技術を組み合わせたミッション計画</a:t>
            </a:r>
            <a:endParaRPr lang="en-US" altLang="ja-JP" sz="2400" dirty="0">
              <a:latin typeface="+mn-ea"/>
              <a:ea typeface="+mn-ea"/>
              <a:cs typeface="ヒラギノ丸ゴ ProN W4" pitchFamily="34" charset="-128"/>
            </a:endParaRPr>
          </a:p>
          <a:p>
            <a:pPr lvl="1"/>
            <a:r>
              <a:rPr lang="ja-JP" altLang="en-US" dirty="0">
                <a:latin typeface="+mn-ea"/>
                <a:ea typeface="+mn-ea"/>
                <a:cs typeface="ヒラギノ丸ゴ ProN W4" pitchFamily="34" charset="-128"/>
              </a:rPr>
              <a:t>低推力推進</a:t>
            </a:r>
            <a:endParaRPr lang="en-US" altLang="ja-JP" dirty="0">
              <a:latin typeface="+mn-ea"/>
              <a:ea typeface="+mn-ea"/>
              <a:cs typeface="ヒラギノ丸ゴ ProN W4" pitchFamily="34" charset="-128"/>
            </a:endParaRPr>
          </a:p>
          <a:p>
            <a:pPr lvl="1"/>
            <a:r>
              <a:rPr lang="ja-JP" altLang="en-US" dirty="0">
                <a:latin typeface="+mn-ea"/>
                <a:ea typeface="+mn-ea"/>
                <a:cs typeface="ヒラギノ丸ゴ ProN W4" pitchFamily="34" charset="-128"/>
              </a:rPr>
              <a:t>多体問題</a:t>
            </a:r>
            <a:endParaRPr lang="en-US" altLang="ja-JP" dirty="0">
              <a:latin typeface="+mn-ea"/>
              <a:ea typeface="+mn-ea"/>
              <a:cs typeface="ヒラギノ丸ゴ ProN W4" pitchFamily="34" charset="-128"/>
            </a:endParaRPr>
          </a:p>
          <a:p>
            <a:pPr lvl="1"/>
            <a:r>
              <a:rPr lang="ja-JP" altLang="en-US" dirty="0" smtClean="0">
                <a:latin typeface="+mn-ea"/>
                <a:ea typeface="+mn-ea"/>
                <a:cs typeface="ヒラギノ丸ゴ ProN W4" pitchFamily="34" charset="-128"/>
              </a:rPr>
              <a:t>スイングバイ</a:t>
            </a:r>
            <a:endParaRPr lang="en-US" altLang="ja-JP" dirty="0" smtClean="0">
              <a:latin typeface="+mn-ea"/>
              <a:ea typeface="+mn-ea"/>
              <a:cs typeface="ヒラギノ丸ゴ ProN W4" pitchFamily="34" charset="-128"/>
            </a:endParaRPr>
          </a:p>
          <a:p>
            <a:pPr lvl="1"/>
            <a:endParaRPr lang="en-US" altLang="ja-JP" sz="2000" dirty="0" smtClean="0">
              <a:latin typeface="+mn-ea"/>
              <a:ea typeface="+mn-ea"/>
              <a:cs typeface="ヒラギノ丸ゴ ProN W4" pitchFamily="34" charset="-128"/>
            </a:endParaRPr>
          </a:p>
          <a:p>
            <a:r>
              <a:rPr lang="ja-JP" altLang="en-US" sz="2400" dirty="0">
                <a:latin typeface="+mn-ea"/>
                <a:ea typeface="+mn-ea"/>
                <a:cs typeface="ヒラギノ丸ゴ ProN W4" pitchFamily="34" charset="-128"/>
              </a:rPr>
              <a:t>高度上昇フェーズにおいては電気推進による多周回軌道計画が要求される．さらに</a:t>
            </a:r>
            <a:endParaRPr lang="en-US" altLang="ja-JP" sz="2400" dirty="0">
              <a:latin typeface="+mn-ea"/>
              <a:ea typeface="+mn-ea"/>
              <a:cs typeface="ヒラギノ丸ゴ ProN W4" pitchFamily="34" charset="-128"/>
            </a:endParaRPr>
          </a:p>
          <a:p>
            <a:pPr lvl="1"/>
            <a:r>
              <a:rPr lang="ja-JP" altLang="en-US" dirty="0">
                <a:latin typeface="+mn-ea"/>
                <a:ea typeface="+mn-ea"/>
                <a:cs typeface="ヒラギノ丸ゴ ProN W4" pitchFamily="34" charset="-128"/>
              </a:rPr>
              <a:t>低高度における軌道計画では</a:t>
            </a:r>
            <a:r>
              <a:rPr lang="ja-JP" altLang="en-US" dirty="0" smtClean="0">
                <a:latin typeface="+mn-ea"/>
                <a:ea typeface="+mn-ea"/>
                <a:cs typeface="ヒラギノ丸ゴ ProN W4" pitchFamily="34" charset="-128"/>
              </a:rPr>
              <a:t>，</a:t>
            </a:r>
            <a:r>
              <a:rPr lang="ja-JP" altLang="en-US" sz="2400" dirty="0" smtClean="0">
                <a:latin typeface="+mn-ea"/>
                <a:ea typeface="+mn-ea"/>
                <a:cs typeface="ヒラギノ丸ゴ ProN W4" pitchFamily="34" charset="-128"/>
              </a:rPr>
              <a:t>放射</a:t>
            </a:r>
            <a:r>
              <a:rPr lang="ja-JP" altLang="en-US" sz="2400" dirty="0">
                <a:latin typeface="+mn-ea"/>
                <a:ea typeface="+mn-ea"/>
                <a:cs typeface="ヒラギノ丸ゴ ProN W4" pitchFamily="34" charset="-128"/>
              </a:rPr>
              <a:t>線帯の回避</a:t>
            </a:r>
          </a:p>
          <a:p>
            <a:pPr lvl="1"/>
            <a:r>
              <a:rPr lang="ja-JP" altLang="en-US" dirty="0">
                <a:latin typeface="+mn-ea"/>
                <a:ea typeface="+mn-ea"/>
                <a:cs typeface="ヒラギノ丸ゴ ProN W4" pitchFamily="34" charset="-128"/>
              </a:rPr>
              <a:t>月高度付近では月重力の影響</a:t>
            </a:r>
            <a:r>
              <a:rPr lang="en-US" altLang="ja-JP" dirty="0">
                <a:latin typeface="+mn-ea"/>
                <a:ea typeface="+mn-ea"/>
                <a:cs typeface="ヒラギノ丸ゴ ProN W4" pitchFamily="34" charset="-128"/>
              </a:rPr>
              <a:t/>
            </a:r>
            <a:br>
              <a:rPr lang="en-US" altLang="ja-JP" dirty="0">
                <a:latin typeface="+mn-ea"/>
                <a:ea typeface="+mn-ea"/>
                <a:cs typeface="ヒラギノ丸ゴ ProN W4" pitchFamily="34" charset="-128"/>
              </a:rPr>
            </a:br>
            <a:r>
              <a:rPr lang="ja-JP" altLang="en-US" dirty="0">
                <a:latin typeface="+mn-ea"/>
                <a:ea typeface="+mn-ea"/>
                <a:cs typeface="ヒラギノ丸ゴ ProN W4" pitchFamily="34" charset="-128"/>
              </a:rPr>
              <a:t>（三体問題）</a:t>
            </a:r>
            <a:endParaRPr lang="en-US" altLang="ja-JP" dirty="0">
              <a:latin typeface="+mn-ea"/>
              <a:ea typeface="+mn-ea"/>
              <a:cs typeface="ヒラギノ丸ゴ ProN W4" pitchFamily="34" charset="-128"/>
            </a:endParaRPr>
          </a:p>
          <a:p>
            <a:pPr lvl="1">
              <a:buFont typeface="Arial" pitchFamily="34" charset="0"/>
              <a:buNone/>
            </a:pPr>
            <a:r>
              <a:rPr lang="ja-JP" altLang="en-US" dirty="0">
                <a:latin typeface="+mn-ea"/>
                <a:ea typeface="+mn-ea"/>
                <a:cs typeface="ヒラギノ丸ゴ ProN W4" pitchFamily="34" charset="-128"/>
              </a:rPr>
              <a:t>太陽方向の制約などを考慮する必要がある．</a:t>
            </a:r>
          </a:p>
          <a:p>
            <a:endParaRPr lang="en-US" altLang="ja-JP" sz="2400" dirty="0">
              <a:latin typeface="+mn-ea"/>
              <a:ea typeface="+mn-ea"/>
              <a:cs typeface="ヒラギノ丸ゴ ProN W4" pitchFamily="34" charset="-128"/>
            </a:endParaRPr>
          </a:p>
        </p:txBody>
      </p:sp>
      <p:pic>
        <p:nvPicPr>
          <p:cNvPr id="25603" name="図 6" descr="moon.bmp"/>
          <p:cNvPicPr>
            <a:picLocks noChangeAspect="1"/>
          </p:cNvPicPr>
          <p:nvPr/>
        </p:nvPicPr>
        <p:blipFill>
          <a:blip r:embed="rId3"/>
          <a:srcRect/>
          <a:stretch>
            <a:fillRect/>
          </a:stretch>
        </p:blipFill>
        <p:spPr bwMode="auto">
          <a:xfrm>
            <a:off x="5716589" y="4408430"/>
            <a:ext cx="3427412" cy="2590800"/>
          </a:xfrm>
          <a:prstGeom prst="rect">
            <a:avLst/>
          </a:prstGeom>
          <a:noFill/>
          <a:ln w="9525">
            <a:noFill/>
            <a:miter lim="800000"/>
            <a:headEnd/>
            <a:tailEnd/>
          </a:ln>
        </p:spPr>
      </p:pic>
      <p:sp>
        <p:nvSpPr>
          <p:cNvPr id="10" name="正方形/長方形 9"/>
          <p:cNvSpPr/>
          <p:nvPr/>
        </p:nvSpPr>
        <p:spPr>
          <a:xfrm>
            <a:off x="8229600" y="4833880"/>
            <a:ext cx="762000" cy="762000"/>
          </a:xfrm>
          <a:prstGeom prst="rect">
            <a:avLst/>
          </a:prstGeom>
          <a:solidFill>
            <a:srgbClr val="FF6FCF">
              <a:alpha val="47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ja-JP" altLang="en-US">
              <a:solidFill>
                <a:prstClr val="white"/>
              </a:solidFill>
            </a:endParaRPr>
          </a:p>
        </p:txBody>
      </p:sp>
      <p:sp>
        <p:nvSpPr>
          <p:cNvPr id="11" name="正方形/長方形 10"/>
          <p:cNvSpPr/>
          <p:nvPr/>
        </p:nvSpPr>
        <p:spPr>
          <a:xfrm>
            <a:off x="5638800" y="4757680"/>
            <a:ext cx="762000" cy="762000"/>
          </a:xfrm>
          <a:prstGeom prst="rect">
            <a:avLst/>
          </a:prstGeom>
          <a:solidFill>
            <a:srgbClr val="FF6FCF">
              <a:alpha val="47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ja-JP" altLang="en-US">
              <a:solidFill>
                <a:prstClr val="white"/>
              </a:solidFill>
            </a:endParaRPr>
          </a:p>
        </p:txBody>
      </p:sp>
      <p:sp>
        <p:nvSpPr>
          <p:cNvPr id="8" name="正方形/長方形 7"/>
          <p:cNvSpPr/>
          <p:nvPr/>
        </p:nvSpPr>
        <p:spPr>
          <a:xfrm>
            <a:off x="779808" y="6044340"/>
            <a:ext cx="5082784" cy="461665"/>
          </a:xfrm>
          <a:prstGeom prst="rect">
            <a:avLst/>
          </a:prstGeom>
        </p:spPr>
        <p:style>
          <a:lnRef idx="2">
            <a:schemeClr val="accent1"/>
          </a:lnRef>
          <a:fillRef idx="1">
            <a:schemeClr val="lt1"/>
          </a:fillRef>
          <a:effectRef idx="0">
            <a:schemeClr val="accent1"/>
          </a:effectRef>
          <a:fontRef idx="minor">
            <a:schemeClr val="dk1"/>
          </a:fontRef>
        </p:style>
        <p:txBody>
          <a:bodyPr wrap="square">
            <a:prstTxWarp prst="textNoShape">
              <a:avLst/>
            </a:prstTxWarp>
            <a:spAutoFit/>
          </a:bodyPr>
          <a:lstStyle/>
          <a:p>
            <a:r>
              <a:rPr lang="ja-JP" altLang="en-US" sz="2400" dirty="0">
                <a:solidFill>
                  <a:srgbClr val="000000"/>
                </a:solidFill>
                <a:cs typeface="ヒラギノ丸ゴ Pro W4" pitchFamily="34" charset="-128"/>
              </a:rPr>
              <a:t>複雑な制約条件のもとでの軌道設計</a:t>
            </a:r>
          </a:p>
        </p:txBody>
      </p:sp>
      <p:pic>
        <p:nvPicPr>
          <p:cNvPr id="9" name="図 7" descr="DESTINYロゴ.gif"/>
          <p:cNvPicPr>
            <a:picLocks noChangeAspect="1"/>
          </p:cNvPicPr>
          <p:nvPr/>
        </p:nvPicPr>
        <p:blipFill>
          <a:blip r:embed="rId4"/>
          <a:srcRect/>
          <a:stretch>
            <a:fillRect/>
          </a:stretch>
        </p:blipFill>
        <p:spPr bwMode="auto">
          <a:xfrm>
            <a:off x="8305800" y="0"/>
            <a:ext cx="838200" cy="838200"/>
          </a:xfrm>
          <a:prstGeom prst="rect">
            <a:avLst/>
          </a:prstGeom>
          <a:noFill/>
          <a:ln w="9525">
            <a:noFill/>
            <a:miter lim="800000"/>
            <a:headEnd/>
            <a:tailEnd/>
          </a:ln>
        </p:spPr>
      </p:pic>
    </p:spTree>
    <p:extLst>
      <p:ext uri="{BB962C8B-B14F-4D97-AF65-F5344CB8AC3E}">
        <p14:creationId xmlns:p14="http://schemas.microsoft.com/office/powerpoint/2010/main" val="35547796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TotalTime>
  <Words>891</Words>
  <Application>Microsoft Macintosh PowerPoint</Application>
  <PresentationFormat>画面に合わせる (4:3)</PresentationFormat>
  <Paragraphs>110</Paragraphs>
  <Slides>11</Slides>
  <Notes>4</Notes>
  <HiddenSlides>0</HiddenSlides>
  <MMClips>2</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ホワイト</vt:lpstr>
      <vt:lpstr>ISAS-京大宇宙ユニット 「宇宙環境の総合理解と人類の生存圏としての宇宙環境の利用に関する研究」 ゴールプラン説明</vt:lpstr>
      <vt:lpstr>宇宙総合学研究ユニットの体制</vt:lpstr>
      <vt:lpstr>H24年度終了時までのゴールの設定</vt:lpstr>
      <vt:lpstr>共同研究ゴールプラン目次</vt:lpstr>
      <vt:lpstr>理学分野I-1 極端宇宙天気現象と太陽-地球環境の分野横断的研究</vt:lpstr>
      <vt:lpstr>PowerPoint プレゼンテーション</vt:lpstr>
      <vt:lpstr>理3あかつきーひのでー地上共同観測</vt:lpstr>
      <vt:lpstr>PowerPoint プレゼンテーション</vt:lpstr>
      <vt:lpstr>工2:DESTINYミッションの軌道計画</vt:lpstr>
      <vt:lpstr>PowerPoint プレゼンテーション</vt:lpstr>
      <vt:lpstr>III.伝統的な宇宙理工学の範疇を超えた 新しい研究領域の開拓</vt:lpstr>
    </vt:vector>
  </TitlesOfParts>
  <Company>京都大学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ISAS-京大宇宙ユニット 「宇宙環境の総合理解と人類の生存圏としての宇宙環境の利用に関する研究」 ゴールプラン説明</dc:title>
  <dc:creator>磯部 洋明</dc:creator>
  <cp:lastModifiedBy>磯部 洋明</cp:lastModifiedBy>
  <cp:revision>10</cp:revision>
  <dcterms:created xsi:type="dcterms:W3CDTF">2011-12-16T01:15:41Z</dcterms:created>
  <dcterms:modified xsi:type="dcterms:W3CDTF">2011-12-18T14:05:31Z</dcterms:modified>
</cp:coreProperties>
</file>