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0" r:id="rId3"/>
    <p:sldId id="261" r:id="rId4"/>
    <p:sldId id="262" r:id="rId5"/>
    <p:sldId id="264" r:id="rId6"/>
    <p:sldId id="263" r:id="rId7"/>
    <p:sldId id="258" r:id="rId8"/>
    <p:sldId id="259" r:id="rId9"/>
    <p:sldId id="257" r:id="rId10"/>
    <p:sldId id="265" r:id="rId1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98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3E9C0-31DB-1642-B8F9-02A2FBD7EBBC}" type="datetimeFigureOut">
              <a:rPr kumimoji="1" lang="ja-JP" altLang="en-US" smtClean="0"/>
              <a:t>11/12/18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726AF-340A-1349-9A64-70F2304DCC00}" type="slidenum">
              <a:rPr kumimoji="1" lang="ja-JP" altLang="en-US" smtClean="0"/>
              <a:t>‹#›</a:t>
            </a:fld>
            <a:endParaRPr kumimoji="1" lang="ja-JP" altLang="en-US"/>
          </a:p>
        </p:txBody>
      </p:sp>
    </p:spTree>
    <p:extLst>
      <p:ext uri="{BB962C8B-B14F-4D97-AF65-F5344CB8AC3E}">
        <p14:creationId xmlns:p14="http://schemas.microsoft.com/office/powerpoint/2010/main" val="83197164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vl="0"/>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3DC79CC-1F01-F14B-A9F5-39F85E751461}" type="slidenum">
              <a:rPr lang="ja-JP" altLang="en-US" smtClean="0"/>
              <a:pPr/>
              <a:t>7</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vl="0"/>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3DC79CC-1F01-F14B-A9F5-39F85E751461}" type="slidenum">
              <a:rPr lang="ja-JP" altLang="en-US" smtClean="0"/>
              <a:pPr/>
              <a:t>8</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vl="0"/>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3DC79CC-1F01-F14B-A9F5-39F85E751461}" type="slidenum">
              <a:rPr lang="ja-JP" altLang="en-US" smtClean="0"/>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53006BF-3DC8-024D-9214-664C3A518A26}" type="datetimeFigureOut">
              <a:rPr kumimoji="1" lang="ja-JP" altLang="en-US" smtClean="0"/>
              <a:t>11/12/18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70D6EB-E98A-8B48-ABB5-D63D10F5C902}" type="slidenum">
              <a:rPr kumimoji="1" lang="ja-JP" altLang="en-US" smtClean="0"/>
              <a:t>‹#›</a:t>
            </a:fld>
            <a:endParaRPr kumimoji="1" lang="ja-JP" altLang="en-US"/>
          </a:p>
        </p:txBody>
      </p:sp>
    </p:spTree>
    <p:extLst>
      <p:ext uri="{BB962C8B-B14F-4D97-AF65-F5344CB8AC3E}">
        <p14:creationId xmlns:p14="http://schemas.microsoft.com/office/powerpoint/2010/main" val="328922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3006BF-3DC8-024D-9214-664C3A518A26}" type="datetimeFigureOut">
              <a:rPr kumimoji="1" lang="ja-JP" altLang="en-US" smtClean="0"/>
              <a:t>11/12/18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70D6EB-E98A-8B48-ABB5-D63D10F5C902}" type="slidenum">
              <a:rPr kumimoji="1" lang="ja-JP" altLang="en-US" smtClean="0"/>
              <a:t>‹#›</a:t>
            </a:fld>
            <a:endParaRPr kumimoji="1" lang="ja-JP" altLang="en-US"/>
          </a:p>
        </p:txBody>
      </p:sp>
    </p:spTree>
    <p:extLst>
      <p:ext uri="{BB962C8B-B14F-4D97-AF65-F5344CB8AC3E}">
        <p14:creationId xmlns:p14="http://schemas.microsoft.com/office/powerpoint/2010/main" val="1090007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3006BF-3DC8-024D-9214-664C3A518A26}" type="datetimeFigureOut">
              <a:rPr kumimoji="1" lang="ja-JP" altLang="en-US" smtClean="0"/>
              <a:t>11/12/18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70D6EB-E98A-8B48-ABB5-D63D10F5C902}" type="slidenum">
              <a:rPr kumimoji="1" lang="ja-JP" altLang="en-US" smtClean="0"/>
              <a:t>‹#›</a:t>
            </a:fld>
            <a:endParaRPr kumimoji="1" lang="ja-JP" altLang="en-US"/>
          </a:p>
        </p:txBody>
      </p:sp>
    </p:spTree>
    <p:extLst>
      <p:ext uri="{BB962C8B-B14F-4D97-AF65-F5344CB8AC3E}">
        <p14:creationId xmlns:p14="http://schemas.microsoft.com/office/powerpoint/2010/main" val="4048889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B773E801-DE13-074D-A826-A41888377C8E}" type="slidenum">
              <a:rPr lang="en-US" altLang="ja-JP"/>
              <a:pPr/>
              <a:t>‹#›</a:t>
            </a:fld>
            <a:endParaRPr lang="en-US" altLang="ja-JP"/>
          </a:p>
        </p:txBody>
      </p:sp>
    </p:spTree>
    <p:extLst>
      <p:ext uri="{BB962C8B-B14F-4D97-AF65-F5344CB8AC3E}">
        <p14:creationId xmlns:p14="http://schemas.microsoft.com/office/powerpoint/2010/main" val="9191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3006BF-3DC8-024D-9214-664C3A518A26}" type="datetimeFigureOut">
              <a:rPr kumimoji="1" lang="ja-JP" altLang="en-US" smtClean="0"/>
              <a:t>11/12/18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70D6EB-E98A-8B48-ABB5-D63D10F5C902}" type="slidenum">
              <a:rPr kumimoji="1" lang="ja-JP" altLang="en-US" smtClean="0"/>
              <a:t>‹#›</a:t>
            </a:fld>
            <a:endParaRPr kumimoji="1" lang="ja-JP" altLang="en-US"/>
          </a:p>
        </p:txBody>
      </p:sp>
    </p:spTree>
    <p:extLst>
      <p:ext uri="{BB962C8B-B14F-4D97-AF65-F5344CB8AC3E}">
        <p14:creationId xmlns:p14="http://schemas.microsoft.com/office/powerpoint/2010/main" val="122002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53006BF-3DC8-024D-9214-664C3A518A26}" type="datetimeFigureOut">
              <a:rPr kumimoji="1" lang="ja-JP" altLang="en-US" smtClean="0"/>
              <a:t>11/12/18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70D6EB-E98A-8B48-ABB5-D63D10F5C902}" type="slidenum">
              <a:rPr kumimoji="1" lang="ja-JP" altLang="en-US" smtClean="0"/>
              <a:t>‹#›</a:t>
            </a:fld>
            <a:endParaRPr kumimoji="1" lang="ja-JP" altLang="en-US"/>
          </a:p>
        </p:txBody>
      </p:sp>
    </p:spTree>
    <p:extLst>
      <p:ext uri="{BB962C8B-B14F-4D97-AF65-F5344CB8AC3E}">
        <p14:creationId xmlns:p14="http://schemas.microsoft.com/office/powerpoint/2010/main" val="31489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53006BF-3DC8-024D-9214-664C3A518A26}" type="datetimeFigureOut">
              <a:rPr kumimoji="1" lang="ja-JP" altLang="en-US" smtClean="0"/>
              <a:t>11/12/18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70D6EB-E98A-8B48-ABB5-D63D10F5C902}" type="slidenum">
              <a:rPr kumimoji="1" lang="ja-JP" altLang="en-US" smtClean="0"/>
              <a:t>‹#›</a:t>
            </a:fld>
            <a:endParaRPr kumimoji="1" lang="ja-JP" altLang="en-US"/>
          </a:p>
        </p:txBody>
      </p:sp>
    </p:spTree>
    <p:extLst>
      <p:ext uri="{BB962C8B-B14F-4D97-AF65-F5344CB8AC3E}">
        <p14:creationId xmlns:p14="http://schemas.microsoft.com/office/powerpoint/2010/main" val="377393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53006BF-3DC8-024D-9214-664C3A518A26}" type="datetimeFigureOut">
              <a:rPr kumimoji="1" lang="ja-JP" altLang="en-US" smtClean="0"/>
              <a:t>11/12/18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70D6EB-E98A-8B48-ABB5-D63D10F5C902}" type="slidenum">
              <a:rPr kumimoji="1" lang="ja-JP" altLang="en-US" smtClean="0"/>
              <a:t>‹#›</a:t>
            </a:fld>
            <a:endParaRPr kumimoji="1" lang="ja-JP" altLang="en-US"/>
          </a:p>
        </p:txBody>
      </p:sp>
    </p:spTree>
    <p:extLst>
      <p:ext uri="{BB962C8B-B14F-4D97-AF65-F5344CB8AC3E}">
        <p14:creationId xmlns:p14="http://schemas.microsoft.com/office/powerpoint/2010/main" val="304215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53006BF-3DC8-024D-9214-664C3A518A26}" type="datetimeFigureOut">
              <a:rPr kumimoji="1" lang="ja-JP" altLang="en-US" smtClean="0"/>
              <a:t>11/12/18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670D6EB-E98A-8B48-ABB5-D63D10F5C902}" type="slidenum">
              <a:rPr kumimoji="1" lang="ja-JP" altLang="en-US" smtClean="0"/>
              <a:t>‹#›</a:t>
            </a:fld>
            <a:endParaRPr kumimoji="1" lang="ja-JP" altLang="en-US"/>
          </a:p>
        </p:txBody>
      </p:sp>
    </p:spTree>
    <p:extLst>
      <p:ext uri="{BB962C8B-B14F-4D97-AF65-F5344CB8AC3E}">
        <p14:creationId xmlns:p14="http://schemas.microsoft.com/office/powerpoint/2010/main" val="86406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53006BF-3DC8-024D-9214-664C3A518A26}" type="datetimeFigureOut">
              <a:rPr kumimoji="1" lang="ja-JP" altLang="en-US" smtClean="0"/>
              <a:t>11/12/18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670D6EB-E98A-8B48-ABB5-D63D10F5C902}" type="slidenum">
              <a:rPr kumimoji="1" lang="ja-JP" altLang="en-US" smtClean="0"/>
              <a:t>‹#›</a:t>
            </a:fld>
            <a:endParaRPr kumimoji="1" lang="ja-JP" altLang="en-US"/>
          </a:p>
        </p:txBody>
      </p:sp>
    </p:spTree>
    <p:extLst>
      <p:ext uri="{BB962C8B-B14F-4D97-AF65-F5344CB8AC3E}">
        <p14:creationId xmlns:p14="http://schemas.microsoft.com/office/powerpoint/2010/main" val="35599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53006BF-3DC8-024D-9214-664C3A518A26}" type="datetimeFigureOut">
              <a:rPr kumimoji="1" lang="ja-JP" altLang="en-US" smtClean="0"/>
              <a:t>11/12/18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70D6EB-E98A-8B48-ABB5-D63D10F5C902}" type="slidenum">
              <a:rPr kumimoji="1" lang="ja-JP" altLang="en-US" smtClean="0"/>
              <a:t>‹#›</a:t>
            </a:fld>
            <a:endParaRPr kumimoji="1" lang="ja-JP" altLang="en-US"/>
          </a:p>
        </p:txBody>
      </p:sp>
    </p:spTree>
    <p:extLst>
      <p:ext uri="{BB962C8B-B14F-4D97-AF65-F5344CB8AC3E}">
        <p14:creationId xmlns:p14="http://schemas.microsoft.com/office/powerpoint/2010/main" val="212141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53006BF-3DC8-024D-9214-664C3A518A26}" type="datetimeFigureOut">
              <a:rPr kumimoji="1" lang="ja-JP" altLang="en-US" smtClean="0"/>
              <a:t>11/12/18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70D6EB-E98A-8B48-ABB5-D63D10F5C902}" type="slidenum">
              <a:rPr kumimoji="1" lang="ja-JP" altLang="en-US" smtClean="0"/>
              <a:t>‹#›</a:t>
            </a:fld>
            <a:endParaRPr kumimoji="1" lang="ja-JP" altLang="en-US"/>
          </a:p>
        </p:txBody>
      </p:sp>
    </p:spTree>
    <p:extLst>
      <p:ext uri="{BB962C8B-B14F-4D97-AF65-F5344CB8AC3E}">
        <p14:creationId xmlns:p14="http://schemas.microsoft.com/office/powerpoint/2010/main" val="4397488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006BF-3DC8-024D-9214-664C3A518A26}" type="datetimeFigureOut">
              <a:rPr kumimoji="1" lang="ja-JP" altLang="en-US" smtClean="0"/>
              <a:t>11/12/18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0D6EB-E98A-8B48-ABB5-D63D10F5C902}" type="slidenum">
              <a:rPr kumimoji="1" lang="ja-JP" altLang="en-US" smtClean="0"/>
              <a:t>‹#›</a:t>
            </a:fld>
            <a:endParaRPr kumimoji="1" lang="ja-JP" altLang="en-US"/>
          </a:p>
        </p:txBody>
      </p:sp>
    </p:spTree>
    <p:extLst>
      <p:ext uri="{BB962C8B-B14F-4D97-AF65-F5344CB8AC3E}">
        <p14:creationId xmlns:p14="http://schemas.microsoft.com/office/powerpoint/2010/main" val="2798063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963" y="1899515"/>
            <a:ext cx="8726855" cy="1470025"/>
          </a:xfrm>
        </p:spPr>
        <p:txBody>
          <a:bodyPr>
            <a:normAutofit fontScale="90000"/>
          </a:bodyPr>
          <a:lstStyle/>
          <a:p>
            <a:r>
              <a:rPr kumimoji="1" lang="ja-JP" altLang="en-US" dirty="0" smtClean="0"/>
              <a:t>微生物の宇宙旅行</a:t>
            </a:r>
            <a:r>
              <a:rPr kumimoji="1" lang="en-US" altLang="ja-JP" dirty="0" smtClean="0"/>
              <a:t/>
            </a:r>
            <a:br>
              <a:rPr kumimoji="1" lang="en-US" altLang="ja-JP" dirty="0" smtClean="0"/>
            </a:br>
            <a:r>
              <a:rPr lang="en-US" altLang="ja-JP" sz="3600" dirty="0" smtClean="0"/>
              <a:t>〜</a:t>
            </a:r>
            <a:r>
              <a:rPr lang="ja-JP" altLang="ja-JP" sz="3600" dirty="0" smtClean="0"/>
              <a:t>微生物の惑星間往来の可能性</a:t>
            </a:r>
            <a:r>
              <a:rPr lang="ja-JP" altLang="en-US" sz="3600" dirty="0" smtClean="0"/>
              <a:t>に</a:t>
            </a:r>
            <a:r>
              <a:rPr lang="ja-JP" altLang="ja-JP" sz="3600" dirty="0" smtClean="0"/>
              <a:t>関する研究</a:t>
            </a:r>
            <a:r>
              <a:rPr lang="en-US" altLang="ja-JP" sz="3600" dirty="0" smtClean="0"/>
              <a:t>〜</a:t>
            </a:r>
            <a:r>
              <a:rPr lang="en-US" altLang="ja-JP" dirty="0" smtClean="0"/>
              <a:t/>
            </a:r>
            <a:br>
              <a:rPr lang="en-US" altLang="ja-JP" dirty="0" smtClean="0"/>
            </a:br>
            <a:endParaRPr kumimoji="1" lang="ja-JP" altLang="en-US" dirty="0"/>
          </a:p>
        </p:txBody>
      </p:sp>
      <p:sp>
        <p:nvSpPr>
          <p:cNvPr id="3" name="サブタイトル 2"/>
          <p:cNvSpPr>
            <a:spLocks noGrp="1"/>
          </p:cNvSpPr>
          <p:nvPr>
            <p:ph type="subTitle" idx="1"/>
          </p:nvPr>
        </p:nvSpPr>
        <p:spPr>
          <a:xfrm>
            <a:off x="1039092" y="3632200"/>
            <a:ext cx="7264400" cy="2925618"/>
          </a:xfrm>
        </p:spPr>
        <p:txBody>
          <a:bodyPr>
            <a:noAutofit/>
          </a:bodyPr>
          <a:lstStyle/>
          <a:p>
            <a:r>
              <a:rPr kumimoji="1" lang="ja-JP" altLang="en-US" sz="2400" dirty="0" smtClean="0">
                <a:solidFill>
                  <a:schemeClr val="tx1"/>
                </a:solidFill>
              </a:rPr>
              <a:t>京都大学宇宙総合学研究ユニット</a:t>
            </a:r>
            <a:endParaRPr kumimoji="1" lang="en-US" altLang="ja-JP" sz="2400" dirty="0" smtClean="0">
              <a:solidFill>
                <a:schemeClr val="tx1"/>
              </a:solidFill>
            </a:endParaRPr>
          </a:p>
          <a:p>
            <a:r>
              <a:rPr kumimoji="1" lang="ja-JP" altLang="en-US" sz="2400" dirty="0" smtClean="0">
                <a:solidFill>
                  <a:schemeClr val="tx1"/>
                </a:solidFill>
              </a:rPr>
              <a:t>磯部洋明、坂東舞衣（</a:t>
            </a:r>
            <a:r>
              <a:rPr kumimoji="1" lang="en-US" altLang="ja-JP" sz="2400" dirty="0" smtClean="0">
                <a:solidFill>
                  <a:schemeClr val="tx1"/>
                </a:solidFill>
              </a:rPr>
              <a:t>ISAS</a:t>
            </a:r>
            <a:r>
              <a:rPr kumimoji="1" lang="ja-JP" altLang="en-US" sz="2400" dirty="0" smtClean="0">
                <a:solidFill>
                  <a:schemeClr val="tx1"/>
                </a:solidFill>
              </a:rPr>
              <a:t>共同研究部門）</a:t>
            </a:r>
            <a:endParaRPr kumimoji="1" lang="en-US" altLang="ja-JP" sz="2400" dirty="0" smtClean="0">
              <a:solidFill>
                <a:schemeClr val="tx1"/>
              </a:solidFill>
            </a:endParaRPr>
          </a:p>
          <a:p>
            <a:r>
              <a:rPr lang="ja-JP" altLang="en-US" sz="2400" dirty="0" smtClean="0">
                <a:solidFill>
                  <a:schemeClr val="tx1"/>
                </a:solidFill>
              </a:rPr>
              <a:t>山川宏（副ユニット長、生存研）、杉山雅（山川研</a:t>
            </a:r>
            <a:r>
              <a:rPr lang="en-US" altLang="ja-JP" sz="2400" dirty="0" smtClean="0">
                <a:solidFill>
                  <a:schemeClr val="tx1"/>
                </a:solidFill>
              </a:rPr>
              <a:t>B4</a:t>
            </a:r>
            <a:r>
              <a:rPr lang="ja-JP" altLang="en-US" sz="2400" dirty="0" smtClean="0">
                <a:solidFill>
                  <a:schemeClr val="tx1"/>
                </a:solidFill>
              </a:rPr>
              <a:t>）</a:t>
            </a:r>
            <a:endParaRPr kumimoji="1" lang="en-US" altLang="ja-JP" sz="2400" dirty="0" smtClean="0">
              <a:solidFill>
                <a:schemeClr val="tx1"/>
              </a:solidFill>
            </a:endParaRPr>
          </a:p>
          <a:p>
            <a:r>
              <a:rPr lang="ja-JP" altLang="en-US" sz="2400" dirty="0" smtClean="0">
                <a:solidFill>
                  <a:schemeClr val="tx1"/>
                </a:solidFill>
              </a:rPr>
              <a:t>大野照文（総合博物館）</a:t>
            </a:r>
            <a:endParaRPr lang="en-US" altLang="ja-JP" sz="2400" dirty="0" smtClean="0">
              <a:solidFill>
                <a:schemeClr val="tx1"/>
              </a:solidFill>
            </a:endParaRPr>
          </a:p>
          <a:p>
            <a:r>
              <a:rPr kumimoji="1" lang="ja-JP" altLang="en-US" sz="2400" dirty="0" smtClean="0">
                <a:solidFill>
                  <a:schemeClr val="tx1"/>
                </a:solidFill>
              </a:rPr>
              <a:t>柴田裕実、斧高一（工学研究科）</a:t>
            </a:r>
            <a:endParaRPr kumimoji="1" lang="en-US" altLang="ja-JP" sz="2400" dirty="0" smtClean="0">
              <a:solidFill>
                <a:schemeClr val="tx1"/>
              </a:solidFill>
            </a:endParaRPr>
          </a:p>
          <a:p>
            <a:r>
              <a:rPr lang="ja-JP" altLang="en-US" sz="2400" dirty="0" smtClean="0">
                <a:solidFill>
                  <a:schemeClr val="tx1"/>
                </a:solidFill>
              </a:rPr>
              <a:t>柴田一成（理学研究科）</a:t>
            </a:r>
            <a:endParaRPr lang="en-US" altLang="ja-JP" sz="2400" dirty="0" smtClean="0">
              <a:solidFill>
                <a:schemeClr val="tx1"/>
              </a:solidFill>
            </a:endParaRPr>
          </a:p>
          <a:p>
            <a:r>
              <a:rPr lang="ja-JP" altLang="en-US" sz="2400" dirty="0" smtClean="0">
                <a:solidFill>
                  <a:schemeClr val="tx1"/>
                </a:solidFill>
              </a:rPr>
              <a:t>藤原顕</a:t>
            </a:r>
            <a:r>
              <a:rPr lang="en-US" altLang="ja-JP" sz="2400" dirty="0" smtClean="0">
                <a:solidFill>
                  <a:schemeClr val="tx1"/>
                </a:solidFill>
              </a:rPr>
              <a:t>(ISAS</a:t>
            </a:r>
            <a:r>
              <a:rPr lang="ja-JP" altLang="en-US" sz="2400" dirty="0" smtClean="0">
                <a:solidFill>
                  <a:schemeClr val="tx1"/>
                </a:solidFill>
              </a:rPr>
              <a:t>名誉教授</a:t>
            </a:r>
            <a:r>
              <a:rPr lang="en-US" altLang="ja-JP" sz="2400" dirty="0" smtClean="0">
                <a:solidFill>
                  <a:schemeClr val="tx1"/>
                </a:solidFill>
              </a:rPr>
              <a:t>)</a:t>
            </a:r>
            <a:endParaRPr lang="en-US" altLang="ja-JP" sz="2400" dirty="0">
              <a:solidFill>
                <a:schemeClr val="tx1"/>
              </a:solidFill>
            </a:endParaRPr>
          </a:p>
          <a:p>
            <a:endParaRPr kumimoji="1" lang="en-US" altLang="ja-JP" sz="2400" dirty="0" smtClean="0">
              <a:solidFill>
                <a:schemeClr val="tx1"/>
              </a:solidFill>
            </a:endParaRPr>
          </a:p>
          <a:p>
            <a:endParaRPr kumimoji="1" lang="ja-JP" altLang="en-US" sz="2400" dirty="0">
              <a:solidFill>
                <a:schemeClr val="tx1"/>
              </a:solidFill>
            </a:endParaRPr>
          </a:p>
        </p:txBody>
      </p:sp>
    </p:spTree>
    <p:extLst>
      <p:ext uri="{BB962C8B-B14F-4D97-AF65-F5344CB8AC3E}">
        <p14:creationId xmlns:p14="http://schemas.microsoft.com/office/powerpoint/2010/main" val="3854374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今後の展開</a:t>
            </a:r>
            <a:endParaRPr kumimoji="1" lang="ja-JP" altLang="en-US" sz="3600" dirty="0"/>
          </a:p>
        </p:txBody>
      </p:sp>
      <p:sp>
        <p:nvSpPr>
          <p:cNvPr id="3" name="コンテンツ プレースホルダー 2"/>
          <p:cNvSpPr>
            <a:spLocks noGrp="1"/>
          </p:cNvSpPr>
          <p:nvPr>
            <p:ph idx="1"/>
          </p:nvPr>
        </p:nvSpPr>
        <p:spPr/>
        <p:txBody>
          <a:bodyPr>
            <a:noAutofit/>
          </a:bodyPr>
          <a:lstStyle/>
          <a:p>
            <a:r>
              <a:rPr kumimoji="1" lang="ja-JP" altLang="en-US" sz="2400" dirty="0" smtClean="0"/>
              <a:t>様々な大きさ、形状、初速度を持つダストの軌道群を計算し、地球</a:t>
            </a:r>
            <a:r>
              <a:rPr kumimoji="1" lang="en-US" altLang="ja-JP" sz="2400" dirty="0" smtClean="0"/>
              <a:t>-</a:t>
            </a:r>
            <a:r>
              <a:rPr kumimoji="1" lang="ja-JP" altLang="en-US" sz="2400" dirty="0" smtClean="0"/>
              <a:t>火星（</a:t>
            </a:r>
            <a:r>
              <a:rPr lang="en-US" altLang="ja-JP" sz="2400" dirty="0" smtClean="0"/>
              <a:t>+</a:t>
            </a:r>
            <a:r>
              <a:rPr lang="ja-JP" altLang="en-US" sz="2400" dirty="0" smtClean="0"/>
              <a:t>他天体も</a:t>
            </a:r>
            <a:r>
              <a:rPr kumimoji="1" lang="ja-JP" altLang="en-US" sz="2400" dirty="0" smtClean="0"/>
              <a:t>）間移動の可能性を定量評価。過去の太陽活動度も</a:t>
            </a:r>
            <a:r>
              <a:rPr kumimoji="1" lang="ja-JP" altLang="en-US" sz="2400" dirty="0" smtClean="0"/>
              <a:t>考慮</a:t>
            </a:r>
            <a:endParaRPr lang="en-US" altLang="ja-JP" sz="2400" dirty="0"/>
          </a:p>
          <a:p>
            <a:r>
              <a:rPr kumimoji="1" lang="ja-JP" altLang="en-US" sz="2400" dirty="0" smtClean="0"/>
              <a:t>ダストの</a:t>
            </a:r>
            <a:r>
              <a:rPr kumimoji="1" lang="ja-JP" altLang="en-US" sz="2400" dirty="0" smtClean="0"/>
              <a:t>物理</a:t>
            </a:r>
            <a:endParaRPr kumimoji="1" lang="en-US" altLang="ja-JP" sz="2400" dirty="0" smtClean="0"/>
          </a:p>
          <a:p>
            <a:pPr lvl="1"/>
            <a:r>
              <a:rPr kumimoji="1" lang="en-US" altLang="ja-JP" sz="1800" dirty="0" smtClean="0"/>
              <a:t>1μm</a:t>
            </a:r>
            <a:r>
              <a:rPr kumimoji="1" lang="ja-JP" altLang="en-US" sz="1800" dirty="0" smtClean="0"/>
              <a:t>のダスト</a:t>
            </a:r>
            <a:r>
              <a:rPr kumimoji="1" lang="en-US" altLang="ja-JP" sz="1800" dirty="0" smtClean="0"/>
              <a:t> ~ </a:t>
            </a:r>
            <a:r>
              <a:rPr kumimoji="1" lang="ja-JP" altLang="en-US" sz="1800" dirty="0" smtClean="0"/>
              <a:t>可視光波長と同程度（</a:t>
            </a:r>
            <a:r>
              <a:rPr lang="ja-JP" altLang="en-US" sz="1800" dirty="0" smtClean="0"/>
              <a:t>ミー</a:t>
            </a:r>
            <a:r>
              <a:rPr kumimoji="1" lang="ja-JP" altLang="en-US" sz="1800" dirty="0" smtClean="0"/>
              <a:t>散乱）</a:t>
            </a:r>
            <a:r>
              <a:rPr kumimoji="1" lang="en-US" altLang="ja-JP" sz="1800" dirty="0" smtClean="0"/>
              <a:t>...</a:t>
            </a:r>
            <a:r>
              <a:rPr kumimoji="1" lang="ja-JP" altLang="en-US" sz="1800" dirty="0" smtClean="0"/>
              <a:t>運動量のもらい方はどう変わるか？</a:t>
            </a:r>
            <a:endParaRPr lang="en-US" altLang="ja-JP" sz="1800" dirty="0"/>
          </a:p>
          <a:p>
            <a:pPr lvl="1"/>
            <a:r>
              <a:rPr lang="ja-JP" altLang="en-US" sz="1800" dirty="0" smtClean="0"/>
              <a:t>小惑星衝突時に発生する岩石、ダストのサイズ、初速度分布</a:t>
            </a:r>
            <a:endParaRPr lang="en-US" altLang="ja-JP" sz="1800" dirty="0" smtClean="0"/>
          </a:p>
          <a:p>
            <a:pPr lvl="1"/>
            <a:r>
              <a:rPr lang="en-US" altLang="ja-JP" sz="1800" dirty="0" smtClean="0"/>
              <a:t>ISAS</a:t>
            </a:r>
            <a:r>
              <a:rPr lang="ja-JP" altLang="en-US" sz="1800" dirty="0" smtClean="0"/>
              <a:t>との共同研究でできる新たな実験を検討</a:t>
            </a:r>
            <a:endParaRPr kumimoji="1" lang="en-US" altLang="ja-JP" sz="2400" dirty="0"/>
          </a:p>
          <a:p>
            <a:r>
              <a:rPr lang="ja-JP" altLang="en-US" sz="2400" dirty="0" smtClean="0"/>
              <a:t>燃え尽きずに大気圏からの脱出、突入は可能？</a:t>
            </a:r>
            <a:endParaRPr lang="en-US" altLang="ja-JP" sz="2400" dirty="0" smtClean="0"/>
          </a:p>
          <a:p>
            <a:r>
              <a:rPr lang="ja-JP" altLang="en-US" sz="2400" dirty="0" smtClean="0"/>
              <a:t>どれほどのシールドがあれば生命は生き延びられる</a:t>
            </a:r>
            <a:r>
              <a:rPr lang="ja-JP" altLang="en-US" sz="2400" dirty="0" smtClean="0"/>
              <a:t>？</a:t>
            </a:r>
            <a:endParaRPr kumimoji="1" lang="en-US" altLang="ja-JP" sz="2400" dirty="0"/>
          </a:p>
          <a:p>
            <a:r>
              <a:rPr lang="ja-JP" altLang="en-US" sz="2400" dirty="0" smtClean="0"/>
              <a:t>火星隕石</a:t>
            </a:r>
            <a:r>
              <a:rPr lang="ja-JP" altLang="en-US" sz="2400" dirty="0" smtClean="0"/>
              <a:t>採取</a:t>
            </a:r>
            <a:endParaRPr kumimoji="1" lang="en-US" altLang="ja-JP" sz="2400" dirty="0"/>
          </a:p>
          <a:p>
            <a:r>
              <a:rPr lang="ja-JP" altLang="en-US" sz="2400" dirty="0" smtClean="0"/>
              <a:t>新たな生命進化シナリオの構築</a:t>
            </a:r>
            <a:endParaRPr kumimoji="1" lang="ja-JP" altLang="en-US" sz="2400" dirty="0"/>
          </a:p>
        </p:txBody>
      </p:sp>
    </p:spTree>
    <p:extLst>
      <p:ext uri="{BB962C8B-B14F-4D97-AF65-F5344CB8AC3E}">
        <p14:creationId xmlns:p14="http://schemas.microsoft.com/office/powerpoint/2010/main" val="333468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90788"/>
            <a:ext cx="4500563" cy="1966913"/>
          </a:xfrm>
        </p:spPr>
        <p:txBody>
          <a:bodyPr/>
          <a:lstStyle/>
          <a:p>
            <a:r>
              <a:rPr lang="ja-JP" altLang="en-US" sz="3600" dirty="0"/>
              <a:t>火星隕石</a:t>
            </a:r>
            <a:r>
              <a:rPr lang="en-US" altLang="ja-JP" sz="3600" dirty="0" smtClean="0"/>
              <a:t>ALH84001</a:t>
            </a:r>
            <a:r>
              <a:rPr lang="en-US" altLang="ja-JP" sz="2400" dirty="0" smtClean="0"/>
              <a:t/>
            </a:r>
            <a:br>
              <a:rPr lang="en-US" altLang="ja-JP" sz="2400" dirty="0" smtClean="0"/>
            </a:br>
            <a:r>
              <a:rPr lang="ja-JP" altLang="en-US" sz="3600" dirty="0"/>
              <a:t>中の「生命の痕跡</a:t>
            </a:r>
            <a:r>
              <a:rPr lang="en-US" altLang="ja-JP" sz="3600" dirty="0"/>
              <a:t>?</a:t>
            </a:r>
            <a:r>
              <a:rPr lang="ja-JP" altLang="en-US" sz="3600" dirty="0"/>
              <a:t>」</a:t>
            </a:r>
            <a:r>
              <a:rPr lang="en-US" altLang="ja-JP" sz="3600" dirty="0"/>
              <a:t/>
            </a:r>
            <a:br>
              <a:rPr lang="en-US" altLang="ja-JP" sz="3600" dirty="0"/>
            </a:br>
            <a:r>
              <a:rPr lang="en-US" altLang="ja-JP" sz="2400" dirty="0"/>
              <a:t>(1996</a:t>
            </a:r>
            <a:r>
              <a:rPr lang="en-US" altLang="ja-JP" sz="1800" dirty="0"/>
              <a:t>,</a:t>
            </a:r>
            <a:r>
              <a:rPr lang="ja-JP" altLang="en-US" sz="1800" dirty="0"/>
              <a:t>　</a:t>
            </a:r>
            <a:r>
              <a:rPr lang="en-US" altLang="ja-JP" sz="2400" dirty="0"/>
              <a:t>David McKay</a:t>
            </a:r>
            <a:r>
              <a:rPr lang="ja-JP" altLang="en-US" sz="2400" dirty="0"/>
              <a:t>）</a:t>
            </a:r>
            <a:endParaRPr lang="ja-JP" altLang="en-US" sz="3200" dirty="0"/>
          </a:p>
        </p:txBody>
      </p:sp>
      <p:sp>
        <p:nvSpPr>
          <p:cNvPr id="121859" name="Rectangle 3"/>
          <p:cNvSpPr>
            <a:spLocks noGrp="1" noChangeArrowheads="1"/>
          </p:cNvSpPr>
          <p:nvPr>
            <p:ph type="body" sz="half" idx="1"/>
          </p:nvPr>
        </p:nvSpPr>
        <p:spPr>
          <a:xfrm>
            <a:off x="327175" y="2035976"/>
            <a:ext cx="3962400" cy="3914655"/>
          </a:xfrm>
        </p:spPr>
        <p:txBody>
          <a:bodyPr>
            <a:noAutofit/>
          </a:bodyPr>
          <a:lstStyle/>
          <a:p>
            <a:pPr>
              <a:lnSpc>
                <a:spcPct val="90000"/>
              </a:lnSpc>
            </a:pPr>
            <a:r>
              <a:rPr lang="ja-JP" altLang="en-US" sz="2400" dirty="0" smtClean="0"/>
              <a:t>火星</a:t>
            </a:r>
            <a:r>
              <a:rPr lang="ja-JP" altLang="en-US" sz="2400" dirty="0"/>
              <a:t>から飛来</a:t>
            </a:r>
            <a:r>
              <a:rPr lang="ja-JP" altLang="en-US" sz="2400" dirty="0" smtClean="0"/>
              <a:t>し、</a:t>
            </a:r>
            <a:r>
              <a:rPr lang="en-US" altLang="ja-JP" sz="2400" dirty="0" smtClean="0"/>
              <a:t>1984</a:t>
            </a:r>
            <a:r>
              <a:rPr lang="ja-JP" altLang="en-US" sz="2400" dirty="0" smtClean="0"/>
              <a:t>年に南極で採集された隕石</a:t>
            </a:r>
            <a:r>
              <a:rPr lang="ja-JP" altLang="ja-JP" sz="2400" dirty="0" smtClean="0"/>
              <a:t>。</a:t>
            </a:r>
            <a:r>
              <a:rPr lang="ja-JP" altLang="en-US" sz="2400" dirty="0" smtClean="0"/>
              <a:t>重さ約</a:t>
            </a:r>
            <a:r>
              <a:rPr lang="en-US" altLang="ja-JP" sz="2400" dirty="0" smtClean="0"/>
              <a:t>1.93 kg</a:t>
            </a:r>
          </a:p>
          <a:p>
            <a:pPr>
              <a:lnSpc>
                <a:spcPct val="90000"/>
              </a:lnSpc>
            </a:pPr>
            <a:r>
              <a:rPr lang="ja-JP" altLang="en-US" sz="2400" dirty="0" smtClean="0"/>
              <a:t>火星由来であることは元素組成費から決定</a:t>
            </a:r>
            <a:r>
              <a:rPr lang="en-US" altLang="ja-JP" sz="2400" dirty="0" smtClean="0"/>
              <a:t> </a:t>
            </a:r>
          </a:p>
          <a:p>
            <a:pPr>
              <a:lnSpc>
                <a:spcPct val="90000"/>
              </a:lnSpc>
            </a:pPr>
            <a:endParaRPr lang="en-US" altLang="ja-JP" sz="2400" dirty="0" smtClean="0"/>
          </a:p>
          <a:p>
            <a:pPr>
              <a:lnSpc>
                <a:spcPct val="90000"/>
              </a:lnSpc>
            </a:pPr>
            <a:r>
              <a:rPr lang="ja-JP" altLang="en-US" sz="2400" dirty="0" smtClean="0"/>
              <a:t>中央のミミズ状の構造が細菌は細菌が作る群体？</a:t>
            </a:r>
            <a:endParaRPr lang="en-US" altLang="ja-JP" sz="2400" dirty="0" smtClean="0"/>
          </a:p>
          <a:p>
            <a:pPr>
              <a:lnSpc>
                <a:spcPct val="90000"/>
              </a:lnSpc>
            </a:pPr>
            <a:r>
              <a:rPr lang="ja-JP" altLang="en-US" sz="2400" dirty="0" smtClean="0"/>
              <a:t>電子顕微鏡で観察するためのサンプルを作る際に人工的にできてしまった構造という説もあり。</a:t>
            </a:r>
            <a:endParaRPr lang="en-US" altLang="ja-JP" sz="2400" dirty="0" smtClean="0"/>
          </a:p>
          <a:p>
            <a:pPr>
              <a:lnSpc>
                <a:spcPct val="90000"/>
              </a:lnSpc>
            </a:pPr>
            <a:r>
              <a:rPr lang="ja-JP" altLang="en-US" sz="2400" dirty="0" smtClean="0"/>
              <a:t>まだ決着はついていない</a:t>
            </a:r>
          </a:p>
          <a:p>
            <a:pPr>
              <a:lnSpc>
                <a:spcPct val="90000"/>
              </a:lnSpc>
              <a:buClr>
                <a:schemeClr val="tx1"/>
              </a:buClr>
            </a:pPr>
            <a:endParaRPr lang="ja-JP" altLang="en-US" sz="2000" dirty="0" smtClean="0"/>
          </a:p>
          <a:p>
            <a:pPr lvl="2">
              <a:lnSpc>
                <a:spcPct val="90000"/>
              </a:lnSpc>
              <a:buFont typeface="Osaka" pitchFamily="-106" charset="-128"/>
              <a:buChar char="•"/>
            </a:pPr>
            <a:endParaRPr lang="ja-JP" sz="2000" dirty="0">
              <a:latin typeface="ＭＳ 明朝" pitchFamily="-106" charset="-128"/>
              <a:ea typeface="ＭＳ 明朝" pitchFamily="-106" charset="-128"/>
              <a:cs typeface="ＭＳ 明朝" pitchFamily="-106" charset="-128"/>
            </a:endParaRPr>
          </a:p>
          <a:p>
            <a:pPr lvl="2">
              <a:lnSpc>
                <a:spcPct val="90000"/>
              </a:lnSpc>
            </a:pPr>
            <a:endParaRPr lang="ja-JP" altLang="en-US" sz="1600" dirty="0">
              <a:latin typeface="ＭＳ 明朝" pitchFamily="-106" charset="-128"/>
              <a:ea typeface="ＭＳ 明朝" pitchFamily="-106" charset="-128"/>
              <a:cs typeface="ＭＳ 明朝" pitchFamily="-106" charset="-128"/>
            </a:endParaRPr>
          </a:p>
          <a:p>
            <a:pPr>
              <a:lnSpc>
                <a:spcPct val="90000"/>
              </a:lnSpc>
            </a:pPr>
            <a:endParaRPr lang="en-US" altLang="ja-JP" sz="2000" dirty="0"/>
          </a:p>
        </p:txBody>
      </p:sp>
      <p:pic>
        <p:nvPicPr>
          <p:cNvPr id="121860" name="Picture 2"/>
          <p:cNvPicPr>
            <a:picLocks noChangeAspect="1" noChangeArrowheads="1"/>
          </p:cNvPicPr>
          <p:nvPr/>
        </p:nvPicPr>
        <p:blipFill>
          <a:blip r:embed="rId2"/>
          <a:srcRect/>
          <a:stretch>
            <a:fillRect/>
          </a:stretch>
        </p:blipFill>
        <p:spPr bwMode="auto">
          <a:xfrm>
            <a:off x="4429125" y="500063"/>
            <a:ext cx="4286250" cy="2895600"/>
          </a:xfrm>
          <a:prstGeom prst="rect">
            <a:avLst/>
          </a:prstGeom>
          <a:noFill/>
          <a:ln w="9525">
            <a:noFill/>
            <a:miter lim="800000"/>
            <a:headEnd/>
            <a:tailEnd/>
          </a:ln>
        </p:spPr>
      </p:pic>
      <p:pic>
        <p:nvPicPr>
          <p:cNvPr id="121861" name="Picture 3"/>
          <p:cNvPicPr>
            <a:picLocks noChangeAspect="1" noChangeArrowheads="1"/>
          </p:cNvPicPr>
          <p:nvPr/>
        </p:nvPicPr>
        <p:blipFill>
          <a:blip r:embed="rId3"/>
          <a:srcRect/>
          <a:stretch>
            <a:fillRect/>
          </a:stretch>
        </p:blipFill>
        <p:spPr bwMode="auto">
          <a:xfrm>
            <a:off x="4429125" y="3571875"/>
            <a:ext cx="4254500" cy="2714625"/>
          </a:xfrm>
          <a:prstGeom prst="rect">
            <a:avLst/>
          </a:prstGeom>
          <a:noFill/>
          <a:ln w="9525">
            <a:noFill/>
            <a:miter lim="800000"/>
            <a:headEnd/>
            <a:tailEnd/>
          </a:ln>
        </p:spPr>
      </p:pic>
    </p:spTree>
    <p:extLst>
      <p:ext uri="{BB962C8B-B14F-4D97-AF65-F5344CB8AC3E}">
        <p14:creationId xmlns:p14="http://schemas.microsoft.com/office/powerpoint/2010/main" val="18200913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きっかけ</a:t>
            </a:r>
            <a:endParaRPr kumimoji="1" lang="ja-JP" altLang="en-US" dirty="0"/>
          </a:p>
        </p:txBody>
      </p:sp>
      <p:sp>
        <p:nvSpPr>
          <p:cNvPr id="3" name="テキスト プレースホルダー 2"/>
          <p:cNvSpPr>
            <a:spLocks noGrp="1"/>
          </p:cNvSpPr>
          <p:nvPr>
            <p:ph type="body" sz="half" idx="1"/>
          </p:nvPr>
        </p:nvSpPr>
        <p:spPr>
          <a:xfrm>
            <a:off x="440490" y="1600201"/>
            <a:ext cx="8229601" cy="3429974"/>
          </a:xfrm>
        </p:spPr>
        <p:txBody>
          <a:bodyPr>
            <a:normAutofit/>
          </a:bodyPr>
          <a:lstStyle/>
          <a:p>
            <a:r>
              <a:rPr kumimoji="1" lang="ja-JP" altLang="en-US" sz="2800" dirty="0" smtClean="0"/>
              <a:t>大野・京大博物館長（古生物学）「隕石をシャトル便にして、火星と地球は昔から一つの生命圏をなしてたんじゃないかと思うんだよね。地球上で一旦全球凍結で絶滅しても、火星で生きのびるとか」</a:t>
            </a:r>
            <a:endParaRPr kumimoji="1" lang="en-US" altLang="ja-JP" sz="2800" dirty="0" smtClean="0"/>
          </a:p>
          <a:p>
            <a:pPr marL="0" indent="0">
              <a:buNone/>
            </a:pPr>
            <a:endParaRPr kumimoji="1" lang="en-US" altLang="ja-JP" sz="2800" dirty="0" smtClean="0"/>
          </a:p>
          <a:p>
            <a:r>
              <a:rPr lang="ja-JP" altLang="en-US" sz="2800" dirty="0" smtClean="0"/>
              <a:t>磯部「隕石は数も少ないし時間もかかるけど、ダストなら太陽光圧で行けるんじゃないですか？」</a:t>
            </a:r>
            <a:endParaRPr kumimoji="1" lang="en-US" altLang="ja-JP" sz="2800" dirty="0" smtClean="0"/>
          </a:p>
          <a:p>
            <a:endParaRPr kumimoji="1" lang="ja-JP" altLang="en-US" sz="2800" dirty="0"/>
          </a:p>
        </p:txBody>
      </p:sp>
      <p:pic>
        <p:nvPicPr>
          <p:cNvPr id="8" name="図 7"/>
          <p:cNvPicPr>
            <a:picLocks noChangeAspect="1"/>
          </p:cNvPicPr>
          <p:nvPr/>
        </p:nvPicPr>
        <p:blipFill>
          <a:blip r:embed="rId2"/>
          <a:stretch>
            <a:fillRect/>
          </a:stretch>
        </p:blipFill>
        <p:spPr>
          <a:xfrm>
            <a:off x="6069947" y="5030174"/>
            <a:ext cx="2209550" cy="1657163"/>
          </a:xfrm>
          <a:prstGeom prst="rect">
            <a:avLst/>
          </a:prstGeom>
        </p:spPr>
      </p:pic>
      <p:sp>
        <p:nvSpPr>
          <p:cNvPr id="4" name="テキスト ボックス 3"/>
          <p:cNvSpPr txBox="1"/>
          <p:nvPr/>
        </p:nvSpPr>
        <p:spPr>
          <a:xfrm>
            <a:off x="3987225" y="6096001"/>
            <a:ext cx="2082722" cy="369332"/>
          </a:xfrm>
          <a:prstGeom prst="rect">
            <a:avLst/>
          </a:prstGeom>
          <a:noFill/>
        </p:spPr>
        <p:txBody>
          <a:bodyPr wrap="none" rtlCol="0">
            <a:spAutoFit/>
          </a:bodyPr>
          <a:lstStyle/>
          <a:p>
            <a:r>
              <a:rPr kumimoji="1" lang="ja-JP" altLang="en-US" dirty="0" smtClean="0"/>
              <a:t>イカロスみたいに？</a:t>
            </a:r>
            <a:endParaRPr kumimoji="1" lang="ja-JP" altLang="en-US" dirty="0"/>
          </a:p>
        </p:txBody>
      </p:sp>
    </p:spTree>
    <p:extLst>
      <p:ext uri="{BB962C8B-B14F-4D97-AF65-F5344CB8AC3E}">
        <p14:creationId xmlns:p14="http://schemas.microsoft.com/office/powerpoint/2010/main" val="3797428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ダストに働く太陽光圧</a:t>
            </a:r>
            <a:endParaRPr kumimoji="1" lang="ja-JP" altLang="en-US" sz="3600" dirty="0"/>
          </a:p>
        </p:txBody>
      </p:sp>
      <p:sp>
        <p:nvSpPr>
          <p:cNvPr id="3" name="テキスト プレースホルダー 2"/>
          <p:cNvSpPr>
            <a:spLocks noGrp="1"/>
          </p:cNvSpPr>
          <p:nvPr>
            <p:ph type="body" sz="half" idx="1"/>
          </p:nvPr>
        </p:nvSpPr>
        <p:spPr>
          <a:xfrm>
            <a:off x="457199" y="1515774"/>
            <a:ext cx="8229601" cy="2477799"/>
          </a:xfrm>
        </p:spPr>
        <p:txBody>
          <a:bodyPr>
            <a:normAutofit/>
          </a:bodyPr>
          <a:lstStyle/>
          <a:p>
            <a:r>
              <a:rPr kumimoji="1" lang="ja-JP" altLang="en-US" sz="2800" dirty="0" smtClean="0"/>
              <a:t>大きさ</a:t>
            </a:r>
            <a:r>
              <a:rPr kumimoji="1" lang="en-US" altLang="ja-JP" sz="2800" dirty="0" smtClean="0"/>
              <a:t>1μm</a:t>
            </a:r>
            <a:r>
              <a:rPr kumimoji="1" lang="ja-JP" altLang="en-US" sz="2800" dirty="0" smtClean="0"/>
              <a:t>、重さ</a:t>
            </a:r>
            <a:r>
              <a:rPr kumimoji="1" lang="en-US" altLang="ja-JP" sz="2800" dirty="0" smtClean="0"/>
              <a:t>10</a:t>
            </a:r>
            <a:r>
              <a:rPr kumimoji="1" lang="en-US" altLang="ja-JP" sz="2800" baseline="30000" dirty="0" smtClean="0"/>
              <a:t>-15 </a:t>
            </a:r>
            <a:r>
              <a:rPr kumimoji="1" lang="en-US" altLang="ja-JP" sz="2800" dirty="0" smtClean="0"/>
              <a:t>kg</a:t>
            </a:r>
            <a:r>
              <a:rPr kumimoji="1" lang="ja-JP" altLang="en-US" sz="2800" dirty="0" smtClean="0"/>
              <a:t>程度（微生物と同じくらい）のダストに働く光圧と太陽からの重力</a:t>
            </a:r>
            <a:endParaRPr kumimoji="1" lang="ja-JP" altLang="en-US" sz="2800" dirty="0"/>
          </a:p>
        </p:txBody>
      </p:sp>
      <p:pic>
        <p:nvPicPr>
          <p:cNvPr id="6" name="図 5"/>
          <p:cNvPicPr>
            <a:picLocks noChangeAspect="1"/>
          </p:cNvPicPr>
          <p:nvPr/>
        </p:nvPicPr>
        <p:blipFill>
          <a:blip r:embed="rId2"/>
          <a:stretch>
            <a:fillRect/>
          </a:stretch>
        </p:blipFill>
        <p:spPr>
          <a:xfrm>
            <a:off x="1497448" y="2669440"/>
            <a:ext cx="2866736" cy="1208678"/>
          </a:xfrm>
          <a:prstGeom prst="rect">
            <a:avLst/>
          </a:prstGeom>
        </p:spPr>
      </p:pic>
      <p:sp>
        <p:nvSpPr>
          <p:cNvPr id="7" name="テキスト ボックス 6"/>
          <p:cNvSpPr txBox="1"/>
          <p:nvPr/>
        </p:nvSpPr>
        <p:spPr>
          <a:xfrm>
            <a:off x="4318000" y="2940416"/>
            <a:ext cx="2458792" cy="523220"/>
          </a:xfrm>
          <a:prstGeom prst="rect">
            <a:avLst/>
          </a:prstGeom>
          <a:noFill/>
        </p:spPr>
        <p:txBody>
          <a:bodyPr wrap="none" rtlCol="0">
            <a:spAutoFit/>
          </a:bodyPr>
          <a:lstStyle/>
          <a:p>
            <a:r>
              <a:rPr kumimoji="1" lang="en-US" altLang="ja-JP" sz="2800" dirty="0" smtClean="0">
                <a:latin typeface="ＭＳ Ｐ明朝"/>
                <a:ea typeface="ＭＳ Ｐ明朝"/>
                <a:cs typeface="ＭＳ Ｐ明朝"/>
              </a:rPr>
              <a:t>a</a:t>
            </a:r>
            <a:r>
              <a:rPr kumimoji="1" lang="en-US" altLang="ja-JP" sz="2800" baseline="30000" dirty="0" smtClean="0">
                <a:latin typeface="ＭＳ Ｐ明朝"/>
                <a:ea typeface="ＭＳ Ｐ明朝"/>
                <a:cs typeface="ＭＳ Ｐ明朝"/>
              </a:rPr>
              <a:t>2  </a:t>
            </a:r>
            <a:r>
              <a:rPr lang="en-US" altLang="ja-JP" sz="2800" dirty="0" smtClean="0">
                <a:latin typeface="ＭＳ Ｐ明朝"/>
                <a:ea typeface="ＭＳ Ｐ明朝"/>
                <a:cs typeface="ＭＳ Ｐ明朝"/>
              </a:rPr>
              <a:t>〜 </a:t>
            </a:r>
            <a:r>
              <a:rPr kumimoji="1" lang="en-US" altLang="ja-JP" sz="2800" dirty="0" smtClean="0">
                <a:latin typeface="ＭＳ Ｐ明朝"/>
                <a:ea typeface="ＭＳ Ｐ明朝"/>
                <a:cs typeface="ＭＳ Ｐ明朝"/>
              </a:rPr>
              <a:t>5x10</a:t>
            </a:r>
            <a:r>
              <a:rPr kumimoji="1" lang="en-US" altLang="ja-JP" sz="2800" baseline="30000" dirty="0" smtClean="0">
                <a:latin typeface="ＭＳ Ｐ明朝"/>
                <a:ea typeface="ＭＳ Ｐ明朝"/>
                <a:cs typeface="ＭＳ Ｐ明朝"/>
              </a:rPr>
              <a:t>-18 </a:t>
            </a:r>
            <a:r>
              <a:rPr kumimoji="1" lang="en-US" altLang="ja-JP" sz="2800" dirty="0" smtClean="0">
                <a:latin typeface="ＭＳ Ｐ明朝"/>
                <a:ea typeface="ＭＳ Ｐ明朝"/>
                <a:cs typeface="ＭＳ Ｐ明朝"/>
              </a:rPr>
              <a:t>N</a:t>
            </a:r>
            <a:endParaRPr kumimoji="1" lang="ja-JP" altLang="en-US" sz="2800" dirty="0">
              <a:latin typeface="ＭＳ Ｐ明朝"/>
              <a:ea typeface="ＭＳ Ｐ明朝"/>
              <a:cs typeface="ＭＳ Ｐ明朝"/>
            </a:endParaRPr>
          </a:p>
        </p:txBody>
      </p:sp>
      <p:pic>
        <p:nvPicPr>
          <p:cNvPr id="9" name="図 8"/>
          <p:cNvPicPr>
            <a:picLocks noChangeAspect="1"/>
          </p:cNvPicPr>
          <p:nvPr/>
        </p:nvPicPr>
        <p:blipFill>
          <a:blip r:embed="rId3"/>
          <a:stretch>
            <a:fillRect/>
          </a:stretch>
        </p:blipFill>
        <p:spPr>
          <a:xfrm>
            <a:off x="1813791" y="3699812"/>
            <a:ext cx="2619666" cy="982375"/>
          </a:xfrm>
          <a:prstGeom prst="rect">
            <a:avLst/>
          </a:prstGeom>
        </p:spPr>
      </p:pic>
      <p:sp>
        <p:nvSpPr>
          <p:cNvPr id="10" name="テキスト ボックス 9"/>
          <p:cNvSpPr txBox="1"/>
          <p:nvPr/>
        </p:nvSpPr>
        <p:spPr>
          <a:xfrm>
            <a:off x="4387275" y="3878118"/>
            <a:ext cx="1682672" cy="523220"/>
          </a:xfrm>
          <a:prstGeom prst="rect">
            <a:avLst/>
          </a:prstGeom>
          <a:noFill/>
        </p:spPr>
        <p:txBody>
          <a:bodyPr wrap="none" rtlCol="0">
            <a:spAutoFit/>
          </a:bodyPr>
          <a:lstStyle/>
          <a:p>
            <a:r>
              <a:rPr lang="en-US" altLang="ja-JP" sz="2800" dirty="0" smtClean="0">
                <a:latin typeface="ＭＳ Ｐ明朝"/>
                <a:ea typeface="ＭＳ Ｐ明朝"/>
                <a:cs typeface="ＭＳ Ｐ明朝"/>
              </a:rPr>
              <a:t>〜 </a:t>
            </a:r>
            <a:r>
              <a:rPr kumimoji="1" lang="en-US" altLang="ja-JP" sz="2800" dirty="0" smtClean="0">
                <a:latin typeface="ＭＳ Ｐ明朝"/>
                <a:ea typeface="ＭＳ Ｐ明朝"/>
                <a:cs typeface="ＭＳ Ｐ明朝"/>
              </a:rPr>
              <a:t>10</a:t>
            </a:r>
            <a:r>
              <a:rPr kumimoji="1" lang="en-US" altLang="ja-JP" sz="2800" baseline="30000" dirty="0" smtClean="0">
                <a:latin typeface="ＭＳ Ｐ明朝"/>
                <a:ea typeface="ＭＳ Ｐ明朝"/>
                <a:cs typeface="ＭＳ Ｐ明朝"/>
              </a:rPr>
              <a:t>-18 </a:t>
            </a:r>
            <a:r>
              <a:rPr kumimoji="1" lang="en-US" altLang="ja-JP" sz="2800" dirty="0" smtClean="0">
                <a:latin typeface="ＭＳ Ｐ明朝"/>
                <a:ea typeface="ＭＳ Ｐ明朝"/>
                <a:cs typeface="ＭＳ Ｐ明朝"/>
              </a:rPr>
              <a:t>N</a:t>
            </a:r>
            <a:endParaRPr kumimoji="1" lang="ja-JP" altLang="en-US" sz="2800" dirty="0">
              <a:latin typeface="ＭＳ Ｐ明朝"/>
              <a:ea typeface="ＭＳ Ｐ明朝"/>
              <a:cs typeface="ＭＳ Ｐ明朝"/>
            </a:endParaRPr>
          </a:p>
        </p:txBody>
      </p:sp>
      <p:sp>
        <p:nvSpPr>
          <p:cNvPr id="11" name="テキスト ボックス 10"/>
          <p:cNvSpPr txBox="1"/>
          <p:nvPr/>
        </p:nvSpPr>
        <p:spPr>
          <a:xfrm>
            <a:off x="692727" y="4705278"/>
            <a:ext cx="7768473" cy="2308324"/>
          </a:xfrm>
          <a:prstGeom prst="rect">
            <a:avLst/>
          </a:prstGeom>
          <a:noFill/>
        </p:spPr>
        <p:txBody>
          <a:bodyPr wrap="none" rtlCol="0">
            <a:spAutoFit/>
          </a:bodyPr>
          <a:lstStyle/>
          <a:p>
            <a:r>
              <a:rPr kumimoji="1" lang="ja-JP" altLang="en-US" sz="2400" dirty="0" smtClean="0"/>
              <a:t>同程度！</a:t>
            </a:r>
            <a:endParaRPr kumimoji="1" lang="en-US" altLang="ja-JP" sz="2400" dirty="0" smtClean="0"/>
          </a:p>
          <a:p>
            <a:r>
              <a:rPr kumimoji="1" lang="ja-JP" altLang="en-US" sz="2400" dirty="0" smtClean="0"/>
              <a:t>帯電してくれば太陽風も寄与</a:t>
            </a:r>
            <a:endParaRPr kumimoji="1" lang="en-US" altLang="ja-JP" sz="2400" dirty="0" smtClean="0"/>
          </a:p>
          <a:p>
            <a:endParaRPr lang="en-US" altLang="ja-JP" sz="2400" dirty="0"/>
          </a:p>
          <a:p>
            <a:r>
              <a:rPr kumimoji="1" lang="ja-JP" altLang="en-US" sz="2400" dirty="0" smtClean="0"/>
              <a:t>問題点：微生物の大きさと同程度だとシールドが効かない。</a:t>
            </a:r>
            <a:endParaRPr kumimoji="1" lang="en-US" altLang="ja-JP" sz="2400" dirty="0" smtClean="0"/>
          </a:p>
          <a:p>
            <a:r>
              <a:rPr lang="ja-JP" altLang="en-US" sz="2400" dirty="0" smtClean="0"/>
              <a:t>生命関連物質の輸送だけでも意味あり？</a:t>
            </a:r>
            <a:endParaRPr kumimoji="1" lang="en-US" altLang="ja-JP" sz="2400" dirty="0" smtClean="0"/>
          </a:p>
          <a:p>
            <a:endParaRPr kumimoji="1" lang="ja-JP" altLang="en-US" sz="2400" dirty="0"/>
          </a:p>
        </p:txBody>
      </p:sp>
    </p:spTree>
    <p:extLst>
      <p:ext uri="{BB962C8B-B14F-4D97-AF65-F5344CB8AC3E}">
        <p14:creationId xmlns:p14="http://schemas.microsoft.com/office/powerpoint/2010/main" val="3157516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58073" y="2303330"/>
            <a:ext cx="5607040" cy="2795250"/>
          </a:xfrm>
          <a:prstGeom prst="rect">
            <a:avLst/>
          </a:prstGeom>
        </p:spPr>
      </p:pic>
      <p:pic>
        <p:nvPicPr>
          <p:cNvPr id="7" name="図 6"/>
          <p:cNvPicPr>
            <a:picLocks noChangeAspect="1"/>
          </p:cNvPicPr>
          <p:nvPr/>
        </p:nvPicPr>
        <p:blipFill>
          <a:blip r:embed="rId3"/>
          <a:stretch>
            <a:fillRect/>
          </a:stretch>
        </p:blipFill>
        <p:spPr>
          <a:xfrm>
            <a:off x="457200" y="306127"/>
            <a:ext cx="4295984" cy="1877379"/>
          </a:xfrm>
          <a:prstGeom prst="rect">
            <a:avLst/>
          </a:prstGeom>
        </p:spPr>
      </p:pic>
      <p:sp>
        <p:nvSpPr>
          <p:cNvPr id="8" name="テキスト ボックス 7"/>
          <p:cNvSpPr txBox="1"/>
          <p:nvPr/>
        </p:nvSpPr>
        <p:spPr>
          <a:xfrm>
            <a:off x="5169138" y="441462"/>
            <a:ext cx="3452706" cy="1938992"/>
          </a:xfrm>
          <a:prstGeom prst="rect">
            <a:avLst/>
          </a:prstGeom>
          <a:noFill/>
        </p:spPr>
        <p:txBody>
          <a:bodyPr wrap="square" rtlCol="0">
            <a:spAutoFit/>
          </a:bodyPr>
          <a:lstStyle/>
          <a:p>
            <a:r>
              <a:rPr kumimoji="1" lang="en-US" altLang="ja-JP" sz="2000" dirty="0" err="1" smtClean="0"/>
              <a:t>Melosh</a:t>
            </a:r>
            <a:r>
              <a:rPr kumimoji="1" lang="en-US" altLang="ja-JP" sz="2000" dirty="0" smtClean="0"/>
              <a:t> 1988, Nature</a:t>
            </a:r>
          </a:p>
          <a:p>
            <a:r>
              <a:rPr kumimoji="1" lang="ja-JP" altLang="en-US" sz="2000" dirty="0" smtClean="0"/>
              <a:t>小惑星衝突時に地球を飛び出す</a:t>
            </a:r>
            <a:r>
              <a:rPr lang="ja-JP" altLang="en-US" sz="2000" dirty="0" smtClean="0"/>
              <a:t>岩石が、火星に生命を連れていくかも？（ただしほとんどの場合非常に長い時間（</a:t>
            </a:r>
            <a:r>
              <a:rPr lang="en-US" altLang="ja-JP" sz="2000" dirty="0" smtClean="0"/>
              <a:t>~100</a:t>
            </a:r>
            <a:r>
              <a:rPr lang="ja-JP" altLang="en-US" sz="2000" dirty="0" smtClean="0"/>
              <a:t>万年</a:t>
            </a:r>
            <a:r>
              <a:rPr lang="en-US" altLang="ja-JP" sz="2000" dirty="0" smtClean="0"/>
              <a:t>)</a:t>
            </a:r>
            <a:r>
              <a:rPr lang="ja-JP" altLang="en-US" sz="2000" dirty="0" smtClean="0"/>
              <a:t>がかかる</a:t>
            </a:r>
            <a:endParaRPr kumimoji="1" lang="ja-JP" altLang="en-US" sz="2000" dirty="0"/>
          </a:p>
        </p:txBody>
      </p:sp>
      <p:sp>
        <p:nvSpPr>
          <p:cNvPr id="9" name="テキスト ボックス 8"/>
          <p:cNvSpPr txBox="1"/>
          <p:nvPr/>
        </p:nvSpPr>
        <p:spPr>
          <a:xfrm>
            <a:off x="6156988" y="2933484"/>
            <a:ext cx="2598528" cy="1631216"/>
          </a:xfrm>
          <a:prstGeom prst="rect">
            <a:avLst/>
          </a:prstGeom>
          <a:noFill/>
        </p:spPr>
        <p:txBody>
          <a:bodyPr wrap="square" rtlCol="0">
            <a:spAutoFit/>
          </a:bodyPr>
          <a:lstStyle/>
          <a:p>
            <a:r>
              <a:rPr kumimoji="1" lang="en-US" altLang="ja-JP" sz="2000" dirty="0" smtClean="0"/>
              <a:t>Moreno 1988, Nature</a:t>
            </a:r>
            <a:endParaRPr lang="en-US" altLang="ja-JP" sz="2000" dirty="0"/>
          </a:p>
          <a:p>
            <a:r>
              <a:rPr kumimoji="1" lang="en-US" altLang="ja-JP" sz="2000" dirty="0" smtClean="0"/>
              <a:t>~1μm</a:t>
            </a:r>
            <a:r>
              <a:rPr kumimoji="1" lang="ja-JP" altLang="en-US" sz="2000" dirty="0" smtClean="0"/>
              <a:t>程度の</a:t>
            </a:r>
            <a:r>
              <a:rPr lang="ja-JP" altLang="en-US" sz="2000" dirty="0" smtClean="0"/>
              <a:t>ダストなら太陽光圧でいける。</a:t>
            </a:r>
            <a:endParaRPr lang="en-US" altLang="ja-JP" sz="2000" dirty="0" smtClean="0"/>
          </a:p>
          <a:p>
            <a:r>
              <a:rPr kumimoji="1" lang="ja-JP" altLang="en-US" sz="2000" dirty="0" smtClean="0"/>
              <a:t>ただし地球＝＞火星の議論のみ</a:t>
            </a:r>
            <a:endParaRPr kumimoji="1" lang="en-US" altLang="ja-JP" sz="2000" dirty="0" smtClean="0"/>
          </a:p>
        </p:txBody>
      </p:sp>
      <p:sp>
        <p:nvSpPr>
          <p:cNvPr id="11" name="テキスト ボックス 10"/>
          <p:cNvSpPr txBox="1"/>
          <p:nvPr/>
        </p:nvSpPr>
        <p:spPr>
          <a:xfrm>
            <a:off x="457200" y="5581656"/>
            <a:ext cx="7212231" cy="830997"/>
          </a:xfrm>
          <a:prstGeom prst="rect">
            <a:avLst/>
          </a:prstGeom>
          <a:noFill/>
        </p:spPr>
        <p:txBody>
          <a:bodyPr wrap="none" rtlCol="0">
            <a:spAutoFit/>
          </a:bodyPr>
          <a:lstStyle/>
          <a:p>
            <a:pPr marL="342900" indent="-342900">
              <a:buFont typeface="Arial"/>
              <a:buChar char="•"/>
            </a:pPr>
            <a:r>
              <a:rPr kumimoji="1" lang="ja-JP" altLang="en-US" sz="2400" dirty="0" smtClean="0"/>
              <a:t>軌道と光の当たり方によっては火星＝＞地球も可能</a:t>
            </a:r>
            <a:endParaRPr kumimoji="1" lang="en-US" altLang="ja-JP" sz="2400" dirty="0" smtClean="0"/>
          </a:p>
          <a:p>
            <a:pPr marL="342900" indent="-342900">
              <a:buFont typeface="Arial"/>
              <a:buChar char="•"/>
            </a:pPr>
            <a:r>
              <a:rPr kumimoji="1" lang="ja-JP" altLang="en-US" sz="2400" dirty="0" smtClean="0"/>
              <a:t>本研究：軌道計算により定量的に調べる</a:t>
            </a:r>
            <a:endParaRPr kumimoji="1" lang="ja-JP" altLang="en-US" sz="2400" dirty="0"/>
          </a:p>
        </p:txBody>
      </p:sp>
    </p:spTree>
    <p:extLst>
      <p:ext uri="{BB962C8B-B14F-4D97-AF65-F5344CB8AC3E}">
        <p14:creationId xmlns:p14="http://schemas.microsoft.com/office/powerpoint/2010/main" val="708418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4248"/>
            <a:ext cx="8229600" cy="1143000"/>
          </a:xfrm>
        </p:spPr>
        <p:txBody>
          <a:bodyPr>
            <a:normAutofit/>
          </a:bodyPr>
          <a:lstStyle/>
          <a:p>
            <a:r>
              <a:rPr kumimoji="1" lang="ja-JP" altLang="en-US" sz="3600" dirty="0" smtClean="0"/>
              <a:t>小惑星衝突のシミュレーション</a:t>
            </a:r>
            <a:endParaRPr kumimoji="1" lang="ja-JP" altLang="en-US" sz="3600" dirty="0"/>
          </a:p>
        </p:txBody>
      </p:sp>
      <p:pic>
        <p:nvPicPr>
          <p:cNvPr id="4" name="図 3"/>
          <p:cNvPicPr>
            <a:picLocks noChangeAspect="1"/>
          </p:cNvPicPr>
          <p:nvPr/>
        </p:nvPicPr>
        <p:blipFill>
          <a:blip r:embed="rId2"/>
          <a:stretch>
            <a:fillRect/>
          </a:stretch>
        </p:blipFill>
        <p:spPr>
          <a:xfrm>
            <a:off x="3670765" y="1696430"/>
            <a:ext cx="5473235" cy="3046423"/>
          </a:xfrm>
          <a:prstGeom prst="rect">
            <a:avLst/>
          </a:prstGeom>
        </p:spPr>
      </p:pic>
      <p:pic>
        <p:nvPicPr>
          <p:cNvPr id="5" name="図 4"/>
          <p:cNvPicPr>
            <a:picLocks noChangeAspect="1"/>
          </p:cNvPicPr>
          <p:nvPr/>
        </p:nvPicPr>
        <p:blipFill>
          <a:blip r:embed="rId3"/>
          <a:stretch>
            <a:fillRect/>
          </a:stretch>
        </p:blipFill>
        <p:spPr>
          <a:xfrm>
            <a:off x="709803" y="1536629"/>
            <a:ext cx="3126993" cy="4678493"/>
          </a:xfrm>
          <a:prstGeom prst="rect">
            <a:avLst/>
          </a:prstGeom>
        </p:spPr>
      </p:pic>
      <p:sp>
        <p:nvSpPr>
          <p:cNvPr id="6" name="テキスト ボックス 5"/>
          <p:cNvSpPr txBox="1"/>
          <p:nvPr/>
        </p:nvSpPr>
        <p:spPr>
          <a:xfrm>
            <a:off x="4029161" y="1247248"/>
            <a:ext cx="1817287" cy="369332"/>
          </a:xfrm>
          <a:prstGeom prst="rect">
            <a:avLst/>
          </a:prstGeom>
          <a:noFill/>
        </p:spPr>
        <p:txBody>
          <a:bodyPr wrap="none" rtlCol="0">
            <a:spAutoFit/>
          </a:bodyPr>
          <a:lstStyle/>
          <a:p>
            <a:r>
              <a:rPr kumimoji="1" lang="en-US" altLang="ja-JP" dirty="0" smtClean="0"/>
              <a:t>Robby et al. 1987</a:t>
            </a:r>
            <a:endParaRPr kumimoji="1" lang="ja-JP" altLang="en-US" dirty="0"/>
          </a:p>
        </p:txBody>
      </p:sp>
      <p:sp>
        <p:nvSpPr>
          <p:cNvPr id="7" name="テキスト ボックス 6"/>
          <p:cNvSpPr txBox="1"/>
          <p:nvPr/>
        </p:nvSpPr>
        <p:spPr>
          <a:xfrm>
            <a:off x="4244085" y="4742853"/>
            <a:ext cx="4594975" cy="1938992"/>
          </a:xfrm>
          <a:prstGeom prst="rect">
            <a:avLst/>
          </a:prstGeom>
          <a:noFill/>
        </p:spPr>
        <p:txBody>
          <a:bodyPr wrap="square" rtlCol="0">
            <a:spAutoFit/>
          </a:bodyPr>
          <a:lstStyle/>
          <a:p>
            <a:r>
              <a:rPr lang="ja-JP" altLang="en-US" sz="2000" dirty="0" smtClean="0"/>
              <a:t>衝突する小惑星の速度（</a:t>
            </a:r>
            <a:r>
              <a:rPr lang="en-US" altLang="ja-JP" sz="2000" dirty="0" smtClean="0"/>
              <a:t>~</a:t>
            </a:r>
            <a:r>
              <a:rPr lang="ja-JP" altLang="en-US" sz="2000" dirty="0" smtClean="0"/>
              <a:t>数</a:t>
            </a:r>
            <a:r>
              <a:rPr lang="en-US" altLang="ja-JP" sz="2000" dirty="0" smtClean="0"/>
              <a:t>10km/s</a:t>
            </a:r>
            <a:r>
              <a:rPr lang="ja-JP" altLang="en-US" sz="2000" dirty="0" smtClean="0"/>
              <a:t>）と同程度の速度で、岩石、ダストが周辺部から飛び出す</a:t>
            </a:r>
            <a:r>
              <a:rPr lang="en-US" altLang="ja-JP" sz="2000" dirty="0" smtClean="0"/>
              <a:t> </a:t>
            </a:r>
            <a:endParaRPr lang="en-US" altLang="ja-JP" sz="2000" dirty="0"/>
          </a:p>
          <a:p>
            <a:r>
              <a:rPr lang="en-US" altLang="ja-JP" sz="2000" dirty="0" smtClean="0"/>
              <a:t>=&gt;</a:t>
            </a:r>
            <a:r>
              <a:rPr lang="ja-JP" altLang="en-US" sz="2000" dirty="0" smtClean="0"/>
              <a:t>微生物がくっついたまま地球の脱出速度以上で飛び出すことができそう？</a:t>
            </a:r>
            <a:endParaRPr lang="en-US" altLang="ja-JP" sz="2000" dirty="0" smtClean="0"/>
          </a:p>
          <a:p>
            <a:endParaRPr kumimoji="1" lang="ja-JP" altLang="en-US" sz="2000" dirty="0"/>
          </a:p>
        </p:txBody>
      </p:sp>
    </p:spTree>
    <p:extLst>
      <p:ext uri="{BB962C8B-B14F-4D97-AF65-F5344CB8AC3E}">
        <p14:creationId xmlns:p14="http://schemas.microsoft.com/office/powerpoint/2010/main" val="14261381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150718"/>
            <a:ext cx="8229600" cy="1143000"/>
          </a:xfrm>
        </p:spPr>
        <p:txBody>
          <a:bodyPr>
            <a:normAutofit/>
          </a:bodyPr>
          <a:lstStyle/>
          <a:p>
            <a:r>
              <a:rPr lang="ja-JP" altLang="en-US" sz="3600" dirty="0" smtClean="0"/>
              <a:t>ソーラーセイルの軌道計算</a:t>
            </a:r>
            <a:endParaRPr lang="ja-JP" altLang="en-US" sz="3600" dirty="0"/>
          </a:p>
        </p:txBody>
      </p:sp>
      <p:sp>
        <p:nvSpPr>
          <p:cNvPr id="6" name="コンテンツ プレースホルダ 5"/>
          <p:cNvSpPr>
            <a:spLocks noGrp="1"/>
          </p:cNvSpPr>
          <p:nvPr>
            <p:ph idx="1"/>
          </p:nvPr>
        </p:nvSpPr>
        <p:spPr/>
        <p:txBody>
          <a:bodyPr>
            <a:normAutofit/>
          </a:bodyPr>
          <a:lstStyle/>
          <a:p>
            <a:r>
              <a:rPr lang="ja-JP" altLang="en-US" sz="2400" dirty="0" smtClean="0"/>
              <a:t>軌道設計の観点では，セイルの角度</a:t>
            </a:r>
            <a:r>
              <a:rPr lang="en-US" altLang="ja-JP" sz="2400" dirty="0" err="1" smtClean="0"/>
              <a:t>α</a:t>
            </a:r>
            <a:r>
              <a:rPr lang="ja-JP" altLang="en-US" sz="2400" dirty="0" smtClean="0"/>
              <a:t>を変化させることで，軌道を制御することが可能</a:t>
            </a:r>
            <a:endParaRPr lang="ja-JP" altLang="en-US" sz="2400" dirty="0"/>
          </a:p>
        </p:txBody>
      </p:sp>
      <p:pic>
        <p:nvPicPr>
          <p:cNvPr id="14" name="図 13" descr="solar_sail.eps"/>
          <p:cNvPicPr>
            <a:picLocks noChangeAspect="1"/>
          </p:cNvPicPr>
          <p:nvPr/>
        </p:nvPicPr>
        <p:blipFill>
          <a:blip r:embed="rId3"/>
          <a:stretch>
            <a:fillRect/>
          </a:stretch>
        </p:blipFill>
        <p:spPr>
          <a:xfrm>
            <a:off x="384641" y="2525081"/>
            <a:ext cx="4659313" cy="3237538"/>
          </a:xfrm>
          <a:prstGeom prst="rect">
            <a:avLst/>
          </a:prstGeom>
        </p:spPr>
      </p:pic>
      <p:pic>
        <p:nvPicPr>
          <p:cNvPr id="21" name="図 20" descr="スクリーンショット（2010-07-29 4.17.45）.png"/>
          <p:cNvPicPr>
            <a:picLocks noChangeAspect="1"/>
          </p:cNvPicPr>
          <p:nvPr/>
        </p:nvPicPr>
        <p:blipFill>
          <a:blip r:embed="rId4"/>
          <a:stretch>
            <a:fillRect/>
          </a:stretch>
        </p:blipFill>
        <p:spPr>
          <a:xfrm>
            <a:off x="4389120" y="4815003"/>
            <a:ext cx="4526280" cy="1432560"/>
          </a:xfrm>
          <a:prstGeom prst="rect">
            <a:avLst/>
          </a:prstGeom>
        </p:spPr>
      </p:pic>
      <p:sp>
        <p:nvSpPr>
          <p:cNvPr id="23" name="AutoShape 5"/>
          <p:cNvSpPr>
            <a:spLocks noChangeArrowheads="1"/>
          </p:cNvSpPr>
          <p:nvPr/>
        </p:nvSpPr>
        <p:spPr bwMode="auto">
          <a:xfrm>
            <a:off x="5043954" y="2810350"/>
            <a:ext cx="3490446" cy="1333500"/>
          </a:xfrm>
          <a:prstGeom prst="roundRect">
            <a:avLst>
              <a:gd name="adj" fmla="val 16667"/>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prstTxWarp prst="textNoShape">
              <a:avLst/>
            </a:prstTxWarp>
          </a:bodyPr>
          <a:lstStyle/>
          <a:p>
            <a:pPr>
              <a:defRPr/>
            </a:pPr>
            <a:endParaRPr lang="ja-JP" altLang="en-US"/>
          </a:p>
        </p:txBody>
      </p:sp>
      <p:pic>
        <p:nvPicPr>
          <p:cNvPr id="24" name="図 23" descr="スクリーンショット（2010-07-29 4.09.54）.png"/>
          <p:cNvPicPr>
            <a:picLocks noChangeAspect="1"/>
          </p:cNvPicPr>
          <p:nvPr/>
        </p:nvPicPr>
        <p:blipFill>
          <a:blip r:embed="rId5"/>
          <a:stretch>
            <a:fillRect/>
          </a:stretch>
        </p:blipFill>
        <p:spPr>
          <a:xfrm>
            <a:off x="5143257" y="2905600"/>
            <a:ext cx="3291840" cy="1143000"/>
          </a:xfrm>
          <a:prstGeom prst="rect">
            <a:avLst/>
          </a:prstGeom>
        </p:spPr>
      </p:pic>
      <p:sp>
        <p:nvSpPr>
          <p:cNvPr id="25" name="正方形/長方形 24"/>
          <p:cNvSpPr/>
          <p:nvPr/>
        </p:nvSpPr>
        <p:spPr>
          <a:xfrm>
            <a:off x="4512945" y="2417413"/>
            <a:ext cx="3877985" cy="369332"/>
          </a:xfrm>
          <a:prstGeom prst="rect">
            <a:avLst/>
          </a:prstGeom>
        </p:spPr>
        <p:txBody>
          <a:bodyPr wrap="none">
            <a:spAutoFit/>
          </a:bodyPr>
          <a:lstStyle/>
          <a:p>
            <a:r>
              <a:rPr lang="ja-JP" altLang="en-US" dirty="0" smtClean="0">
                <a:latin typeface="ヒラギノ丸ゴ ProN W4"/>
                <a:ea typeface="ヒラギノ丸ゴ ProN W4"/>
                <a:cs typeface="ヒラギノ丸ゴ ProN W4"/>
              </a:rPr>
              <a:t>ソーラーセイル宇宙機の運動方程式</a:t>
            </a:r>
            <a:endParaRPr lang="ja-JP" altLang="en-US" dirty="0">
              <a:latin typeface="ヒラギノ丸ゴ ProN W4"/>
              <a:ea typeface="ヒラギノ丸ゴ ProN W4"/>
              <a:cs typeface="ヒラギノ丸ゴ ProN W4"/>
            </a:endParaRPr>
          </a:p>
        </p:txBody>
      </p:sp>
      <p:sp>
        <p:nvSpPr>
          <p:cNvPr id="26" name="正方形/長方形 25"/>
          <p:cNvSpPr/>
          <p:nvPr/>
        </p:nvSpPr>
        <p:spPr>
          <a:xfrm>
            <a:off x="2681753" y="5603981"/>
            <a:ext cx="1569660" cy="369332"/>
          </a:xfrm>
          <a:prstGeom prst="rect">
            <a:avLst/>
          </a:prstGeom>
        </p:spPr>
        <p:txBody>
          <a:bodyPr wrap="none">
            <a:spAutoFit/>
          </a:bodyPr>
          <a:lstStyle/>
          <a:p>
            <a:r>
              <a:rPr lang="ja-JP" altLang="en-US" dirty="0" smtClean="0">
                <a:solidFill>
                  <a:srgbClr val="FF0000"/>
                </a:solidFill>
                <a:latin typeface="ヒラギノ丸ゴ ProN W4"/>
                <a:ea typeface="ヒラギノ丸ゴ ProN W4"/>
                <a:cs typeface="ヒラギノ丸ゴ ProN W4"/>
              </a:rPr>
              <a:t>セイルの角度</a:t>
            </a:r>
            <a:endParaRPr lang="ja-JP" altLang="en-US" dirty="0">
              <a:solidFill>
                <a:srgbClr val="FF0000"/>
              </a:solidFill>
              <a:latin typeface="ヒラギノ丸ゴ ProN W4"/>
              <a:ea typeface="ヒラギノ丸ゴ ProN W4"/>
              <a:cs typeface="ヒラギノ丸ゴ ProN W4"/>
            </a:endParaRPr>
          </a:p>
        </p:txBody>
      </p:sp>
      <p:sp>
        <p:nvSpPr>
          <p:cNvPr id="27" name="正方形/長方形 26"/>
          <p:cNvSpPr/>
          <p:nvPr/>
        </p:nvSpPr>
        <p:spPr>
          <a:xfrm>
            <a:off x="4191000" y="5603981"/>
            <a:ext cx="3848100" cy="347191"/>
          </a:xfrm>
          <a:prstGeom prst="rect">
            <a:avLst/>
          </a:prstGeom>
          <a:noFill/>
          <a:ln>
            <a:solidFill>
              <a:srgbClr val="FF0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10215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12678"/>
            <a:ext cx="8229600" cy="1143000"/>
          </a:xfrm>
        </p:spPr>
        <p:txBody>
          <a:bodyPr>
            <a:normAutofit/>
          </a:bodyPr>
          <a:lstStyle/>
          <a:p>
            <a:r>
              <a:rPr lang="ja-JP" altLang="en-US" sz="3600" dirty="0" smtClean="0"/>
              <a:t>最短到達軌道</a:t>
            </a:r>
            <a:endParaRPr lang="ja-JP" altLang="en-US" sz="3600" dirty="0"/>
          </a:p>
        </p:txBody>
      </p:sp>
      <p:sp>
        <p:nvSpPr>
          <p:cNvPr id="6" name="コンテンツ プレースホルダ 5"/>
          <p:cNvSpPr>
            <a:spLocks noGrp="1"/>
          </p:cNvSpPr>
          <p:nvPr>
            <p:ph idx="1"/>
          </p:nvPr>
        </p:nvSpPr>
        <p:spPr>
          <a:xfrm>
            <a:off x="457200" y="1305890"/>
            <a:ext cx="8229600" cy="4525963"/>
          </a:xfrm>
        </p:spPr>
        <p:txBody>
          <a:bodyPr>
            <a:normAutofit/>
          </a:bodyPr>
          <a:lstStyle/>
          <a:p>
            <a:r>
              <a:rPr lang="ja-JP" altLang="en-US" sz="2400" dirty="0" smtClean="0"/>
              <a:t>セイルの角度の制御を用いることで例えば再短時間で火星へ到達する軌道を計算することができる</a:t>
            </a:r>
            <a:endParaRPr lang="ja-JP" altLang="en-US" sz="2400" dirty="0"/>
          </a:p>
        </p:txBody>
      </p:sp>
      <p:pic>
        <p:nvPicPr>
          <p:cNvPr id="11" name="図 10" descr="スクリーンショット（2011-12-15 22.39.14）.png"/>
          <p:cNvPicPr>
            <a:picLocks noChangeAspect="1"/>
          </p:cNvPicPr>
          <p:nvPr/>
        </p:nvPicPr>
        <p:blipFill>
          <a:blip r:embed="rId3"/>
          <a:stretch>
            <a:fillRect/>
          </a:stretch>
        </p:blipFill>
        <p:spPr>
          <a:xfrm>
            <a:off x="2143691" y="4279184"/>
            <a:ext cx="1681617" cy="761487"/>
          </a:xfrm>
          <a:prstGeom prst="rect">
            <a:avLst/>
          </a:prstGeom>
        </p:spPr>
      </p:pic>
      <p:pic>
        <p:nvPicPr>
          <p:cNvPr id="12" name="図 11" descr="スクリーンショット（2011-12-15 22.36.10）.png"/>
          <p:cNvPicPr>
            <a:picLocks noChangeAspect="1"/>
          </p:cNvPicPr>
          <p:nvPr/>
        </p:nvPicPr>
        <p:blipFill>
          <a:blip r:embed="rId4"/>
          <a:stretch>
            <a:fillRect/>
          </a:stretch>
        </p:blipFill>
        <p:spPr>
          <a:xfrm>
            <a:off x="326600" y="5205771"/>
            <a:ext cx="5711152" cy="945910"/>
          </a:xfrm>
          <a:prstGeom prst="rect">
            <a:avLst/>
          </a:prstGeom>
        </p:spPr>
      </p:pic>
      <p:pic>
        <p:nvPicPr>
          <p:cNvPr id="13" name="図 12" descr="スクリーンショット（2011-12-15 22.39.08）.png"/>
          <p:cNvPicPr>
            <a:picLocks noChangeAspect="1"/>
          </p:cNvPicPr>
          <p:nvPr/>
        </p:nvPicPr>
        <p:blipFill>
          <a:blip r:embed="rId5"/>
          <a:stretch>
            <a:fillRect/>
          </a:stretch>
        </p:blipFill>
        <p:spPr>
          <a:xfrm>
            <a:off x="3182176" y="2161497"/>
            <a:ext cx="4711700" cy="896334"/>
          </a:xfrm>
          <a:prstGeom prst="rect">
            <a:avLst/>
          </a:prstGeom>
        </p:spPr>
      </p:pic>
      <p:sp>
        <p:nvSpPr>
          <p:cNvPr id="15" name="正方形/長方形 14"/>
          <p:cNvSpPr/>
          <p:nvPr/>
        </p:nvSpPr>
        <p:spPr>
          <a:xfrm>
            <a:off x="457200" y="2246400"/>
            <a:ext cx="2724976" cy="646331"/>
          </a:xfrm>
          <a:prstGeom prst="rect">
            <a:avLst/>
          </a:prstGeom>
        </p:spPr>
        <p:txBody>
          <a:bodyPr wrap="none">
            <a:spAutoFit/>
          </a:bodyPr>
          <a:lstStyle/>
          <a:p>
            <a:r>
              <a:rPr lang="ja-JP" altLang="en-US" dirty="0" smtClean="0">
                <a:latin typeface="ヒラギノ丸ゴ ProN W4"/>
                <a:ea typeface="ヒラギノ丸ゴ ProN W4"/>
                <a:cs typeface="ヒラギノ丸ゴ ProN W4"/>
              </a:rPr>
              <a:t>軌道長半径の変化</a:t>
            </a:r>
            <a:endParaRPr lang="en-US" altLang="ja-JP" dirty="0" smtClean="0">
              <a:latin typeface="ヒラギノ丸ゴ ProN W4"/>
              <a:ea typeface="ヒラギノ丸ゴ ProN W4"/>
              <a:cs typeface="ヒラギノ丸ゴ ProN W4"/>
            </a:endParaRPr>
          </a:p>
          <a:p>
            <a:r>
              <a:rPr lang="ja-JP" altLang="en-US" dirty="0" smtClean="0">
                <a:latin typeface="ヒラギノ丸ゴ ProN W4"/>
                <a:ea typeface="ヒラギノ丸ゴ ProN W4"/>
                <a:cs typeface="ヒラギノ丸ゴ ProN W4"/>
              </a:rPr>
              <a:t>（</a:t>
            </a:r>
            <a:r>
              <a:rPr lang="en-US" altLang="ja-JP" dirty="0" smtClean="0">
                <a:latin typeface="ヒラギノ丸ゴ ProN W4"/>
                <a:ea typeface="ヒラギノ丸ゴ ProN W4"/>
                <a:cs typeface="ヒラギノ丸ゴ ProN W4"/>
              </a:rPr>
              <a:t>Gauss</a:t>
            </a:r>
            <a:r>
              <a:rPr lang="ja-JP" altLang="en-US" dirty="0" smtClean="0">
                <a:latin typeface="ヒラギノ丸ゴ ProN W4"/>
                <a:ea typeface="ヒラギノ丸ゴ ProN W4"/>
                <a:cs typeface="ヒラギノ丸ゴ ProN W4"/>
              </a:rPr>
              <a:t>の惑星方程式）</a:t>
            </a:r>
            <a:endParaRPr lang="ja-JP" altLang="en-US" dirty="0">
              <a:latin typeface="ヒラギノ丸ゴ ProN W4"/>
              <a:ea typeface="ヒラギノ丸ゴ ProN W4"/>
              <a:cs typeface="ヒラギノ丸ゴ ProN W4"/>
            </a:endParaRPr>
          </a:p>
        </p:txBody>
      </p:sp>
      <p:pic>
        <p:nvPicPr>
          <p:cNvPr id="16" name="図 15" descr="スクリーンショット（2011-12-15 22.42.11）.png"/>
          <p:cNvPicPr>
            <a:picLocks noChangeAspect="1"/>
          </p:cNvPicPr>
          <p:nvPr/>
        </p:nvPicPr>
        <p:blipFill>
          <a:blip r:embed="rId6"/>
          <a:stretch>
            <a:fillRect/>
          </a:stretch>
        </p:blipFill>
        <p:spPr>
          <a:xfrm>
            <a:off x="6172200" y="3365833"/>
            <a:ext cx="2971800" cy="913351"/>
          </a:xfrm>
          <a:prstGeom prst="rect">
            <a:avLst/>
          </a:prstGeom>
        </p:spPr>
      </p:pic>
      <p:sp>
        <p:nvSpPr>
          <p:cNvPr id="17" name="下矢印 16"/>
          <p:cNvSpPr/>
          <p:nvPr/>
        </p:nvSpPr>
        <p:spPr>
          <a:xfrm>
            <a:off x="1104900" y="3113048"/>
            <a:ext cx="584200" cy="209272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689100" y="3344417"/>
            <a:ext cx="3647152" cy="923330"/>
          </a:xfrm>
          <a:prstGeom prst="rect">
            <a:avLst/>
          </a:prstGeom>
        </p:spPr>
        <p:txBody>
          <a:bodyPr wrap="none">
            <a:spAutoFit/>
          </a:bodyPr>
          <a:lstStyle/>
          <a:p>
            <a:r>
              <a:rPr lang="ja-JP" altLang="en-US" dirty="0" smtClean="0">
                <a:latin typeface="ヒラギノ丸ゴ ProN W4"/>
                <a:ea typeface="ヒラギノ丸ゴ ProN W4"/>
                <a:cs typeface="ヒラギノ丸ゴ ProN W4"/>
              </a:rPr>
              <a:t>軌道長半径の変化を最大（最小）</a:t>
            </a:r>
            <a:endParaRPr lang="en-US" altLang="ja-JP" dirty="0" smtClean="0">
              <a:latin typeface="ヒラギノ丸ゴ ProN W4"/>
              <a:ea typeface="ヒラギノ丸ゴ ProN W4"/>
              <a:cs typeface="ヒラギノ丸ゴ ProN W4"/>
            </a:endParaRPr>
          </a:p>
          <a:p>
            <a:r>
              <a:rPr lang="ja-JP" altLang="en-US" dirty="0" smtClean="0">
                <a:latin typeface="ヒラギノ丸ゴ ProN W4"/>
                <a:ea typeface="ヒラギノ丸ゴ ProN W4"/>
                <a:cs typeface="ヒラギノ丸ゴ ProN W4"/>
              </a:rPr>
              <a:t>とするための</a:t>
            </a:r>
            <a:r>
              <a:rPr lang="en-US" altLang="ja-JP" dirty="0" err="1" smtClean="0">
                <a:latin typeface="ヒラギノ丸ゴ ProN W4"/>
                <a:ea typeface="ヒラギノ丸ゴ ProN W4"/>
                <a:cs typeface="ヒラギノ丸ゴ ProN W4"/>
              </a:rPr>
              <a:t>α</a:t>
            </a:r>
            <a:r>
              <a:rPr lang="ja-JP" altLang="en-US" dirty="0" smtClean="0">
                <a:latin typeface="ヒラギノ丸ゴ ProN W4"/>
                <a:ea typeface="ヒラギノ丸ゴ ProN W4"/>
                <a:cs typeface="ヒラギノ丸ゴ ProN W4"/>
              </a:rPr>
              <a:t>を求めることで</a:t>
            </a:r>
            <a:endParaRPr lang="en-US" altLang="ja-JP" dirty="0" smtClean="0">
              <a:latin typeface="ヒラギノ丸ゴ ProN W4"/>
              <a:ea typeface="ヒラギノ丸ゴ ProN W4"/>
              <a:cs typeface="ヒラギノ丸ゴ ProN W4"/>
            </a:endParaRPr>
          </a:p>
          <a:p>
            <a:r>
              <a:rPr lang="ja-JP" altLang="en-US" dirty="0" smtClean="0">
                <a:latin typeface="ヒラギノ丸ゴ ProN W4"/>
                <a:ea typeface="ヒラギノ丸ゴ ProN W4"/>
                <a:cs typeface="ヒラギノ丸ゴ ProN W4"/>
              </a:rPr>
              <a:t>局所最適な誘導則を導出</a:t>
            </a:r>
            <a:endParaRPr lang="ja-JP" altLang="en-US" dirty="0">
              <a:latin typeface="ヒラギノ丸ゴ ProN W4"/>
              <a:ea typeface="ヒラギノ丸ゴ ProN W4"/>
              <a:cs typeface="ヒラギノ丸ゴ ProN W4"/>
            </a:endParaRPr>
          </a:p>
        </p:txBody>
      </p:sp>
      <p:sp>
        <p:nvSpPr>
          <p:cNvPr id="19" name="正方形/長方形 18"/>
          <p:cNvSpPr/>
          <p:nvPr/>
        </p:nvSpPr>
        <p:spPr>
          <a:xfrm>
            <a:off x="326612" y="5063921"/>
            <a:ext cx="184666" cy="369332"/>
          </a:xfrm>
          <a:prstGeom prst="rect">
            <a:avLst/>
          </a:prstGeom>
        </p:spPr>
        <p:txBody>
          <a:bodyPr wrap="none">
            <a:spAutoFit/>
          </a:bodyPr>
          <a:lstStyle/>
          <a:p>
            <a:endParaRPr lang="ja-JP" altLang="en-US" dirty="0">
              <a:latin typeface="ヒラギノ丸ゴ ProN W4"/>
              <a:ea typeface="ヒラギノ丸ゴ ProN W4"/>
              <a:cs typeface="ヒラギノ丸ゴ ProN W4"/>
            </a:endParaRPr>
          </a:p>
        </p:txBody>
      </p:sp>
      <p:sp>
        <p:nvSpPr>
          <p:cNvPr id="20" name="正方形/長方形 19"/>
          <p:cNvSpPr/>
          <p:nvPr/>
        </p:nvSpPr>
        <p:spPr>
          <a:xfrm>
            <a:off x="1689100" y="6151681"/>
            <a:ext cx="5724644" cy="369332"/>
          </a:xfrm>
          <a:prstGeom prst="rect">
            <a:avLst/>
          </a:prstGeom>
        </p:spPr>
        <p:txBody>
          <a:bodyPr wrap="none">
            <a:spAutoFit/>
          </a:bodyPr>
          <a:lstStyle/>
          <a:p>
            <a:r>
              <a:rPr lang="ja-JP" altLang="en-US" dirty="0" smtClean="0">
                <a:latin typeface="ヒラギノ丸ゴ ProN W4"/>
                <a:ea typeface="ヒラギノ丸ゴ ProN W4"/>
                <a:cs typeface="ヒラギノ丸ゴ ProN W4"/>
              </a:rPr>
              <a:t>最短時間で火星へ到達する軌道を求めることができる</a:t>
            </a:r>
            <a:endParaRPr lang="ja-JP" altLang="en-US" dirty="0">
              <a:latin typeface="ヒラギノ丸ゴ ProN W4"/>
              <a:ea typeface="ヒラギノ丸ゴ ProN W4"/>
              <a:cs typeface="ヒラギノ丸ゴ ProN W4"/>
            </a:endParaRPr>
          </a:p>
        </p:txBody>
      </p:sp>
      <p:sp>
        <p:nvSpPr>
          <p:cNvPr id="22" name="正方形/長方形 21"/>
          <p:cNvSpPr/>
          <p:nvPr/>
        </p:nvSpPr>
        <p:spPr>
          <a:xfrm>
            <a:off x="5986952" y="3062248"/>
            <a:ext cx="2492990" cy="369332"/>
          </a:xfrm>
          <a:prstGeom prst="rect">
            <a:avLst/>
          </a:prstGeom>
        </p:spPr>
        <p:txBody>
          <a:bodyPr wrap="none">
            <a:spAutoFit/>
          </a:bodyPr>
          <a:lstStyle/>
          <a:p>
            <a:r>
              <a:rPr lang="ja-JP" altLang="en-US" dirty="0" smtClean="0">
                <a:latin typeface="ヒラギノ丸ゴ ProN W4"/>
                <a:ea typeface="ヒラギノ丸ゴ ProN W4"/>
                <a:cs typeface="ヒラギノ丸ゴ ProN W4"/>
              </a:rPr>
              <a:t>太陽光圧による加速度</a:t>
            </a:r>
            <a:endParaRPr lang="ja-JP" altLang="en-US" dirty="0">
              <a:latin typeface="ヒラギノ丸ゴ ProN W4"/>
              <a:ea typeface="ヒラギノ丸ゴ ProN W4"/>
              <a:cs typeface="ヒラギノ丸ゴ ProN W4"/>
            </a:endParaRPr>
          </a:p>
        </p:txBody>
      </p:sp>
      <p:sp>
        <p:nvSpPr>
          <p:cNvPr id="28" name="正方形/長方形 27"/>
          <p:cNvSpPr/>
          <p:nvPr/>
        </p:nvSpPr>
        <p:spPr>
          <a:xfrm>
            <a:off x="5593252" y="2411500"/>
            <a:ext cx="355600" cy="355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9" name="正方形/長方形 28"/>
          <p:cNvSpPr/>
          <p:nvPr/>
        </p:nvSpPr>
        <p:spPr>
          <a:xfrm>
            <a:off x="7023100" y="2398800"/>
            <a:ext cx="355600" cy="355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769773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b0.1.eps"/>
          <p:cNvPicPr>
            <a:picLocks noChangeAspect="1"/>
          </p:cNvPicPr>
          <p:nvPr/>
        </p:nvPicPr>
        <p:blipFill>
          <a:blip r:embed="rId3"/>
          <a:stretch>
            <a:fillRect/>
          </a:stretch>
        </p:blipFill>
        <p:spPr>
          <a:xfrm>
            <a:off x="5960745" y="2003584"/>
            <a:ext cx="2726055" cy="2137410"/>
          </a:xfrm>
          <a:prstGeom prst="rect">
            <a:avLst/>
          </a:prstGeom>
        </p:spPr>
      </p:pic>
      <p:pic>
        <p:nvPicPr>
          <p:cNvPr id="18" name="図 17" descr="b1.0.eps"/>
          <p:cNvPicPr>
            <a:picLocks noChangeAspect="1"/>
          </p:cNvPicPr>
          <p:nvPr/>
        </p:nvPicPr>
        <p:blipFill>
          <a:blip r:embed="rId4"/>
          <a:stretch>
            <a:fillRect/>
          </a:stretch>
        </p:blipFill>
        <p:spPr>
          <a:xfrm>
            <a:off x="5960745" y="4223888"/>
            <a:ext cx="2726055" cy="2137410"/>
          </a:xfrm>
          <a:prstGeom prst="rect">
            <a:avLst/>
          </a:prstGeom>
        </p:spPr>
      </p:pic>
      <p:sp>
        <p:nvSpPr>
          <p:cNvPr id="5" name="タイトル 4"/>
          <p:cNvSpPr>
            <a:spLocks noGrp="1"/>
          </p:cNvSpPr>
          <p:nvPr>
            <p:ph type="title"/>
          </p:nvPr>
        </p:nvSpPr>
        <p:spPr/>
        <p:txBody>
          <a:bodyPr>
            <a:normAutofit/>
          </a:bodyPr>
          <a:lstStyle/>
          <a:p>
            <a:r>
              <a:rPr lang="ja-JP" altLang="en-US" sz="4000" dirty="0" smtClean="0"/>
              <a:t>火星から地球への最短軌道</a:t>
            </a:r>
            <a:endParaRPr lang="ja-JP" altLang="en-US" sz="4000" dirty="0"/>
          </a:p>
        </p:txBody>
      </p:sp>
      <p:sp>
        <p:nvSpPr>
          <p:cNvPr id="6" name="コンテンツ プレースホルダ 5"/>
          <p:cNvSpPr>
            <a:spLocks noGrp="1"/>
          </p:cNvSpPr>
          <p:nvPr>
            <p:ph idx="1"/>
          </p:nvPr>
        </p:nvSpPr>
        <p:spPr>
          <a:xfrm>
            <a:off x="457200" y="1230744"/>
            <a:ext cx="8229600" cy="4525963"/>
          </a:xfrm>
        </p:spPr>
        <p:txBody>
          <a:bodyPr/>
          <a:lstStyle/>
          <a:p>
            <a:r>
              <a:rPr lang="en-US" altLang="ja-JP" dirty="0" smtClean="0"/>
              <a:t>β:</a:t>
            </a:r>
            <a:r>
              <a:rPr lang="ja-JP" altLang="en-US" dirty="0" smtClean="0"/>
              <a:t>光圧と重力の比</a:t>
            </a:r>
            <a:endParaRPr lang="en-US" altLang="ja-JP" dirty="0" smtClean="0"/>
          </a:p>
        </p:txBody>
      </p:sp>
      <p:pic>
        <p:nvPicPr>
          <p:cNvPr id="9" name="図 8" descr="min_time_vs_b.eps"/>
          <p:cNvPicPr>
            <a:picLocks noChangeAspect="1"/>
          </p:cNvPicPr>
          <p:nvPr/>
        </p:nvPicPr>
        <p:blipFill>
          <a:blip r:embed="rId5"/>
          <a:stretch>
            <a:fillRect/>
          </a:stretch>
        </p:blipFill>
        <p:spPr>
          <a:xfrm>
            <a:off x="798916" y="2133288"/>
            <a:ext cx="4875434" cy="3854995"/>
          </a:xfrm>
          <a:prstGeom prst="rect">
            <a:avLst/>
          </a:prstGeom>
        </p:spPr>
      </p:pic>
      <p:sp>
        <p:nvSpPr>
          <p:cNvPr id="10" name="テキスト ボックス 9"/>
          <p:cNvSpPr txBox="1"/>
          <p:nvPr/>
        </p:nvSpPr>
        <p:spPr>
          <a:xfrm>
            <a:off x="5227876" y="5987600"/>
            <a:ext cx="720428" cy="369332"/>
          </a:xfrm>
          <a:prstGeom prst="rect">
            <a:avLst/>
          </a:prstGeom>
          <a:noFill/>
        </p:spPr>
        <p:txBody>
          <a:bodyPr wrap="none" rtlCol="0">
            <a:spAutoFit/>
          </a:bodyPr>
          <a:lstStyle/>
          <a:p>
            <a:r>
              <a:rPr lang="en-US" altLang="ja-JP" dirty="0" smtClean="0">
                <a:latin typeface="ヒラギノ丸ゴ ProN W4"/>
                <a:ea typeface="ヒラギノ丸ゴ ProN W4"/>
                <a:cs typeface="ヒラギノ丸ゴ ProN W4"/>
              </a:rPr>
              <a:t>β=1</a:t>
            </a:r>
            <a:endParaRPr kumimoji="1" lang="ja-JP" altLang="en-US" dirty="0" smtClean="0">
              <a:latin typeface="ヒラギノ丸ゴ ProN W4"/>
              <a:ea typeface="ヒラギノ丸ゴ ProN W4"/>
              <a:cs typeface="ヒラギノ丸ゴ ProN W4"/>
            </a:endParaRPr>
          </a:p>
        </p:txBody>
      </p:sp>
      <p:sp>
        <p:nvSpPr>
          <p:cNvPr id="13" name="テキスト ボックス 12"/>
          <p:cNvSpPr txBox="1"/>
          <p:nvPr/>
        </p:nvSpPr>
        <p:spPr>
          <a:xfrm>
            <a:off x="208481" y="3343995"/>
            <a:ext cx="887781" cy="646331"/>
          </a:xfrm>
          <a:prstGeom prst="rect">
            <a:avLst/>
          </a:prstGeom>
          <a:noFill/>
        </p:spPr>
        <p:txBody>
          <a:bodyPr wrap="none" rtlCol="0">
            <a:spAutoFit/>
          </a:bodyPr>
          <a:lstStyle/>
          <a:p>
            <a:r>
              <a:rPr lang="en-US" altLang="ja-JP" dirty="0" smtClean="0">
                <a:latin typeface="ヒラギノ丸ゴ ProN W4"/>
                <a:ea typeface="ヒラギノ丸ゴ ProN W4"/>
                <a:cs typeface="ヒラギノ丸ゴ ProN W4"/>
              </a:rPr>
              <a:t>time</a:t>
            </a:r>
            <a:br>
              <a:rPr lang="en-US" altLang="ja-JP" dirty="0" smtClean="0">
                <a:latin typeface="ヒラギノ丸ゴ ProN W4"/>
                <a:ea typeface="ヒラギノ丸ゴ ProN W4"/>
                <a:cs typeface="ヒラギノ丸ゴ ProN W4"/>
              </a:rPr>
            </a:br>
            <a:r>
              <a:rPr lang="en-US" altLang="ja-JP" dirty="0" smtClean="0">
                <a:latin typeface="ヒラギノ丸ゴ ProN W4"/>
                <a:ea typeface="ヒラギノ丸ゴ ProN W4"/>
                <a:cs typeface="ヒラギノ丸ゴ ProN W4"/>
              </a:rPr>
              <a:t>[days]</a:t>
            </a:r>
            <a:endParaRPr kumimoji="1" lang="ja-JP" altLang="en-US" dirty="0" smtClean="0">
              <a:latin typeface="ヒラギノ丸ゴ ProN W4"/>
              <a:ea typeface="ヒラギノ丸ゴ ProN W4"/>
              <a:cs typeface="ヒラギノ丸ゴ ProN W4"/>
            </a:endParaRPr>
          </a:p>
        </p:txBody>
      </p:sp>
      <p:sp>
        <p:nvSpPr>
          <p:cNvPr id="15" name="テキスト ボックス 14"/>
          <p:cNvSpPr txBox="1"/>
          <p:nvPr/>
        </p:nvSpPr>
        <p:spPr>
          <a:xfrm>
            <a:off x="6013294" y="3771662"/>
            <a:ext cx="940411" cy="369332"/>
          </a:xfrm>
          <a:prstGeom prst="rect">
            <a:avLst/>
          </a:prstGeom>
          <a:noFill/>
        </p:spPr>
        <p:txBody>
          <a:bodyPr wrap="none" rtlCol="0">
            <a:spAutoFit/>
          </a:bodyPr>
          <a:lstStyle/>
          <a:p>
            <a:r>
              <a:rPr lang="en-US" altLang="ja-JP" dirty="0" err="1" smtClean="0">
                <a:latin typeface="ヒラギノ丸ゴ ProN W4"/>
                <a:ea typeface="ヒラギノ丸ゴ ProN W4"/>
                <a:cs typeface="ヒラギノ丸ゴ ProN W4"/>
              </a:rPr>
              <a:t>β</a:t>
            </a:r>
            <a:r>
              <a:rPr lang="en-US" altLang="ja-JP" dirty="0" smtClean="0">
                <a:latin typeface="ヒラギノ丸ゴ ProN W4"/>
                <a:ea typeface="ヒラギノ丸ゴ ProN W4"/>
                <a:cs typeface="ヒラギノ丸ゴ ProN W4"/>
              </a:rPr>
              <a:t>=0.1</a:t>
            </a:r>
            <a:endParaRPr kumimoji="1" lang="ja-JP" altLang="en-US" dirty="0" smtClean="0">
              <a:latin typeface="ヒラギノ丸ゴ ProN W4"/>
              <a:ea typeface="ヒラギノ丸ゴ ProN W4"/>
              <a:cs typeface="ヒラギノ丸ゴ ProN W4"/>
            </a:endParaRPr>
          </a:p>
        </p:txBody>
      </p:sp>
      <p:sp>
        <p:nvSpPr>
          <p:cNvPr id="16" name="テキスト ボックス 15"/>
          <p:cNvSpPr txBox="1"/>
          <p:nvPr/>
        </p:nvSpPr>
        <p:spPr>
          <a:xfrm>
            <a:off x="6056350" y="5991966"/>
            <a:ext cx="941283" cy="369332"/>
          </a:xfrm>
          <a:prstGeom prst="rect">
            <a:avLst/>
          </a:prstGeom>
          <a:noFill/>
        </p:spPr>
        <p:txBody>
          <a:bodyPr wrap="none" rtlCol="0">
            <a:spAutoFit/>
          </a:bodyPr>
          <a:lstStyle/>
          <a:p>
            <a:r>
              <a:rPr lang="en-US" altLang="ja-JP" dirty="0" err="1" smtClean="0">
                <a:latin typeface="ヒラギノ丸ゴ ProN W4"/>
                <a:ea typeface="ヒラギノ丸ゴ ProN W4"/>
                <a:cs typeface="ヒラギノ丸ゴ ProN W4"/>
              </a:rPr>
              <a:t>β</a:t>
            </a:r>
            <a:r>
              <a:rPr lang="en-US" altLang="ja-JP" dirty="0" smtClean="0">
                <a:latin typeface="ヒラギノ丸ゴ ProN W4"/>
                <a:ea typeface="ヒラギノ丸ゴ ProN W4"/>
                <a:cs typeface="ヒラギノ丸ゴ ProN W4"/>
              </a:rPr>
              <a:t>=1.0</a:t>
            </a:r>
            <a:endParaRPr kumimoji="1" lang="ja-JP" altLang="en-US" dirty="0" smtClean="0">
              <a:latin typeface="ヒラギノ丸ゴ ProN W4"/>
              <a:ea typeface="ヒラギノ丸ゴ ProN W4"/>
              <a:cs typeface="ヒラギノ丸ゴ ProN W4"/>
            </a:endParaRPr>
          </a:p>
        </p:txBody>
      </p:sp>
      <p:sp>
        <p:nvSpPr>
          <p:cNvPr id="19" name="二等辺三角形 18"/>
          <p:cNvSpPr/>
          <p:nvPr/>
        </p:nvSpPr>
        <p:spPr>
          <a:xfrm rot="10800000">
            <a:off x="6649893" y="2907083"/>
            <a:ext cx="131104" cy="101718"/>
          </a:xfrm>
          <a:prstGeom prst="triangl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19785040">
            <a:off x="7921846" y="4670887"/>
            <a:ext cx="131104" cy="101718"/>
          </a:xfrm>
          <a:prstGeom prst="triangl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096262" y="2448558"/>
            <a:ext cx="766481" cy="369332"/>
          </a:xfrm>
          <a:prstGeom prst="rect">
            <a:avLst/>
          </a:prstGeom>
          <a:noFill/>
        </p:spPr>
        <p:txBody>
          <a:bodyPr wrap="none" rtlCol="0">
            <a:spAutoFit/>
          </a:bodyPr>
          <a:lstStyle/>
          <a:p>
            <a:r>
              <a:rPr kumimoji="1" lang="en-US" altLang="ja-JP" dirty="0" smtClean="0"/>
              <a:t>500</a:t>
            </a:r>
            <a:r>
              <a:rPr kumimoji="1" lang="ja-JP" altLang="en-US" dirty="0" smtClean="0"/>
              <a:t>日</a:t>
            </a:r>
            <a:endParaRPr kumimoji="1" lang="ja-JP" altLang="en-US" dirty="0"/>
          </a:p>
        </p:txBody>
      </p:sp>
      <p:sp>
        <p:nvSpPr>
          <p:cNvPr id="14" name="テキスト ボックス 13"/>
          <p:cNvSpPr txBox="1"/>
          <p:nvPr/>
        </p:nvSpPr>
        <p:spPr>
          <a:xfrm>
            <a:off x="1072417" y="4785736"/>
            <a:ext cx="766481" cy="369332"/>
          </a:xfrm>
          <a:prstGeom prst="rect">
            <a:avLst/>
          </a:prstGeom>
          <a:noFill/>
        </p:spPr>
        <p:txBody>
          <a:bodyPr wrap="none" rtlCol="0">
            <a:spAutoFit/>
          </a:bodyPr>
          <a:lstStyle/>
          <a:p>
            <a:r>
              <a:rPr lang="en-US" altLang="ja-JP" dirty="0" smtClean="0"/>
              <a:t>365</a:t>
            </a:r>
            <a:r>
              <a:rPr kumimoji="1" lang="ja-JP" altLang="en-US" dirty="0" smtClean="0"/>
              <a:t>日</a:t>
            </a:r>
            <a:endParaRPr kumimoji="1" lang="ja-JP" altLang="en-US" dirty="0"/>
          </a:p>
        </p:txBody>
      </p:sp>
      <p:sp>
        <p:nvSpPr>
          <p:cNvPr id="21" name="テキスト ボックス 20"/>
          <p:cNvSpPr txBox="1"/>
          <p:nvPr/>
        </p:nvSpPr>
        <p:spPr>
          <a:xfrm>
            <a:off x="712203" y="5955334"/>
            <a:ext cx="940411" cy="369332"/>
          </a:xfrm>
          <a:prstGeom prst="rect">
            <a:avLst/>
          </a:prstGeom>
          <a:noFill/>
        </p:spPr>
        <p:txBody>
          <a:bodyPr wrap="none" rtlCol="0">
            <a:spAutoFit/>
          </a:bodyPr>
          <a:lstStyle/>
          <a:p>
            <a:r>
              <a:rPr lang="en-US" altLang="ja-JP" dirty="0" smtClean="0">
                <a:latin typeface="ヒラギノ丸ゴ ProN W4"/>
                <a:ea typeface="ヒラギノ丸ゴ ProN W4"/>
                <a:cs typeface="ヒラギノ丸ゴ ProN W4"/>
              </a:rPr>
              <a:t>β=0.1</a:t>
            </a:r>
            <a:endParaRPr kumimoji="1" lang="ja-JP" altLang="en-US" dirty="0" smtClean="0">
              <a:latin typeface="ヒラギノ丸ゴ ProN W4"/>
              <a:ea typeface="ヒラギノ丸ゴ ProN W4"/>
              <a:cs typeface="ヒラギノ丸ゴ ProN W4"/>
            </a:endParaRPr>
          </a:p>
        </p:txBody>
      </p:sp>
      <p:sp>
        <p:nvSpPr>
          <p:cNvPr id="3" name="テキスト ボックス 2"/>
          <p:cNvSpPr txBox="1"/>
          <p:nvPr/>
        </p:nvSpPr>
        <p:spPr>
          <a:xfrm>
            <a:off x="2253861" y="6403401"/>
            <a:ext cx="2818500" cy="461665"/>
          </a:xfrm>
          <a:prstGeom prst="rect">
            <a:avLst/>
          </a:prstGeom>
          <a:noFill/>
        </p:spPr>
        <p:txBody>
          <a:bodyPr wrap="none" rtlCol="0">
            <a:spAutoFit/>
          </a:bodyPr>
          <a:lstStyle/>
          <a:p>
            <a:r>
              <a:rPr kumimoji="1" lang="en-US" altLang="ja-JP" sz="2400" dirty="0" smtClean="0">
                <a:solidFill>
                  <a:srgbClr val="FF0000"/>
                </a:solidFill>
              </a:rPr>
              <a:t>1</a:t>
            </a:r>
            <a:r>
              <a:rPr kumimoji="1" lang="ja-JP" altLang="en-US" sz="2400" dirty="0" smtClean="0">
                <a:solidFill>
                  <a:srgbClr val="FF0000"/>
                </a:solidFill>
              </a:rPr>
              <a:t>年くらいで行ける！</a:t>
            </a:r>
            <a:endParaRPr kumimoji="1" lang="ja-JP" altLang="en-US" sz="2400" dirty="0">
              <a:solidFill>
                <a:srgbClr val="FF0000"/>
              </a:solidFill>
            </a:endParaRPr>
          </a:p>
        </p:txBody>
      </p:sp>
    </p:spTree>
    <p:extLst>
      <p:ext uri="{BB962C8B-B14F-4D97-AF65-F5344CB8AC3E}">
        <p14:creationId xmlns:p14="http://schemas.microsoft.com/office/powerpoint/2010/main" val="29303375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TotalTime>
  <Words>702</Words>
  <Application>Microsoft Macintosh PowerPoint</Application>
  <PresentationFormat>画面に合わせる (4:3)</PresentationFormat>
  <Paragraphs>78</Paragraphs>
  <Slides>10</Slides>
  <Notes>3</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ホワイト</vt:lpstr>
      <vt:lpstr>微生物の宇宙旅行 〜微生物の惑星間往来の可能性に関する研究〜 </vt:lpstr>
      <vt:lpstr>火星隕石ALH84001 中の「生命の痕跡?」 (1996,　David McKay）</vt:lpstr>
      <vt:lpstr>きっかけ</vt:lpstr>
      <vt:lpstr>ダストに働く太陽光圧</vt:lpstr>
      <vt:lpstr>PowerPoint プレゼンテーション</vt:lpstr>
      <vt:lpstr>小惑星衝突のシミュレーション</vt:lpstr>
      <vt:lpstr>ソーラーセイルの軌道計算</vt:lpstr>
      <vt:lpstr>最短到達軌道</vt:lpstr>
      <vt:lpstr>火星から地球への最短軌道</vt:lpstr>
      <vt:lpstr>今後の展開</vt:lpstr>
    </vt:vector>
  </TitlesOfParts>
  <Company>京都大学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微生物の宇宙旅行 〜微生物の惑星間往来の可能性関する研究〜 </dc:title>
  <dc:creator>磯部 洋明</dc:creator>
  <cp:lastModifiedBy>磯部 洋明</cp:lastModifiedBy>
  <cp:revision>18</cp:revision>
  <dcterms:created xsi:type="dcterms:W3CDTF">2011-12-16T04:06:06Z</dcterms:created>
  <dcterms:modified xsi:type="dcterms:W3CDTF">2011-12-18T13:58:26Z</dcterms:modified>
</cp:coreProperties>
</file>