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2" r:id="rId1"/>
  </p:sldMasterIdLst>
  <p:notesMasterIdLst>
    <p:notesMasterId r:id="rId35"/>
  </p:notesMasterIdLst>
  <p:handoutMasterIdLst>
    <p:handoutMasterId r:id="rId36"/>
  </p:handoutMasterIdLst>
  <p:sldIdLst>
    <p:sldId id="256" r:id="rId2"/>
    <p:sldId id="272" r:id="rId3"/>
    <p:sldId id="274" r:id="rId4"/>
    <p:sldId id="275" r:id="rId5"/>
    <p:sldId id="273" r:id="rId6"/>
    <p:sldId id="276" r:id="rId7"/>
    <p:sldId id="281" r:id="rId8"/>
    <p:sldId id="279" r:id="rId9"/>
    <p:sldId id="282" r:id="rId10"/>
    <p:sldId id="283" r:id="rId11"/>
    <p:sldId id="284" r:id="rId12"/>
    <p:sldId id="285" r:id="rId13"/>
    <p:sldId id="286" r:id="rId14"/>
    <p:sldId id="287" r:id="rId15"/>
    <p:sldId id="288" r:id="rId16"/>
    <p:sldId id="258" r:id="rId17"/>
    <p:sldId id="291" r:id="rId18"/>
    <p:sldId id="268" r:id="rId19"/>
    <p:sldId id="263" r:id="rId20"/>
    <p:sldId id="269" r:id="rId21"/>
    <p:sldId id="293" r:id="rId22"/>
    <p:sldId id="261" r:id="rId23"/>
    <p:sldId id="264" r:id="rId24"/>
    <p:sldId id="292" r:id="rId25"/>
    <p:sldId id="290" r:id="rId26"/>
    <p:sldId id="294" r:id="rId27"/>
    <p:sldId id="295" r:id="rId28"/>
    <p:sldId id="296" r:id="rId29"/>
    <p:sldId id="297" r:id="rId30"/>
    <p:sldId id="298" r:id="rId31"/>
    <p:sldId id="299" r:id="rId32"/>
    <p:sldId id="265" r:id="rId33"/>
    <p:sldId id="300"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7" autoAdjust="0"/>
    <p:restoredTop sz="98949" autoAdjust="0"/>
  </p:normalViewPr>
  <p:slideViewPr>
    <p:cSldViewPr snapToGrid="0" snapToObjects="1">
      <p:cViewPr varScale="1">
        <p:scale>
          <a:sx n="92" d="100"/>
          <a:sy n="92" d="100"/>
        </p:scale>
        <p:origin x="-59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05109C7-3031-1A4C-A370-922C15263568}" type="datetimeFigureOut">
              <a:rPr kumimoji="1" lang="ja-JP" altLang="en-US" smtClean="0"/>
              <a:t>2014/09/10</a:t>
            </a:fld>
            <a:endParaRPr kumimoji="1" lang="ja-JP" altLang="en-US"/>
          </a:p>
        </p:txBody>
      </p:sp>
      <p:sp>
        <p:nvSpPr>
          <p:cNvPr id="4" name="フッター プレースホルダー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78E6873-0F10-124F-9978-30A3B2FAE592}" type="slidenum">
              <a:rPr kumimoji="1" lang="ja-JP" altLang="en-US" smtClean="0"/>
              <a:t>‹#›</a:t>
            </a:fld>
            <a:endParaRPr kumimoji="1" lang="ja-JP" altLang="en-US"/>
          </a:p>
        </p:txBody>
      </p:sp>
    </p:spTree>
    <p:extLst>
      <p:ext uri="{BB962C8B-B14F-4D97-AF65-F5344CB8AC3E}">
        <p14:creationId xmlns:p14="http://schemas.microsoft.com/office/powerpoint/2010/main" val="1544720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83C7455A-D69B-E84E-85B3-7151776E4767}" type="datetimeFigureOut">
              <a:rPr kumimoji="1" lang="ja-JP" altLang="en-US" smtClean="0"/>
              <a:t>2014/09/10</a:t>
            </a:fld>
            <a:endParaRPr kumimoji="1" lang="ja-JP" altLang="en-US"/>
          </a:p>
        </p:txBody>
      </p:sp>
      <p:sp>
        <p:nvSpPr>
          <p:cNvPr id="4" name="スライド イメージ プレースホルダー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E0C39050-1DE6-CF43-B467-7242FB34029A}" type="slidenum">
              <a:rPr kumimoji="1" lang="ja-JP" altLang="en-US" smtClean="0"/>
              <a:t>‹#›</a:t>
            </a:fld>
            <a:endParaRPr kumimoji="1" lang="ja-JP" altLang="en-US"/>
          </a:p>
        </p:txBody>
      </p:sp>
    </p:spTree>
    <p:extLst>
      <p:ext uri="{BB962C8B-B14F-4D97-AF65-F5344CB8AC3E}">
        <p14:creationId xmlns:p14="http://schemas.microsoft.com/office/powerpoint/2010/main" val="2501029141"/>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C39050-1DE6-CF43-B467-7242FB34029A}" type="slidenum">
              <a:rPr kumimoji="1" lang="ja-JP" altLang="en-US" smtClean="0"/>
              <a:t>7</a:t>
            </a:fld>
            <a:endParaRPr kumimoji="1" lang="ja-JP" altLang="en-US"/>
          </a:p>
        </p:txBody>
      </p:sp>
    </p:spTree>
    <p:extLst>
      <p:ext uri="{BB962C8B-B14F-4D97-AF65-F5344CB8AC3E}">
        <p14:creationId xmlns:p14="http://schemas.microsoft.com/office/powerpoint/2010/main" val="425511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noResize="1"/>
          </p:cNvSpPr>
          <p:nvPr>
            <p:ph type="sldImg"/>
          </p:nvPr>
        </p:nvSpPr>
        <p:spPr>
          <a:xfrm>
            <a:off x="1181100" y="706438"/>
            <a:ext cx="4646613" cy="3484562"/>
          </a:xfrm>
          <a:solidFill>
            <a:schemeClr val="accent1"/>
          </a:solidFill>
          <a:ln w="25400">
            <a:solidFill>
              <a:schemeClr val="accent1">
                <a:shade val="50000"/>
              </a:schemeClr>
            </a:solidFill>
          </a:ln>
        </p:spPr>
      </p:sp>
      <p:sp>
        <p:nvSpPr>
          <p:cNvPr id="110595" name="ノート プレースホルダ 2"/>
          <p:cNvSpPr>
            <a:spLocks noGrp="1"/>
          </p:cNvSpPr>
          <p:nvPr>
            <p:ph type="body" sz="quarter" idx="1"/>
          </p:nvPr>
        </p:nvSpPr>
        <p:spPr bwMode="auto">
          <a:xfrm>
            <a:off x="701040" y="4415790"/>
            <a:ext cx="5608320" cy="41042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ja-JP">
              <a:latin typeface="Calibri"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noResize="1"/>
          </p:cNvSpPr>
          <p:nvPr>
            <p:ph type="sldImg"/>
          </p:nvPr>
        </p:nvSpPr>
        <p:spPr>
          <a:xfrm>
            <a:off x="1181100" y="706438"/>
            <a:ext cx="4646613" cy="3484562"/>
          </a:xfrm>
          <a:solidFill>
            <a:schemeClr val="accent1"/>
          </a:solidFill>
          <a:ln w="25400">
            <a:solidFill>
              <a:schemeClr val="accent1">
                <a:shade val="50000"/>
              </a:schemeClr>
            </a:solidFill>
          </a:ln>
        </p:spPr>
      </p:sp>
      <p:sp>
        <p:nvSpPr>
          <p:cNvPr id="111619" name="ノート プレースホルダ 2"/>
          <p:cNvSpPr>
            <a:spLocks noGrp="1"/>
          </p:cNvSpPr>
          <p:nvPr>
            <p:ph type="body" sz="quarter" idx="1"/>
          </p:nvPr>
        </p:nvSpPr>
        <p:spPr bwMode="auto">
          <a:xfrm>
            <a:off x="701040" y="4415790"/>
            <a:ext cx="5608320" cy="41042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ja-JP">
              <a:latin typeface="Calibri"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2014/09/10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2014/09/10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AB955F9-81EA-47C5-8059-9E5C2B437C70}" type="datetime1">
              <a:rPr lang="en-US" smtClean="0"/>
              <a:pPr/>
              <a:t>2014/09/10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2014/09/10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63A9A7CB-BEE6-4F99-898E-913F06E8E125}" type="datetime1">
              <a:rPr lang="en-US" smtClean="0"/>
              <a:pPr/>
              <a:t>2014/09/10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2014/09/10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F50D295D-4A77-4DEB-B04C-9F4282A8BC04}" type="datetime1">
              <a:rPr lang="en-US" smtClean="0"/>
              <a:pPr/>
              <a:t>2014/09/10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2014/09/10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2014/09/10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BEE1B38-C5EB-4D66-9137-0AFE9CDEDE8F}" type="datetime1">
              <a:rPr lang="en-US" smtClean="0"/>
              <a:pPr/>
              <a:t>2014/09/10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27B613C-1AD7-49D3-885D-F654C5CDBAA6}" type="datetime1">
              <a:rPr lang="en-US" smtClean="0"/>
              <a:pPr/>
              <a:t>2014/09/10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327B613C-1AD7-49D3-885D-F654C5CDBAA6}" type="datetime1">
              <a:rPr lang="en-US" smtClean="0"/>
              <a:pPr/>
              <a:t>2014/09/10</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6E2D2B3B-882E-40F3-A32F-6DD51691504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hf sldNum="0" hdr="0" ftr="0" dt="0"/>
  <p:txStyles>
    <p:titleStyle>
      <a:lvl1pPr algn="l" defTabSz="914400" rtl="0" eaLnBrk="1" latinLnBrk="0" hangingPunct="1">
        <a:spcBef>
          <a:spcPct val="0"/>
        </a:spcBef>
        <a:buNone/>
        <a:defRPr kumimoji="1"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jp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Relationship Id="rId3" Type="http://schemas.openxmlformats.org/officeDocument/2006/relationships/image" Target="../media/image38.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47542"/>
            <a:ext cx="7752007" cy="1768914"/>
          </a:xfrm>
        </p:spPr>
        <p:txBody>
          <a:bodyPr/>
          <a:lstStyle/>
          <a:p>
            <a:r>
              <a:rPr lang="ja-JP" altLang="en-US" sz="4000" dirty="0"/>
              <a:t>ビッグデー</a:t>
            </a:r>
            <a:r>
              <a:rPr lang="ja-JP" altLang="en-US" sz="4000" dirty="0" smtClean="0"/>
              <a:t>タ解析手法</a:t>
            </a:r>
            <a:r>
              <a:rPr lang="ja-JP" altLang="en-US" sz="4000" dirty="0"/>
              <a:t>を</a:t>
            </a:r>
            <a:r>
              <a:rPr lang="ja-JP" altLang="en-US" sz="4000" dirty="0" smtClean="0"/>
              <a:t>用いた</a:t>
            </a:r>
            <a:r>
              <a:rPr lang="en-US" altLang="ja-JP" sz="4000" dirty="0" smtClean="0"/>
              <a:t>     </a:t>
            </a:r>
            <a:r>
              <a:rPr lang="ja-JP" altLang="en-US" sz="4000" dirty="0" smtClean="0"/>
              <a:t>宇宙</a:t>
            </a:r>
            <a:r>
              <a:rPr lang="ja-JP" altLang="en-US" sz="4000" dirty="0"/>
              <a:t>天気予報アルゴリズムの開発 </a:t>
            </a:r>
            <a:endParaRPr kumimoji="1" lang="ja-JP" altLang="en-US" sz="4000" dirty="0"/>
          </a:p>
        </p:txBody>
      </p:sp>
      <p:sp>
        <p:nvSpPr>
          <p:cNvPr id="3" name="サブタイトル 2"/>
          <p:cNvSpPr>
            <a:spLocks noGrp="1"/>
          </p:cNvSpPr>
          <p:nvPr>
            <p:ph type="subTitle" idx="1"/>
          </p:nvPr>
        </p:nvSpPr>
        <p:spPr>
          <a:xfrm>
            <a:off x="2364601" y="3672325"/>
            <a:ext cx="6537939" cy="2277947"/>
          </a:xfrm>
        </p:spPr>
        <p:txBody>
          <a:bodyPr>
            <a:normAutofit fontScale="55000" lnSpcReduction="20000"/>
          </a:bodyPr>
          <a:lstStyle/>
          <a:p>
            <a:pPr algn="r"/>
            <a:r>
              <a:rPr lang="ja-JP" altLang="en-US" sz="4400" dirty="0"/>
              <a:t>磯部 洋明</a:t>
            </a:r>
            <a:r>
              <a:rPr lang="en-US" altLang="ja-JP" sz="4400" baseline="30000" dirty="0"/>
              <a:t>1</a:t>
            </a:r>
            <a:r>
              <a:rPr lang="en-US" altLang="ja-JP" sz="4400" dirty="0"/>
              <a:t>, </a:t>
            </a:r>
            <a:r>
              <a:rPr lang="ja-JP" altLang="en-US" sz="4400" dirty="0" smtClean="0"/>
              <a:t>村主 </a:t>
            </a:r>
            <a:r>
              <a:rPr lang="ja-JP" altLang="en-US" sz="4400" dirty="0"/>
              <a:t>崇</a:t>
            </a:r>
            <a:r>
              <a:rPr lang="ja-JP" altLang="en-US" sz="4400" dirty="0" smtClean="0"/>
              <a:t>行</a:t>
            </a:r>
            <a:r>
              <a:rPr lang="en-US" altLang="ja-JP" sz="4400" baseline="30000" dirty="0" smtClean="0"/>
              <a:t>2</a:t>
            </a:r>
            <a:r>
              <a:rPr lang="en-US" altLang="ja-JP" sz="4400" dirty="0" smtClean="0"/>
              <a:t>,</a:t>
            </a:r>
            <a:r>
              <a:rPr lang="ja-JP" altLang="en-US" sz="4400" dirty="0" smtClean="0"/>
              <a:t>柴山 拓也</a:t>
            </a:r>
            <a:r>
              <a:rPr lang="en-US" altLang="ja-JP" sz="4400" baseline="30000" dirty="0" smtClean="0"/>
              <a:t>3</a:t>
            </a:r>
            <a:r>
              <a:rPr lang="en-US" altLang="ja-JP" sz="4400" dirty="0" smtClean="0"/>
              <a:t>, </a:t>
            </a:r>
            <a:r>
              <a:rPr lang="ja-JP" altLang="en-US" sz="4400" dirty="0" smtClean="0"/>
              <a:t>羽田 裕子</a:t>
            </a:r>
            <a:r>
              <a:rPr lang="en-US" altLang="ja-JP" sz="4400" baseline="30000" dirty="0"/>
              <a:t>4</a:t>
            </a:r>
            <a:r>
              <a:rPr lang="en-US" altLang="ja-JP" sz="4400" dirty="0" smtClean="0"/>
              <a:t>,</a:t>
            </a:r>
            <a:r>
              <a:rPr lang="ja-JP" altLang="en-US" sz="4400" dirty="0" smtClean="0"/>
              <a:t> </a:t>
            </a:r>
            <a:endParaRPr lang="en-US" altLang="ja-JP" sz="4400" dirty="0" smtClean="0"/>
          </a:p>
          <a:p>
            <a:pPr algn="r"/>
            <a:r>
              <a:rPr lang="ja-JP" altLang="en-US" sz="4400" dirty="0" smtClean="0"/>
              <a:t>柴田 </a:t>
            </a:r>
            <a:r>
              <a:rPr lang="ja-JP" altLang="en-US" sz="4400" dirty="0" smtClean="0"/>
              <a:t>一成</a:t>
            </a:r>
            <a:r>
              <a:rPr lang="en-US" altLang="ja-JP" sz="4400" baseline="30000" dirty="0" smtClean="0"/>
              <a:t>1,4</a:t>
            </a:r>
            <a:r>
              <a:rPr lang="en-US" altLang="ja-JP" sz="4400" dirty="0" smtClean="0"/>
              <a:t>, </a:t>
            </a:r>
            <a:r>
              <a:rPr lang="ja-JP" altLang="en-US" sz="4400" dirty="0"/>
              <a:t>根本 </a:t>
            </a:r>
            <a:r>
              <a:rPr lang="ja-JP" altLang="en-US" sz="4400" dirty="0" smtClean="0"/>
              <a:t>茂</a:t>
            </a:r>
            <a:r>
              <a:rPr lang="en-US" altLang="ja-JP" sz="4400" baseline="30000" dirty="0" smtClean="0"/>
              <a:t>1,5</a:t>
            </a:r>
            <a:r>
              <a:rPr lang="en-US" altLang="ja-JP" sz="4400" dirty="0" smtClean="0"/>
              <a:t>, </a:t>
            </a:r>
            <a:r>
              <a:rPr lang="ja-JP" altLang="en-US" sz="4400" dirty="0"/>
              <a:t>駒崎 </a:t>
            </a:r>
            <a:r>
              <a:rPr lang="ja-JP" altLang="en-US" sz="4400" dirty="0" smtClean="0"/>
              <a:t>健二</a:t>
            </a:r>
            <a:r>
              <a:rPr lang="en-US" altLang="ja-JP" sz="4400" baseline="30000" dirty="0"/>
              <a:t>5</a:t>
            </a:r>
            <a:endParaRPr lang="en-US" altLang="ja-JP" sz="4400" dirty="0"/>
          </a:p>
          <a:p>
            <a:pPr marL="457200" indent="-457200" algn="r">
              <a:buAutoNum type="arabicPeriod"/>
            </a:pPr>
            <a:endParaRPr lang="en-US" altLang="ja-JP" sz="2900" dirty="0" smtClean="0"/>
          </a:p>
          <a:p>
            <a:pPr marL="457200" indent="-457200" algn="r">
              <a:buAutoNum type="arabicPeriod"/>
            </a:pPr>
            <a:r>
              <a:rPr lang="ja-JP" altLang="en-US" sz="2900" dirty="0" smtClean="0"/>
              <a:t>京都大学</a:t>
            </a:r>
            <a:r>
              <a:rPr lang="ja-JP" altLang="en-US" sz="2900" dirty="0" smtClean="0"/>
              <a:t>宇宙総合学研究ユニット</a:t>
            </a:r>
            <a:endParaRPr lang="en-US" altLang="ja-JP" sz="2900" dirty="0"/>
          </a:p>
          <a:p>
            <a:pPr marL="457200" indent="-457200" algn="r">
              <a:buAutoNum type="arabicPeriod"/>
            </a:pPr>
            <a:r>
              <a:rPr lang="ja-JP" altLang="en-US" sz="2900" dirty="0" smtClean="0"/>
              <a:t>理化学研究所</a:t>
            </a:r>
            <a:endParaRPr lang="en-US" altLang="ja-JP" sz="2900" dirty="0" smtClean="0"/>
          </a:p>
          <a:p>
            <a:pPr marL="457200" indent="-457200" algn="r">
              <a:buAutoNum type="arabicPeriod"/>
            </a:pPr>
            <a:r>
              <a:rPr lang="ja-JP" altLang="en-US" sz="2900" dirty="0" smtClean="0"/>
              <a:t>名古屋大学太陽地球環境研究所</a:t>
            </a:r>
            <a:endParaRPr lang="en-US" altLang="ja-JP" sz="2900" dirty="0" smtClean="0"/>
          </a:p>
          <a:p>
            <a:pPr marL="457200" indent="-457200" algn="r">
              <a:buAutoNum type="arabicPeriod"/>
            </a:pPr>
            <a:r>
              <a:rPr lang="ja-JP" altLang="en-US" sz="2900" dirty="0" smtClean="0"/>
              <a:t>京都大学大学院理学研究科附属天文台</a:t>
            </a:r>
            <a:endParaRPr lang="en-US" altLang="ja-JP" sz="2900" dirty="0" smtClean="0"/>
          </a:p>
          <a:p>
            <a:pPr marL="457200" indent="-457200" algn="r">
              <a:buAutoNum type="arabicPeriod"/>
            </a:pPr>
            <a:r>
              <a:rPr lang="ja-JP" altLang="en-US" sz="2900" dirty="0" smtClean="0"/>
              <a:t>株式</a:t>
            </a:r>
            <a:r>
              <a:rPr lang="ja-JP" altLang="en-US" sz="2900" dirty="0"/>
              <a:t>会社ブロードバンド タワー </a:t>
            </a:r>
          </a:p>
          <a:p>
            <a:endParaRPr kumimoji="1" lang="ja-JP" altLang="en-US" dirty="0"/>
          </a:p>
        </p:txBody>
      </p:sp>
      <p:pic>
        <p:nvPicPr>
          <p:cNvPr id="4" name="図 3"/>
          <p:cNvPicPr>
            <a:picLocks noChangeAspect="1"/>
          </p:cNvPicPr>
          <p:nvPr/>
        </p:nvPicPr>
        <p:blipFill>
          <a:blip r:embed="rId2"/>
          <a:stretch>
            <a:fillRect/>
          </a:stretch>
        </p:blipFill>
        <p:spPr>
          <a:xfrm>
            <a:off x="7868774" y="510811"/>
            <a:ext cx="1033767" cy="436677"/>
          </a:xfrm>
          <a:prstGeom prst="rect">
            <a:avLst/>
          </a:prstGeom>
        </p:spPr>
      </p:pic>
      <p:sp>
        <p:nvSpPr>
          <p:cNvPr id="7" name="テキスト ボックス 6"/>
          <p:cNvSpPr txBox="1"/>
          <p:nvPr/>
        </p:nvSpPr>
        <p:spPr>
          <a:xfrm>
            <a:off x="2436671" y="6340051"/>
            <a:ext cx="6531092" cy="307777"/>
          </a:xfrm>
          <a:prstGeom prst="rect">
            <a:avLst/>
          </a:prstGeom>
          <a:noFill/>
        </p:spPr>
        <p:txBody>
          <a:bodyPr wrap="none" rtlCol="0">
            <a:spAutoFit/>
          </a:bodyPr>
          <a:lstStyle/>
          <a:p>
            <a:r>
              <a:rPr kumimoji="1" lang="en-US" altLang="ja-JP" sz="1400" dirty="0"/>
              <a:t>	</a:t>
            </a:r>
            <a:r>
              <a:rPr kumimoji="1" lang="en-US" altLang="ja-JP" sz="1400" dirty="0" smtClean="0"/>
              <a:t>		</a:t>
            </a:r>
            <a:r>
              <a:rPr kumimoji="1" lang="ja-JP" altLang="en-US" sz="1400" dirty="0" smtClean="0"/>
              <a:t>電気三学会関西支部講演会　</a:t>
            </a:r>
            <a:r>
              <a:rPr kumimoji="1" lang="en-US" altLang="ja-JP" sz="1400" dirty="0" smtClean="0"/>
              <a:t>2014</a:t>
            </a:r>
            <a:r>
              <a:rPr kumimoji="1" lang="ja-JP" altLang="en-US" sz="1400" dirty="0" smtClean="0"/>
              <a:t>年</a:t>
            </a:r>
            <a:r>
              <a:rPr kumimoji="1" lang="en-US" altLang="ja-JP" sz="1400" dirty="0" smtClean="0"/>
              <a:t>2</a:t>
            </a:r>
            <a:r>
              <a:rPr kumimoji="1" lang="ja-JP" altLang="en-US" sz="1400" dirty="0" smtClean="0"/>
              <a:t>月</a:t>
            </a:r>
            <a:r>
              <a:rPr kumimoji="1" lang="en-US" altLang="ja-JP" sz="1400" dirty="0" smtClean="0"/>
              <a:t>14</a:t>
            </a:r>
            <a:r>
              <a:rPr kumimoji="1" lang="ja-JP" altLang="en-US" sz="1400" dirty="0" smtClean="0"/>
              <a:t>日</a:t>
            </a:r>
            <a:endParaRPr kumimoji="1" lang="ja-JP" altLang="en-US" sz="1400" dirty="0"/>
          </a:p>
        </p:txBody>
      </p:sp>
      <p:pic>
        <p:nvPicPr>
          <p:cNvPr id="5" name="図 4" descr="USSS-logo-bl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302" y="386559"/>
            <a:ext cx="800605" cy="800605"/>
          </a:xfrm>
          <a:prstGeom prst="rect">
            <a:avLst/>
          </a:prstGeom>
        </p:spPr>
      </p:pic>
    </p:spTree>
    <p:extLst>
      <p:ext uri="{BB962C8B-B14F-4D97-AF65-F5344CB8AC3E}">
        <p14:creationId xmlns:p14="http://schemas.microsoft.com/office/powerpoint/2010/main" val="10260955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88577"/>
            <a:ext cx="8229600" cy="990600"/>
          </a:xfrm>
        </p:spPr>
        <p:txBody>
          <a:bodyPr>
            <a:noAutofit/>
          </a:bodyPr>
          <a:lstStyle/>
          <a:p>
            <a:r>
              <a:rPr lang="ja-JP" altLang="en-US" sz="2800" dirty="0"/>
              <a:t>太陽からやってくる</a:t>
            </a:r>
            <a:r>
              <a:rPr lang="ja-JP" altLang="en-US" sz="2800" dirty="0" smtClean="0"/>
              <a:t>もの</a:t>
            </a:r>
            <a:r>
              <a:rPr lang="en-US" altLang="ja-JP" sz="2800" dirty="0" smtClean="0"/>
              <a:t>3: </a:t>
            </a:r>
            <a:r>
              <a:rPr lang="ja-JP" altLang="en-US" sz="2800" dirty="0" smtClean="0"/>
              <a:t>高エネルギー粒子</a:t>
            </a:r>
            <a:endParaRPr kumimoji="1" lang="ja-JP" altLang="en-US" sz="2800" dirty="0"/>
          </a:p>
        </p:txBody>
      </p:sp>
      <p:sp>
        <p:nvSpPr>
          <p:cNvPr id="3" name="テキスト ボックス 2"/>
          <p:cNvSpPr txBox="1"/>
          <p:nvPr/>
        </p:nvSpPr>
        <p:spPr>
          <a:xfrm>
            <a:off x="150414" y="1726690"/>
            <a:ext cx="4750291" cy="2308324"/>
          </a:xfrm>
          <a:prstGeom prst="rect">
            <a:avLst/>
          </a:prstGeom>
          <a:noFill/>
        </p:spPr>
        <p:txBody>
          <a:bodyPr wrap="square" rtlCol="0">
            <a:spAutoFit/>
          </a:bodyPr>
          <a:lstStyle/>
          <a:p>
            <a:pPr marL="171450" indent="-171450">
              <a:buFont typeface="Arial"/>
              <a:buChar char="•"/>
            </a:pPr>
            <a:r>
              <a:rPr lang="ja-JP" altLang="en-US" dirty="0" smtClean="0"/>
              <a:t>太陽風＝常時流れ出しているプラズマ</a:t>
            </a:r>
            <a:endParaRPr lang="en-US" altLang="ja-JP" dirty="0" smtClean="0"/>
          </a:p>
          <a:p>
            <a:pPr marL="171450" indent="-171450">
              <a:buFont typeface="Arial"/>
              <a:buChar char="•"/>
            </a:pPr>
            <a:r>
              <a:rPr lang="ja-JP" altLang="en-US" dirty="0" smtClean="0"/>
              <a:t>フレア発生時は、惑星間空間にプラズマ塊が放出（コロナ質量放出</a:t>
            </a:r>
            <a:r>
              <a:rPr lang="en-US" altLang="ja-JP" dirty="0" smtClean="0"/>
              <a:t>;CME</a:t>
            </a:r>
            <a:r>
              <a:rPr lang="ja-JP" altLang="en-US" dirty="0" smtClean="0"/>
              <a:t>）</a:t>
            </a:r>
            <a:endParaRPr lang="en-US" altLang="ja-JP" dirty="0" smtClean="0"/>
          </a:p>
          <a:p>
            <a:pPr marL="171450" indent="-171450">
              <a:buFont typeface="Arial"/>
              <a:buChar char="•"/>
            </a:pPr>
            <a:r>
              <a:rPr lang="ja-JP" altLang="en-US" dirty="0" smtClean="0"/>
              <a:t>フレア発生時以外にも太陽風変がのある</a:t>
            </a:r>
            <a:endParaRPr lang="en-US" altLang="ja-JP" dirty="0" smtClean="0"/>
          </a:p>
          <a:p>
            <a:pPr marL="171450" indent="-171450">
              <a:buFont typeface="Arial"/>
              <a:buChar char="•"/>
            </a:pPr>
            <a:endParaRPr lang="en-US" altLang="ja-JP" dirty="0" smtClean="0"/>
          </a:p>
          <a:p>
            <a:pPr marL="171450" indent="-171450">
              <a:buFont typeface="Arial"/>
              <a:buChar char="•"/>
            </a:pPr>
            <a:r>
              <a:rPr kumimoji="1" lang="en-US" altLang="ja-JP" dirty="0" smtClean="0">
                <a:solidFill>
                  <a:srgbClr val="FF0000"/>
                </a:solidFill>
              </a:rPr>
              <a:t>CME</a:t>
            </a:r>
            <a:r>
              <a:rPr kumimoji="1" lang="ja-JP" altLang="en-US" dirty="0" smtClean="0">
                <a:solidFill>
                  <a:srgbClr val="FF0000"/>
                </a:solidFill>
              </a:rPr>
              <a:t>の太陽を出てか</a:t>
            </a:r>
            <a:r>
              <a:rPr lang="ja-JP" altLang="en-US" dirty="0" smtClean="0">
                <a:solidFill>
                  <a:srgbClr val="FF0000"/>
                </a:solidFill>
              </a:rPr>
              <a:t>ら地球に届くまで</a:t>
            </a:r>
            <a:r>
              <a:rPr lang="en-US" altLang="ja-JP" dirty="0" smtClean="0">
                <a:solidFill>
                  <a:srgbClr val="FF0000"/>
                </a:solidFill>
              </a:rPr>
              <a:t>1-2</a:t>
            </a:r>
            <a:r>
              <a:rPr lang="ja-JP" altLang="en-US" dirty="0" smtClean="0">
                <a:solidFill>
                  <a:srgbClr val="FF0000"/>
                </a:solidFill>
              </a:rPr>
              <a:t>日かかる。太陽面・惑星間空間での観測があれば、地球への到来をある程度予報できる</a:t>
            </a:r>
            <a:endParaRPr kumimoji="1" lang="ja-JP" altLang="en-US" dirty="0"/>
          </a:p>
        </p:txBody>
      </p:sp>
      <p:sp>
        <p:nvSpPr>
          <p:cNvPr id="6" name="テキスト ボックス 5"/>
          <p:cNvSpPr txBox="1"/>
          <p:nvPr/>
        </p:nvSpPr>
        <p:spPr>
          <a:xfrm>
            <a:off x="457200" y="4349149"/>
            <a:ext cx="4154234" cy="2123658"/>
          </a:xfrm>
          <a:prstGeom prst="rect">
            <a:avLst/>
          </a:prstGeom>
          <a:noFill/>
        </p:spPr>
        <p:txBody>
          <a:bodyPr wrap="square" rtlCol="0">
            <a:spAutoFit/>
          </a:bodyPr>
          <a:lstStyle/>
          <a:p>
            <a:r>
              <a:rPr lang="ja-JP" altLang="en-US" sz="2400" dirty="0" smtClean="0"/>
              <a:t>地球へ</a:t>
            </a:r>
            <a:r>
              <a:rPr kumimoji="1" lang="ja-JP" altLang="en-US" sz="2400" dirty="0" smtClean="0"/>
              <a:t>の影響</a:t>
            </a:r>
            <a:endParaRPr kumimoji="1" lang="en-US" altLang="ja-JP" dirty="0" smtClean="0"/>
          </a:p>
          <a:p>
            <a:pPr marL="171450" indent="-171450">
              <a:buFont typeface="Arial"/>
              <a:buChar char="•"/>
            </a:pPr>
            <a:r>
              <a:rPr lang="ja-JP" altLang="en-US" dirty="0" smtClean="0">
                <a:solidFill>
                  <a:srgbClr val="FF0000"/>
                </a:solidFill>
              </a:rPr>
              <a:t>地磁気嵐</a:t>
            </a:r>
            <a:r>
              <a:rPr lang="ja-JP" altLang="en-US" dirty="0" smtClean="0"/>
              <a:t>、</a:t>
            </a:r>
            <a:r>
              <a:rPr lang="en-US" altLang="en-US" dirty="0" smtClean="0"/>
              <a:t>オーロラ</a:t>
            </a:r>
          </a:p>
          <a:p>
            <a:pPr marL="171450" indent="-171450">
              <a:buFont typeface="Arial"/>
              <a:buChar char="•"/>
            </a:pPr>
            <a:r>
              <a:rPr lang="ja-JP" altLang="en-US" dirty="0" smtClean="0"/>
              <a:t>放射線帯粒子増加</a:t>
            </a:r>
            <a:endParaRPr kumimoji="1" lang="en-US" altLang="ja-JP" dirty="0" smtClean="0"/>
          </a:p>
          <a:p>
            <a:pPr marL="171450" indent="-171450">
              <a:buFont typeface="Arial"/>
              <a:buChar char="•"/>
            </a:pPr>
            <a:r>
              <a:rPr lang="ja-JP" altLang="en-US" dirty="0" smtClean="0"/>
              <a:t>地磁気誘導電流</a:t>
            </a:r>
            <a:endParaRPr lang="en-US" altLang="ja-JP" dirty="0" smtClean="0"/>
          </a:p>
          <a:p>
            <a:pPr marL="171450" indent="-171450">
              <a:buFont typeface="Arial"/>
              <a:buChar char="•"/>
            </a:pPr>
            <a:r>
              <a:rPr lang="ja-JP" altLang="en-US" dirty="0" smtClean="0"/>
              <a:t>電離圏異常</a:t>
            </a:r>
            <a:endParaRPr lang="en-US" altLang="ja-JP" dirty="0" smtClean="0"/>
          </a:p>
          <a:p>
            <a:pPr marL="171450" indent="-171450">
              <a:buFont typeface="Arial"/>
              <a:buChar char="•"/>
            </a:pPr>
            <a:r>
              <a:rPr lang="ja-JP" altLang="en-US" dirty="0" smtClean="0"/>
              <a:t>これらの結果としての、衛星及び地上インフラの障害、通信、測位障害</a:t>
            </a:r>
            <a:endParaRPr lang="en-US" altLang="ja-JP" dirty="0"/>
          </a:p>
        </p:txBody>
      </p:sp>
      <p:grpSp>
        <p:nvGrpSpPr>
          <p:cNvPr id="7" name="図形グループ 6"/>
          <p:cNvGrpSpPr/>
          <p:nvPr/>
        </p:nvGrpSpPr>
        <p:grpSpPr>
          <a:xfrm>
            <a:off x="5076869" y="3420907"/>
            <a:ext cx="3962890" cy="2581513"/>
            <a:chOff x="144463" y="938555"/>
            <a:chExt cx="4778375" cy="3955708"/>
          </a:xfrm>
        </p:grpSpPr>
        <p:pic>
          <p:nvPicPr>
            <p:cNvPr id="8" name="Picture 2" descr="C:\Users\shiota\Documents\shiota\happyou\wasavies\20031028_goes.png"/>
            <p:cNvPicPr>
              <a:picLocks noChangeAspect="1" noChangeArrowheads="1"/>
            </p:cNvPicPr>
            <p:nvPr/>
          </p:nvPicPr>
          <p:blipFill>
            <a:blip r:embed="rId2"/>
            <a:srcRect/>
            <a:stretch>
              <a:fillRect/>
            </a:stretch>
          </p:blipFill>
          <p:spPr bwMode="auto">
            <a:xfrm>
              <a:off x="144463" y="938555"/>
              <a:ext cx="4778375" cy="3955708"/>
            </a:xfrm>
            <a:prstGeom prst="rect">
              <a:avLst/>
            </a:prstGeom>
            <a:noFill/>
            <a:ln w="9525">
              <a:noFill/>
              <a:miter lim="800000"/>
              <a:headEnd/>
              <a:tailEnd/>
            </a:ln>
          </p:spPr>
        </p:pic>
        <p:pic>
          <p:nvPicPr>
            <p:cNvPr id="9" name="Picture 2" descr="C:\Users\shiota\Documents\shiota\happyou\wasavies\20031028_goes.png"/>
            <p:cNvPicPr>
              <a:picLocks noChangeAspect="1" noChangeArrowheads="1"/>
            </p:cNvPicPr>
            <p:nvPr/>
          </p:nvPicPr>
          <p:blipFill>
            <a:blip r:embed="rId2"/>
            <a:srcRect l="9116" t="53357" r="68372" b="31149"/>
            <a:stretch>
              <a:fillRect/>
            </a:stretch>
          </p:blipFill>
          <p:spPr bwMode="auto">
            <a:xfrm>
              <a:off x="2023997" y="3843516"/>
              <a:ext cx="1126302" cy="641658"/>
            </a:xfrm>
            <a:prstGeom prst="rect">
              <a:avLst/>
            </a:prstGeom>
            <a:noFill/>
            <a:ln w="9525">
              <a:noFill/>
              <a:miter lim="800000"/>
              <a:headEnd/>
              <a:tailEnd/>
            </a:ln>
          </p:spPr>
        </p:pic>
      </p:grpSp>
      <p:pic>
        <p:nvPicPr>
          <p:cNvPr id="10" name="図 9"/>
          <p:cNvPicPr>
            <a:picLocks noChangeAspect="1"/>
          </p:cNvPicPr>
          <p:nvPr/>
        </p:nvPicPr>
        <p:blipFill>
          <a:blip r:embed="rId3"/>
          <a:stretch>
            <a:fillRect/>
          </a:stretch>
        </p:blipFill>
        <p:spPr>
          <a:xfrm>
            <a:off x="5815263" y="1479177"/>
            <a:ext cx="2335442" cy="1782207"/>
          </a:xfrm>
          <a:prstGeom prst="rect">
            <a:avLst/>
          </a:prstGeom>
        </p:spPr>
      </p:pic>
    </p:spTree>
    <p:extLst>
      <p:ext uri="{BB962C8B-B14F-4D97-AF65-F5344CB8AC3E}">
        <p14:creationId xmlns:p14="http://schemas.microsoft.com/office/powerpoint/2010/main" val="16747888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081"/>
            <a:ext cx="8229600" cy="855075"/>
          </a:xfrm>
        </p:spPr>
        <p:txBody>
          <a:bodyPr>
            <a:normAutofit/>
          </a:bodyPr>
          <a:lstStyle/>
          <a:p>
            <a:r>
              <a:rPr kumimoji="1" lang="ja-JP" altLang="en-US" sz="2400" dirty="0" smtClean="0"/>
              <a:t>宇宙天気現象による被害</a:t>
            </a:r>
            <a:r>
              <a:rPr kumimoji="1" lang="en-US" altLang="ja-JP" sz="2400" dirty="0" smtClean="0"/>
              <a:t> 1/2</a:t>
            </a:r>
            <a:endParaRPr kumimoji="1" lang="ja-JP" altLang="en-US" sz="2400" dirty="0"/>
          </a:p>
        </p:txBody>
      </p:sp>
      <p:sp>
        <p:nvSpPr>
          <p:cNvPr id="3" name="コンテンツ プレースホルダー 2"/>
          <p:cNvSpPr>
            <a:spLocks noGrp="1"/>
          </p:cNvSpPr>
          <p:nvPr>
            <p:ph idx="1"/>
          </p:nvPr>
        </p:nvSpPr>
        <p:spPr>
          <a:xfrm>
            <a:off x="249382" y="1118322"/>
            <a:ext cx="5846618" cy="5411830"/>
          </a:xfrm>
        </p:spPr>
        <p:txBody>
          <a:bodyPr>
            <a:noAutofit/>
          </a:bodyPr>
          <a:lstStyle/>
          <a:p>
            <a:r>
              <a:rPr lang="en-US" altLang="ja-JP" sz="2000" dirty="0"/>
              <a:t>2009</a:t>
            </a:r>
            <a:r>
              <a:rPr lang="ja-JP" altLang="en-US" sz="2000" dirty="0"/>
              <a:t>年米</a:t>
            </a:r>
            <a:r>
              <a:rPr lang="en-US" altLang="ja-JP" sz="2000" dirty="0"/>
              <a:t>NAS</a:t>
            </a:r>
            <a:r>
              <a:rPr lang="ja-JP" altLang="en-US" sz="2000" dirty="0"/>
              <a:t>のリポートでは</a:t>
            </a:r>
            <a:r>
              <a:rPr lang="ja-JP" altLang="en-US" sz="2000" dirty="0" smtClean="0"/>
              <a:t>、過去最大級の太陽フレアが発生した場合経済</a:t>
            </a:r>
            <a:r>
              <a:rPr lang="ja-JP" altLang="en-US" sz="2000" dirty="0"/>
              <a:t>損失は</a:t>
            </a:r>
            <a:r>
              <a:rPr lang="en-US" altLang="ja-JP" sz="2000" dirty="0"/>
              <a:t>2</a:t>
            </a:r>
            <a:r>
              <a:rPr lang="ja-JP" altLang="en-US" sz="2000" dirty="0"/>
              <a:t>兆</a:t>
            </a:r>
            <a:r>
              <a:rPr lang="ja-JP" altLang="en-US" sz="2000" dirty="0" smtClean="0"/>
              <a:t>ドルに及ぶ。</a:t>
            </a:r>
            <a:r>
              <a:rPr lang="en-US" altLang="ja-JP" sz="2000" dirty="0" smtClean="0"/>
              <a:t>*</a:t>
            </a:r>
          </a:p>
          <a:p>
            <a:endParaRPr kumimoji="1" lang="en-US" altLang="ja-JP" sz="2000" dirty="0" smtClean="0"/>
          </a:p>
          <a:p>
            <a:r>
              <a:rPr kumimoji="1" lang="ja-JP" altLang="en-US" sz="2000" dirty="0" smtClean="0"/>
              <a:t>人工衛星への被害</a:t>
            </a:r>
            <a:endParaRPr kumimoji="1" lang="en-US" altLang="ja-JP" sz="2000" dirty="0" smtClean="0"/>
          </a:p>
          <a:p>
            <a:pPr lvl="1"/>
            <a:r>
              <a:rPr lang="ja-JP" altLang="en-US" sz="1800" dirty="0" smtClean="0"/>
              <a:t>高エネルギー粒子によるデバイスの故障、太陽電池パネルの劣化</a:t>
            </a:r>
            <a:endParaRPr lang="en-US" altLang="ja-JP" sz="1800" dirty="0" smtClean="0"/>
          </a:p>
          <a:p>
            <a:pPr lvl="1"/>
            <a:r>
              <a:rPr lang="ja-JP" altLang="en-US" sz="1800" dirty="0" smtClean="0"/>
              <a:t>シングルイベント：高エネルギー粒子が回路上に電荷を作り、ソフトウェアエラーが発生）</a:t>
            </a:r>
            <a:endParaRPr lang="en-US" altLang="ja-JP" sz="1800" dirty="0" smtClean="0"/>
          </a:p>
          <a:p>
            <a:pPr lvl="1"/>
            <a:r>
              <a:rPr lang="ja-JP" altLang="en-US" sz="1800" dirty="0" smtClean="0"/>
              <a:t>低軌道の衛星では、高層大気の膨張による急激な</a:t>
            </a:r>
            <a:r>
              <a:rPr kumimoji="1" lang="ja-JP" altLang="en-US" sz="1800" dirty="0" smtClean="0"/>
              <a:t>大気ドラッグによる姿勢、軌道の変化</a:t>
            </a:r>
            <a:endParaRPr kumimoji="1" lang="en-US" altLang="ja-JP" sz="1800" dirty="0" smtClean="0"/>
          </a:p>
          <a:p>
            <a:endParaRPr lang="en-US" altLang="ja-JP" sz="2000" dirty="0" smtClean="0"/>
          </a:p>
          <a:p>
            <a:r>
              <a:rPr lang="ja-JP" altLang="en-US" sz="2000" dirty="0" smtClean="0"/>
              <a:t>宇宙</a:t>
            </a:r>
            <a:r>
              <a:rPr lang="ja-JP" altLang="en-US" sz="2000" dirty="0" smtClean="0"/>
              <a:t>飛行士被曝</a:t>
            </a:r>
            <a:endParaRPr lang="en-US" altLang="ja-JP" sz="2000" dirty="0" smtClean="0"/>
          </a:p>
          <a:p>
            <a:pPr lvl="1"/>
            <a:r>
              <a:rPr lang="ja-JP" altLang="en-US" sz="1800" dirty="0" smtClean="0"/>
              <a:t>大フレア時は船外活動で実効</a:t>
            </a:r>
            <a:r>
              <a:rPr lang="en-US" altLang="ja-JP" sz="1800" dirty="0" smtClean="0"/>
              <a:t>20-30mSv</a:t>
            </a:r>
            <a:r>
              <a:rPr lang="ja-JP" altLang="en-US" sz="1800" dirty="0" smtClean="0"/>
              <a:t>、船内</a:t>
            </a:r>
            <a:r>
              <a:rPr lang="en-US" altLang="ja-JP" sz="1800" dirty="0" smtClean="0"/>
              <a:t>5mSv</a:t>
            </a:r>
            <a:r>
              <a:rPr lang="ja-JP" altLang="en-US" sz="1800" dirty="0" smtClean="0"/>
              <a:t>程度</a:t>
            </a:r>
            <a:r>
              <a:rPr lang="en-US" altLang="ja-JP" sz="1800" dirty="0" smtClean="0"/>
              <a:t>**</a:t>
            </a:r>
          </a:p>
          <a:p>
            <a:pPr lvl="1"/>
            <a:r>
              <a:rPr lang="ja-JP" altLang="en-US" sz="1800" dirty="0" smtClean="0"/>
              <a:t>近年で最大の</a:t>
            </a:r>
            <a:r>
              <a:rPr lang="en-US" altLang="ja-JP" sz="1800" dirty="0" smtClean="0"/>
              <a:t>1989</a:t>
            </a:r>
            <a:r>
              <a:rPr lang="ja-JP" altLang="en-US" sz="1800" dirty="0" smtClean="0"/>
              <a:t>年のフレア程度で、静止軌道以遠の船外活動では、数</a:t>
            </a:r>
            <a:r>
              <a:rPr lang="en-US" altLang="ja-JP" sz="1800" dirty="0" smtClean="0"/>
              <a:t>1000mSv</a:t>
            </a:r>
            <a:r>
              <a:rPr lang="ja-JP" altLang="en-US" sz="1800" dirty="0" smtClean="0"/>
              <a:t>になる恐れ</a:t>
            </a:r>
            <a:r>
              <a:rPr lang="en-US" altLang="ja-JP" sz="1800" dirty="0" smtClean="0"/>
              <a:t>(</a:t>
            </a:r>
            <a:r>
              <a:rPr lang="ja-JP" altLang="en-US" sz="1800" dirty="0" smtClean="0"/>
              <a:t>五家</a:t>
            </a:r>
            <a:r>
              <a:rPr lang="en-US" altLang="ja-JP" sz="1800" dirty="0" smtClean="0"/>
              <a:t>2006</a:t>
            </a:r>
            <a:r>
              <a:rPr lang="ja-JP" altLang="en-US" sz="1800" dirty="0" smtClean="0"/>
              <a:t>）</a:t>
            </a:r>
            <a:endParaRPr lang="en-US" altLang="ja-JP" sz="1800" dirty="0" smtClean="0"/>
          </a:p>
          <a:p>
            <a:pPr marL="274320" lvl="1" indent="0">
              <a:buNone/>
            </a:pPr>
            <a:endParaRPr lang="en-US" altLang="ja-JP" sz="1600" dirty="0" smtClean="0"/>
          </a:p>
          <a:p>
            <a:endParaRPr lang="en-US" altLang="ja-JP" sz="1400" dirty="0" smtClean="0"/>
          </a:p>
          <a:p>
            <a:endParaRPr kumimoji="1" lang="ja-JP" altLang="en-US" sz="1400" dirty="0"/>
          </a:p>
        </p:txBody>
      </p:sp>
      <p:sp>
        <p:nvSpPr>
          <p:cNvPr id="5" name="テキスト ボックス 4"/>
          <p:cNvSpPr txBox="1"/>
          <p:nvPr/>
        </p:nvSpPr>
        <p:spPr>
          <a:xfrm>
            <a:off x="6482338" y="3824237"/>
            <a:ext cx="2661662" cy="1869742"/>
          </a:xfrm>
          <a:prstGeom prst="rect">
            <a:avLst/>
          </a:prstGeom>
          <a:noFill/>
        </p:spPr>
        <p:txBody>
          <a:bodyPr wrap="square" rtlCol="0">
            <a:spAutoFit/>
          </a:bodyPr>
          <a:lstStyle/>
          <a:p>
            <a:r>
              <a:rPr lang="en-US" altLang="ja-JP" sz="1050" dirty="0" smtClean="0"/>
              <a:t>*http</a:t>
            </a:r>
            <a:r>
              <a:rPr lang="en-US" altLang="ja-JP" sz="1050" dirty="0"/>
              <a:t>://</a:t>
            </a:r>
            <a:r>
              <a:rPr lang="en-US" altLang="ja-JP" sz="1050" dirty="0" err="1"/>
              <a:t>www.courierpostonline.com</a:t>
            </a:r>
            <a:r>
              <a:rPr lang="en-US" altLang="ja-JP" sz="1050" dirty="0"/>
              <a:t>/article/20130606/NEWS05/306060027/</a:t>
            </a:r>
            <a:r>
              <a:rPr lang="en-US" altLang="ja-JP" sz="1050" dirty="0" err="1"/>
              <a:t>Space-weather-needs-more-attention-experts-say?gcheck</a:t>
            </a:r>
            <a:r>
              <a:rPr lang="en-US" altLang="ja-JP" sz="1050" dirty="0"/>
              <a:t>=</a:t>
            </a:r>
            <a:r>
              <a:rPr lang="en-US" altLang="ja-JP" sz="1050" dirty="0" smtClean="0"/>
              <a:t>1</a:t>
            </a:r>
          </a:p>
          <a:p>
            <a:r>
              <a:rPr lang="en-US" altLang="ja-JP" sz="1050" dirty="0" smtClean="0"/>
              <a:t>**</a:t>
            </a:r>
            <a:r>
              <a:rPr lang="ja-JP" altLang="en-US" sz="1050" dirty="0" smtClean="0"/>
              <a:t>矢部</a:t>
            </a:r>
            <a:r>
              <a:rPr lang="en-US" altLang="ja-JP" sz="1050" dirty="0" smtClean="0"/>
              <a:t> </a:t>
            </a:r>
            <a:r>
              <a:rPr lang="ja-JP" altLang="en-US" sz="1050" dirty="0"/>
              <a:t>第７回放射線安全規制検討会航空機乗務員等の宇宙線被ばくに関する検討ワーキンググループ</a:t>
            </a:r>
          </a:p>
          <a:p>
            <a:r>
              <a:rPr lang="en-US" altLang="ja-JP" sz="1050" dirty="0"/>
              <a:t>http://</a:t>
            </a:r>
            <a:r>
              <a:rPr lang="en-US" altLang="ja-JP" sz="1050" dirty="0" err="1"/>
              <a:t>www.mext.go.jp</a:t>
            </a:r>
            <a:r>
              <a:rPr lang="en-US" altLang="ja-JP" sz="1050" dirty="0"/>
              <a:t>/</a:t>
            </a:r>
            <a:r>
              <a:rPr lang="en-US" altLang="ja-JP" sz="1050" dirty="0" err="1"/>
              <a:t>b_menu</a:t>
            </a:r>
            <a:r>
              <a:rPr lang="en-US" altLang="ja-JP" sz="1050" dirty="0"/>
              <a:t>/</a:t>
            </a:r>
            <a:r>
              <a:rPr lang="en-US" altLang="ja-JP" sz="1050" dirty="0" err="1"/>
              <a:t>shingi</a:t>
            </a:r>
            <a:r>
              <a:rPr lang="en-US" altLang="ja-JP" sz="1050" dirty="0"/>
              <a:t>/</a:t>
            </a:r>
            <a:r>
              <a:rPr lang="en-US" altLang="ja-JP" sz="1050" dirty="0" err="1"/>
              <a:t>chousa</a:t>
            </a:r>
            <a:r>
              <a:rPr lang="en-US" altLang="ja-JP" sz="1050" dirty="0"/>
              <a:t>/</a:t>
            </a:r>
            <a:r>
              <a:rPr lang="en-US" altLang="ja-JP" sz="1050" dirty="0" err="1"/>
              <a:t>gijyutu</a:t>
            </a:r>
            <a:r>
              <a:rPr lang="en-US" altLang="ja-JP" sz="1050" dirty="0"/>
              <a:t>/004/006/</a:t>
            </a:r>
            <a:r>
              <a:rPr lang="en-US" altLang="ja-JP" sz="1050" dirty="0" err="1"/>
              <a:t>shiryo</a:t>
            </a:r>
            <a:r>
              <a:rPr lang="en-US" altLang="ja-JP" sz="1050" dirty="0"/>
              <a:t>/05061801/003.pdf</a:t>
            </a:r>
            <a:endParaRPr lang="ja-JP" altLang="en-US" sz="1050" dirty="0"/>
          </a:p>
          <a:p>
            <a:endParaRPr kumimoji="1" lang="ja-JP" altLang="en-US" sz="1050" dirty="0"/>
          </a:p>
        </p:txBody>
      </p:sp>
      <p:pic>
        <p:nvPicPr>
          <p:cNvPr id="6" name="図 5"/>
          <p:cNvPicPr>
            <a:picLocks noChangeAspect="1"/>
          </p:cNvPicPr>
          <p:nvPr/>
        </p:nvPicPr>
        <p:blipFill>
          <a:blip r:embed="rId2"/>
          <a:stretch>
            <a:fillRect/>
          </a:stretch>
        </p:blipFill>
        <p:spPr>
          <a:xfrm>
            <a:off x="6553959" y="844840"/>
            <a:ext cx="2590041" cy="2007282"/>
          </a:xfrm>
          <a:prstGeom prst="rect">
            <a:avLst/>
          </a:prstGeom>
        </p:spPr>
      </p:pic>
      <p:sp>
        <p:nvSpPr>
          <p:cNvPr id="9" name="テキスト ボックス 8"/>
          <p:cNvSpPr txBox="1"/>
          <p:nvPr/>
        </p:nvSpPr>
        <p:spPr>
          <a:xfrm rot="16200000">
            <a:off x="5690880" y="1496312"/>
            <a:ext cx="1495327" cy="230832"/>
          </a:xfrm>
          <a:prstGeom prst="rect">
            <a:avLst/>
          </a:prstGeom>
          <a:noFill/>
        </p:spPr>
        <p:txBody>
          <a:bodyPr wrap="none" rtlCol="0">
            <a:spAutoFit/>
          </a:bodyPr>
          <a:lstStyle/>
          <a:p>
            <a:r>
              <a:rPr kumimoji="1" lang="en-US" altLang="ja-JP" sz="900" dirty="0" smtClean="0"/>
              <a:t>GMS-3</a:t>
            </a:r>
            <a:r>
              <a:rPr kumimoji="1" lang="ja-JP" altLang="en-US" sz="900" dirty="0" smtClean="0"/>
              <a:t>（ひまわり）発生電力</a:t>
            </a:r>
            <a:endParaRPr kumimoji="1" lang="ja-JP" altLang="en-US" sz="900" dirty="0"/>
          </a:p>
        </p:txBody>
      </p:sp>
      <p:sp>
        <p:nvSpPr>
          <p:cNvPr id="10" name="テキスト ボックス 9"/>
          <p:cNvSpPr txBox="1"/>
          <p:nvPr/>
        </p:nvSpPr>
        <p:spPr>
          <a:xfrm>
            <a:off x="6553960" y="598619"/>
            <a:ext cx="914533" cy="246221"/>
          </a:xfrm>
          <a:prstGeom prst="rect">
            <a:avLst/>
          </a:prstGeom>
          <a:noFill/>
        </p:spPr>
        <p:txBody>
          <a:bodyPr wrap="none" rtlCol="0">
            <a:spAutoFit/>
          </a:bodyPr>
          <a:lstStyle/>
          <a:p>
            <a:r>
              <a:rPr lang="ja-JP" altLang="en-US" sz="1000" dirty="0" smtClean="0"/>
              <a:t>（蔵方、</a:t>
            </a:r>
            <a:r>
              <a:rPr lang="en-US" altLang="ja-JP" sz="1000" dirty="0"/>
              <a:t>1990</a:t>
            </a:r>
            <a:r>
              <a:rPr lang="ja-JP" altLang="en-US" sz="1000" dirty="0"/>
              <a:t>） </a:t>
            </a:r>
            <a:endParaRPr kumimoji="1" lang="ja-JP" altLang="en-US" sz="1000" dirty="0"/>
          </a:p>
        </p:txBody>
      </p:sp>
    </p:spTree>
    <p:extLst>
      <p:ext uri="{BB962C8B-B14F-4D97-AF65-F5344CB8AC3E}">
        <p14:creationId xmlns:p14="http://schemas.microsoft.com/office/powerpoint/2010/main" val="11671290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t>宇宙天気現象による</a:t>
            </a:r>
            <a:r>
              <a:rPr lang="ja-JP" altLang="en-US" sz="2400" dirty="0" smtClean="0"/>
              <a:t>被害</a:t>
            </a:r>
            <a:r>
              <a:rPr lang="en-US" altLang="ja-JP" sz="2400" dirty="0"/>
              <a:t> </a:t>
            </a:r>
            <a:r>
              <a:rPr lang="en-US" altLang="ja-JP" sz="2400" dirty="0" smtClean="0"/>
              <a:t>2/2</a:t>
            </a:r>
            <a:endParaRPr kumimoji="1" lang="ja-JP" altLang="en-US" sz="2400" dirty="0"/>
          </a:p>
        </p:txBody>
      </p:sp>
      <p:sp>
        <p:nvSpPr>
          <p:cNvPr id="3" name="コンテンツ プレースホルダー 2"/>
          <p:cNvSpPr>
            <a:spLocks noGrp="1"/>
          </p:cNvSpPr>
          <p:nvPr>
            <p:ph idx="1"/>
          </p:nvPr>
        </p:nvSpPr>
        <p:spPr>
          <a:xfrm>
            <a:off x="98778" y="1423282"/>
            <a:ext cx="5769066" cy="5434718"/>
          </a:xfrm>
        </p:spPr>
        <p:txBody>
          <a:bodyPr>
            <a:noAutofit/>
          </a:bodyPr>
          <a:lstStyle/>
          <a:p>
            <a:r>
              <a:rPr lang="ja-JP" altLang="en-US" sz="2000" dirty="0"/>
              <a:t>航空機の運用</a:t>
            </a:r>
            <a:endParaRPr lang="en-US" altLang="ja-JP" sz="2000" dirty="0"/>
          </a:p>
          <a:p>
            <a:pPr lvl="1"/>
            <a:r>
              <a:rPr lang="ja-JP" altLang="en-US" sz="1800" dirty="0"/>
              <a:t>短波通信、</a:t>
            </a:r>
            <a:r>
              <a:rPr lang="en-US" altLang="ja-JP" sz="1800" dirty="0"/>
              <a:t>GPS</a:t>
            </a:r>
            <a:r>
              <a:rPr lang="ja-JP" altLang="en-US" sz="1800" dirty="0"/>
              <a:t>を用いた運行システムの障害</a:t>
            </a:r>
            <a:endParaRPr lang="en-US" altLang="ja-JP" sz="1800" dirty="0"/>
          </a:p>
          <a:p>
            <a:pPr lvl="1"/>
            <a:r>
              <a:rPr lang="en-US" altLang="ja-JP" sz="1800" dirty="0"/>
              <a:t>2003</a:t>
            </a:r>
            <a:r>
              <a:rPr lang="ja-JP" altLang="en-US" sz="1800" dirty="0"/>
              <a:t>年</a:t>
            </a:r>
            <a:r>
              <a:rPr lang="en-US" altLang="ja-JP" sz="1800" dirty="0"/>
              <a:t>10-11</a:t>
            </a:r>
            <a:r>
              <a:rPr lang="ja-JP" altLang="en-US" sz="1800" dirty="0"/>
              <a:t>月の巨大フレアでは、</a:t>
            </a:r>
            <a:r>
              <a:rPr lang="en-US" altLang="ja-JP" sz="1800" dirty="0"/>
              <a:t>WAAS</a:t>
            </a:r>
            <a:r>
              <a:rPr lang="ja-JP" altLang="en-US" sz="1800" dirty="0"/>
              <a:t>（</a:t>
            </a:r>
            <a:r>
              <a:rPr lang="en-US" altLang="ja-JP" sz="1800" dirty="0"/>
              <a:t>Wide Area </a:t>
            </a:r>
            <a:r>
              <a:rPr lang="en-US" altLang="ja-JP" sz="1800" dirty="0" err="1"/>
              <a:t>Augumentation</a:t>
            </a:r>
            <a:r>
              <a:rPr lang="en-US" altLang="ja-JP" sz="1800" dirty="0"/>
              <a:t> System</a:t>
            </a:r>
            <a:r>
              <a:rPr lang="ja-JP" altLang="en-US" sz="1800" dirty="0"/>
              <a:t>、米国</a:t>
            </a:r>
            <a:r>
              <a:rPr lang="en-US" altLang="ja-JP" sz="1800" dirty="0"/>
              <a:t>FAA</a:t>
            </a:r>
            <a:r>
              <a:rPr lang="ja-JP" altLang="en-US" sz="1800" dirty="0"/>
              <a:t>の航空ナビゲーションシステム）が</a:t>
            </a:r>
            <a:r>
              <a:rPr lang="en-US" altLang="ja-JP" sz="1800" dirty="0"/>
              <a:t>10</a:t>
            </a:r>
            <a:r>
              <a:rPr lang="ja-JP" altLang="en-US" sz="1800" dirty="0"/>
              <a:t>数時間使用できなくなった。</a:t>
            </a:r>
            <a:endParaRPr lang="en-US" altLang="ja-JP" sz="1800" dirty="0"/>
          </a:p>
          <a:p>
            <a:pPr lvl="1"/>
            <a:r>
              <a:rPr lang="ja-JP" altLang="en-US" sz="1800" dirty="0"/>
              <a:t>フレア時は航空機内の放射線も増大</a:t>
            </a:r>
            <a:endParaRPr lang="en-US" altLang="ja-JP" sz="1800" dirty="0"/>
          </a:p>
          <a:p>
            <a:endParaRPr lang="en-US" altLang="ja-JP" sz="2000" dirty="0" smtClean="0"/>
          </a:p>
          <a:p>
            <a:r>
              <a:rPr lang="ja-JP" altLang="en-US" sz="2000" dirty="0" smtClean="0"/>
              <a:t>地上</a:t>
            </a:r>
            <a:r>
              <a:rPr lang="ja-JP" altLang="en-US" sz="2000" dirty="0"/>
              <a:t>インフラ（主に高緯度地域）</a:t>
            </a:r>
            <a:endParaRPr lang="en-US" altLang="ja-JP" sz="2000" dirty="0"/>
          </a:p>
          <a:p>
            <a:pPr lvl="1"/>
            <a:r>
              <a:rPr lang="ja-JP" altLang="en-US" sz="1800" dirty="0"/>
              <a:t>送電線、発電所への誘導電流（</a:t>
            </a:r>
            <a:r>
              <a:rPr lang="en-US" altLang="ja-JP" sz="1800" dirty="0"/>
              <a:t>1989</a:t>
            </a:r>
            <a:r>
              <a:rPr lang="ja-JP" altLang="en-US" sz="1800" dirty="0"/>
              <a:t>年ケベック州で大規模停電、原発の被害</a:t>
            </a:r>
            <a:r>
              <a:rPr lang="ja-JP" altLang="en-US" sz="1800" dirty="0" smtClean="0"/>
              <a:t>も）</a:t>
            </a:r>
            <a:endParaRPr lang="en-US" altLang="ja-JP" sz="1800" dirty="0"/>
          </a:p>
          <a:p>
            <a:pPr lvl="1"/>
            <a:r>
              <a:rPr lang="ja-JP" altLang="en-US" sz="1800" dirty="0"/>
              <a:t>パイプライン腐食</a:t>
            </a:r>
            <a:endParaRPr lang="en-US" altLang="ja-JP" sz="1800" dirty="0"/>
          </a:p>
          <a:p>
            <a:endParaRPr lang="en-US" altLang="ja-JP" sz="2000" dirty="0" smtClean="0"/>
          </a:p>
          <a:p>
            <a:r>
              <a:rPr lang="ja-JP" altLang="en-US" sz="2000" dirty="0" smtClean="0"/>
              <a:t>通信</a:t>
            </a:r>
            <a:r>
              <a:rPr lang="ja-JP" altLang="en-US" sz="2000" dirty="0"/>
              <a:t>、</a:t>
            </a:r>
            <a:r>
              <a:rPr lang="ja-JP" altLang="en-US" sz="2000" dirty="0" smtClean="0"/>
              <a:t>測位</a:t>
            </a:r>
            <a:r>
              <a:rPr lang="en-US" altLang="ja-JP" sz="2000" dirty="0" smtClean="0"/>
              <a:t>(GPS)</a:t>
            </a:r>
            <a:r>
              <a:rPr lang="ja-JP" altLang="en-US" sz="2000" dirty="0" smtClean="0"/>
              <a:t>の</a:t>
            </a:r>
            <a:r>
              <a:rPr lang="ja-JP" altLang="en-US" sz="2000" dirty="0" smtClean="0"/>
              <a:t>障害</a:t>
            </a:r>
            <a:endParaRPr lang="en-US" altLang="ja-JP" sz="2000" dirty="0"/>
          </a:p>
          <a:p>
            <a:pPr lvl="1"/>
            <a:r>
              <a:rPr lang="ja-JP" altLang="en-US" sz="1800" dirty="0"/>
              <a:t>衛星そのものの</a:t>
            </a:r>
            <a:r>
              <a:rPr lang="ja-JP" altLang="en-US" sz="1800" dirty="0" smtClean="0"/>
              <a:t>障害</a:t>
            </a:r>
            <a:endParaRPr lang="en-US" altLang="ja-JP" sz="1800" dirty="0"/>
          </a:p>
          <a:p>
            <a:pPr lvl="1"/>
            <a:r>
              <a:rPr lang="ja-JP" altLang="en-US" sz="1800" dirty="0" smtClean="0"/>
              <a:t>電離圏</a:t>
            </a:r>
            <a:r>
              <a:rPr lang="ja-JP" altLang="en-US" sz="1800" dirty="0"/>
              <a:t>擾乱による電波の異常吸収、散乱、遅延</a:t>
            </a:r>
            <a:endParaRPr lang="en-US" altLang="ja-JP" sz="1800" dirty="0"/>
          </a:p>
          <a:p>
            <a:pPr lvl="1"/>
            <a:endParaRPr lang="en-US" altLang="ja-JP" sz="1800" dirty="0"/>
          </a:p>
        </p:txBody>
      </p:sp>
      <p:pic>
        <p:nvPicPr>
          <p:cNvPr id="5" name="図 4"/>
          <p:cNvPicPr>
            <a:picLocks noChangeAspect="1"/>
          </p:cNvPicPr>
          <p:nvPr/>
        </p:nvPicPr>
        <p:blipFill>
          <a:blip r:embed="rId2"/>
          <a:stretch>
            <a:fillRect/>
          </a:stretch>
        </p:blipFill>
        <p:spPr>
          <a:xfrm>
            <a:off x="6000488" y="1072495"/>
            <a:ext cx="2960067" cy="2006184"/>
          </a:xfrm>
          <a:prstGeom prst="rect">
            <a:avLst/>
          </a:prstGeom>
        </p:spPr>
      </p:pic>
      <p:pic>
        <p:nvPicPr>
          <p:cNvPr id="6" name="Picture 1" descr="J:\images\IonoEffect.JPG"/>
          <p:cNvPicPr>
            <a:picLocks noChangeAspect="1" noChangeArrowheads="1"/>
          </p:cNvPicPr>
          <p:nvPr/>
        </p:nvPicPr>
        <p:blipFill>
          <a:blip r:embed="rId3" cstate="print"/>
          <a:srcRect/>
          <a:stretch>
            <a:fillRect/>
          </a:stretch>
        </p:blipFill>
        <p:spPr bwMode="auto">
          <a:xfrm>
            <a:off x="5867844" y="4605613"/>
            <a:ext cx="3092711" cy="1843209"/>
          </a:xfrm>
          <a:prstGeom prst="rect">
            <a:avLst/>
          </a:prstGeom>
          <a:noFill/>
          <a:ln>
            <a:solidFill>
              <a:schemeClr val="tx1"/>
            </a:solidFill>
          </a:ln>
        </p:spPr>
      </p:pic>
      <p:sp>
        <p:nvSpPr>
          <p:cNvPr id="7" name="テキスト ボックス 6"/>
          <p:cNvSpPr txBox="1"/>
          <p:nvPr/>
        </p:nvSpPr>
        <p:spPr>
          <a:xfrm>
            <a:off x="6091705" y="3286756"/>
            <a:ext cx="2595095" cy="523220"/>
          </a:xfrm>
          <a:prstGeom prst="rect">
            <a:avLst/>
          </a:prstGeom>
          <a:noFill/>
        </p:spPr>
        <p:txBody>
          <a:bodyPr wrap="square" rtlCol="0">
            <a:spAutoFit/>
          </a:bodyPr>
          <a:lstStyle/>
          <a:p>
            <a:r>
              <a:rPr lang="en-US" altLang="ja-JP" sz="1400" dirty="0" smtClean="0"/>
              <a:t>1989</a:t>
            </a:r>
            <a:r>
              <a:rPr lang="ja-JP" altLang="en-US" sz="1400" dirty="0" smtClean="0"/>
              <a:t>年のフレアで被害をうけた米</a:t>
            </a:r>
            <a:r>
              <a:rPr lang="en-US" altLang="ja-JP" sz="1400" dirty="0" smtClean="0"/>
              <a:t>NJ</a:t>
            </a:r>
            <a:r>
              <a:rPr lang="ja-JP" altLang="en-US" sz="1400" dirty="0" smtClean="0"/>
              <a:t>州の原発の変圧器</a:t>
            </a:r>
            <a:endParaRPr kumimoji="1" lang="ja-JP" altLang="en-US" sz="1400" dirty="0"/>
          </a:p>
        </p:txBody>
      </p:sp>
      <p:sp>
        <p:nvSpPr>
          <p:cNvPr id="9" name="テキスト ボックス 8"/>
          <p:cNvSpPr txBox="1"/>
          <p:nvPr/>
        </p:nvSpPr>
        <p:spPr>
          <a:xfrm>
            <a:off x="6820806" y="6420723"/>
            <a:ext cx="2595095" cy="253916"/>
          </a:xfrm>
          <a:prstGeom prst="rect">
            <a:avLst/>
          </a:prstGeom>
          <a:noFill/>
        </p:spPr>
        <p:txBody>
          <a:bodyPr wrap="square" rtlCol="0">
            <a:spAutoFit/>
          </a:bodyPr>
          <a:lstStyle/>
          <a:p>
            <a:r>
              <a:rPr kumimoji="1" lang="ja-JP" altLang="en-US" sz="1050" dirty="0" smtClean="0"/>
              <a:t>電離圏擾乱と通信、測位障害</a:t>
            </a:r>
            <a:r>
              <a:rPr kumimoji="1" lang="en-US" altLang="ja-JP" sz="1050" dirty="0" smtClean="0"/>
              <a:t>(NICT)</a:t>
            </a:r>
            <a:endParaRPr kumimoji="1" lang="ja-JP" altLang="en-US" sz="1050" dirty="0"/>
          </a:p>
        </p:txBody>
      </p:sp>
    </p:spTree>
    <p:extLst>
      <p:ext uri="{BB962C8B-B14F-4D97-AF65-F5344CB8AC3E}">
        <p14:creationId xmlns:p14="http://schemas.microsoft.com/office/powerpoint/2010/main" val="33992264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5788"/>
            <a:ext cx="8229600" cy="990600"/>
          </a:xfrm>
        </p:spPr>
        <p:txBody>
          <a:bodyPr>
            <a:normAutofit/>
          </a:bodyPr>
          <a:lstStyle/>
          <a:p>
            <a:r>
              <a:rPr kumimoji="1" lang="ja-JP" altLang="en-US" sz="3200" dirty="0" smtClean="0"/>
              <a:t>宇宙天気データの例</a:t>
            </a:r>
            <a:r>
              <a:rPr kumimoji="1" lang="en-US" altLang="ja-JP" sz="3200" dirty="0" smtClean="0"/>
              <a:t> </a:t>
            </a:r>
            <a:r>
              <a:rPr kumimoji="1" lang="en-US" altLang="ja-JP" sz="3200" dirty="0" smtClean="0"/>
              <a:t>1/2</a:t>
            </a:r>
            <a:endParaRPr kumimoji="1" lang="ja-JP" altLang="en-US" sz="3200" dirty="0"/>
          </a:p>
        </p:txBody>
      </p:sp>
      <p:pic>
        <p:nvPicPr>
          <p:cNvPr id="4" name="図 3"/>
          <p:cNvPicPr>
            <a:picLocks noChangeAspect="1"/>
          </p:cNvPicPr>
          <p:nvPr/>
        </p:nvPicPr>
        <p:blipFill>
          <a:blip r:embed="rId2"/>
          <a:stretch>
            <a:fillRect/>
          </a:stretch>
        </p:blipFill>
        <p:spPr>
          <a:xfrm>
            <a:off x="3133706" y="1344527"/>
            <a:ext cx="5858440" cy="1781282"/>
          </a:xfrm>
          <a:prstGeom prst="rect">
            <a:avLst/>
          </a:prstGeom>
        </p:spPr>
      </p:pic>
      <p:sp>
        <p:nvSpPr>
          <p:cNvPr id="5" name="テキスト ボックス 4"/>
          <p:cNvSpPr txBox="1"/>
          <p:nvPr/>
        </p:nvSpPr>
        <p:spPr>
          <a:xfrm>
            <a:off x="1023199" y="1662057"/>
            <a:ext cx="2210862" cy="1107996"/>
          </a:xfrm>
          <a:prstGeom prst="rect">
            <a:avLst/>
          </a:prstGeom>
          <a:noFill/>
        </p:spPr>
        <p:txBody>
          <a:bodyPr wrap="none" rtlCol="0">
            <a:spAutoFit/>
          </a:bodyPr>
          <a:lstStyle/>
          <a:p>
            <a:r>
              <a:rPr kumimoji="1" lang="ja-JP" altLang="en-US" dirty="0" smtClean="0"/>
              <a:t>地磁気変動</a:t>
            </a:r>
            <a:endParaRPr kumimoji="1" lang="en-US" altLang="ja-JP" dirty="0" smtClean="0"/>
          </a:p>
          <a:p>
            <a:pPr marL="285750" indent="-285750">
              <a:buFont typeface="Arial"/>
              <a:buChar char="•"/>
            </a:pPr>
            <a:r>
              <a:rPr kumimoji="1" lang="ja-JP" altLang="en-US" sz="1600" dirty="0" smtClean="0"/>
              <a:t>地上ステーション</a:t>
            </a:r>
            <a:endParaRPr kumimoji="1" lang="en-US" altLang="ja-JP" sz="1600" dirty="0" smtClean="0"/>
          </a:p>
          <a:p>
            <a:pPr marL="285750" indent="-285750">
              <a:buFont typeface="Arial"/>
              <a:buChar char="•"/>
            </a:pPr>
            <a:r>
              <a:rPr kumimoji="1" lang="ja-JP" altLang="en-US" sz="1600" dirty="0" smtClean="0"/>
              <a:t>定常観測・原則公開</a:t>
            </a:r>
            <a:endParaRPr kumimoji="1" lang="en-US" altLang="ja-JP" sz="1600" dirty="0" smtClean="0"/>
          </a:p>
          <a:p>
            <a:pPr marL="285750" indent="-285750">
              <a:buFont typeface="Arial"/>
              <a:buChar char="•"/>
            </a:pPr>
            <a:r>
              <a:rPr kumimoji="1" lang="ja-JP" altLang="en-US" sz="1600" dirty="0" smtClean="0"/>
              <a:t>データ量：小</a:t>
            </a:r>
            <a:endParaRPr kumimoji="1" lang="ja-JP" altLang="en-US" sz="1600" dirty="0"/>
          </a:p>
        </p:txBody>
      </p:sp>
      <p:pic>
        <p:nvPicPr>
          <p:cNvPr id="7" name="図 6"/>
          <p:cNvPicPr>
            <a:picLocks noChangeAspect="1"/>
          </p:cNvPicPr>
          <p:nvPr/>
        </p:nvPicPr>
        <p:blipFill>
          <a:blip r:embed="rId3"/>
          <a:stretch>
            <a:fillRect/>
          </a:stretch>
        </p:blipFill>
        <p:spPr>
          <a:xfrm>
            <a:off x="5520497" y="5199289"/>
            <a:ext cx="2140272" cy="1658711"/>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125809"/>
            <a:ext cx="1868905" cy="1588569"/>
          </a:xfrm>
          <a:prstGeom prst="rect">
            <a:avLst/>
          </a:prstGeom>
        </p:spPr>
      </p:pic>
      <p:sp>
        <p:nvSpPr>
          <p:cNvPr id="9" name="テキスト ボックス 8"/>
          <p:cNvSpPr txBox="1"/>
          <p:nvPr/>
        </p:nvSpPr>
        <p:spPr>
          <a:xfrm>
            <a:off x="335215" y="4822227"/>
            <a:ext cx="2219378" cy="584776"/>
          </a:xfrm>
          <a:prstGeom prst="rect">
            <a:avLst/>
          </a:prstGeom>
          <a:noFill/>
        </p:spPr>
        <p:txBody>
          <a:bodyPr wrap="none" rtlCol="0">
            <a:spAutoFit/>
          </a:bodyPr>
          <a:lstStyle/>
          <a:p>
            <a:r>
              <a:rPr kumimoji="1" lang="ja-JP" altLang="en-US" sz="1600" dirty="0" smtClean="0"/>
              <a:t>電離層電子数</a:t>
            </a:r>
            <a:endParaRPr kumimoji="1" lang="en-US" altLang="ja-JP" sz="1600" dirty="0" smtClean="0"/>
          </a:p>
          <a:p>
            <a:r>
              <a:rPr kumimoji="1" lang="ja-JP" altLang="en-US" sz="1600" dirty="0" smtClean="0"/>
              <a:t>地上ステーション、</a:t>
            </a:r>
            <a:r>
              <a:rPr kumimoji="1" lang="en-US" altLang="ja-JP" sz="1600" dirty="0" smtClean="0"/>
              <a:t>GPS</a:t>
            </a:r>
            <a:endParaRPr kumimoji="1" lang="en-US" altLang="ja-JP" dirty="0" smtClean="0"/>
          </a:p>
        </p:txBody>
      </p:sp>
      <p:pic>
        <p:nvPicPr>
          <p:cNvPr id="11" name="図 10"/>
          <p:cNvPicPr>
            <a:picLocks noChangeAspect="1"/>
          </p:cNvPicPr>
          <p:nvPr/>
        </p:nvPicPr>
        <p:blipFill>
          <a:blip r:embed="rId5"/>
          <a:stretch>
            <a:fillRect/>
          </a:stretch>
        </p:blipFill>
        <p:spPr>
          <a:xfrm>
            <a:off x="5696910" y="3125809"/>
            <a:ext cx="3295236" cy="1901098"/>
          </a:xfrm>
          <a:prstGeom prst="rect">
            <a:avLst/>
          </a:prstGeom>
        </p:spPr>
      </p:pic>
      <p:pic>
        <p:nvPicPr>
          <p:cNvPr id="10" name="図 9"/>
          <p:cNvPicPr>
            <a:picLocks noChangeAspect="1"/>
          </p:cNvPicPr>
          <p:nvPr/>
        </p:nvPicPr>
        <p:blipFill>
          <a:blip r:embed="rId6"/>
          <a:stretch>
            <a:fillRect/>
          </a:stretch>
        </p:blipFill>
        <p:spPr>
          <a:xfrm>
            <a:off x="4045172" y="3125809"/>
            <a:ext cx="1698492" cy="1121005"/>
          </a:xfrm>
          <a:prstGeom prst="rect">
            <a:avLst/>
          </a:prstGeom>
        </p:spPr>
      </p:pic>
      <p:sp>
        <p:nvSpPr>
          <p:cNvPr id="12" name="テキスト ボックス 11"/>
          <p:cNvSpPr txBox="1"/>
          <p:nvPr/>
        </p:nvSpPr>
        <p:spPr>
          <a:xfrm>
            <a:off x="3537157" y="4237451"/>
            <a:ext cx="2313454" cy="584776"/>
          </a:xfrm>
          <a:prstGeom prst="rect">
            <a:avLst/>
          </a:prstGeom>
          <a:noFill/>
        </p:spPr>
        <p:txBody>
          <a:bodyPr wrap="none" rtlCol="0">
            <a:spAutoFit/>
          </a:bodyPr>
          <a:lstStyle/>
          <a:p>
            <a:r>
              <a:rPr kumimoji="1" lang="ja-JP" altLang="en-US" sz="1600" dirty="0" smtClean="0"/>
              <a:t>放射線帯電子フラックス</a:t>
            </a:r>
            <a:endParaRPr kumimoji="1" lang="en-US" altLang="ja-JP" sz="1600" dirty="0" smtClean="0"/>
          </a:p>
          <a:p>
            <a:r>
              <a:rPr kumimoji="1" lang="ja-JP" altLang="en-US" sz="1600" dirty="0" smtClean="0"/>
              <a:t>衛星観測</a:t>
            </a:r>
            <a:endParaRPr kumimoji="1" lang="ja-JP" altLang="en-US" sz="1600" dirty="0"/>
          </a:p>
        </p:txBody>
      </p:sp>
      <p:sp>
        <p:nvSpPr>
          <p:cNvPr id="13" name="テキスト ボックス 12"/>
          <p:cNvSpPr txBox="1"/>
          <p:nvPr/>
        </p:nvSpPr>
        <p:spPr>
          <a:xfrm>
            <a:off x="7163238" y="4568311"/>
            <a:ext cx="1523562" cy="253916"/>
          </a:xfrm>
          <a:prstGeom prst="rect">
            <a:avLst/>
          </a:prstGeom>
          <a:solidFill>
            <a:schemeClr val="bg1"/>
          </a:solidFill>
        </p:spPr>
        <p:txBody>
          <a:bodyPr wrap="none" rtlCol="0">
            <a:spAutoFit/>
          </a:bodyPr>
          <a:lstStyle/>
          <a:p>
            <a:r>
              <a:rPr kumimoji="1" lang="ja-JP" altLang="en-US" sz="1050" dirty="0" smtClean="0"/>
              <a:t>名古屋大</a:t>
            </a:r>
            <a:r>
              <a:rPr kumimoji="1" lang="en-US" altLang="ja-JP" sz="1050" dirty="0" smtClean="0"/>
              <a:t>STE</a:t>
            </a:r>
            <a:r>
              <a:rPr kumimoji="1" lang="ja-JP" altLang="en-US" sz="1050" dirty="0" smtClean="0"/>
              <a:t>研</a:t>
            </a:r>
            <a:r>
              <a:rPr kumimoji="1" lang="en-US" altLang="ja-JP" sz="1050" dirty="0" smtClean="0"/>
              <a:t>HP</a:t>
            </a:r>
            <a:r>
              <a:rPr kumimoji="1" lang="ja-JP" altLang="en-US" sz="1050" dirty="0" smtClean="0"/>
              <a:t>より</a:t>
            </a:r>
            <a:endParaRPr kumimoji="1" lang="ja-JP" altLang="en-US" sz="1050" dirty="0"/>
          </a:p>
        </p:txBody>
      </p:sp>
      <p:sp>
        <p:nvSpPr>
          <p:cNvPr id="14" name="テキスト ボックス 13"/>
          <p:cNvSpPr txBox="1"/>
          <p:nvPr/>
        </p:nvSpPr>
        <p:spPr>
          <a:xfrm>
            <a:off x="7338623" y="6162842"/>
            <a:ext cx="1415772" cy="338554"/>
          </a:xfrm>
          <a:prstGeom prst="rect">
            <a:avLst/>
          </a:prstGeom>
          <a:noFill/>
        </p:spPr>
        <p:txBody>
          <a:bodyPr wrap="none" rtlCol="0">
            <a:spAutoFit/>
          </a:bodyPr>
          <a:lstStyle/>
          <a:p>
            <a:r>
              <a:rPr kumimoji="1" lang="ja-JP" altLang="en-US" sz="1600" dirty="0" smtClean="0"/>
              <a:t>衛星機器障害</a:t>
            </a:r>
            <a:endParaRPr kumimoji="1" lang="en-US" altLang="ja-JP" sz="1600" dirty="0" smtClean="0"/>
          </a:p>
        </p:txBody>
      </p:sp>
      <p:pic>
        <p:nvPicPr>
          <p:cNvPr id="15" name="図 14"/>
          <p:cNvPicPr>
            <a:picLocks noChangeAspect="1"/>
          </p:cNvPicPr>
          <p:nvPr/>
        </p:nvPicPr>
        <p:blipFill>
          <a:blip r:embed="rId7"/>
          <a:stretch>
            <a:fillRect/>
          </a:stretch>
        </p:blipFill>
        <p:spPr>
          <a:xfrm>
            <a:off x="3133706" y="5026907"/>
            <a:ext cx="1847580" cy="1778550"/>
          </a:xfrm>
          <a:prstGeom prst="rect">
            <a:avLst/>
          </a:prstGeom>
        </p:spPr>
      </p:pic>
      <p:sp>
        <p:nvSpPr>
          <p:cNvPr id="16" name="テキスト ボックス 15"/>
          <p:cNvSpPr txBox="1"/>
          <p:nvPr/>
        </p:nvSpPr>
        <p:spPr>
          <a:xfrm>
            <a:off x="1981359" y="6220681"/>
            <a:ext cx="1146468" cy="584776"/>
          </a:xfrm>
          <a:prstGeom prst="rect">
            <a:avLst/>
          </a:prstGeom>
          <a:noFill/>
        </p:spPr>
        <p:txBody>
          <a:bodyPr wrap="none" rtlCol="0">
            <a:spAutoFit/>
          </a:bodyPr>
          <a:lstStyle/>
          <a:p>
            <a:r>
              <a:rPr kumimoji="1" lang="ja-JP" altLang="en-US" sz="1600" dirty="0" smtClean="0"/>
              <a:t>オーロラ</a:t>
            </a:r>
            <a:endParaRPr kumimoji="1" lang="en-US" altLang="ja-JP" sz="1600" dirty="0" smtClean="0"/>
          </a:p>
          <a:p>
            <a:r>
              <a:rPr kumimoji="1" lang="ja-JP" altLang="en-US" sz="1600" dirty="0" smtClean="0"/>
              <a:t>地上、衛星</a:t>
            </a:r>
            <a:endParaRPr kumimoji="1" lang="ja-JP" altLang="en-US" sz="1600" dirty="0"/>
          </a:p>
        </p:txBody>
      </p:sp>
    </p:spTree>
    <p:extLst>
      <p:ext uri="{BB962C8B-B14F-4D97-AF65-F5344CB8AC3E}">
        <p14:creationId xmlns:p14="http://schemas.microsoft.com/office/powerpoint/2010/main" val="38422631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7736" y="344280"/>
            <a:ext cx="8229600" cy="990600"/>
          </a:xfrm>
        </p:spPr>
        <p:txBody>
          <a:bodyPr>
            <a:normAutofit/>
          </a:bodyPr>
          <a:lstStyle/>
          <a:p>
            <a:r>
              <a:rPr lang="ja-JP" altLang="en-US" sz="3200" dirty="0"/>
              <a:t>宇宙天気データの例</a:t>
            </a:r>
            <a:r>
              <a:rPr lang="en-US" altLang="ja-JP" sz="3200" dirty="0"/>
              <a:t> </a:t>
            </a:r>
            <a:r>
              <a:rPr lang="en-US" altLang="ja-JP" sz="3200" dirty="0" smtClean="0"/>
              <a:t>2/</a:t>
            </a:r>
            <a:r>
              <a:rPr lang="en-US" altLang="ja-JP" sz="3200" dirty="0"/>
              <a:t>2</a:t>
            </a:r>
            <a:endParaRPr kumimoji="1" lang="ja-JP" altLang="en-US" sz="3200" dirty="0"/>
          </a:p>
        </p:txBody>
      </p:sp>
      <p:pic>
        <p:nvPicPr>
          <p:cNvPr id="5" name="図 4"/>
          <p:cNvPicPr>
            <a:picLocks noChangeAspect="1"/>
          </p:cNvPicPr>
          <p:nvPr/>
        </p:nvPicPr>
        <p:blipFill>
          <a:blip r:embed="rId2"/>
          <a:stretch>
            <a:fillRect/>
          </a:stretch>
        </p:blipFill>
        <p:spPr>
          <a:xfrm>
            <a:off x="457200" y="2236843"/>
            <a:ext cx="4174174" cy="2746975"/>
          </a:xfrm>
          <a:prstGeom prst="rect">
            <a:avLst/>
          </a:prstGeom>
        </p:spPr>
      </p:pic>
      <p:sp>
        <p:nvSpPr>
          <p:cNvPr id="3" name="テキスト ボックス 2"/>
          <p:cNvSpPr txBox="1"/>
          <p:nvPr/>
        </p:nvSpPr>
        <p:spPr>
          <a:xfrm>
            <a:off x="4672299" y="3278862"/>
            <a:ext cx="4403770" cy="861774"/>
          </a:xfrm>
          <a:prstGeom prst="rect">
            <a:avLst/>
          </a:prstGeom>
          <a:noFill/>
        </p:spPr>
        <p:txBody>
          <a:bodyPr wrap="none" rtlCol="0">
            <a:spAutoFit/>
          </a:bodyPr>
          <a:lstStyle/>
          <a:p>
            <a:r>
              <a:rPr kumimoji="1" lang="ja-JP" altLang="en-US" dirty="0" smtClean="0"/>
              <a:t>多波長（電波</a:t>
            </a:r>
            <a:r>
              <a:rPr kumimoji="1" lang="en-US" altLang="ja-JP" dirty="0" smtClean="0"/>
              <a:t>〜X</a:t>
            </a:r>
            <a:r>
              <a:rPr kumimoji="1" lang="ja-JP" altLang="en-US" dirty="0" smtClean="0"/>
              <a:t>線）で観測した太陽全面像</a:t>
            </a:r>
            <a:endParaRPr kumimoji="1" lang="en-US" altLang="ja-JP" dirty="0" smtClean="0"/>
          </a:p>
          <a:p>
            <a:pPr marL="285750" indent="-285750">
              <a:buFont typeface="Arial"/>
              <a:buChar char="•"/>
            </a:pPr>
            <a:r>
              <a:rPr kumimoji="1" lang="ja-JP" altLang="en-US" sz="1600" dirty="0" smtClean="0"/>
              <a:t>衛星（定常的）、地上望遠鏡（お天気次第）</a:t>
            </a:r>
            <a:endParaRPr kumimoji="1" lang="en-US" altLang="ja-JP" sz="1600" dirty="0" smtClean="0"/>
          </a:p>
          <a:p>
            <a:pPr marL="285750" indent="-285750">
              <a:buFont typeface="Arial"/>
              <a:buChar char="•"/>
            </a:pPr>
            <a:r>
              <a:rPr kumimoji="1" lang="en-US" altLang="ja-JP" sz="1600" dirty="0" smtClean="0">
                <a:solidFill>
                  <a:srgbClr val="FF0000"/>
                </a:solidFill>
              </a:rPr>
              <a:t>NASA SDO</a:t>
            </a:r>
            <a:r>
              <a:rPr kumimoji="1" lang="ja-JP" altLang="en-US" sz="1600" dirty="0" smtClean="0">
                <a:solidFill>
                  <a:srgbClr val="FF0000"/>
                </a:solidFill>
              </a:rPr>
              <a:t>衛星だけで</a:t>
            </a:r>
            <a:r>
              <a:rPr kumimoji="1" lang="en-US" altLang="ja-JP" sz="1600" dirty="0" smtClean="0">
                <a:solidFill>
                  <a:srgbClr val="FF0000"/>
                </a:solidFill>
              </a:rPr>
              <a:t>1.5TB/</a:t>
            </a:r>
            <a:r>
              <a:rPr kumimoji="1" lang="ja-JP" altLang="en-US" sz="1600" dirty="0" smtClean="0">
                <a:solidFill>
                  <a:srgbClr val="FF0000"/>
                </a:solidFill>
              </a:rPr>
              <a:t>日</a:t>
            </a:r>
            <a:endParaRPr kumimoji="1" lang="ja-JP" altLang="en-US" sz="1600" dirty="0">
              <a:solidFill>
                <a:srgbClr val="FF0000"/>
              </a:solidFill>
            </a:endParaRPr>
          </a:p>
        </p:txBody>
      </p:sp>
      <p:pic>
        <p:nvPicPr>
          <p:cNvPr id="4" name="図 3" descr="spotn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078" y="961562"/>
            <a:ext cx="3530257" cy="2164721"/>
          </a:xfrm>
          <a:prstGeom prst="rect">
            <a:avLst/>
          </a:prstGeom>
        </p:spPr>
      </p:pic>
      <p:sp>
        <p:nvSpPr>
          <p:cNvPr id="6" name="テキスト ボックス 5"/>
          <p:cNvSpPr txBox="1"/>
          <p:nvPr/>
        </p:nvSpPr>
        <p:spPr>
          <a:xfrm>
            <a:off x="-697991" y="1055421"/>
            <a:ext cx="6058069" cy="861774"/>
          </a:xfrm>
          <a:prstGeom prst="rect">
            <a:avLst/>
          </a:prstGeom>
          <a:noFill/>
        </p:spPr>
        <p:txBody>
          <a:bodyPr wrap="none" rtlCol="0">
            <a:spAutoFit/>
          </a:bodyPr>
          <a:lstStyle/>
          <a:p>
            <a:pPr algn="r"/>
            <a:r>
              <a:rPr kumimoji="1" lang="ja-JP" altLang="en-US" dirty="0" smtClean="0"/>
              <a:t>黒点数</a:t>
            </a:r>
            <a:endParaRPr kumimoji="1" lang="en-US" altLang="ja-JP" dirty="0" smtClean="0"/>
          </a:p>
          <a:p>
            <a:pPr algn="r"/>
            <a:r>
              <a:rPr kumimoji="1" lang="en-US" altLang="ja-JP" sz="1600" dirty="0" smtClean="0"/>
              <a:t>1609</a:t>
            </a:r>
            <a:r>
              <a:rPr kumimoji="1" lang="ja-JP" altLang="en-US" sz="1600" dirty="0" smtClean="0"/>
              <a:t>年以来</a:t>
            </a:r>
            <a:r>
              <a:rPr kumimoji="1" lang="en-US" altLang="ja-JP" sz="1600" dirty="0" smtClean="0"/>
              <a:t>400</a:t>
            </a:r>
            <a:r>
              <a:rPr kumimoji="1" lang="ja-JP" altLang="en-US" sz="1600" dirty="0" smtClean="0"/>
              <a:t>年以上。人類が持つ</a:t>
            </a:r>
            <a:endParaRPr kumimoji="1" lang="en-US" altLang="ja-JP" sz="1600" dirty="0" smtClean="0"/>
          </a:p>
          <a:p>
            <a:pPr algn="r"/>
            <a:r>
              <a:rPr kumimoji="1" lang="ja-JP" altLang="en-US" sz="1600" dirty="0" smtClean="0"/>
              <a:t>最も長期の連続的科学観測データ</a:t>
            </a:r>
            <a:endParaRPr kumimoji="1" lang="ja-JP" altLang="en-US" sz="1600" dirty="0"/>
          </a:p>
        </p:txBody>
      </p:sp>
      <p:sp>
        <p:nvSpPr>
          <p:cNvPr id="7" name="テキスト ボックス 6"/>
          <p:cNvSpPr txBox="1"/>
          <p:nvPr/>
        </p:nvSpPr>
        <p:spPr>
          <a:xfrm>
            <a:off x="814487" y="3237131"/>
            <a:ext cx="3454792" cy="338554"/>
          </a:xfrm>
          <a:prstGeom prst="rect">
            <a:avLst/>
          </a:prstGeom>
          <a:noFill/>
        </p:spPr>
        <p:txBody>
          <a:bodyPr wrap="none" rtlCol="0">
            <a:spAutoFit/>
          </a:bodyPr>
          <a:lstStyle/>
          <a:p>
            <a:r>
              <a:rPr kumimoji="1" lang="ja-JP" altLang="en-US" sz="1600" dirty="0" smtClean="0">
                <a:solidFill>
                  <a:schemeClr val="bg1"/>
                </a:solidFill>
              </a:rPr>
              <a:t>電波　　　　　　　可視光　　　　　　</a:t>
            </a:r>
            <a:r>
              <a:rPr kumimoji="1" lang="en-US" altLang="ja-JP" sz="1600" dirty="0" smtClean="0">
                <a:solidFill>
                  <a:schemeClr val="bg1"/>
                </a:solidFill>
              </a:rPr>
              <a:t>Hα</a:t>
            </a:r>
            <a:r>
              <a:rPr kumimoji="1" lang="ja-JP" altLang="en-US" sz="1600" dirty="0" smtClean="0">
                <a:solidFill>
                  <a:schemeClr val="bg1"/>
                </a:solidFill>
              </a:rPr>
              <a:t>線</a:t>
            </a:r>
            <a:endParaRPr kumimoji="1" lang="ja-JP" altLang="en-US" sz="1600" dirty="0">
              <a:solidFill>
                <a:schemeClr val="bg1"/>
              </a:solidFill>
            </a:endParaRPr>
          </a:p>
        </p:txBody>
      </p:sp>
      <p:sp>
        <p:nvSpPr>
          <p:cNvPr id="8" name="テキスト ボックス 7"/>
          <p:cNvSpPr txBox="1"/>
          <p:nvPr/>
        </p:nvSpPr>
        <p:spPr>
          <a:xfrm>
            <a:off x="704048" y="4534415"/>
            <a:ext cx="3579726" cy="338554"/>
          </a:xfrm>
          <a:prstGeom prst="rect">
            <a:avLst/>
          </a:prstGeom>
          <a:noFill/>
        </p:spPr>
        <p:txBody>
          <a:bodyPr wrap="none" rtlCol="0">
            <a:spAutoFit/>
          </a:bodyPr>
          <a:lstStyle/>
          <a:p>
            <a:r>
              <a:rPr kumimoji="1" lang="ja-JP" altLang="en-US" sz="1600" dirty="0" smtClean="0">
                <a:solidFill>
                  <a:schemeClr val="bg1"/>
                </a:solidFill>
              </a:rPr>
              <a:t>紫外線　　　　　　　</a:t>
            </a:r>
            <a:r>
              <a:rPr kumimoji="1" lang="en-US" altLang="ja-JP" sz="1600" dirty="0" smtClean="0">
                <a:solidFill>
                  <a:schemeClr val="bg1"/>
                </a:solidFill>
              </a:rPr>
              <a:t>X</a:t>
            </a:r>
            <a:r>
              <a:rPr kumimoji="1" lang="ja-JP" altLang="en-US" sz="1600" dirty="0" smtClean="0">
                <a:solidFill>
                  <a:schemeClr val="bg1"/>
                </a:solidFill>
              </a:rPr>
              <a:t>線　　　　　　　</a:t>
            </a:r>
            <a:r>
              <a:rPr kumimoji="1" lang="en-US" altLang="ja-JP" sz="1600" dirty="0">
                <a:solidFill>
                  <a:schemeClr val="bg1"/>
                </a:solidFill>
              </a:rPr>
              <a:t> </a:t>
            </a:r>
            <a:r>
              <a:rPr kumimoji="1" lang="en-US" altLang="ja-JP" sz="1600" dirty="0" smtClean="0">
                <a:solidFill>
                  <a:schemeClr val="bg1"/>
                </a:solidFill>
              </a:rPr>
              <a:t> </a:t>
            </a:r>
            <a:r>
              <a:rPr kumimoji="1" lang="ja-JP" altLang="en-US" sz="1600" dirty="0" smtClean="0">
                <a:solidFill>
                  <a:schemeClr val="bg1"/>
                </a:solidFill>
              </a:rPr>
              <a:t>磁場</a:t>
            </a:r>
            <a:endParaRPr kumimoji="1" lang="ja-JP" altLang="en-US" sz="1600" dirty="0">
              <a:solidFill>
                <a:schemeClr val="bg1"/>
              </a:solidFill>
            </a:endParaRPr>
          </a:p>
        </p:txBody>
      </p:sp>
      <p:pic>
        <p:nvPicPr>
          <p:cNvPr id="10" name="図 9"/>
          <p:cNvPicPr>
            <a:picLocks noChangeAspect="1"/>
          </p:cNvPicPr>
          <p:nvPr/>
        </p:nvPicPr>
        <p:blipFill>
          <a:blip r:embed="rId4"/>
          <a:stretch>
            <a:fillRect/>
          </a:stretch>
        </p:blipFill>
        <p:spPr>
          <a:xfrm>
            <a:off x="277736" y="5177149"/>
            <a:ext cx="2171238" cy="1339215"/>
          </a:xfrm>
          <a:prstGeom prst="rect">
            <a:avLst/>
          </a:prstGeom>
        </p:spPr>
      </p:pic>
      <p:sp>
        <p:nvSpPr>
          <p:cNvPr id="11" name="テキスト ボックス 10"/>
          <p:cNvSpPr txBox="1"/>
          <p:nvPr/>
        </p:nvSpPr>
        <p:spPr>
          <a:xfrm>
            <a:off x="2448974" y="5259984"/>
            <a:ext cx="3198311" cy="861774"/>
          </a:xfrm>
          <a:prstGeom prst="rect">
            <a:avLst/>
          </a:prstGeom>
          <a:noFill/>
        </p:spPr>
        <p:txBody>
          <a:bodyPr wrap="none" rtlCol="0">
            <a:spAutoFit/>
          </a:bodyPr>
          <a:lstStyle/>
          <a:p>
            <a:r>
              <a:rPr kumimoji="1" lang="ja-JP" altLang="en-US" dirty="0" smtClean="0"/>
              <a:t>太陽部分像</a:t>
            </a:r>
            <a:endParaRPr kumimoji="1" lang="en-US" altLang="ja-JP" dirty="0" smtClean="0"/>
          </a:p>
          <a:p>
            <a:pPr marL="285750" indent="-285750">
              <a:buFont typeface="Arial"/>
              <a:buChar char="•"/>
            </a:pPr>
            <a:r>
              <a:rPr kumimoji="1" lang="ja-JP" altLang="en-US" sz="1600" dirty="0" smtClean="0"/>
              <a:t>重要な部分だけを精密に観測</a:t>
            </a:r>
            <a:endParaRPr kumimoji="1" lang="en-US" altLang="ja-JP" sz="1600" dirty="0" smtClean="0"/>
          </a:p>
          <a:p>
            <a:pPr marL="285750" indent="-285750">
              <a:buFont typeface="Arial"/>
              <a:buChar char="•"/>
            </a:pPr>
            <a:r>
              <a:rPr kumimoji="1" lang="ja-JP" altLang="en-US" sz="1600" dirty="0" smtClean="0"/>
              <a:t>データの質や取得率はバラバラ</a:t>
            </a:r>
            <a:endParaRPr kumimoji="1" lang="ja-JP" altLang="en-US" sz="1600" dirty="0"/>
          </a:p>
        </p:txBody>
      </p:sp>
      <p:pic>
        <p:nvPicPr>
          <p:cNvPr id="13" name="Picture 2" descr="C:\Users\shiota\Documents\shiota\happyou\wasavies\20031028_goes.png"/>
          <p:cNvPicPr>
            <a:picLocks noChangeAspect="1" noChangeArrowheads="1"/>
          </p:cNvPicPr>
          <p:nvPr/>
        </p:nvPicPr>
        <p:blipFill>
          <a:blip r:embed="rId5"/>
          <a:srcRect/>
          <a:stretch>
            <a:fillRect/>
          </a:stretch>
        </p:blipFill>
        <p:spPr bwMode="auto">
          <a:xfrm>
            <a:off x="5939531" y="4375963"/>
            <a:ext cx="3095613" cy="2016550"/>
          </a:xfrm>
          <a:prstGeom prst="rect">
            <a:avLst/>
          </a:prstGeom>
          <a:noFill/>
          <a:ln w="9525">
            <a:noFill/>
            <a:miter lim="800000"/>
            <a:headEnd/>
            <a:tailEnd/>
          </a:ln>
        </p:spPr>
      </p:pic>
      <p:sp>
        <p:nvSpPr>
          <p:cNvPr id="15" name="テキスト ボックス 14"/>
          <p:cNvSpPr txBox="1"/>
          <p:nvPr/>
        </p:nvSpPr>
        <p:spPr>
          <a:xfrm>
            <a:off x="4745240" y="6516364"/>
            <a:ext cx="4398760" cy="338554"/>
          </a:xfrm>
          <a:prstGeom prst="rect">
            <a:avLst/>
          </a:prstGeom>
          <a:noFill/>
        </p:spPr>
        <p:txBody>
          <a:bodyPr wrap="none" rtlCol="0">
            <a:spAutoFit/>
          </a:bodyPr>
          <a:lstStyle/>
          <a:p>
            <a:r>
              <a:rPr kumimoji="1" lang="ja-JP" altLang="en-US" sz="1600" dirty="0" smtClean="0"/>
              <a:t>太陽から地球に来ている</a:t>
            </a:r>
            <a:r>
              <a:rPr kumimoji="1" lang="en-US" altLang="ja-JP" sz="1600" dirty="0" smtClean="0"/>
              <a:t>X</a:t>
            </a:r>
            <a:r>
              <a:rPr kumimoji="1" lang="ja-JP" altLang="en-US" sz="1600" dirty="0" smtClean="0"/>
              <a:t>線、高エネルギー粒子</a:t>
            </a:r>
            <a:endParaRPr kumimoji="1" lang="ja-JP" altLang="en-US" sz="1600" dirty="0"/>
          </a:p>
        </p:txBody>
      </p:sp>
    </p:spTree>
    <p:extLst>
      <p:ext uri="{BB962C8B-B14F-4D97-AF65-F5344CB8AC3E}">
        <p14:creationId xmlns:p14="http://schemas.microsoft.com/office/powerpoint/2010/main" val="6297850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宇宙天気「予報」の現状と課題</a:t>
            </a:r>
            <a:endParaRPr kumimoji="1" lang="ja-JP" altLang="en-US" sz="3200" dirty="0"/>
          </a:p>
        </p:txBody>
      </p:sp>
      <p:sp>
        <p:nvSpPr>
          <p:cNvPr id="3" name="コンテンツ プレースホルダー 2"/>
          <p:cNvSpPr>
            <a:spLocks noGrp="1"/>
          </p:cNvSpPr>
          <p:nvPr>
            <p:ph idx="1"/>
          </p:nvPr>
        </p:nvSpPr>
        <p:spPr>
          <a:xfrm>
            <a:off x="222517" y="1600200"/>
            <a:ext cx="4457333" cy="4876800"/>
          </a:xfrm>
        </p:spPr>
        <p:txBody>
          <a:bodyPr/>
          <a:lstStyle/>
          <a:p>
            <a:r>
              <a:rPr lang="en-US" altLang="ja-JP" dirty="0" err="1" smtClean="0"/>
              <a:t>Nowcast</a:t>
            </a:r>
            <a:endParaRPr lang="en-US" altLang="ja-JP" dirty="0" smtClean="0"/>
          </a:p>
          <a:p>
            <a:endParaRPr lang="en-US" altLang="ja-JP" dirty="0"/>
          </a:p>
          <a:p>
            <a:r>
              <a:rPr lang="ja-JP" altLang="en-US" dirty="0" smtClean="0"/>
              <a:t>太陽面</a:t>
            </a:r>
            <a:r>
              <a:rPr lang="en-US" altLang="ja-JP" dirty="0" smtClean="0"/>
              <a:t>/</a:t>
            </a:r>
            <a:r>
              <a:rPr lang="ja-JP" altLang="en-US" dirty="0" smtClean="0"/>
              <a:t>太陽風の観測を元にしたモデル計算による予報</a:t>
            </a:r>
            <a:endParaRPr lang="en-US" altLang="ja-JP" dirty="0" smtClean="0"/>
          </a:p>
          <a:p>
            <a:pPr lvl="1"/>
            <a:r>
              <a:rPr lang="ja-JP" altLang="en-US" dirty="0" smtClean="0"/>
              <a:t>数時間</a:t>
            </a:r>
            <a:r>
              <a:rPr lang="en-US" altLang="ja-JP" dirty="0" smtClean="0"/>
              <a:t>〜2</a:t>
            </a:r>
            <a:r>
              <a:rPr lang="ja-JP" altLang="en-US" dirty="0" smtClean="0"/>
              <a:t>日後の予報まで</a:t>
            </a:r>
            <a:endParaRPr lang="en-US" altLang="ja-JP" dirty="0" smtClean="0"/>
          </a:p>
          <a:p>
            <a:pPr lvl="1"/>
            <a:r>
              <a:rPr lang="ja-JP" altLang="en-US" dirty="0" smtClean="0"/>
              <a:t>光速（に近い速度）で来る電磁波や高エネルギー粒子は予測できない</a:t>
            </a:r>
            <a:endParaRPr lang="en-US" altLang="ja-JP" dirty="0" smtClean="0"/>
          </a:p>
          <a:p>
            <a:pPr lvl="1"/>
            <a:endParaRPr lang="en-US" altLang="ja-JP" dirty="0"/>
          </a:p>
          <a:p>
            <a:r>
              <a:rPr lang="ja-JP" altLang="en-US" dirty="0" smtClean="0">
                <a:solidFill>
                  <a:srgbClr val="FF0000"/>
                </a:solidFill>
              </a:rPr>
              <a:t>太陽フレアの発生予報</a:t>
            </a:r>
            <a:endParaRPr lang="en-US" altLang="ja-JP" dirty="0" smtClean="0">
              <a:solidFill>
                <a:srgbClr val="FF0000"/>
              </a:solidFill>
            </a:endParaRPr>
          </a:p>
          <a:p>
            <a:pPr lvl="1"/>
            <a:r>
              <a:rPr lang="ja-JP" altLang="en-US" dirty="0" smtClean="0">
                <a:solidFill>
                  <a:srgbClr val="FF0000"/>
                </a:solidFill>
              </a:rPr>
              <a:t>これがまだ（ほとんど）できていない</a:t>
            </a:r>
            <a:endParaRPr lang="en-US" altLang="ja-JP" dirty="0" smtClean="0">
              <a:solidFill>
                <a:srgbClr val="FF0000"/>
              </a:solidFill>
            </a:endParaRPr>
          </a:p>
          <a:p>
            <a:endParaRPr kumimoji="1" lang="ja-JP" altLang="en-US" dirty="0"/>
          </a:p>
        </p:txBody>
      </p:sp>
      <p:pic>
        <p:nvPicPr>
          <p:cNvPr id="4" name="図 3"/>
          <p:cNvPicPr>
            <a:picLocks noChangeAspect="1"/>
          </p:cNvPicPr>
          <p:nvPr/>
        </p:nvPicPr>
        <p:blipFill>
          <a:blip r:embed="rId2"/>
          <a:stretch>
            <a:fillRect/>
          </a:stretch>
        </p:blipFill>
        <p:spPr>
          <a:xfrm>
            <a:off x="4914533" y="1524000"/>
            <a:ext cx="4101518" cy="3862155"/>
          </a:xfrm>
          <a:prstGeom prst="rect">
            <a:avLst/>
          </a:prstGeom>
        </p:spPr>
      </p:pic>
      <p:sp>
        <p:nvSpPr>
          <p:cNvPr id="5" name="テキスト ボックス 4"/>
          <p:cNvSpPr txBox="1"/>
          <p:nvPr/>
        </p:nvSpPr>
        <p:spPr>
          <a:xfrm>
            <a:off x="5024972" y="5660352"/>
            <a:ext cx="2864887" cy="646331"/>
          </a:xfrm>
          <a:prstGeom prst="rect">
            <a:avLst/>
          </a:prstGeom>
          <a:noFill/>
        </p:spPr>
        <p:txBody>
          <a:bodyPr wrap="none" rtlCol="0">
            <a:spAutoFit/>
          </a:bodyPr>
          <a:lstStyle/>
          <a:p>
            <a:r>
              <a:rPr kumimoji="1" lang="ja-JP" altLang="en-US" dirty="0" smtClean="0"/>
              <a:t>米海洋大気庁</a:t>
            </a:r>
            <a:endParaRPr kumimoji="1" lang="en-US" altLang="ja-JP" dirty="0" smtClean="0"/>
          </a:p>
          <a:p>
            <a:r>
              <a:rPr kumimoji="1" lang="en-US" altLang="ja-JP" dirty="0"/>
              <a:t>http://</a:t>
            </a:r>
            <a:r>
              <a:rPr kumimoji="1" lang="en-US" altLang="ja-JP" dirty="0" err="1"/>
              <a:t>www.swpc.noaa.gov</a:t>
            </a:r>
            <a:endParaRPr kumimoji="1" lang="ja-JP" altLang="en-US" dirty="0"/>
          </a:p>
        </p:txBody>
      </p:sp>
    </p:spTree>
    <p:extLst>
      <p:ext uri="{BB962C8B-B14F-4D97-AF65-F5344CB8AC3E}">
        <p14:creationId xmlns:p14="http://schemas.microsoft.com/office/powerpoint/2010/main" val="21904237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1207"/>
            <a:ext cx="8229600" cy="990600"/>
          </a:xfrm>
        </p:spPr>
        <p:txBody>
          <a:bodyPr>
            <a:normAutofit/>
          </a:bodyPr>
          <a:lstStyle/>
          <a:p>
            <a:r>
              <a:rPr kumimoji="1" lang="ja-JP" altLang="en-US" sz="3200" dirty="0" smtClean="0">
                <a:solidFill>
                  <a:schemeClr val="tx1"/>
                </a:solidFill>
              </a:rPr>
              <a:t>太陽</a:t>
            </a:r>
            <a:r>
              <a:rPr kumimoji="1" lang="ja-JP" altLang="en-US" sz="3200" dirty="0" smtClean="0">
                <a:solidFill>
                  <a:schemeClr val="tx1"/>
                </a:solidFill>
              </a:rPr>
              <a:t>フレア</a:t>
            </a:r>
            <a:r>
              <a:rPr lang="ja-JP" altLang="en-US" sz="3200" dirty="0" smtClean="0">
                <a:solidFill>
                  <a:schemeClr val="tx1"/>
                </a:solidFill>
              </a:rPr>
              <a:t>の物理と発生予報の現状</a:t>
            </a:r>
            <a:endParaRPr kumimoji="1" lang="ja-JP" altLang="en-US" sz="3200" dirty="0">
              <a:solidFill>
                <a:schemeClr val="tx1"/>
              </a:solidFill>
            </a:endParaRPr>
          </a:p>
        </p:txBody>
      </p:sp>
      <p:sp>
        <p:nvSpPr>
          <p:cNvPr id="3" name="コンテンツ プレースホルダー 2"/>
          <p:cNvSpPr>
            <a:spLocks noGrp="1"/>
          </p:cNvSpPr>
          <p:nvPr>
            <p:ph idx="1"/>
          </p:nvPr>
        </p:nvSpPr>
        <p:spPr>
          <a:xfrm>
            <a:off x="477930" y="1421807"/>
            <a:ext cx="8179587" cy="2173168"/>
          </a:xfrm>
        </p:spPr>
        <p:txBody>
          <a:bodyPr>
            <a:normAutofit/>
          </a:bodyPr>
          <a:lstStyle/>
          <a:p>
            <a:pPr marL="183600">
              <a:spcBef>
                <a:spcPts val="1200"/>
              </a:spcBef>
            </a:pPr>
            <a:r>
              <a:rPr kumimoji="1" lang="ja-JP" altLang="en-US" dirty="0" smtClean="0"/>
              <a:t>黒点周辺に蓄えられた磁気エネルギー</a:t>
            </a:r>
            <a:r>
              <a:rPr kumimoji="1" lang="ja-JP" altLang="en-US" dirty="0" smtClean="0"/>
              <a:t>の</a:t>
            </a:r>
            <a:r>
              <a:rPr kumimoji="1" lang="ja-JP" altLang="en-US" dirty="0" smtClean="0"/>
              <a:t>突発的</a:t>
            </a:r>
            <a:r>
              <a:rPr kumimoji="1" lang="ja-JP" altLang="en-US" dirty="0" smtClean="0"/>
              <a:t>解放</a:t>
            </a:r>
            <a:endParaRPr lang="en-US" altLang="ja-JP" dirty="0"/>
          </a:p>
          <a:p>
            <a:pPr marL="457920" lvl="1">
              <a:spcBef>
                <a:spcPts val="1200"/>
              </a:spcBef>
            </a:pPr>
            <a:r>
              <a:rPr lang="ja-JP" altLang="en-US" dirty="0" smtClean="0"/>
              <a:t>地震に似ている。発生頻度もべき乗則（自己組織臨界現象？）</a:t>
            </a:r>
            <a:endParaRPr lang="en-US" altLang="ja-JP" dirty="0" smtClean="0"/>
          </a:p>
          <a:p>
            <a:pPr marL="457920" lvl="1">
              <a:spcBef>
                <a:spcPts val="1200"/>
              </a:spcBef>
            </a:pPr>
            <a:r>
              <a:rPr kumimoji="1" lang="ja-JP" altLang="en-US" dirty="0" smtClean="0"/>
              <a:t>＝予知は難しい。見えてる分地震よりマシか。</a:t>
            </a:r>
            <a:endParaRPr kumimoji="1" lang="en-US" altLang="ja-JP" dirty="0" smtClean="0"/>
          </a:p>
          <a:p>
            <a:pPr>
              <a:spcBef>
                <a:spcPts val="1200"/>
              </a:spcBef>
            </a:pPr>
            <a:r>
              <a:rPr lang="ja-JP" altLang="en-US" dirty="0" smtClean="0"/>
              <a:t>複雑な構造を持つ黒点</a:t>
            </a:r>
            <a:r>
              <a:rPr lang="ja-JP" altLang="en-US" dirty="0" smtClean="0"/>
              <a:t>ほど</a:t>
            </a:r>
            <a:r>
              <a:rPr lang="ja-JP" altLang="en-US" dirty="0" smtClean="0"/>
              <a:t>大</a:t>
            </a:r>
            <a:r>
              <a:rPr lang="ja-JP" altLang="en-US" dirty="0" smtClean="0"/>
              <a:t>フレア</a:t>
            </a:r>
            <a:r>
              <a:rPr lang="ja-JP" altLang="en-US" dirty="0" smtClean="0"/>
              <a:t>を</a:t>
            </a:r>
            <a:r>
              <a:rPr lang="ja-JP" altLang="en-US" dirty="0" smtClean="0"/>
              <a:t>起こしやす</a:t>
            </a:r>
            <a:r>
              <a:rPr lang="ja-JP" altLang="en-US" dirty="0" smtClean="0"/>
              <a:t>い</a:t>
            </a:r>
            <a:endParaRPr lang="en-US" altLang="ja-JP" dirty="0" smtClean="0"/>
          </a:p>
        </p:txBody>
      </p:sp>
      <p:pic>
        <p:nvPicPr>
          <p:cNvPr id="5" name="図 4"/>
          <p:cNvPicPr>
            <a:picLocks noChangeAspect="1"/>
          </p:cNvPicPr>
          <p:nvPr/>
        </p:nvPicPr>
        <p:blipFill rotWithShape="1">
          <a:blip r:embed="rId2"/>
          <a:srcRect l="17352" t="15934" r="24579" b="25024"/>
          <a:stretch/>
        </p:blipFill>
        <p:spPr>
          <a:xfrm>
            <a:off x="4019575" y="3416653"/>
            <a:ext cx="2433798" cy="1855963"/>
          </a:xfrm>
          <a:prstGeom prst="rect">
            <a:avLst/>
          </a:prstGeom>
        </p:spPr>
      </p:pic>
      <p:pic>
        <p:nvPicPr>
          <p:cNvPr id="10" name="図 9"/>
          <p:cNvPicPr>
            <a:picLocks noChangeAspect="1"/>
          </p:cNvPicPr>
          <p:nvPr/>
        </p:nvPicPr>
        <p:blipFill rotWithShape="1">
          <a:blip r:embed="rId3"/>
          <a:srcRect l="53455" t="46545" r="14701" b="10909"/>
          <a:stretch/>
        </p:blipFill>
        <p:spPr>
          <a:xfrm>
            <a:off x="1114411" y="3416653"/>
            <a:ext cx="2023210" cy="1807376"/>
          </a:xfrm>
          <a:prstGeom prst="rect">
            <a:avLst/>
          </a:prstGeom>
        </p:spPr>
      </p:pic>
      <p:sp>
        <p:nvSpPr>
          <p:cNvPr id="11" name="テキスト ボックス 10"/>
          <p:cNvSpPr txBox="1"/>
          <p:nvPr/>
        </p:nvSpPr>
        <p:spPr>
          <a:xfrm>
            <a:off x="1114411" y="4851566"/>
            <a:ext cx="2023210" cy="369332"/>
          </a:xfrm>
          <a:prstGeom prst="rect">
            <a:avLst/>
          </a:prstGeom>
          <a:noFill/>
        </p:spPr>
        <p:txBody>
          <a:bodyPr wrap="none" rtlCol="0">
            <a:spAutoFit/>
          </a:bodyPr>
          <a:lstStyle/>
          <a:p>
            <a:r>
              <a:rPr kumimoji="1" lang="ja-JP" altLang="en-US" dirty="0" smtClean="0">
                <a:solidFill>
                  <a:srgbClr val="FF0000"/>
                </a:solidFill>
              </a:rPr>
              <a:t>大フレア起こさない</a:t>
            </a:r>
            <a:endParaRPr kumimoji="1" lang="en-US" altLang="ja-JP" dirty="0" smtClean="0">
              <a:solidFill>
                <a:srgbClr val="FF0000"/>
              </a:solidFill>
            </a:endParaRPr>
          </a:p>
        </p:txBody>
      </p:sp>
      <p:sp>
        <p:nvSpPr>
          <p:cNvPr id="12" name="テキスト ボックス 11"/>
          <p:cNvSpPr txBox="1"/>
          <p:nvPr/>
        </p:nvSpPr>
        <p:spPr>
          <a:xfrm>
            <a:off x="4172000" y="4851566"/>
            <a:ext cx="2267568" cy="369332"/>
          </a:xfrm>
          <a:prstGeom prst="rect">
            <a:avLst/>
          </a:prstGeom>
          <a:noFill/>
        </p:spPr>
        <p:txBody>
          <a:bodyPr wrap="none" rtlCol="0">
            <a:spAutoFit/>
          </a:bodyPr>
          <a:lstStyle/>
          <a:p>
            <a:pPr algn="ctr"/>
            <a:r>
              <a:rPr kumimoji="1" lang="ja-JP" altLang="en-US" dirty="0" smtClean="0">
                <a:solidFill>
                  <a:srgbClr val="FF0000"/>
                </a:solidFill>
              </a:rPr>
              <a:t>大</a:t>
            </a:r>
            <a:r>
              <a:rPr kumimoji="1" lang="ja-JP" altLang="en-US" dirty="0" smtClean="0">
                <a:solidFill>
                  <a:srgbClr val="FF0000"/>
                </a:solidFill>
              </a:rPr>
              <a:t>フレア起こしやすい</a:t>
            </a:r>
            <a:endParaRPr kumimoji="1" lang="en-US" altLang="ja-JP" dirty="0" smtClean="0">
              <a:solidFill>
                <a:srgbClr val="FF0000"/>
              </a:solidFill>
            </a:endParaRPr>
          </a:p>
        </p:txBody>
      </p:sp>
      <p:sp>
        <p:nvSpPr>
          <p:cNvPr id="6" name="テキスト ボックス 5"/>
          <p:cNvSpPr txBox="1"/>
          <p:nvPr/>
        </p:nvSpPr>
        <p:spPr>
          <a:xfrm>
            <a:off x="339881" y="5812215"/>
            <a:ext cx="8969122" cy="707886"/>
          </a:xfrm>
          <a:prstGeom prst="rect">
            <a:avLst/>
          </a:prstGeom>
          <a:noFill/>
        </p:spPr>
        <p:txBody>
          <a:bodyPr wrap="none" rtlCol="0">
            <a:spAutoFit/>
          </a:bodyPr>
          <a:lstStyle/>
          <a:p>
            <a:pPr marL="342900" indent="-342900">
              <a:buFont typeface="Arial"/>
              <a:buChar char="•"/>
            </a:pPr>
            <a:r>
              <a:rPr kumimoji="1" lang="ja-JP" altLang="en-US" sz="2000" dirty="0" smtClean="0"/>
              <a:t>現状は、黒点の形態学的分類による予報</a:t>
            </a:r>
            <a:r>
              <a:rPr kumimoji="1" lang="en-US" altLang="ja-JP" sz="2000" dirty="0" smtClean="0"/>
              <a:t>(Bloomfield+ 2012)</a:t>
            </a:r>
          </a:p>
          <a:p>
            <a:pPr marL="342900" indent="-342900">
              <a:buFont typeface="Arial"/>
              <a:buChar char="•"/>
            </a:pPr>
            <a:r>
              <a:rPr kumimoji="1" lang="ja-JP" altLang="en-US" sz="2000" dirty="0" smtClean="0"/>
              <a:t>物理的洞察や磁気流体シミュレーションモデルによる予報モデルが研究途上</a:t>
            </a:r>
            <a:endParaRPr kumimoji="1" lang="ja-JP" altLang="en-US" sz="2000" dirty="0"/>
          </a:p>
        </p:txBody>
      </p:sp>
    </p:spTree>
    <p:extLst>
      <p:ext uri="{BB962C8B-B14F-4D97-AF65-F5344CB8AC3E}">
        <p14:creationId xmlns:p14="http://schemas.microsoft.com/office/powerpoint/2010/main" val="38095007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私たちが目指していること</a:t>
            </a:r>
            <a:endParaRPr kumimoji="1" lang="ja-JP" altLang="en-US" sz="3200" dirty="0"/>
          </a:p>
        </p:txBody>
      </p:sp>
      <p:sp>
        <p:nvSpPr>
          <p:cNvPr id="3" name="コンテンツ プレースホルダー 2"/>
          <p:cNvSpPr>
            <a:spLocks noGrp="1"/>
          </p:cNvSpPr>
          <p:nvPr>
            <p:ph idx="1"/>
          </p:nvPr>
        </p:nvSpPr>
        <p:spPr/>
        <p:txBody>
          <a:bodyPr/>
          <a:lstStyle/>
          <a:p>
            <a:r>
              <a:rPr lang="ja-JP" altLang="en-US" dirty="0" smtClean="0"/>
              <a:t>ビッグデータ化している宇宙天気データを活用して</a:t>
            </a:r>
            <a:endParaRPr lang="en-US" altLang="ja-JP" dirty="0" smtClean="0"/>
          </a:p>
          <a:p>
            <a:pPr lvl="1">
              <a:buFont typeface="Wingdings" charset="2"/>
              <a:buChar char="ü"/>
            </a:pPr>
            <a:r>
              <a:rPr kumimoji="1" lang="ja-JP" altLang="en-US" sz="2400" dirty="0" smtClean="0"/>
              <a:t>実用的な宇宙天気予報アルゴリズムを作りたい</a:t>
            </a:r>
            <a:endParaRPr kumimoji="1" lang="en-US" altLang="ja-JP" sz="2400" dirty="0" smtClean="0"/>
          </a:p>
          <a:p>
            <a:pPr lvl="1">
              <a:buFont typeface="Wingdings" charset="2"/>
              <a:buChar char="ü"/>
            </a:pPr>
            <a:r>
              <a:rPr lang="ja-JP" altLang="en-US" sz="2400" dirty="0" smtClean="0"/>
              <a:t>基礎科学として新しい知見を得たい</a:t>
            </a:r>
            <a:endParaRPr lang="en-US" altLang="ja-JP" dirty="0" smtClean="0"/>
          </a:p>
          <a:p>
            <a:endParaRPr kumimoji="1" lang="en-US" altLang="ja-JP" dirty="0"/>
          </a:p>
          <a:p>
            <a:r>
              <a:rPr lang="ja-JP" altLang="en-US" dirty="0" smtClean="0"/>
              <a:t>まずは</a:t>
            </a:r>
            <a:r>
              <a:rPr lang="ja-JP" altLang="en-US" dirty="0" smtClean="0">
                <a:solidFill>
                  <a:srgbClr val="FF0000"/>
                </a:solidFill>
              </a:rPr>
              <a:t>太陽フレア発生予報</a:t>
            </a:r>
            <a:r>
              <a:rPr lang="ja-JP" altLang="en-US" dirty="0" smtClean="0"/>
              <a:t>の実現を目指す</a:t>
            </a:r>
            <a:endParaRPr lang="en-US" altLang="ja-JP" dirty="0" smtClean="0"/>
          </a:p>
          <a:p>
            <a:endParaRPr kumimoji="1" lang="en-US" altLang="ja-JP" dirty="0"/>
          </a:p>
          <a:p>
            <a:r>
              <a:rPr kumimoji="1" lang="ja-JP" altLang="en-US" dirty="0" smtClean="0"/>
              <a:t>将来は、地上インフラ、衛星インフラ、電波障害など個別の被害予測への拡張へ</a:t>
            </a:r>
            <a:endParaRPr kumimoji="1" lang="ja-JP" altLang="en-US" dirty="0"/>
          </a:p>
        </p:txBody>
      </p:sp>
    </p:spTree>
    <p:extLst>
      <p:ext uri="{BB962C8B-B14F-4D97-AF65-F5344CB8AC3E}">
        <p14:creationId xmlns:p14="http://schemas.microsoft.com/office/powerpoint/2010/main" val="18245935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sampl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7" y="1421807"/>
            <a:ext cx="5211949" cy="3648364"/>
          </a:xfrm>
          <a:prstGeom prst="rect">
            <a:avLst/>
          </a:prstGeom>
        </p:spPr>
      </p:pic>
      <p:sp>
        <p:nvSpPr>
          <p:cNvPr id="2" name="タイトル 1"/>
          <p:cNvSpPr>
            <a:spLocks noGrp="1"/>
          </p:cNvSpPr>
          <p:nvPr>
            <p:ph type="title"/>
          </p:nvPr>
        </p:nvSpPr>
        <p:spPr>
          <a:xfrm>
            <a:off x="457200" y="431207"/>
            <a:ext cx="2379133" cy="990600"/>
          </a:xfrm>
        </p:spPr>
        <p:txBody>
          <a:bodyPr>
            <a:normAutofit/>
          </a:bodyPr>
          <a:lstStyle/>
          <a:p>
            <a:r>
              <a:rPr lang="ja-JP" altLang="en-US" sz="3600" dirty="0" smtClean="0">
                <a:solidFill>
                  <a:schemeClr val="tx1"/>
                </a:solidFill>
              </a:rPr>
              <a:t>予報対象</a:t>
            </a:r>
            <a:endParaRPr kumimoji="1" lang="ja-JP" altLang="en-US" sz="3600" dirty="0">
              <a:solidFill>
                <a:schemeClr val="tx1"/>
              </a:solidFill>
            </a:endParaRPr>
          </a:p>
        </p:txBody>
      </p:sp>
      <p:sp>
        <p:nvSpPr>
          <p:cNvPr id="3" name="コンテンツ プレースホルダー 2"/>
          <p:cNvSpPr>
            <a:spLocks noGrp="1"/>
          </p:cNvSpPr>
          <p:nvPr>
            <p:ph idx="1"/>
          </p:nvPr>
        </p:nvSpPr>
        <p:spPr>
          <a:xfrm>
            <a:off x="5464411" y="1527336"/>
            <a:ext cx="3493534" cy="4876800"/>
          </a:xfrm>
        </p:spPr>
        <p:txBody>
          <a:bodyPr>
            <a:normAutofit/>
          </a:bodyPr>
          <a:lstStyle/>
          <a:p>
            <a:pPr>
              <a:lnSpc>
                <a:spcPct val="110000"/>
              </a:lnSpc>
              <a:spcAft>
                <a:spcPts val="1200"/>
              </a:spcAft>
            </a:pPr>
            <a:r>
              <a:rPr kumimoji="1" lang="ja-JP" altLang="en-US" dirty="0" smtClean="0"/>
              <a:t>フレアの判定に用いられる</a:t>
            </a:r>
            <a:r>
              <a:rPr kumimoji="1" lang="en-US" altLang="ja-JP" dirty="0" smtClean="0"/>
              <a:t>GOES</a:t>
            </a:r>
            <a:r>
              <a:rPr kumimoji="1" lang="ja-JP" altLang="en-US" dirty="0" smtClean="0"/>
              <a:t>衛星の</a:t>
            </a:r>
            <a:r>
              <a:rPr kumimoji="1" lang="en-US" altLang="ja-JP" dirty="0" smtClean="0"/>
              <a:t>X</a:t>
            </a:r>
            <a:r>
              <a:rPr kumimoji="1" lang="ja-JP" altLang="en-US" dirty="0" smtClean="0"/>
              <a:t>線フラックスを用いる。</a:t>
            </a:r>
            <a:endParaRPr kumimoji="1" lang="en-US" altLang="ja-JP" dirty="0" smtClean="0"/>
          </a:p>
          <a:p>
            <a:pPr>
              <a:lnSpc>
                <a:spcPct val="110000"/>
              </a:lnSpc>
              <a:spcAft>
                <a:spcPts val="1200"/>
              </a:spcAft>
            </a:pPr>
            <a:r>
              <a:rPr lang="ja-JP" altLang="en-US" dirty="0" smtClean="0"/>
              <a:t>ある時刻から</a:t>
            </a:r>
            <a:r>
              <a:rPr lang="en-US" altLang="ja-JP" dirty="0" smtClean="0"/>
              <a:t>24</a:t>
            </a:r>
            <a:r>
              <a:rPr lang="ja-JP" altLang="en-US" dirty="0" smtClean="0"/>
              <a:t>時間後までの</a:t>
            </a:r>
            <a:r>
              <a:rPr lang="en-US" altLang="ja-JP" dirty="0" smtClean="0"/>
              <a:t>GOES</a:t>
            </a:r>
            <a:r>
              <a:rPr lang="ja-JP" altLang="en-US" dirty="0" smtClean="0"/>
              <a:t>フラックスの最大値を計算する。</a:t>
            </a:r>
            <a:endParaRPr lang="en-US" altLang="ja-JP" dirty="0" smtClean="0"/>
          </a:p>
          <a:p>
            <a:pPr>
              <a:lnSpc>
                <a:spcPct val="110000"/>
              </a:lnSpc>
              <a:spcAft>
                <a:spcPts val="1200"/>
              </a:spcAft>
            </a:pPr>
            <a:r>
              <a:rPr lang="ja-JP" altLang="en-US" dirty="0" smtClean="0"/>
              <a:t>それを再現することができれば予報の達成。</a:t>
            </a:r>
            <a:endParaRPr kumimoji="1" lang="ja-JP" altLang="en-US" dirty="0"/>
          </a:p>
        </p:txBody>
      </p:sp>
      <p:sp>
        <p:nvSpPr>
          <p:cNvPr id="5" name="テキスト ボックス 4"/>
          <p:cNvSpPr txBox="1"/>
          <p:nvPr/>
        </p:nvSpPr>
        <p:spPr>
          <a:xfrm rot="16200000">
            <a:off x="-410175" y="2976676"/>
            <a:ext cx="1531188" cy="369332"/>
          </a:xfrm>
          <a:prstGeom prst="rect">
            <a:avLst/>
          </a:prstGeom>
          <a:noFill/>
        </p:spPr>
        <p:txBody>
          <a:bodyPr wrap="none" rtlCol="0">
            <a:spAutoFit/>
          </a:bodyPr>
          <a:lstStyle/>
          <a:p>
            <a:r>
              <a:rPr kumimoji="1" lang="en-US" altLang="ja-JP" dirty="0" smtClean="0"/>
              <a:t>X</a:t>
            </a:r>
            <a:r>
              <a:rPr kumimoji="1" lang="ja-JP" altLang="en-US" dirty="0" smtClean="0"/>
              <a:t>線フラックス</a:t>
            </a:r>
            <a:endParaRPr kumimoji="1" lang="ja-JP" altLang="en-US" dirty="0"/>
          </a:p>
        </p:txBody>
      </p:sp>
      <p:sp>
        <p:nvSpPr>
          <p:cNvPr id="6" name="テキスト ボックス 5"/>
          <p:cNvSpPr txBox="1"/>
          <p:nvPr/>
        </p:nvSpPr>
        <p:spPr>
          <a:xfrm>
            <a:off x="2335068" y="5188707"/>
            <a:ext cx="1326204" cy="369332"/>
          </a:xfrm>
          <a:prstGeom prst="rect">
            <a:avLst/>
          </a:prstGeom>
          <a:noFill/>
        </p:spPr>
        <p:txBody>
          <a:bodyPr wrap="none" rtlCol="0">
            <a:spAutoFit/>
          </a:bodyPr>
          <a:lstStyle/>
          <a:p>
            <a:r>
              <a:rPr kumimoji="1" lang="ja-JP" altLang="en-US" dirty="0" smtClean="0"/>
              <a:t>時刻</a:t>
            </a:r>
            <a:r>
              <a:rPr kumimoji="1" lang="en-US" altLang="ja-JP" dirty="0" smtClean="0"/>
              <a:t> (hour)</a:t>
            </a:r>
            <a:endParaRPr kumimoji="1" lang="ja-JP" altLang="en-US" dirty="0"/>
          </a:p>
        </p:txBody>
      </p:sp>
      <p:sp>
        <p:nvSpPr>
          <p:cNvPr id="7" name="テキスト ボックス 6"/>
          <p:cNvSpPr txBox="1"/>
          <p:nvPr/>
        </p:nvSpPr>
        <p:spPr>
          <a:xfrm>
            <a:off x="805669" y="5721250"/>
            <a:ext cx="4139362" cy="923330"/>
          </a:xfrm>
          <a:prstGeom prst="rect">
            <a:avLst/>
          </a:prstGeom>
          <a:noFill/>
        </p:spPr>
        <p:txBody>
          <a:bodyPr wrap="none" rtlCol="0">
            <a:spAutoFit/>
          </a:bodyPr>
          <a:lstStyle/>
          <a:p>
            <a:r>
              <a:rPr kumimoji="1" lang="ja-JP" altLang="en-US" dirty="0" smtClean="0"/>
              <a:t>赤</a:t>
            </a:r>
            <a:r>
              <a:rPr kumimoji="1" lang="en-US" altLang="ja-JP" dirty="0" smtClean="0"/>
              <a:t> : GOES</a:t>
            </a:r>
            <a:r>
              <a:rPr kumimoji="1" lang="ja-JP" altLang="en-US" dirty="0" smtClean="0"/>
              <a:t>衛星が観測した</a:t>
            </a:r>
            <a:r>
              <a:rPr kumimoji="1" lang="en-US" altLang="ja-JP" dirty="0" smtClean="0"/>
              <a:t>X</a:t>
            </a:r>
            <a:r>
              <a:rPr kumimoji="1" lang="ja-JP" altLang="en-US" dirty="0" smtClean="0"/>
              <a:t>線フラックス</a:t>
            </a:r>
            <a:endParaRPr kumimoji="1" lang="en-US" altLang="ja-JP" dirty="0" smtClean="0"/>
          </a:p>
          <a:p>
            <a:r>
              <a:rPr kumimoji="1" lang="ja-JP" altLang="en-US" dirty="0" smtClean="0"/>
              <a:t>緑</a:t>
            </a:r>
            <a:r>
              <a:rPr kumimoji="1" lang="en-US" altLang="ja-JP" dirty="0" smtClean="0"/>
              <a:t> : </a:t>
            </a:r>
            <a:r>
              <a:rPr kumimoji="1" lang="ja-JP" altLang="en-US" dirty="0" smtClean="0"/>
              <a:t>その時刻から</a:t>
            </a:r>
            <a:r>
              <a:rPr kumimoji="1" lang="en-US" altLang="ja-JP" dirty="0" smtClean="0"/>
              <a:t>24</a:t>
            </a:r>
            <a:r>
              <a:rPr kumimoji="1" lang="ja-JP" altLang="en-US" dirty="0" smtClean="0"/>
              <a:t>時間後までの</a:t>
            </a:r>
            <a:endParaRPr kumimoji="1" lang="en-US" altLang="ja-JP" dirty="0"/>
          </a:p>
          <a:p>
            <a:r>
              <a:rPr kumimoji="1" lang="en-US" altLang="ja-JP" dirty="0" smtClean="0"/>
              <a:t>         GOES</a:t>
            </a:r>
            <a:r>
              <a:rPr kumimoji="1" lang="ja-JP" altLang="en-US" dirty="0" smtClean="0"/>
              <a:t>フラックスの最大値</a:t>
            </a:r>
            <a:endParaRPr kumimoji="1" lang="ja-JP" altLang="en-US" dirty="0"/>
          </a:p>
        </p:txBody>
      </p:sp>
      <p:sp>
        <p:nvSpPr>
          <p:cNvPr id="4" name="テキスト ボックス 3"/>
          <p:cNvSpPr txBox="1"/>
          <p:nvPr/>
        </p:nvSpPr>
        <p:spPr>
          <a:xfrm>
            <a:off x="3661272" y="467700"/>
            <a:ext cx="5173812" cy="954107"/>
          </a:xfrm>
          <a:prstGeom prst="rect">
            <a:avLst/>
          </a:prstGeom>
          <a:ln>
            <a:solidFill>
              <a:schemeClr val="dk1"/>
            </a:solidFill>
          </a:ln>
          <a:effectLst>
            <a:outerShdw blurRad="50800" dist="1397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2800" dirty="0" smtClean="0"/>
              <a:t>ある</a:t>
            </a:r>
            <a:r>
              <a:rPr kumimoji="1" lang="ja-JP" altLang="en-US" sz="2800" dirty="0" smtClean="0"/>
              <a:t>時点から</a:t>
            </a:r>
            <a:r>
              <a:rPr kumimoji="1" lang="en-US" altLang="ja-JP" sz="2800" dirty="0" smtClean="0"/>
              <a:t>24</a:t>
            </a:r>
            <a:r>
              <a:rPr kumimoji="1" lang="ja-JP" altLang="en-US" sz="2800" dirty="0" smtClean="0"/>
              <a:t>時間以内に</a:t>
            </a:r>
            <a:endParaRPr kumimoji="1" lang="en-US" altLang="ja-JP" sz="2800" dirty="0" smtClean="0"/>
          </a:p>
          <a:p>
            <a:r>
              <a:rPr kumimoji="1" lang="ja-JP" altLang="en-US" sz="2800" dirty="0" smtClean="0"/>
              <a:t>起こるフレアの最大値を</a:t>
            </a:r>
            <a:r>
              <a:rPr kumimoji="1" lang="ja-JP" altLang="en-US" sz="2800" dirty="0" smtClean="0"/>
              <a:t>予報</a:t>
            </a:r>
            <a:r>
              <a:rPr kumimoji="1" lang="ja-JP" altLang="en-US" sz="2800" dirty="0" smtClean="0"/>
              <a:t>する</a:t>
            </a:r>
            <a:endParaRPr kumimoji="1" lang="ja-JP" altLang="en-US" sz="2800" dirty="0"/>
          </a:p>
        </p:txBody>
      </p:sp>
    </p:spTree>
    <p:extLst>
      <p:ext uri="{BB962C8B-B14F-4D97-AF65-F5344CB8AC3E}">
        <p14:creationId xmlns:p14="http://schemas.microsoft.com/office/powerpoint/2010/main" val="1776096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1207"/>
            <a:ext cx="8229600" cy="990600"/>
          </a:xfrm>
        </p:spPr>
        <p:txBody>
          <a:bodyPr>
            <a:normAutofit/>
          </a:bodyPr>
          <a:lstStyle/>
          <a:p>
            <a:r>
              <a:rPr kumimoji="1" lang="ja-JP" altLang="en-US" sz="3200" dirty="0" smtClean="0">
                <a:solidFill>
                  <a:schemeClr val="tx1"/>
                </a:solidFill>
              </a:rPr>
              <a:t>予報</a:t>
            </a:r>
            <a:r>
              <a:rPr kumimoji="1" lang="ja-JP" altLang="en-US" sz="3200" dirty="0" smtClean="0">
                <a:solidFill>
                  <a:schemeClr val="tx1"/>
                </a:solidFill>
              </a:rPr>
              <a:t>アルゴリズム</a:t>
            </a:r>
            <a:endParaRPr kumimoji="1" lang="ja-JP" altLang="en-US" sz="3200" dirty="0">
              <a:solidFill>
                <a:schemeClr val="tx1"/>
              </a:solidFill>
            </a:endParaRPr>
          </a:p>
        </p:txBody>
      </p:sp>
      <p:sp>
        <p:nvSpPr>
          <p:cNvPr id="3" name="コンテンツ プレースホルダー 2"/>
          <p:cNvSpPr>
            <a:spLocks noGrp="1"/>
          </p:cNvSpPr>
          <p:nvPr>
            <p:ph idx="1"/>
          </p:nvPr>
        </p:nvSpPr>
        <p:spPr>
          <a:xfrm>
            <a:off x="457200" y="1471842"/>
            <a:ext cx="7695076" cy="4644099"/>
          </a:xfrm>
        </p:spPr>
        <p:txBody>
          <a:bodyPr>
            <a:normAutofit fontScale="92500" lnSpcReduction="20000"/>
          </a:bodyPr>
          <a:lstStyle/>
          <a:p>
            <a:pPr marL="457200" indent="-457200">
              <a:buFont typeface="+mj-lt"/>
              <a:buAutoNum type="arabicPeriod"/>
            </a:pPr>
            <a:r>
              <a:rPr kumimoji="1" lang="ja-JP" altLang="en-US" dirty="0" smtClean="0"/>
              <a:t>ある時刻における太陽面の状況（＝主として画像データ）を数値指標化して、</a:t>
            </a:r>
            <a:r>
              <a:rPr kumimoji="1" lang="en-US" altLang="ja-JP" dirty="0" smtClean="0"/>
              <a:t>1</a:t>
            </a:r>
            <a:r>
              <a:rPr lang="ja-JP" altLang="en-US" dirty="0" smtClean="0"/>
              <a:t>次元の</a:t>
            </a:r>
            <a:r>
              <a:rPr kumimoji="1" lang="ja-JP" altLang="en-US" dirty="0" smtClean="0">
                <a:solidFill>
                  <a:srgbClr val="000000"/>
                </a:solidFill>
              </a:rPr>
              <a:t>特徴ベクトル</a:t>
            </a:r>
            <a:r>
              <a:rPr kumimoji="1" lang="ja-JP" altLang="en-US" dirty="0" smtClean="0"/>
              <a:t>で</a:t>
            </a:r>
            <a:r>
              <a:rPr lang="ja-JP" altLang="en-US" dirty="0" smtClean="0"/>
              <a:t>表す</a:t>
            </a:r>
            <a:endParaRPr lang="en-US" altLang="ja-JP" dirty="0" smtClean="0"/>
          </a:p>
          <a:p>
            <a:pPr marL="457200" indent="-457200">
              <a:buFont typeface="+mj-lt"/>
              <a:buAutoNum type="arabicPeriod"/>
            </a:pPr>
            <a:r>
              <a:rPr lang="ja-JP" altLang="en-US" dirty="0"/>
              <a:t>機械学習（サポートベクターマシン）で特徴ベクトルから予報対象への写像</a:t>
            </a:r>
            <a:r>
              <a:rPr lang="ja-JP" altLang="en-US" dirty="0" smtClean="0"/>
              <a:t>を</a:t>
            </a:r>
            <a:r>
              <a:rPr lang="ja-JP" altLang="en-US" dirty="0" smtClean="0"/>
              <a:t>学習する</a:t>
            </a:r>
            <a:endParaRPr lang="en-US" altLang="ja-JP" dirty="0" smtClean="0"/>
          </a:p>
          <a:p>
            <a:pPr marL="457200" indent="-457200">
              <a:buFont typeface="+mj-lt"/>
              <a:buAutoNum type="arabicPeriod"/>
            </a:pPr>
            <a:r>
              <a:rPr lang="ja-JP" altLang="en-US" dirty="0" smtClean="0"/>
              <a:t>太陽面の状況（特徴ベクトル）を入力すると、予報値（</a:t>
            </a:r>
            <a:r>
              <a:rPr lang="en-US" altLang="ja-JP" dirty="0" smtClean="0"/>
              <a:t>24</a:t>
            </a:r>
            <a:r>
              <a:rPr lang="ja-JP" altLang="en-US" dirty="0" smtClean="0"/>
              <a:t>時間以内の</a:t>
            </a:r>
            <a:r>
              <a:rPr lang="en-US" altLang="ja-JP" dirty="0" smtClean="0"/>
              <a:t>X</a:t>
            </a:r>
            <a:r>
              <a:rPr lang="ja-JP" altLang="en-US" dirty="0" smtClean="0"/>
              <a:t>線強度ピーク値）を得ることができる</a:t>
            </a:r>
            <a:endParaRPr lang="en-US" altLang="ja-JP" dirty="0" smtClean="0"/>
          </a:p>
          <a:p>
            <a:pPr marL="0" indent="0">
              <a:buNone/>
            </a:pPr>
            <a:endParaRPr lang="en-US" altLang="ja-JP" dirty="0" smtClean="0"/>
          </a:p>
          <a:p>
            <a:pPr marL="0" indent="0">
              <a:buNone/>
            </a:pPr>
            <a:r>
              <a:rPr lang="en-US" altLang="ja-JP" sz="2200" dirty="0" smtClean="0"/>
              <a:t> </a:t>
            </a:r>
            <a:r>
              <a:rPr lang="ja-JP" altLang="en-US" sz="2200" dirty="0" smtClean="0"/>
              <a:t>　時刻　　　特徴ベクトル（太陽面磁場等）　　　　　　　　</a:t>
            </a:r>
            <a:endParaRPr lang="en-US" altLang="ja-JP" sz="2200" dirty="0" smtClean="0"/>
          </a:p>
          <a:p>
            <a:pPr marL="0" indent="0">
              <a:buNone/>
            </a:pPr>
            <a:r>
              <a:rPr lang="ja-JP" altLang="ja-JP" dirty="0"/>
              <a:t>　</a:t>
            </a:r>
            <a:r>
              <a:rPr lang="en-US" altLang="ja-JP" dirty="0" smtClean="0"/>
              <a:t> </a:t>
            </a:r>
            <a:r>
              <a:rPr lang="en-US" altLang="ja-JP" dirty="0" smtClean="0"/>
              <a:t>t </a:t>
            </a:r>
            <a:r>
              <a:rPr lang="en-US" altLang="ja-JP" dirty="0"/>
              <a:t>= 0    :    [x</a:t>
            </a:r>
            <a:r>
              <a:rPr lang="en-US" altLang="ja-JP" baseline="-25000" dirty="0"/>
              <a:t>1</a:t>
            </a:r>
            <a:r>
              <a:rPr lang="en-US" altLang="ja-JP" dirty="0"/>
              <a:t>, x</a:t>
            </a:r>
            <a:r>
              <a:rPr lang="en-US" altLang="ja-JP" baseline="-25000" dirty="0"/>
              <a:t>2</a:t>
            </a:r>
            <a:r>
              <a:rPr lang="en-US" altLang="ja-JP" dirty="0"/>
              <a:t>, x</a:t>
            </a:r>
            <a:r>
              <a:rPr lang="en-US" altLang="ja-JP" baseline="-25000" dirty="0"/>
              <a:t>3</a:t>
            </a:r>
            <a:r>
              <a:rPr lang="en-US" altLang="ja-JP" dirty="0"/>
              <a:t>, </a:t>
            </a:r>
            <a:r>
              <a:rPr lang="ja-JP" altLang="en-US" dirty="0"/>
              <a:t>・・・</a:t>
            </a:r>
            <a:r>
              <a:rPr lang="en-US" altLang="ja-JP" dirty="0"/>
              <a:t>, </a:t>
            </a:r>
            <a:r>
              <a:rPr lang="en-US" altLang="ja-JP" dirty="0" err="1"/>
              <a:t>x</a:t>
            </a:r>
            <a:r>
              <a:rPr lang="en-US" altLang="ja-JP" baseline="-25000" dirty="0" err="1"/>
              <a:t>n</a:t>
            </a:r>
            <a:r>
              <a:rPr lang="en-US" altLang="ja-JP" dirty="0"/>
              <a:t>]</a:t>
            </a:r>
            <a:r>
              <a:rPr lang="ja-JP" altLang="ja-JP" dirty="0"/>
              <a:t>　</a:t>
            </a:r>
            <a:r>
              <a:rPr lang="ja-JP" altLang="en-US" dirty="0"/>
              <a:t>　</a:t>
            </a:r>
            <a:r>
              <a:rPr lang="ja-JP" altLang="en-US" dirty="0" smtClean="0"/>
              <a:t>　</a:t>
            </a:r>
            <a:r>
              <a:rPr lang="en-US" altLang="ja-JP" dirty="0" smtClean="0"/>
              <a:t>→</a:t>
            </a:r>
            <a:r>
              <a:rPr lang="ja-JP" altLang="en-US" dirty="0"/>
              <a:t>　</a:t>
            </a:r>
            <a:endParaRPr lang="en-US" altLang="ja-JP" dirty="0"/>
          </a:p>
          <a:p>
            <a:pPr marL="0" indent="0">
              <a:buNone/>
            </a:pPr>
            <a:r>
              <a:rPr lang="en-US" altLang="ja-JP" dirty="0"/>
              <a:t> </a:t>
            </a:r>
            <a:r>
              <a:rPr lang="en-US" altLang="ja-JP" dirty="0" smtClean="0"/>
              <a:t>   t </a:t>
            </a:r>
            <a:r>
              <a:rPr lang="en-US" altLang="ja-JP" dirty="0"/>
              <a:t>= </a:t>
            </a:r>
            <a:r>
              <a:rPr lang="en-US" altLang="ja-JP" dirty="0" smtClean="0"/>
              <a:t>1    </a:t>
            </a:r>
            <a:r>
              <a:rPr lang="en-US" altLang="ja-JP" dirty="0"/>
              <a:t>:    [x</a:t>
            </a:r>
            <a:r>
              <a:rPr lang="en-US" altLang="ja-JP" baseline="-25000" dirty="0"/>
              <a:t>1</a:t>
            </a:r>
            <a:r>
              <a:rPr lang="en-US" altLang="ja-JP" dirty="0"/>
              <a:t>, x</a:t>
            </a:r>
            <a:r>
              <a:rPr lang="en-US" altLang="ja-JP" baseline="-25000" dirty="0"/>
              <a:t>2</a:t>
            </a:r>
            <a:r>
              <a:rPr lang="en-US" altLang="ja-JP" dirty="0"/>
              <a:t>, x</a:t>
            </a:r>
            <a:r>
              <a:rPr lang="en-US" altLang="ja-JP" baseline="-25000" dirty="0"/>
              <a:t>3</a:t>
            </a:r>
            <a:r>
              <a:rPr lang="en-US" altLang="ja-JP" dirty="0"/>
              <a:t>, </a:t>
            </a:r>
            <a:r>
              <a:rPr lang="ja-JP" altLang="en-US" dirty="0"/>
              <a:t>・・・</a:t>
            </a:r>
            <a:r>
              <a:rPr lang="en-US" altLang="ja-JP" dirty="0"/>
              <a:t>, </a:t>
            </a:r>
            <a:r>
              <a:rPr lang="en-US" altLang="ja-JP" dirty="0" err="1"/>
              <a:t>x</a:t>
            </a:r>
            <a:r>
              <a:rPr lang="en-US" altLang="ja-JP" baseline="-25000" dirty="0" err="1"/>
              <a:t>n</a:t>
            </a:r>
            <a:r>
              <a:rPr lang="en-US" altLang="ja-JP" dirty="0"/>
              <a:t>]</a:t>
            </a:r>
            <a:r>
              <a:rPr lang="ja-JP" altLang="ja-JP" dirty="0"/>
              <a:t>　</a:t>
            </a:r>
            <a:r>
              <a:rPr lang="ja-JP" altLang="en-US" dirty="0" smtClean="0"/>
              <a:t>　</a:t>
            </a:r>
            <a:r>
              <a:rPr lang="ja-JP" altLang="en-US" dirty="0"/>
              <a:t>　</a:t>
            </a:r>
            <a:r>
              <a:rPr lang="en-US" altLang="ja-JP" dirty="0" smtClean="0"/>
              <a:t>→</a:t>
            </a:r>
            <a:endParaRPr lang="en-US" altLang="ja-JP" dirty="0"/>
          </a:p>
          <a:p>
            <a:pPr marL="0" indent="0">
              <a:buNone/>
            </a:pPr>
            <a:r>
              <a:rPr lang="en-US" altLang="ja-JP" dirty="0"/>
              <a:t> </a:t>
            </a:r>
            <a:r>
              <a:rPr lang="en-US" altLang="ja-JP" dirty="0" smtClean="0"/>
              <a:t>   t </a:t>
            </a:r>
            <a:r>
              <a:rPr lang="en-US" altLang="ja-JP" dirty="0"/>
              <a:t>= </a:t>
            </a:r>
            <a:r>
              <a:rPr lang="en-US" altLang="ja-JP" dirty="0" smtClean="0"/>
              <a:t>2    </a:t>
            </a:r>
            <a:r>
              <a:rPr lang="en-US" altLang="ja-JP" dirty="0"/>
              <a:t>:    [x</a:t>
            </a:r>
            <a:r>
              <a:rPr lang="en-US" altLang="ja-JP" baseline="-25000" dirty="0"/>
              <a:t>1</a:t>
            </a:r>
            <a:r>
              <a:rPr lang="en-US" altLang="ja-JP" dirty="0"/>
              <a:t>, x</a:t>
            </a:r>
            <a:r>
              <a:rPr lang="en-US" altLang="ja-JP" baseline="-25000" dirty="0"/>
              <a:t>2</a:t>
            </a:r>
            <a:r>
              <a:rPr lang="en-US" altLang="ja-JP" dirty="0"/>
              <a:t>, x</a:t>
            </a:r>
            <a:r>
              <a:rPr lang="en-US" altLang="ja-JP" baseline="-25000" dirty="0"/>
              <a:t>3</a:t>
            </a:r>
            <a:r>
              <a:rPr lang="en-US" altLang="ja-JP" dirty="0"/>
              <a:t>, </a:t>
            </a:r>
            <a:r>
              <a:rPr lang="ja-JP" altLang="en-US" dirty="0"/>
              <a:t>・・・</a:t>
            </a:r>
            <a:r>
              <a:rPr lang="en-US" altLang="ja-JP" dirty="0"/>
              <a:t>, </a:t>
            </a:r>
            <a:r>
              <a:rPr lang="en-US" altLang="ja-JP" dirty="0" err="1"/>
              <a:t>x</a:t>
            </a:r>
            <a:r>
              <a:rPr lang="en-US" altLang="ja-JP" baseline="-25000" dirty="0" err="1"/>
              <a:t>n</a:t>
            </a:r>
            <a:r>
              <a:rPr lang="en-US" altLang="ja-JP" dirty="0"/>
              <a:t>]</a:t>
            </a:r>
            <a:r>
              <a:rPr lang="ja-JP" altLang="ja-JP" dirty="0"/>
              <a:t>　</a:t>
            </a:r>
            <a:r>
              <a:rPr lang="ja-JP" altLang="en-US" dirty="0" smtClean="0"/>
              <a:t>　</a:t>
            </a:r>
            <a:r>
              <a:rPr lang="ja-JP" altLang="en-US" dirty="0"/>
              <a:t>　</a:t>
            </a:r>
            <a:r>
              <a:rPr lang="en-US" altLang="ja-JP" dirty="0" smtClean="0"/>
              <a:t>→</a:t>
            </a:r>
            <a:endParaRPr lang="en-US" altLang="ja-JP" dirty="0" smtClean="0"/>
          </a:p>
          <a:p>
            <a:pPr marL="0" indent="0">
              <a:buNone/>
            </a:pPr>
            <a:r>
              <a:rPr lang="en-US" altLang="ja-JP" dirty="0" smtClean="0"/>
              <a:t>			:</a:t>
            </a:r>
          </a:p>
          <a:p>
            <a:pPr marL="0" indent="0">
              <a:buNone/>
            </a:pPr>
            <a:r>
              <a:rPr lang="en-US" altLang="ja-JP" dirty="0"/>
              <a:t>	</a:t>
            </a:r>
            <a:r>
              <a:rPr lang="en-US" altLang="ja-JP" dirty="0" smtClean="0"/>
              <a:t>		:</a:t>
            </a:r>
          </a:p>
          <a:p>
            <a:pPr marL="0" indent="0">
              <a:buNone/>
            </a:pPr>
            <a:r>
              <a:rPr lang="en-US" altLang="ja-JP" dirty="0" smtClean="0"/>
              <a:t>    t </a:t>
            </a:r>
            <a:r>
              <a:rPr lang="en-US" altLang="ja-JP" dirty="0"/>
              <a:t>= </a:t>
            </a:r>
            <a:r>
              <a:rPr lang="en-US" altLang="ja-JP" dirty="0" smtClean="0"/>
              <a:t>N    </a:t>
            </a:r>
            <a:r>
              <a:rPr lang="en-US" altLang="ja-JP" dirty="0"/>
              <a:t>:    [x</a:t>
            </a:r>
            <a:r>
              <a:rPr lang="en-US" altLang="ja-JP" baseline="-25000" dirty="0"/>
              <a:t>1</a:t>
            </a:r>
            <a:r>
              <a:rPr lang="en-US" altLang="ja-JP" dirty="0"/>
              <a:t>, x</a:t>
            </a:r>
            <a:r>
              <a:rPr lang="en-US" altLang="ja-JP" baseline="-25000" dirty="0"/>
              <a:t>2</a:t>
            </a:r>
            <a:r>
              <a:rPr lang="en-US" altLang="ja-JP" dirty="0"/>
              <a:t>, x</a:t>
            </a:r>
            <a:r>
              <a:rPr lang="en-US" altLang="ja-JP" baseline="-25000" dirty="0"/>
              <a:t>3</a:t>
            </a:r>
            <a:r>
              <a:rPr lang="en-US" altLang="ja-JP" dirty="0"/>
              <a:t>, </a:t>
            </a:r>
            <a:r>
              <a:rPr lang="ja-JP" altLang="en-US" dirty="0"/>
              <a:t>・・・</a:t>
            </a:r>
            <a:r>
              <a:rPr lang="en-US" altLang="ja-JP" dirty="0"/>
              <a:t>, </a:t>
            </a:r>
            <a:r>
              <a:rPr lang="en-US" altLang="ja-JP" dirty="0" err="1" smtClean="0"/>
              <a:t>x</a:t>
            </a:r>
            <a:r>
              <a:rPr lang="en-US" altLang="ja-JP" baseline="-25000" dirty="0" err="1" smtClean="0"/>
              <a:t>N</a:t>
            </a:r>
            <a:r>
              <a:rPr lang="en-US" altLang="ja-JP" dirty="0" smtClean="0"/>
              <a:t>]</a:t>
            </a:r>
            <a:r>
              <a:rPr lang="ja-JP" altLang="ja-JP" dirty="0"/>
              <a:t>　</a:t>
            </a:r>
            <a:r>
              <a:rPr lang="ja-JP" altLang="en-US" dirty="0" smtClean="0"/>
              <a:t>　</a:t>
            </a:r>
            <a:r>
              <a:rPr lang="en-US" altLang="ja-JP" dirty="0" smtClean="0"/>
              <a:t> </a:t>
            </a:r>
            <a:r>
              <a:rPr lang="en-US" altLang="ja-JP" dirty="0" smtClean="0"/>
              <a:t>→</a:t>
            </a:r>
            <a:endParaRPr lang="en-US" altLang="ja-JP" dirty="0"/>
          </a:p>
          <a:p>
            <a:pPr marL="0" indent="0">
              <a:buNone/>
            </a:pPr>
            <a:endParaRPr lang="en-US" altLang="ja-JP" dirty="0" smtClean="0"/>
          </a:p>
        </p:txBody>
      </p:sp>
      <p:sp>
        <p:nvSpPr>
          <p:cNvPr id="8" name="コンテンツ プレースホルダー 2"/>
          <p:cNvSpPr txBox="1">
            <a:spLocks/>
          </p:cNvSpPr>
          <p:nvPr/>
        </p:nvSpPr>
        <p:spPr>
          <a:xfrm>
            <a:off x="552785" y="5425643"/>
            <a:ext cx="7763356" cy="1602323"/>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a:lstStyle>
          <a:p>
            <a:pPr marL="0" indent="0">
              <a:buNone/>
            </a:pPr>
            <a:endParaRPr lang="en-US" altLang="ja-JP" dirty="0" smtClean="0"/>
          </a:p>
        </p:txBody>
      </p:sp>
      <p:sp>
        <p:nvSpPr>
          <p:cNvPr id="4" name="テキスト ボックス 3"/>
          <p:cNvSpPr txBox="1"/>
          <p:nvPr/>
        </p:nvSpPr>
        <p:spPr>
          <a:xfrm>
            <a:off x="5257145" y="3560512"/>
            <a:ext cx="3975267" cy="2831544"/>
          </a:xfrm>
          <a:prstGeom prst="rect">
            <a:avLst/>
          </a:prstGeom>
          <a:noFill/>
        </p:spPr>
        <p:txBody>
          <a:bodyPr wrap="none" rtlCol="0">
            <a:spAutoFit/>
          </a:bodyPr>
          <a:lstStyle/>
          <a:p>
            <a:r>
              <a:rPr kumimoji="1" lang="ja-JP" altLang="en-US" sz="2000" dirty="0" smtClean="0"/>
              <a:t>予報対象（</a:t>
            </a:r>
            <a:r>
              <a:rPr kumimoji="1" lang="en-US" altLang="ja-JP" sz="2000" dirty="0" smtClean="0"/>
              <a:t>24</a:t>
            </a:r>
            <a:r>
              <a:rPr kumimoji="1" lang="ja-JP" altLang="en-US" sz="2000" dirty="0" smtClean="0"/>
              <a:t>時間以内の</a:t>
            </a:r>
            <a:r>
              <a:rPr kumimoji="1" lang="en-US" altLang="ja-JP" sz="2000" dirty="0" smtClean="0"/>
              <a:t>X</a:t>
            </a:r>
            <a:r>
              <a:rPr kumimoji="1" lang="ja-JP" altLang="en-US" sz="2000" dirty="0" smtClean="0"/>
              <a:t>線強度）</a:t>
            </a:r>
            <a:endParaRPr kumimoji="1" lang="en-US" altLang="ja-JP" sz="2000" dirty="0" smtClean="0"/>
          </a:p>
          <a:p>
            <a:r>
              <a:rPr kumimoji="1" lang="en-US" altLang="ja-JP" sz="2400" dirty="0" smtClean="0"/>
              <a:t> y</a:t>
            </a:r>
            <a:r>
              <a:rPr kumimoji="1" lang="en-US" altLang="ja-JP" dirty="0" smtClean="0"/>
              <a:t>(t=0) </a:t>
            </a:r>
          </a:p>
          <a:p>
            <a:r>
              <a:rPr kumimoji="1" lang="en-US" altLang="ja-JP" sz="2400" dirty="0" smtClean="0"/>
              <a:t> y</a:t>
            </a:r>
            <a:r>
              <a:rPr kumimoji="1" lang="en-US" altLang="ja-JP" dirty="0"/>
              <a:t>(t=0)</a:t>
            </a:r>
            <a:endParaRPr kumimoji="1" lang="en-US" altLang="ja-JP" sz="2400" dirty="0"/>
          </a:p>
          <a:p>
            <a:r>
              <a:rPr kumimoji="1" lang="en-US" altLang="ja-JP" sz="2400" dirty="0" smtClean="0"/>
              <a:t> y</a:t>
            </a:r>
            <a:r>
              <a:rPr kumimoji="1" lang="en-US" altLang="ja-JP" dirty="0"/>
              <a:t>(t=0)</a:t>
            </a:r>
            <a:endParaRPr kumimoji="1" lang="en-US" altLang="ja-JP" sz="2400" dirty="0"/>
          </a:p>
          <a:p>
            <a:endParaRPr kumimoji="1" lang="en-US" altLang="ja-JP" sz="1600" dirty="0" smtClean="0"/>
          </a:p>
          <a:p>
            <a:endParaRPr kumimoji="1" lang="en-US" altLang="ja-JP" sz="1600" dirty="0"/>
          </a:p>
          <a:p>
            <a:endParaRPr kumimoji="1" lang="en-US" altLang="ja-JP" sz="1600" dirty="0" smtClean="0"/>
          </a:p>
          <a:p>
            <a:r>
              <a:rPr kumimoji="1" lang="en-US" altLang="ja-JP" sz="2400" dirty="0" smtClean="0"/>
              <a:t> y</a:t>
            </a:r>
            <a:r>
              <a:rPr kumimoji="1" lang="en-US" altLang="ja-JP" dirty="0" smtClean="0"/>
              <a:t>(t=n)</a:t>
            </a:r>
            <a:endParaRPr kumimoji="1" lang="en-US" altLang="ja-JP" sz="1400" dirty="0"/>
          </a:p>
          <a:p>
            <a:endParaRPr kumimoji="1" lang="ja-JP" altLang="en-US" sz="1400" dirty="0"/>
          </a:p>
        </p:txBody>
      </p:sp>
    </p:spTree>
    <p:extLst>
      <p:ext uri="{BB962C8B-B14F-4D97-AF65-F5344CB8AC3E}">
        <p14:creationId xmlns:p14="http://schemas.microsoft.com/office/powerpoint/2010/main" val="1655241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092200" y="0"/>
            <a:ext cx="6947764" cy="6858000"/>
          </a:xfrm>
          <a:prstGeom prst="rect">
            <a:avLst/>
          </a:prstGeom>
        </p:spPr>
      </p:pic>
    </p:spTree>
    <p:extLst>
      <p:ext uri="{BB962C8B-B14F-4D97-AF65-F5344CB8AC3E}">
        <p14:creationId xmlns:p14="http://schemas.microsoft.com/office/powerpoint/2010/main" val="31383795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1207"/>
            <a:ext cx="8229600" cy="990600"/>
          </a:xfrm>
        </p:spPr>
        <p:txBody>
          <a:bodyPr>
            <a:normAutofit/>
          </a:bodyPr>
          <a:lstStyle/>
          <a:p>
            <a:r>
              <a:rPr lang="ja-JP" altLang="en-US" sz="3600" dirty="0" smtClean="0">
                <a:solidFill>
                  <a:schemeClr val="tx1"/>
                </a:solidFill>
              </a:rPr>
              <a:t>サポートベクターマシン</a:t>
            </a:r>
            <a:r>
              <a:rPr lang="en-US" altLang="ja-JP" sz="3600" dirty="0" smtClean="0">
                <a:solidFill>
                  <a:schemeClr val="tx1"/>
                </a:solidFill>
              </a:rPr>
              <a:t> (SVM)</a:t>
            </a:r>
            <a:endParaRPr kumimoji="1" lang="ja-JP" altLang="en-US" sz="3600" dirty="0">
              <a:solidFill>
                <a:schemeClr val="tx1"/>
              </a:solidFill>
            </a:endParaRPr>
          </a:p>
        </p:txBody>
      </p:sp>
      <p:pic>
        <p:nvPicPr>
          <p:cNvPr id="8" name="図 7" descr="イメージ004.tif"/>
          <p:cNvPicPr>
            <a:picLocks noChangeAspect="1"/>
          </p:cNvPicPr>
          <p:nvPr/>
        </p:nvPicPr>
        <p:blipFill rotWithShape="1">
          <a:blip r:embed="rId2">
            <a:extLst>
              <a:ext uri="{28A0092B-C50C-407E-A947-70E740481C1C}">
                <a14:useLocalDpi xmlns:a14="http://schemas.microsoft.com/office/drawing/2010/main" val="0"/>
              </a:ext>
            </a:extLst>
          </a:blip>
          <a:srcRect l="20161" t="11724" r="19955" b="6112"/>
          <a:stretch/>
        </p:blipFill>
        <p:spPr>
          <a:xfrm>
            <a:off x="143126" y="1310828"/>
            <a:ext cx="6343191" cy="5156488"/>
          </a:xfrm>
          <a:prstGeom prst="rect">
            <a:avLst/>
          </a:prstGeom>
        </p:spPr>
      </p:pic>
      <p:pic>
        <p:nvPicPr>
          <p:cNvPr id="9" name="図 8" descr="イメージ003.tif"/>
          <p:cNvPicPr>
            <a:picLocks noChangeAspect="1"/>
          </p:cNvPicPr>
          <p:nvPr/>
        </p:nvPicPr>
        <p:blipFill rotWithShape="1">
          <a:blip r:embed="rId3">
            <a:extLst>
              <a:ext uri="{28A0092B-C50C-407E-A947-70E740481C1C}">
                <a14:useLocalDpi xmlns:a14="http://schemas.microsoft.com/office/drawing/2010/main" val="0"/>
              </a:ext>
            </a:extLst>
          </a:blip>
          <a:srcRect l="20161" t="11724" r="19955" b="6112"/>
          <a:stretch/>
        </p:blipFill>
        <p:spPr>
          <a:xfrm>
            <a:off x="143125" y="1310828"/>
            <a:ext cx="6343191" cy="5156488"/>
          </a:xfrm>
          <a:prstGeom prst="rect">
            <a:avLst/>
          </a:prstGeom>
        </p:spPr>
      </p:pic>
      <p:sp>
        <p:nvSpPr>
          <p:cNvPr id="5" name="コンテンツ プレースホルダー 4"/>
          <p:cNvSpPr>
            <a:spLocks noGrp="1"/>
          </p:cNvSpPr>
          <p:nvPr>
            <p:ph idx="1"/>
          </p:nvPr>
        </p:nvSpPr>
        <p:spPr>
          <a:xfrm>
            <a:off x="5899138" y="2132709"/>
            <a:ext cx="3058810" cy="4230314"/>
          </a:xfrm>
        </p:spPr>
        <p:txBody>
          <a:bodyPr/>
          <a:lstStyle/>
          <a:p>
            <a:r>
              <a:rPr lang="ja-JP" altLang="en-US" dirty="0" smtClean="0"/>
              <a:t>この黒い線を引くことができれば予報ができたことになる。</a:t>
            </a:r>
            <a:r>
              <a:rPr lang="en-US" altLang="ja-JP" dirty="0" smtClean="0"/>
              <a:t>SVM</a:t>
            </a:r>
            <a:r>
              <a:rPr lang="ja-JP" altLang="en-US" dirty="0" smtClean="0"/>
              <a:t>はこの線を学習似によって見つけ出す。</a:t>
            </a:r>
            <a:endParaRPr lang="en-US" altLang="ja-JP" dirty="0" smtClean="0"/>
          </a:p>
          <a:p>
            <a:r>
              <a:rPr kumimoji="1" lang="ja-JP" altLang="en-US" dirty="0" smtClean="0"/>
              <a:t>実際は</a:t>
            </a:r>
            <a:r>
              <a:rPr kumimoji="1" lang="en-US" altLang="ja-JP" dirty="0" smtClean="0"/>
              <a:t>65</a:t>
            </a:r>
            <a:r>
              <a:rPr kumimoji="1" lang="ja-JP" altLang="en-US" dirty="0" smtClean="0"/>
              <a:t>次元ぐらい。</a:t>
            </a:r>
            <a:endParaRPr kumimoji="1" lang="ja-JP" altLang="en-US" dirty="0"/>
          </a:p>
        </p:txBody>
      </p:sp>
      <p:sp>
        <p:nvSpPr>
          <p:cNvPr id="10" name="テキスト ボックス 9"/>
          <p:cNvSpPr txBox="1"/>
          <p:nvPr/>
        </p:nvSpPr>
        <p:spPr>
          <a:xfrm>
            <a:off x="1215331" y="6097984"/>
            <a:ext cx="2573128" cy="369332"/>
          </a:xfrm>
          <a:prstGeom prst="rect">
            <a:avLst/>
          </a:prstGeom>
          <a:noFill/>
        </p:spPr>
        <p:txBody>
          <a:bodyPr wrap="none" rtlCol="0">
            <a:spAutoFit/>
          </a:bodyPr>
          <a:lstStyle/>
          <a:p>
            <a:r>
              <a:rPr kumimoji="1" lang="en-US" altLang="ja-JP" dirty="0" smtClean="0"/>
              <a:t>C</a:t>
            </a:r>
            <a:r>
              <a:rPr kumimoji="1" lang="ja-JP" altLang="en-US" dirty="0" smtClean="0"/>
              <a:t>クラスフレア</a:t>
            </a:r>
            <a:r>
              <a:rPr kumimoji="1" lang="ja-JP" altLang="en-US" dirty="0" smtClean="0"/>
              <a:t>（小フレア）</a:t>
            </a:r>
            <a:endParaRPr kumimoji="1" lang="ja-JP" altLang="en-US" dirty="0"/>
          </a:p>
        </p:txBody>
      </p:sp>
      <p:sp>
        <p:nvSpPr>
          <p:cNvPr id="11" name="テキスト ボックス 10"/>
          <p:cNvSpPr txBox="1"/>
          <p:nvPr/>
        </p:nvSpPr>
        <p:spPr>
          <a:xfrm>
            <a:off x="5516783" y="5134112"/>
            <a:ext cx="2598713" cy="369332"/>
          </a:xfrm>
          <a:prstGeom prst="rect">
            <a:avLst/>
          </a:prstGeom>
          <a:noFill/>
        </p:spPr>
        <p:txBody>
          <a:bodyPr wrap="none" rtlCol="0">
            <a:spAutoFit/>
          </a:bodyPr>
          <a:lstStyle/>
          <a:p>
            <a:r>
              <a:rPr kumimoji="1" lang="en-US" altLang="ja-JP" dirty="0" smtClean="0"/>
              <a:t>M</a:t>
            </a:r>
            <a:r>
              <a:rPr kumimoji="1" lang="ja-JP" altLang="en-US" dirty="0" smtClean="0"/>
              <a:t>クラスフレア</a:t>
            </a:r>
            <a:r>
              <a:rPr kumimoji="1" lang="ja-JP" altLang="en-US" dirty="0" smtClean="0"/>
              <a:t>（中フレア）</a:t>
            </a:r>
            <a:endParaRPr kumimoji="1" lang="ja-JP" altLang="en-US" dirty="0"/>
          </a:p>
        </p:txBody>
      </p:sp>
      <p:sp>
        <p:nvSpPr>
          <p:cNvPr id="12" name="テキスト ボックス 11"/>
          <p:cNvSpPr txBox="1"/>
          <p:nvPr/>
        </p:nvSpPr>
        <p:spPr>
          <a:xfrm>
            <a:off x="5981067" y="1421807"/>
            <a:ext cx="2560392" cy="369332"/>
          </a:xfrm>
          <a:prstGeom prst="rect">
            <a:avLst/>
          </a:prstGeom>
          <a:noFill/>
        </p:spPr>
        <p:txBody>
          <a:bodyPr wrap="none" rtlCol="0">
            <a:spAutoFit/>
          </a:bodyPr>
          <a:lstStyle/>
          <a:p>
            <a:r>
              <a:rPr kumimoji="1" lang="en-US" altLang="ja-JP" dirty="0"/>
              <a:t>X</a:t>
            </a:r>
            <a:r>
              <a:rPr kumimoji="1" lang="ja-JP" altLang="en-US" dirty="0" smtClean="0"/>
              <a:t>クラスフレア</a:t>
            </a:r>
            <a:r>
              <a:rPr kumimoji="1" lang="ja-JP" altLang="en-US" dirty="0" smtClean="0"/>
              <a:t>（大フレア）</a:t>
            </a:r>
            <a:endParaRPr kumimoji="1" lang="ja-JP" altLang="en-US" dirty="0"/>
          </a:p>
        </p:txBody>
      </p:sp>
      <p:cxnSp>
        <p:nvCxnSpPr>
          <p:cNvPr id="22" name="直線矢印コネクタ 21"/>
          <p:cNvCxnSpPr/>
          <p:nvPr/>
        </p:nvCxnSpPr>
        <p:spPr>
          <a:xfrm flipV="1">
            <a:off x="1584026" y="5598366"/>
            <a:ext cx="54622" cy="58714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a:stCxn id="11" idx="1"/>
          </p:cNvCxnSpPr>
          <p:nvPr/>
        </p:nvCxnSpPr>
        <p:spPr>
          <a:xfrm flipH="1" flipV="1">
            <a:off x="5161743" y="4840540"/>
            <a:ext cx="355040" cy="4782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12" idx="1"/>
          </p:cNvCxnSpPr>
          <p:nvPr/>
        </p:nvCxnSpPr>
        <p:spPr>
          <a:xfrm flipH="1">
            <a:off x="5626027" y="1606473"/>
            <a:ext cx="355040" cy="5125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9456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1207"/>
            <a:ext cx="8229600" cy="990600"/>
          </a:xfrm>
        </p:spPr>
        <p:txBody>
          <a:bodyPr>
            <a:normAutofit/>
          </a:bodyPr>
          <a:lstStyle/>
          <a:p>
            <a:r>
              <a:rPr kumimoji="1" lang="ja-JP" altLang="en-US" sz="2800" dirty="0" smtClean="0">
                <a:solidFill>
                  <a:schemeClr val="tx1"/>
                </a:solidFill>
              </a:rPr>
              <a:t>太陽面画像データから</a:t>
            </a:r>
            <a:r>
              <a:rPr kumimoji="1" lang="ja-JP" altLang="en-US" sz="2800" dirty="0" smtClean="0">
                <a:solidFill>
                  <a:schemeClr val="tx1"/>
                </a:solidFill>
              </a:rPr>
              <a:t>特徴</a:t>
            </a:r>
            <a:r>
              <a:rPr kumimoji="1" lang="ja-JP" altLang="en-US" sz="2800" dirty="0" smtClean="0">
                <a:solidFill>
                  <a:schemeClr val="tx1"/>
                </a:solidFill>
              </a:rPr>
              <a:t>ベクトルの生成</a:t>
            </a:r>
            <a:endParaRPr kumimoji="1" lang="ja-JP" altLang="en-US" sz="2800" dirty="0">
              <a:solidFill>
                <a:schemeClr val="tx1"/>
              </a:solidFill>
            </a:endParaRPr>
          </a:p>
        </p:txBody>
      </p:sp>
      <p:sp>
        <p:nvSpPr>
          <p:cNvPr id="3" name="コンテンツ プレースホルダー 2"/>
          <p:cNvSpPr>
            <a:spLocks noGrp="1"/>
          </p:cNvSpPr>
          <p:nvPr>
            <p:ph idx="1"/>
          </p:nvPr>
        </p:nvSpPr>
        <p:spPr>
          <a:xfrm>
            <a:off x="457200" y="1518270"/>
            <a:ext cx="8229600" cy="4876800"/>
          </a:xfrm>
        </p:spPr>
        <p:txBody>
          <a:bodyPr>
            <a:normAutofit/>
          </a:bodyPr>
          <a:lstStyle/>
          <a:p>
            <a:r>
              <a:rPr kumimoji="1" lang="ja-JP" altLang="en-US" sz="2000" dirty="0" smtClean="0"/>
              <a:t>磁場が複雑ほどフレアがおきやすい（経験則と物理的推察）</a:t>
            </a:r>
            <a:endParaRPr kumimoji="1" lang="en-US" altLang="ja-JP" sz="2000" dirty="0" smtClean="0"/>
          </a:p>
          <a:p>
            <a:r>
              <a:rPr lang="ja-JP" altLang="en-US" sz="2000" dirty="0" smtClean="0"/>
              <a:t>全面磁場</a:t>
            </a:r>
            <a:r>
              <a:rPr kumimoji="1" lang="ja-JP" altLang="en-US" sz="2000" dirty="0" smtClean="0"/>
              <a:t>画像</a:t>
            </a:r>
            <a:r>
              <a:rPr kumimoji="1" lang="ja-JP" altLang="en-US" sz="2000" dirty="0" smtClean="0"/>
              <a:t>に</a:t>
            </a:r>
            <a:r>
              <a:rPr kumimoji="1" lang="en-US" altLang="ja-JP" sz="2000" dirty="0" smtClean="0"/>
              <a:t>2</a:t>
            </a:r>
            <a:r>
              <a:rPr kumimoji="1" lang="ja-JP" altLang="en-US" sz="2000" dirty="0" smtClean="0"/>
              <a:t>次元</a:t>
            </a:r>
            <a:r>
              <a:rPr kumimoji="1" lang="en-US" altLang="ja-JP" sz="2000" dirty="0" smtClean="0"/>
              <a:t> Wavelet </a:t>
            </a:r>
            <a:r>
              <a:rPr kumimoji="1" lang="ja-JP" altLang="en-US" sz="2000" dirty="0" smtClean="0"/>
              <a:t>変換を施し、</a:t>
            </a:r>
            <a:r>
              <a:rPr kumimoji="1" lang="ja-JP" altLang="en-US" sz="2000" dirty="0" smtClean="0"/>
              <a:t>各波長成分</a:t>
            </a:r>
            <a:r>
              <a:rPr lang="ja-JP" altLang="en-US" sz="2000" dirty="0" smtClean="0"/>
              <a:t>のパワーを特徴ベクトルの要素とする</a:t>
            </a:r>
            <a:endParaRPr kumimoji="1" lang="en-US" altLang="ja-JP" sz="2000" dirty="0" smtClean="0"/>
          </a:p>
          <a:p>
            <a:r>
              <a:rPr lang="ja-JP" altLang="en-US" sz="2000" dirty="0" smtClean="0"/>
              <a:t>データは米国</a:t>
            </a:r>
            <a:r>
              <a:rPr lang="en-US" altLang="ja-JP" sz="2000" dirty="0" smtClean="0"/>
              <a:t>Solar Dynamic Observatory (SDO)</a:t>
            </a:r>
            <a:r>
              <a:rPr lang="ja-JP" altLang="en-US" sz="2000" dirty="0" smtClean="0"/>
              <a:t>衛星の全面磁場</a:t>
            </a:r>
            <a:r>
              <a:rPr lang="en-US" altLang="ja-JP" sz="2000" dirty="0" smtClean="0"/>
              <a:t>(1</a:t>
            </a:r>
            <a:r>
              <a:rPr lang="ja-JP" altLang="en-US" sz="2000" dirty="0" smtClean="0"/>
              <a:t>枚</a:t>
            </a:r>
            <a:r>
              <a:rPr lang="en-US" altLang="ja-JP" sz="2000" dirty="0" smtClean="0"/>
              <a:t>/1h, </a:t>
            </a:r>
            <a:r>
              <a:rPr lang="ja-JP" altLang="en-US" sz="2000" dirty="0" smtClean="0"/>
              <a:t>期間は</a:t>
            </a:r>
            <a:r>
              <a:rPr lang="en-US" altLang="ja-JP" sz="2000" dirty="0" smtClean="0"/>
              <a:t>2011-2012</a:t>
            </a:r>
            <a:r>
              <a:rPr lang="ja-JP" altLang="en-US" sz="2000" dirty="0" smtClean="0"/>
              <a:t>年</a:t>
            </a:r>
            <a:r>
              <a:rPr lang="en-US" altLang="ja-JP" sz="2000" dirty="0" smtClean="0"/>
              <a:t>)</a:t>
            </a:r>
            <a:r>
              <a:rPr lang="ja-JP" altLang="en-US" sz="2000" dirty="0" smtClean="0"/>
              <a:t>を利用</a:t>
            </a:r>
            <a:endParaRPr lang="en-US" altLang="ja-JP" sz="1600" dirty="0"/>
          </a:p>
          <a:p>
            <a:pPr lvl="1"/>
            <a:r>
              <a:rPr lang="ja-JP" altLang="en-US" sz="1800" dirty="0" smtClean="0"/>
              <a:t>データの質が一定なので扱いやすい</a:t>
            </a:r>
            <a:endParaRPr lang="en-US" altLang="ja-JP" sz="2400" dirty="0" smtClean="0"/>
          </a:p>
        </p:txBody>
      </p:sp>
      <p:pic>
        <p:nvPicPr>
          <p:cNvPr id="4" name="図 3" descr="test_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70" y="4028859"/>
            <a:ext cx="2369829" cy="2366211"/>
          </a:xfrm>
          <a:prstGeom prst="rect">
            <a:avLst/>
          </a:prstGeom>
        </p:spPr>
      </p:pic>
      <p:pic>
        <p:nvPicPr>
          <p:cNvPr id="6" name="図 5"/>
          <p:cNvPicPr>
            <a:picLocks noChangeAspect="1"/>
          </p:cNvPicPr>
          <p:nvPr/>
        </p:nvPicPr>
        <p:blipFill rotWithShape="1">
          <a:blip r:embed="rId3"/>
          <a:srcRect l="14769" t="26003" r="17534" b="26132"/>
          <a:stretch/>
        </p:blipFill>
        <p:spPr>
          <a:xfrm rot="5400000">
            <a:off x="4760095" y="3884493"/>
            <a:ext cx="2498017" cy="2523144"/>
          </a:xfrm>
          <a:prstGeom prst="rect">
            <a:avLst/>
          </a:prstGeom>
        </p:spPr>
      </p:pic>
    </p:spTree>
    <p:extLst>
      <p:ext uri="{BB962C8B-B14F-4D97-AF65-F5344CB8AC3E}">
        <p14:creationId xmlns:p14="http://schemas.microsoft.com/office/powerpoint/2010/main" val="34558389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1207"/>
            <a:ext cx="3098800" cy="990600"/>
          </a:xfrm>
        </p:spPr>
        <p:txBody>
          <a:bodyPr>
            <a:normAutofit/>
          </a:bodyPr>
          <a:lstStyle/>
          <a:p>
            <a:r>
              <a:rPr kumimoji="1" lang="ja-JP" altLang="en-US" sz="3600" dirty="0" smtClean="0">
                <a:solidFill>
                  <a:schemeClr val="tx1"/>
                </a:solidFill>
              </a:rPr>
              <a:t>システム構成</a:t>
            </a:r>
            <a:endParaRPr kumimoji="1" lang="ja-JP" altLang="en-US" sz="3600" dirty="0">
              <a:solidFill>
                <a:schemeClr val="tx1"/>
              </a:solidFill>
            </a:endParaRPr>
          </a:p>
        </p:txBody>
      </p:sp>
      <p:sp>
        <p:nvSpPr>
          <p:cNvPr id="3" name="コンテンツ プレースホルダー 2"/>
          <p:cNvSpPr>
            <a:spLocks noGrp="1"/>
          </p:cNvSpPr>
          <p:nvPr>
            <p:ph idx="1"/>
          </p:nvPr>
        </p:nvSpPr>
        <p:spPr>
          <a:xfrm>
            <a:off x="457200" y="1454210"/>
            <a:ext cx="8229600" cy="4876800"/>
          </a:xfrm>
        </p:spPr>
        <p:txBody>
          <a:bodyPr/>
          <a:lstStyle/>
          <a:p>
            <a:r>
              <a:rPr kumimoji="1" lang="en-US" altLang="ja-JP" dirty="0" smtClean="0"/>
              <a:t>CPU : Intel Xeon (4 core x 10 </a:t>
            </a:r>
            <a:r>
              <a:rPr kumimoji="1" lang="ja-JP" altLang="en-US" dirty="0" smtClean="0"/>
              <a:t>台</a:t>
            </a:r>
            <a:r>
              <a:rPr lang="en-US" altLang="ja-JP" dirty="0" smtClean="0"/>
              <a:t>)</a:t>
            </a:r>
            <a:r>
              <a:rPr lang="ja-JP" altLang="en-US" dirty="0" smtClean="0"/>
              <a:t>、　</a:t>
            </a:r>
            <a:r>
              <a:rPr kumimoji="1" lang="ja-JP" altLang="en-US" dirty="0" smtClean="0"/>
              <a:t>メインメモリ</a:t>
            </a:r>
            <a:r>
              <a:rPr kumimoji="1" lang="en-US" altLang="ja-JP" dirty="0" smtClean="0"/>
              <a:t> : 16 G /</a:t>
            </a:r>
            <a:r>
              <a:rPr lang="en-US" altLang="ja-JP" dirty="0"/>
              <a:t> </a:t>
            </a:r>
            <a:r>
              <a:rPr kumimoji="1" lang="ja-JP" altLang="en-US" dirty="0" smtClean="0"/>
              <a:t>台</a:t>
            </a:r>
            <a:endParaRPr kumimoji="1" lang="en-US" altLang="ja-JP" dirty="0" smtClean="0"/>
          </a:p>
          <a:p>
            <a:r>
              <a:rPr lang="en-US" altLang="ja-JP" dirty="0" err="1" smtClean="0"/>
              <a:t>Hadoop</a:t>
            </a:r>
            <a:r>
              <a:rPr lang="ja-JP" altLang="en-US" dirty="0" smtClean="0"/>
              <a:t>（</a:t>
            </a:r>
            <a:r>
              <a:rPr lang="ja-JP" altLang="en-US" dirty="0" smtClean="0"/>
              <a:t>分散処理システム）</a:t>
            </a:r>
            <a:endParaRPr lang="en-US" altLang="ja-JP" dirty="0" smtClean="0"/>
          </a:p>
          <a:p>
            <a:r>
              <a:rPr kumimoji="1" lang="en-US" altLang="ja-JP" dirty="0" smtClean="0"/>
              <a:t>Map &amp; Reduce </a:t>
            </a:r>
            <a:r>
              <a:rPr kumimoji="1" lang="ja-JP" altLang="en-US" dirty="0" smtClean="0"/>
              <a:t>アルゴリズムによる分散</a:t>
            </a:r>
            <a:endParaRPr kumimoji="1" lang="en-US" altLang="ja-JP" dirty="0" smtClean="0"/>
          </a:p>
          <a:p>
            <a:r>
              <a:rPr lang="ja-JP" altLang="en-US" dirty="0" smtClean="0"/>
              <a:t>ブロードバンドタワー社内に</a:t>
            </a:r>
            <a:r>
              <a:rPr lang="ja-JP" altLang="en-US" dirty="0" smtClean="0"/>
              <a:t>設置</a:t>
            </a:r>
            <a:endParaRPr lang="en-US" altLang="ja-JP" dirty="0" smtClean="0"/>
          </a:p>
        </p:txBody>
      </p:sp>
      <p:pic>
        <p:nvPicPr>
          <p:cNvPr id="5" name="図 4" descr="CDH_20130819_pdf（3_31ページ）.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467" y="3644837"/>
            <a:ext cx="5299885" cy="3114386"/>
          </a:xfrm>
          <a:prstGeom prst="rect">
            <a:avLst/>
          </a:prstGeom>
        </p:spPr>
      </p:pic>
    </p:spTree>
    <p:extLst>
      <p:ext uri="{BB962C8B-B14F-4D97-AF65-F5344CB8AC3E}">
        <p14:creationId xmlns:p14="http://schemas.microsoft.com/office/powerpoint/2010/main" val="24354422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1207"/>
            <a:ext cx="8229600" cy="990600"/>
          </a:xfrm>
        </p:spPr>
        <p:txBody>
          <a:bodyPr>
            <a:normAutofit/>
          </a:bodyPr>
          <a:lstStyle/>
          <a:p>
            <a:r>
              <a:rPr kumimoji="1" lang="ja-JP" altLang="en-US" dirty="0" smtClean="0">
                <a:solidFill>
                  <a:schemeClr val="tx1"/>
                </a:solidFill>
              </a:rPr>
              <a:t>結果</a:t>
            </a:r>
            <a:r>
              <a:rPr kumimoji="1" lang="en-US" altLang="ja-JP" dirty="0" smtClean="0">
                <a:solidFill>
                  <a:schemeClr val="tx1"/>
                </a:solidFill>
              </a:rPr>
              <a:t> </a:t>
            </a:r>
            <a:endParaRPr kumimoji="1" lang="ja-JP" altLang="en-US" dirty="0">
              <a:solidFill>
                <a:schemeClr val="tx1"/>
              </a:solidFill>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017287440"/>
              </p:ext>
            </p:extLst>
          </p:nvPr>
        </p:nvGraphicFramePr>
        <p:xfrm>
          <a:off x="263932" y="4188831"/>
          <a:ext cx="4611051" cy="1112520"/>
        </p:xfrm>
        <a:graphic>
          <a:graphicData uri="http://schemas.openxmlformats.org/drawingml/2006/table">
            <a:tbl>
              <a:tblPr firstRow="1" bandRow="1">
                <a:tableStyleId>{5C22544A-7EE6-4342-B048-85BDC9FD1C3A}</a:tableStyleId>
              </a:tblPr>
              <a:tblGrid>
                <a:gridCol w="1537017"/>
                <a:gridCol w="1537017"/>
                <a:gridCol w="1537017"/>
              </a:tblGrid>
              <a:tr h="370840">
                <a:tc>
                  <a:txBody>
                    <a:bodyPr/>
                    <a:lstStyle/>
                    <a:p>
                      <a:r>
                        <a:rPr kumimoji="1" lang="en-US" altLang="ja-JP" dirty="0" smtClean="0"/>
                        <a:t>X</a:t>
                      </a:r>
                      <a:r>
                        <a:rPr kumimoji="1" lang="ja-JP" altLang="en-US" baseline="0" dirty="0" smtClean="0"/>
                        <a:t>クラス</a:t>
                      </a:r>
                      <a:r>
                        <a:rPr kumimoji="1" lang="ja-JP" altLang="en-US" baseline="0" dirty="0" smtClean="0"/>
                        <a:t>フレア</a:t>
                      </a:r>
                      <a:endParaRPr kumimoji="1" lang="ja-JP" altLang="en-US" dirty="0"/>
                    </a:p>
                  </a:txBody>
                  <a:tcPr/>
                </a:tc>
                <a:tc>
                  <a:txBody>
                    <a:bodyPr/>
                    <a:lstStyle/>
                    <a:p>
                      <a:r>
                        <a:rPr kumimoji="1" lang="ja-JP" altLang="en-US" dirty="0" smtClean="0"/>
                        <a:t>観測</a:t>
                      </a:r>
                      <a:r>
                        <a:rPr kumimoji="1" lang="ja-JP" altLang="en-US" dirty="0" smtClean="0"/>
                        <a:t>　</a:t>
                      </a:r>
                      <a:r>
                        <a:rPr kumimoji="1" lang="en-US" altLang="ja-JP" dirty="0" smtClean="0"/>
                        <a:t>○</a:t>
                      </a:r>
                      <a:endParaRPr kumimoji="1" lang="ja-JP" altLang="en-US" dirty="0"/>
                    </a:p>
                  </a:txBody>
                  <a:tcPr/>
                </a:tc>
                <a:tc>
                  <a:txBody>
                    <a:bodyPr/>
                    <a:lstStyle/>
                    <a:p>
                      <a:r>
                        <a:rPr kumimoji="1" lang="ja-JP" altLang="en-US" dirty="0" smtClean="0"/>
                        <a:t>観測　</a:t>
                      </a:r>
                      <a:r>
                        <a:rPr kumimoji="1" lang="en-US" altLang="ja-JP" dirty="0" smtClean="0"/>
                        <a:t>×</a:t>
                      </a:r>
                      <a:endParaRPr kumimoji="1" lang="ja-JP" altLang="en-US" dirty="0"/>
                    </a:p>
                  </a:txBody>
                  <a:tcPr/>
                </a:tc>
              </a:tr>
              <a:tr h="370840">
                <a:tc>
                  <a:txBody>
                    <a:bodyPr/>
                    <a:lstStyle/>
                    <a:p>
                      <a:r>
                        <a:rPr kumimoji="1" lang="ja-JP" altLang="en-US" dirty="0" smtClean="0"/>
                        <a:t>予報　</a:t>
                      </a:r>
                      <a:r>
                        <a:rPr kumimoji="1" lang="ja-JP" altLang="en-US" dirty="0" smtClean="0"/>
                        <a:t>有</a:t>
                      </a:r>
                      <a:endParaRPr kumimoji="1" lang="ja-JP" altLang="en-US" dirty="0"/>
                    </a:p>
                  </a:txBody>
                  <a:tcPr/>
                </a:tc>
                <a:tc>
                  <a:txBody>
                    <a:bodyPr/>
                    <a:lstStyle/>
                    <a:p>
                      <a:r>
                        <a:rPr kumimoji="1" lang="en-US" altLang="ja-JP" dirty="0" smtClean="0"/>
                        <a:t>209</a:t>
                      </a:r>
                      <a:endParaRPr kumimoji="1" lang="ja-JP" altLang="en-US" dirty="0"/>
                    </a:p>
                  </a:txBody>
                  <a:tcPr/>
                </a:tc>
                <a:tc>
                  <a:txBody>
                    <a:bodyPr/>
                    <a:lstStyle/>
                    <a:p>
                      <a:r>
                        <a:rPr kumimoji="1" lang="en-US" altLang="ja-JP" dirty="0" smtClean="0"/>
                        <a:t>1725</a:t>
                      </a:r>
                      <a:endParaRPr kumimoji="1" lang="ja-JP" altLang="en-US" dirty="0"/>
                    </a:p>
                  </a:txBody>
                  <a:tcPr/>
                </a:tc>
              </a:tr>
              <a:tr h="370840">
                <a:tc>
                  <a:txBody>
                    <a:bodyPr/>
                    <a:lstStyle/>
                    <a:p>
                      <a:r>
                        <a:rPr kumimoji="1" lang="ja-JP" altLang="en-US" dirty="0" smtClean="0"/>
                        <a:t>予報　</a:t>
                      </a:r>
                      <a:r>
                        <a:rPr kumimoji="1" lang="ja-JP" altLang="en-US" dirty="0" smtClean="0"/>
                        <a:t>無</a:t>
                      </a:r>
                      <a:endParaRPr kumimoji="1" lang="ja-JP" altLang="en-US" dirty="0"/>
                    </a:p>
                  </a:txBody>
                  <a:tcPr/>
                </a:tc>
                <a:tc>
                  <a:txBody>
                    <a:bodyPr/>
                    <a:lstStyle/>
                    <a:p>
                      <a:r>
                        <a:rPr kumimoji="1" lang="en-US" altLang="ja-JP" dirty="0" smtClean="0"/>
                        <a:t>45</a:t>
                      </a:r>
                      <a:endParaRPr kumimoji="1" lang="ja-JP" altLang="en-US" dirty="0"/>
                    </a:p>
                  </a:txBody>
                  <a:tcPr/>
                </a:tc>
                <a:tc>
                  <a:txBody>
                    <a:bodyPr/>
                    <a:lstStyle/>
                    <a:p>
                      <a:r>
                        <a:rPr kumimoji="1" lang="en-US" altLang="ja-JP" dirty="0" smtClean="0"/>
                        <a:t>6379</a:t>
                      </a:r>
                      <a:endParaRPr kumimoji="1" lang="ja-JP" altLang="en-US" dirty="0"/>
                    </a:p>
                  </a:txBody>
                  <a:tcPr/>
                </a:tc>
              </a:tr>
            </a:tbl>
          </a:graphicData>
        </a:graphic>
      </p:graphicFrame>
      <p:graphicFrame>
        <p:nvGraphicFramePr>
          <p:cNvPr id="5" name="コンテンツ プレースホルダー 3"/>
          <p:cNvGraphicFramePr>
            <a:graphicFrameLocks/>
          </p:cNvGraphicFramePr>
          <p:nvPr>
            <p:extLst>
              <p:ext uri="{D42A27DB-BD31-4B8C-83A1-F6EECF244321}">
                <p14:modId xmlns:p14="http://schemas.microsoft.com/office/powerpoint/2010/main" val="1474846762"/>
              </p:ext>
            </p:extLst>
          </p:nvPr>
        </p:nvGraphicFramePr>
        <p:xfrm>
          <a:off x="263933" y="1602401"/>
          <a:ext cx="4583736" cy="1127305"/>
        </p:xfrm>
        <a:graphic>
          <a:graphicData uri="http://schemas.openxmlformats.org/drawingml/2006/table">
            <a:tbl>
              <a:tblPr firstRow="1" bandRow="1">
                <a:tableStyleId>{5C22544A-7EE6-4342-B048-85BDC9FD1C3A}</a:tableStyleId>
              </a:tblPr>
              <a:tblGrid>
                <a:gridCol w="1527912"/>
                <a:gridCol w="1527912"/>
                <a:gridCol w="1527912"/>
              </a:tblGrid>
              <a:tr h="385625">
                <a:tc>
                  <a:txBody>
                    <a:bodyPr/>
                    <a:lstStyle/>
                    <a:p>
                      <a:r>
                        <a:rPr kumimoji="1" lang="en-US" altLang="ja-JP" baseline="0" dirty="0" smtClean="0"/>
                        <a:t>C</a:t>
                      </a:r>
                      <a:r>
                        <a:rPr kumimoji="1" lang="ja-JP" altLang="en-US" baseline="0" dirty="0" smtClean="0"/>
                        <a:t>クラス</a:t>
                      </a:r>
                      <a:r>
                        <a:rPr kumimoji="1" lang="ja-JP" altLang="en-US" baseline="0" dirty="0" smtClean="0"/>
                        <a:t>フレア</a:t>
                      </a:r>
                      <a:endParaRPr kumimoji="1" lang="ja-JP" altLang="en-US" dirty="0"/>
                    </a:p>
                  </a:txBody>
                  <a:tcPr/>
                </a:tc>
                <a:tc>
                  <a:txBody>
                    <a:bodyPr/>
                    <a:lstStyle/>
                    <a:p>
                      <a:r>
                        <a:rPr kumimoji="1" lang="ja-JP" altLang="en-US" dirty="0" smtClean="0"/>
                        <a:t>観測　有</a:t>
                      </a:r>
                      <a:endParaRPr kumimoji="1" lang="ja-JP" altLang="en-US" dirty="0"/>
                    </a:p>
                  </a:txBody>
                  <a:tcPr/>
                </a:tc>
                <a:tc>
                  <a:txBody>
                    <a:bodyPr/>
                    <a:lstStyle/>
                    <a:p>
                      <a:r>
                        <a:rPr kumimoji="1" lang="ja-JP" altLang="en-US" dirty="0" smtClean="0"/>
                        <a:t>観測　無</a:t>
                      </a:r>
                      <a:endParaRPr kumimoji="1" lang="ja-JP" altLang="en-US" dirty="0"/>
                    </a:p>
                  </a:txBody>
                  <a:tcPr/>
                </a:tc>
              </a:tr>
              <a:tr h="370840">
                <a:tc>
                  <a:txBody>
                    <a:bodyPr/>
                    <a:lstStyle/>
                    <a:p>
                      <a:r>
                        <a:rPr kumimoji="1" lang="ja-JP" altLang="en-US" dirty="0" smtClean="0"/>
                        <a:t>予報　</a:t>
                      </a:r>
                      <a:r>
                        <a:rPr kumimoji="1" lang="ja-JP" altLang="en-US" dirty="0" smtClean="0"/>
                        <a:t>有</a:t>
                      </a:r>
                      <a:endParaRPr kumimoji="1" lang="ja-JP" altLang="en-US" dirty="0"/>
                    </a:p>
                  </a:txBody>
                  <a:tcPr/>
                </a:tc>
                <a:tc>
                  <a:txBody>
                    <a:bodyPr/>
                    <a:lstStyle/>
                    <a:p>
                      <a:r>
                        <a:rPr kumimoji="1" lang="en-US" altLang="ja-JP" dirty="0" smtClean="0"/>
                        <a:t>4948</a:t>
                      </a:r>
                      <a:endParaRPr kumimoji="1" lang="ja-JP" altLang="en-US" dirty="0"/>
                    </a:p>
                  </a:txBody>
                  <a:tcPr/>
                </a:tc>
                <a:tc>
                  <a:txBody>
                    <a:bodyPr/>
                    <a:lstStyle/>
                    <a:p>
                      <a:r>
                        <a:rPr kumimoji="1" lang="en-US" altLang="ja-JP" dirty="0" smtClean="0"/>
                        <a:t>438</a:t>
                      </a:r>
                      <a:endParaRPr kumimoji="1" lang="ja-JP" altLang="en-US" dirty="0"/>
                    </a:p>
                  </a:txBody>
                  <a:tcPr/>
                </a:tc>
              </a:tr>
              <a:tr h="370840">
                <a:tc>
                  <a:txBody>
                    <a:bodyPr/>
                    <a:lstStyle/>
                    <a:p>
                      <a:r>
                        <a:rPr kumimoji="1" lang="ja-JP" altLang="en-US" dirty="0" smtClean="0"/>
                        <a:t>予報　</a:t>
                      </a:r>
                      <a:r>
                        <a:rPr kumimoji="1" lang="ja-JP" altLang="en-US" dirty="0" smtClean="0"/>
                        <a:t>無</a:t>
                      </a:r>
                      <a:endParaRPr kumimoji="1" lang="ja-JP" altLang="en-US" dirty="0"/>
                    </a:p>
                  </a:txBody>
                  <a:tcPr/>
                </a:tc>
                <a:tc>
                  <a:txBody>
                    <a:bodyPr/>
                    <a:lstStyle/>
                    <a:p>
                      <a:r>
                        <a:rPr kumimoji="1" lang="en-US" altLang="ja-JP" dirty="0" smtClean="0"/>
                        <a:t>1510</a:t>
                      </a:r>
                      <a:endParaRPr kumimoji="1" lang="ja-JP" altLang="en-US" dirty="0"/>
                    </a:p>
                  </a:txBody>
                  <a:tcPr/>
                </a:tc>
                <a:tc>
                  <a:txBody>
                    <a:bodyPr/>
                    <a:lstStyle/>
                    <a:p>
                      <a:r>
                        <a:rPr kumimoji="1" lang="en-US" altLang="ja-JP" dirty="0" smtClean="0"/>
                        <a:t>1462</a:t>
                      </a:r>
                      <a:endParaRPr kumimoji="1" lang="ja-JP" altLang="en-US" dirty="0"/>
                    </a:p>
                  </a:txBody>
                  <a:tcPr/>
                </a:tc>
              </a:tr>
            </a:tbl>
          </a:graphicData>
        </a:graphic>
      </p:graphicFrame>
      <p:graphicFrame>
        <p:nvGraphicFramePr>
          <p:cNvPr id="6" name="コンテンツ プレースホルダー 3"/>
          <p:cNvGraphicFramePr>
            <a:graphicFrameLocks/>
          </p:cNvGraphicFramePr>
          <p:nvPr>
            <p:extLst>
              <p:ext uri="{D42A27DB-BD31-4B8C-83A1-F6EECF244321}">
                <p14:modId xmlns:p14="http://schemas.microsoft.com/office/powerpoint/2010/main" val="3343747373"/>
              </p:ext>
            </p:extLst>
          </p:nvPr>
        </p:nvGraphicFramePr>
        <p:xfrm>
          <a:off x="263932" y="2885916"/>
          <a:ext cx="4583736" cy="1112520"/>
        </p:xfrm>
        <a:graphic>
          <a:graphicData uri="http://schemas.openxmlformats.org/drawingml/2006/table">
            <a:tbl>
              <a:tblPr firstRow="1" bandRow="1">
                <a:tableStyleId>{5C22544A-7EE6-4342-B048-85BDC9FD1C3A}</a:tableStyleId>
              </a:tblPr>
              <a:tblGrid>
                <a:gridCol w="1527912"/>
                <a:gridCol w="1527912"/>
                <a:gridCol w="1527912"/>
              </a:tblGrid>
              <a:tr h="370840">
                <a:tc>
                  <a:txBody>
                    <a:bodyPr/>
                    <a:lstStyle/>
                    <a:p>
                      <a:r>
                        <a:rPr kumimoji="1" lang="en-US" altLang="ja-JP" baseline="0" dirty="0" smtClean="0"/>
                        <a:t>M</a:t>
                      </a:r>
                      <a:r>
                        <a:rPr kumimoji="1" lang="ja-JP" altLang="en-US" baseline="0" dirty="0" smtClean="0"/>
                        <a:t>クラス</a:t>
                      </a:r>
                      <a:r>
                        <a:rPr kumimoji="1" lang="ja-JP" altLang="en-US" baseline="0" dirty="0" smtClean="0"/>
                        <a:t>フレア</a:t>
                      </a:r>
                      <a:endParaRPr kumimoji="1" lang="ja-JP" altLang="en-US" dirty="0"/>
                    </a:p>
                  </a:txBody>
                  <a:tcPr/>
                </a:tc>
                <a:tc>
                  <a:txBody>
                    <a:bodyPr/>
                    <a:lstStyle/>
                    <a:p>
                      <a:r>
                        <a:rPr kumimoji="1" lang="ja-JP" altLang="en-US" dirty="0" smtClean="0"/>
                        <a:t>観測　有</a:t>
                      </a:r>
                      <a:endParaRPr kumimoji="1" lang="ja-JP" altLang="en-US" dirty="0"/>
                    </a:p>
                  </a:txBody>
                  <a:tcPr/>
                </a:tc>
                <a:tc>
                  <a:txBody>
                    <a:bodyPr/>
                    <a:lstStyle/>
                    <a:p>
                      <a:r>
                        <a:rPr kumimoji="1" lang="ja-JP" altLang="en-US" dirty="0" smtClean="0"/>
                        <a:t>観測　無</a:t>
                      </a:r>
                      <a:endParaRPr kumimoji="1" lang="ja-JP" altLang="en-US" dirty="0"/>
                    </a:p>
                  </a:txBody>
                  <a:tcPr/>
                </a:tc>
              </a:tr>
              <a:tr h="370840">
                <a:tc>
                  <a:txBody>
                    <a:bodyPr/>
                    <a:lstStyle/>
                    <a:p>
                      <a:r>
                        <a:rPr kumimoji="1" lang="ja-JP" altLang="en-US" dirty="0" smtClean="0"/>
                        <a:t>予報　</a:t>
                      </a:r>
                      <a:r>
                        <a:rPr kumimoji="1" lang="ja-JP" altLang="en-US" dirty="0" smtClean="0"/>
                        <a:t>有</a:t>
                      </a:r>
                      <a:endParaRPr kumimoji="1" lang="ja-JP" altLang="en-US" dirty="0"/>
                    </a:p>
                  </a:txBody>
                  <a:tcPr/>
                </a:tc>
                <a:tc>
                  <a:txBody>
                    <a:bodyPr/>
                    <a:lstStyle/>
                    <a:p>
                      <a:r>
                        <a:rPr kumimoji="1" lang="en-US" altLang="ja-JP" dirty="0" smtClean="0"/>
                        <a:t>1215</a:t>
                      </a:r>
                      <a:endParaRPr kumimoji="1" lang="ja-JP" altLang="en-US" dirty="0"/>
                    </a:p>
                  </a:txBody>
                  <a:tcPr/>
                </a:tc>
                <a:tc>
                  <a:txBody>
                    <a:bodyPr/>
                    <a:lstStyle/>
                    <a:p>
                      <a:r>
                        <a:rPr kumimoji="1" lang="en-US" altLang="ja-JP" dirty="0" smtClean="0"/>
                        <a:t>1310</a:t>
                      </a:r>
                      <a:endParaRPr kumimoji="1" lang="ja-JP" altLang="en-US" dirty="0"/>
                    </a:p>
                  </a:txBody>
                  <a:tcPr/>
                </a:tc>
              </a:tr>
              <a:tr h="370840">
                <a:tc>
                  <a:txBody>
                    <a:bodyPr/>
                    <a:lstStyle/>
                    <a:p>
                      <a:r>
                        <a:rPr kumimoji="1" lang="ja-JP" altLang="en-US" dirty="0" smtClean="0"/>
                        <a:t>予報　</a:t>
                      </a:r>
                      <a:r>
                        <a:rPr kumimoji="1" lang="ja-JP" altLang="en-US" dirty="0" smtClean="0"/>
                        <a:t>無</a:t>
                      </a:r>
                      <a:endParaRPr kumimoji="1" lang="ja-JP" altLang="en-US" dirty="0"/>
                    </a:p>
                  </a:txBody>
                  <a:tcPr/>
                </a:tc>
                <a:tc>
                  <a:txBody>
                    <a:bodyPr/>
                    <a:lstStyle/>
                    <a:p>
                      <a:r>
                        <a:rPr kumimoji="1" lang="en-US" altLang="ja-JP" dirty="0" smtClean="0"/>
                        <a:t>544</a:t>
                      </a:r>
                      <a:endParaRPr kumimoji="1" lang="ja-JP" altLang="en-US" dirty="0"/>
                    </a:p>
                  </a:txBody>
                  <a:tcPr/>
                </a:tc>
                <a:tc>
                  <a:txBody>
                    <a:bodyPr/>
                    <a:lstStyle/>
                    <a:p>
                      <a:r>
                        <a:rPr kumimoji="1" lang="en-US" altLang="ja-JP" dirty="0" smtClean="0"/>
                        <a:t>5289</a:t>
                      </a:r>
                      <a:endParaRPr kumimoji="1" lang="ja-JP" altLang="en-US" dirty="0"/>
                    </a:p>
                  </a:txBody>
                  <a:tcPr/>
                </a:tc>
              </a:tr>
            </a:tbl>
          </a:graphicData>
        </a:graphic>
      </p:graphicFrame>
      <p:pic>
        <p:nvPicPr>
          <p:cNvPr id="9" name="図 8" descr="latex-imag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670" y="591482"/>
            <a:ext cx="3956086" cy="614150"/>
          </a:xfrm>
          <a:prstGeom prst="rect">
            <a:avLst/>
          </a:prstGeom>
        </p:spPr>
      </p:pic>
      <p:graphicFrame>
        <p:nvGraphicFramePr>
          <p:cNvPr id="10" name="コンテンツ プレースホルダー 3"/>
          <p:cNvGraphicFramePr>
            <a:graphicFrameLocks/>
          </p:cNvGraphicFramePr>
          <p:nvPr>
            <p:extLst>
              <p:ext uri="{D42A27DB-BD31-4B8C-83A1-F6EECF244321}">
                <p14:modId xmlns:p14="http://schemas.microsoft.com/office/powerpoint/2010/main" val="2950030920"/>
              </p:ext>
            </p:extLst>
          </p:nvPr>
        </p:nvGraphicFramePr>
        <p:xfrm>
          <a:off x="4216862" y="5460479"/>
          <a:ext cx="4565523" cy="1112520"/>
        </p:xfrm>
        <a:graphic>
          <a:graphicData uri="http://schemas.openxmlformats.org/drawingml/2006/table">
            <a:tbl>
              <a:tblPr firstRow="1" bandRow="1">
                <a:tableStyleId>{5C22544A-7EE6-4342-B048-85BDC9FD1C3A}</a:tableStyleId>
              </a:tblPr>
              <a:tblGrid>
                <a:gridCol w="1414352"/>
                <a:gridCol w="1034583"/>
                <a:gridCol w="1051466"/>
                <a:gridCol w="1065122"/>
              </a:tblGrid>
              <a:tr h="370840">
                <a:tc>
                  <a:txBody>
                    <a:bodyPr/>
                    <a:lstStyle/>
                    <a:p>
                      <a:r>
                        <a:rPr kumimoji="1" lang="en-US" altLang="ja-JP" baseline="0" dirty="0" smtClean="0"/>
                        <a:t>TSS </a:t>
                      </a:r>
                      <a:r>
                        <a:rPr kumimoji="1" lang="ja-JP" altLang="en-US" baseline="0" dirty="0" smtClean="0"/>
                        <a:t>スコア</a:t>
                      </a:r>
                      <a:endParaRPr kumimoji="1" lang="ja-JP" altLang="en-US" dirty="0"/>
                    </a:p>
                  </a:txBody>
                  <a:tcPr/>
                </a:tc>
                <a:tc>
                  <a:txBody>
                    <a:bodyPr/>
                    <a:lstStyle/>
                    <a:p>
                      <a:r>
                        <a:rPr kumimoji="1" lang="en-US" altLang="ja-JP" dirty="0" smtClean="0"/>
                        <a:t>C</a:t>
                      </a:r>
                      <a:r>
                        <a:rPr kumimoji="1" lang="ja-JP" altLang="en-US" dirty="0" smtClean="0"/>
                        <a:t>クラス</a:t>
                      </a:r>
                      <a:endParaRPr kumimoji="1" lang="ja-JP" altLang="en-US" dirty="0"/>
                    </a:p>
                  </a:txBody>
                  <a:tcPr/>
                </a:tc>
                <a:tc>
                  <a:txBody>
                    <a:bodyPr/>
                    <a:lstStyle/>
                    <a:p>
                      <a:r>
                        <a:rPr kumimoji="1" lang="en-US" altLang="ja-JP" dirty="0" smtClean="0"/>
                        <a:t>M</a:t>
                      </a:r>
                      <a:r>
                        <a:rPr kumimoji="1" lang="ja-JP" altLang="en-US" dirty="0" smtClean="0"/>
                        <a:t>クラス</a:t>
                      </a:r>
                      <a:endParaRPr kumimoji="1" lang="ja-JP" altLang="en-US" dirty="0"/>
                    </a:p>
                  </a:txBody>
                  <a:tcPr/>
                </a:tc>
                <a:tc>
                  <a:txBody>
                    <a:bodyPr/>
                    <a:lstStyle/>
                    <a:p>
                      <a:r>
                        <a:rPr kumimoji="1" lang="en-US" altLang="ja-JP" dirty="0" smtClean="0"/>
                        <a:t>X</a:t>
                      </a:r>
                      <a:r>
                        <a:rPr kumimoji="1" lang="ja-JP" altLang="en-US" dirty="0" smtClean="0"/>
                        <a:t>クラス</a:t>
                      </a:r>
                      <a:endParaRPr kumimoji="1" lang="ja-JP" altLang="en-US" dirty="0"/>
                    </a:p>
                  </a:txBody>
                  <a:tcPr/>
                </a:tc>
              </a:tr>
              <a:tr h="370840">
                <a:tc>
                  <a:txBody>
                    <a:bodyPr/>
                    <a:lstStyle/>
                    <a:p>
                      <a:r>
                        <a:rPr kumimoji="1" lang="ja-JP" altLang="en-US" dirty="0" smtClean="0"/>
                        <a:t>本研究</a:t>
                      </a:r>
                      <a:endParaRPr kumimoji="1" lang="ja-JP" altLang="en-US" dirty="0"/>
                    </a:p>
                  </a:txBody>
                  <a:tcPr/>
                </a:tc>
                <a:tc>
                  <a:txBody>
                    <a:bodyPr/>
                    <a:lstStyle/>
                    <a:p>
                      <a:r>
                        <a:rPr kumimoji="1" lang="en-US" altLang="ja-JP" dirty="0" smtClean="0"/>
                        <a:t>0.54</a:t>
                      </a:r>
                      <a:endParaRPr kumimoji="1" lang="ja-JP" altLang="en-US" dirty="0"/>
                    </a:p>
                  </a:txBody>
                  <a:tcPr/>
                </a:tc>
                <a:tc>
                  <a:txBody>
                    <a:bodyPr/>
                    <a:lstStyle/>
                    <a:p>
                      <a:r>
                        <a:rPr kumimoji="1" lang="en-US" altLang="ja-JP" dirty="0" smtClean="0"/>
                        <a:t>0.49</a:t>
                      </a:r>
                      <a:endParaRPr kumimoji="1" lang="ja-JP" altLang="en-US" dirty="0"/>
                    </a:p>
                  </a:txBody>
                  <a:tcPr/>
                </a:tc>
                <a:tc>
                  <a:txBody>
                    <a:bodyPr/>
                    <a:lstStyle/>
                    <a:p>
                      <a:r>
                        <a:rPr kumimoji="1" lang="en-US" altLang="ja-JP" dirty="0" smtClean="0"/>
                        <a:t>0.61</a:t>
                      </a:r>
                      <a:endParaRPr kumimoji="1" lang="ja-JP" altLang="en-US" dirty="0"/>
                    </a:p>
                  </a:txBody>
                  <a:tcPr/>
                </a:tc>
              </a:tr>
              <a:tr h="370840">
                <a:tc>
                  <a:txBody>
                    <a:bodyPr/>
                    <a:lstStyle/>
                    <a:p>
                      <a:r>
                        <a:rPr kumimoji="1" lang="en-US" altLang="ja-JP" dirty="0" smtClean="0"/>
                        <a:t>Bloomfield+</a:t>
                      </a:r>
                      <a:endParaRPr kumimoji="1" lang="ja-JP" altLang="en-US" dirty="0"/>
                    </a:p>
                  </a:txBody>
                  <a:tcPr/>
                </a:tc>
                <a:tc>
                  <a:txBody>
                    <a:bodyPr/>
                    <a:lstStyle/>
                    <a:p>
                      <a:r>
                        <a:rPr kumimoji="1" lang="en-US" altLang="ja-JP" dirty="0" smtClean="0"/>
                        <a:t>0.44</a:t>
                      </a:r>
                      <a:endParaRPr kumimoji="1" lang="ja-JP" altLang="en-US" dirty="0"/>
                    </a:p>
                  </a:txBody>
                  <a:tcPr/>
                </a:tc>
                <a:tc>
                  <a:txBody>
                    <a:bodyPr/>
                    <a:lstStyle/>
                    <a:p>
                      <a:r>
                        <a:rPr kumimoji="1" lang="en-US" altLang="ja-JP" dirty="0" smtClean="0"/>
                        <a:t>0.53</a:t>
                      </a:r>
                      <a:endParaRPr kumimoji="1" lang="ja-JP" altLang="en-US" dirty="0"/>
                    </a:p>
                  </a:txBody>
                  <a:tcPr/>
                </a:tc>
                <a:tc>
                  <a:txBody>
                    <a:bodyPr/>
                    <a:lstStyle/>
                    <a:p>
                      <a:r>
                        <a:rPr kumimoji="1" lang="en-US" altLang="ja-JP" dirty="0" smtClean="0"/>
                        <a:t>0.74</a:t>
                      </a:r>
                      <a:endParaRPr kumimoji="1" lang="ja-JP" altLang="en-US" dirty="0"/>
                    </a:p>
                  </a:txBody>
                  <a:tcPr/>
                </a:tc>
              </a:tr>
            </a:tbl>
          </a:graphicData>
        </a:graphic>
      </p:graphicFrame>
      <p:sp>
        <p:nvSpPr>
          <p:cNvPr id="11" name="コンテンツ プレースホルダー 2"/>
          <p:cNvSpPr txBox="1">
            <a:spLocks/>
          </p:cNvSpPr>
          <p:nvPr/>
        </p:nvSpPr>
        <p:spPr>
          <a:xfrm>
            <a:off x="4874983" y="1698400"/>
            <a:ext cx="4146122" cy="360295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a:lstStyle>
          <a:p>
            <a:r>
              <a:rPr lang="en-US" altLang="ja-JP" sz="2000" dirty="0" smtClean="0"/>
              <a:t>True Skill Statics (TSS)</a:t>
            </a:r>
            <a:r>
              <a:rPr lang="ja-JP" altLang="en-US" sz="2000" dirty="0" smtClean="0"/>
              <a:t>で</a:t>
            </a:r>
            <a:r>
              <a:rPr lang="ja-JP" altLang="en-US" sz="2000" dirty="0" smtClean="0"/>
              <a:t>予報アルゴリズム</a:t>
            </a:r>
            <a:r>
              <a:rPr lang="ja-JP" altLang="en-US" sz="2000" dirty="0" smtClean="0"/>
              <a:t>の性能を評価</a:t>
            </a:r>
            <a:endParaRPr lang="en-US" altLang="ja-JP" sz="2000" dirty="0"/>
          </a:p>
          <a:p>
            <a:endParaRPr lang="en-US" altLang="ja-JP" sz="2000" dirty="0" smtClean="0"/>
          </a:p>
          <a:p>
            <a:r>
              <a:rPr lang="ja-JP" altLang="en-US" sz="2000" dirty="0" smtClean="0"/>
              <a:t>黒点</a:t>
            </a:r>
            <a:r>
              <a:rPr lang="ja-JP" altLang="en-US" sz="2000" dirty="0" smtClean="0"/>
              <a:t>の</a:t>
            </a:r>
            <a:r>
              <a:rPr lang="ja-JP" altLang="en-US" sz="2000" dirty="0" smtClean="0"/>
              <a:t>形状</a:t>
            </a:r>
            <a:r>
              <a:rPr lang="ja-JP" altLang="en-US" sz="2000" dirty="0" smtClean="0"/>
              <a:t>分類に基づく</a:t>
            </a:r>
            <a:r>
              <a:rPr lang="ja-JP" altLang="en-US" sz="2000" dirty="0" smtClean="0"/>
              <a:t>経験則</a:t>
            </a:r>
            <a:r>
              <a:rPr lang="en-US" altLang="ja-JP" sz="2000" dirty="0" smtClean="0"/>
              <a:t>(Bloomfield+2012)</a:t>
            </a:r>
            <a:r>
              <a:rPr lang="ja-JP" altLang="en-US" sz="2000" dirty="0" smtClean="0"/>
              <a:t>と比較して、現状は同程度の成績。</a:t>
            </a:r>
            <a:endParaRPr lang="en-US" altLang="ja-JP" sz="2000" dirty="0"/>
          </a:p>
          <a:p>
            <a:endParaRPr lang="en-US" altLang="ja-JP" dirty="0" smtClean="0"/>
          </a:p>
        </p:txBody>
      </p:sp>
      <p:sp>
        <p:nvSpPr>
          <p:cNvPr id="3" name="テキスト ボックス 2"/>
          <p:cNvSpPr txBox="1"/>
          <p:nvPr/>
        </p:nvSpPr>
        <p:spPr>
          <a:xfrm>
            <a:off x="6793907" y="1329068"/>
            <a:ext cx="2002133" cy="369332"/>
          </a:xfrm>
          <a:prstGeom prst="rect">
            <a:avLst/>
          </a:prstGeom>
          <a:noFill/>
        </p:spPr>
        <p:txBody>
          <a:bodyPr wrap="none" rtlCol="0">
            <a:spAutoFit/>
          </a:bodyPr>
          <a:lstStyle/>
          <a:p>
            <a:r>
              <a:rPr kumimoji="1" lang="en-US" altLang="ja-JP" dirty="0" smtClean="0"/>
              <a:t>TP : </a:t>
            </a:r>
            <a:r>
              <a:rPr kumimoji="1" lang="en-US" altLang="ja-JP" dirty="0" smtClean="0"/>
              <a:t>True </a:t>
            </a:r>
            <a:r>
              <a:rPr kumimoji="1" lang="en-US" altLang="ja-JP" dirty="0" smtClean="0"/>
              <a:t>Positive</a:t>
            </a:r>
            <a:endParaRPr kumimoji="1" lang="ja-JP" altLang="en-US" dirty="0"/>
          </a:p>
        </p:txBody>
      </p:sp>
      <p:sp>
        <p:nvSpPr>
          <p:cNvPr id="7" name="テキスト ボックス 6"/>
          <p:cNvSpPr txBox="1"/>
          <p:nvPr/>
        </p:nvSpPr>
        <p:spPr>
          <a:xfrm>
            <a:off x="5694387" y="4977077"/>
            <a:ext cx="2992413" cy="369332"/>
          </a:xfrm>
          <a:prstGeom prst="rect">
            <a:avLst/>
          </a:prstGeom>
          <a:noFill/>
          <a:ln>
            <a:noFill/>
          </a:ln>
        </p:spPr>
        <p:txBody>
          <a:bodyPr wrap="none" rtlCol="0">
            <a:spAutoFit/>
          </a:bodyPr>
          <a:lstStyle/>
          <a:p>
            <a:r>
              <a:rPr kumimoji="1" lang="en-US" altLang="ja-JP" dirty="0" smtClean="0"/>
              <a:t>TSS = 1 </a:t>
            </a:r>
            <a:r>
              <a:rPr kumimoji="1" lang="ja-JP" altLang="en-US" dirty="0" smtClean="0"/>
              <a:t>だと</a:t>
            </a:r>
            <a:r>
              <a:rPr kumimoji="1" lang="en-US" altLang="ja-JP" dirty="0" smtClean="0"/>
              <a:t>100%</a:t>
            </a:r>
            <a:r>
              <a:rPr kumimoji="1" lang="ja-JP" altLang="en-US" dirty="0" smtClean="0"/>
              <a:t>予報的中</a:t>
            </a:r>
            <a:endParaRPr kumimoji="1" lang="ja-JP" altLang="en-US" dirty="0"/>
          </a:p>
        </p:txBody>
      </p:sp>
    </p:spTree>
    <p:extLst>
      <p:ext uri="{BB962C8B-B14F-4D97-AF65-F5344CB8AC3E}">
        <p14:creationId xmlns:p14="http://schemas.microsoft.com/office/powerpoint/2010/main" val="1003269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拡張性</a:t>
            </a:r>
            <a:endParaRPr kumimoji="1" lang="ja-JP" altLang="en-US" dirty="0"/>
          </a:p>
        </p:txBody>
      </p:sp>
      <p:sp>
        <p:nvSpPr>
          <p:cNvPr id="3" name="コンテンツ プレースホルダー 2"/>
          <p:cNvSpPr>
            <a:spLocks noGrp="1"/>
          </p:cNvSpPr>
          <p:nvPr>
            <p:ph idx="1"/>
          </p:nvPr>
        </p:nvSpPr>
        <p:spPr>
          <a:xfrm>
            <a:off x="276097" y="1600199"/>
            <a:ext cx="5133600" cy="5257801"/>
          </a:xfrm>
        </p:spPr>
        <p:txBody>
          <a:bodyPr>
            <a:normAutofit fontScale="92500" lnSpcReduction="20000"/>
          </a:bodyPr>
          <a:lstStyle/>
          <a:p>
            <a:r>
              <a:rPr lang="ja-JP" altLang="en-US" dirty="0" smtClean="0"/>
              <a:t>入力となる特徴ベクトルを拡張、改良</a:t>
            </a:r>
            <a:endParaRPr lang="en-US" altLang="ja-JP" dirty="0" smtClean="0"/>
          </a:p>
          <a:p>
            <a:pPr marL="0" indent="0">
              <a:buNone/>
            </a:pPr>
            <a:r>
              <a:rPr lang="ja-JP" altLang="ja-JP" dirty="0"/>
              <a:t>　</a:t>
            </a:r>
            <a:r>
              <a:rPr lang="ja-JP" altLang="en-US" dirty="0" smtClean="0"/>
              <a:t>＝＞予測性能の向上</a:t>
            </a:r>
            <a:endParaRPr lang="en-US" altLang="ja-JP" dirty="0" smtClean="0"/>
          </a:p>
          <a:p>
            <a:pPr lvl="1"/>
            <a:r>
              <a:rPr lang="ja-JP" altLang="en-US" dirty="0" smtClean="0"/>
              <a:t>多</a:t>
            </a:r>
            <a:r>
              <a:rPr kumimoji="1" lang="ja-JP" altLang="en-US" dirty="0" smtClean="0"/>
              <a:t>波長の画像</a:t>
            </a:r>
            <a:endParaRPr kumimoji="1" lang="en-US" altLang="ja-JP" dirty="0" smtClean="0"/>
          </a:p>
          <a:p>
            <a:pPr lvl="1"/>
            <a:r>
              <a:rPr kumimoji="1" lang="ja-JP" altLang="en-US" dirty="0" smtClean="0"/>
              <a:t>狭視野高解像度画像</a:t>
            </a:r>
            <a:endParaRPr kumimoji="1" lang="en-US" altLang="ja-JP" dirty="0" smtClean="0"/>
          </a:p>
          <a:p>
            <a:pPr lvl="1"/>
            <a:r>
              <a:rPr lang="ja-JP" altLang="en-US" dirty="0" smtClean="0"/>
              <a:t>時間変化の情報</a:t>
            </a:r>
            <a:endParaRPr kumimoji="1" lang="en-US" altLang="ja-JP" dirty="0" smtClean="0"/>
          </a:p>
          <a:p>
            <a:pPr lvl="1"/>
            <a:r>
              <a:rPr lang="ja-JP" altLang="en-US" dirty="0" smtClean="0"/>
              <a:t>物理的推察に基づく特定の物理量</a:t>
            </a:r>
            <a:endParaRPr lang="en-US" altLang="ja-JP" dirty="0" smtClean="0"/>
          </a:p>
          <a:p>
            <a:pPr lvl="1"/>
            <a:endParaRPr kumimoji="1" lang="en-US" altLang="ja-JP" dirty="0"/>
          </a:p>
          <a:p>
            <a:r>
              <a:rPr lang="ja-JP" altLang="en-US" dirty="0" smtClean="0"/>
              <a:t>予報対象も変えられる</a:t>
            </a:r>
            <a:endParaRPr lang="en-US" altLang="ja-JP" dirty="0" smtClean="0"/>
          </a:p>
          <a:p>
            <a:pPr lvl="1"/>
            <a:r>
              <a:rPr kumimoji="1" lang="ja-JP" altLang="en-US" dirty="0" smtClean="0"/>
              <a:t>地磁気変動（地磁気嵐）</a:t>
            </a:r>
            <a:endParaRPr kumimoji="1" lang="en-US" altLang="ja-JP" dirty="0" smtClean="0"/>
          </a:p>
          <a:p>
            <a:pPr lvl="1"/>
            <a:r>
              <a:rPr lang="ja-JP" altLang="en-US" dirty="0" smtClean="0"/>
              <a:t>オーロラ発生</a:t>
            </a:r>
            <a:endParaRPr lang="en-US" altLang="ja-JP" dirty="0" smtClean="0"/>
          </a:p>
          <a:p>
            <a:pPr lvl="1"/>
            <a:r>
              <a:rPr lang="ja-JP" altLang="en-US" dirty="0" smtClean="0"/>
              <a:t>通信障害</a:t>
            </a:r>
            <a:endParaRPr lang="en-US" altLang="ja-JP" dirty="0" smtClean="0"/>
          </a:p>
          <a:p>
            <a:pPr lvl="1"/>
            <a:r>
              <a:rPr kumimoji="1" lang="ja-JP" altLang="en-US" dirty="0" smtClean="0"/>
              <a:t>宇宙放射線</a:t>
            </a:r>
            <a:endParaRPr kumimoji="1" lang="en-US" altLang="ja-JP" dirty="0" smtClean="0"/>
          </a:p>
          <a:p>
            <a:pPr lvl="1"/>
            <a:r>
              <a:rPr kumimoji="1" lang="ja-JP" altLang="en-US" dirty="0" smtClean="0"/>
              <a:t>株価</a:t>
            </a:r>
            <a:endParaRPr kumimoji="1" lang="en-US" altLang="ja-JP" dirty="0" smtClean="0"/>
          </a:p>
          <a:p>
            <a:pPr lvl="1"/>
            <a:r>
              <a:rPr lang="ja-JP" altLang="en-US" dirty="0" smtClean="0"/>
              <a:t>内閣支持率</a:t>
            </a:r>
            <a:endParaRPr lang="en-US" altLang="ja-JP" dirty="0" smtClean="0"/>
          </a:p>
          <a:p>
            <a:pPr lvl="1"/>
            <a:r>
              <a:rPr lang="ja-JP" altLang="en-US" dirty="0" smtClean="0"/>
              <a:t>阪神タイガースの順位</a:t>
            </a:r>
            <a:endParaRPr lang="en-US" altLang="ja-JP" dirty="0" smtClean="0"/>
          </a:p>
          <a:p>
            <a:pPr lvl="1"/>
            <a:r>
              <a:rPr lang="en-US" altLang="ja-JP" dirty="0" smtClean="0"/>
              <a:t>…</a:t>
            </a:r>
          </a:p>
          <a:p>
            <a:pPr lvl="1"/>
            <a:endParaRPr kumimoji="1" lang="ja-JP" altLang="en-US" dirty="0"/>
          </a:p>
        </p:txBody>
      </p:sp>
      <p:pic>
        <p:nvPicPr>
          <p:cNvPr id="5" name="図 4"/>
          <p:cNvPicPr>
            <a:picLocks noChangeAspect="1"/>
          </p:cNvPicPr>
          <p:nvPr/>
        </p:nvPicPr>
        <p:blipFill>
          <a:blip r:embed="rId2"/>
          <a:stretch>
            <a:fillRect/>
          </a:stretch>
        </p:blipFill>
        <p:spPr>
          <a:xfrm>
            <a:off x="5713404" y="3296559"/>
            <a:ext cx="1996965" cy="1231723"/>
          </a:xfrm>
          <a:prstGeom prst="rect">
            <a:avLst/>
          </a:prstGeom>
        </p:spPr>
      </p:pic>
      <p:pic>
        <p:nvPicPr>
          <p:cNvPr id="6" name="図 5" descr="E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550" y="785660"/>
            <a:ext cx="2334835" cy="2174286"/>
          </a:xfrm>
          <a:prstGeom prst="rect">
            <a:avLst/>
          </a:prstGeom>
        </p:spPr>
      </p:pic>
      <p:pic>
        <p:nvPicPr>
          <p:cNvPr id="7" name="図 6"/>
          <p:cNvPicPr>
            <a:picLocks noChangeAspect="1"/>
          </p:cNvPicPr>
          <p:nvPr/>
        </p:nvPicPr>
        <p:blipFill>
          <a:blip r:embed="rId4"/>
          <a:stretch>
            <a:fillRect/>
          </a:stretch>
        </p:blipFill>
        <p:spPr>
          <a:xfrm>
            <a:off x="4365878" y="4789300"/>
            <a:ext cx="4472776" cy="1359965"/>
          </a:xfrm>
          <a:prstGeom prst="rect">
            <a:avLst/>
          </a:prstGeom>
        </p:spPr>
      </p:pic>
    </p:spTree>
    <p:extLst>
      <p:ext uri="{BB962C8B-B14F-4D97-AF65-F5344CB8AC3E}">
        <p14:creationId xmlns:p14="http://schemas.microsoft.com/office/powerpoint/2010/main" val="25344654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69929"/>
            <a:ext cx="8229600" cy="990600"/>
          </a:xfrm>
        </p:spPr>
        <p:txBody>
          <a:bodyPr/>
          <a:lstStyle/>
          <a:p>
            <a:pPr algn="ctr"/>
            <a:r>
              <a:rPr kumimoji="1" lang="ja-JP" altLang="en-US" dirty="0" smtClean="0"/>
              <a:t>ちょっとこわい話</a:t>
            </a:r>
            <a:endParaRPr kumimoji="1" lang="ja-JP" altLang="en-US" dirty="0"/>
          </a:p>
        </p:txBody>
      </p:sp>
    </p:spTree>
    <p:extLst>
      <p:ext uri="{BB962C8B-B14F-4D97-AF65-F5344CB8AC3E}">
        <p14:creationId xmlns:p14="http://schemas.microsoft.com/office/powerpoint/2010/main" val="27081259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25538"/>
            <a:ext cx="80645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6300788" y="4365625"/>
            <a:ext cx="1958975" cy="617538"/>
          </a:xfrm>
          <a:prstGeom prst="rect">
            <a:avLst/>
          </a:prstGeom>
          <a:noFill/>
          <a:ln>
            <a:noFill/>
          </a:ln>
        </p:spPr>
        <p:txBody>
          <a:bodyPr lIns="81639" tIns="40820" rIns="81639" bIns="40820">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a:buSzPct val="45000"/>
              <a:buFont typeface="StarSymbol" charset="0"/>
              <a:buNone/>
            </a:pPr>
            <a:r>
              <a:rPr lang="en-US" altLang="ja-JP" sz="2400" dirty="0" err="1">
                <a:solidFill>
                  <a:srgbClr val="FF0000"/>
                </a:solidFill>
                <a:latin typeface="Arial Unicode MS" charset="0"/>
                <a:cs typeface="Arial Unicode MS" charset="0"/>
              </a:rPr>
              <a:t>superflare</a:t>
            </a:r>
            <a:endParaRPr lang="ja-JP" altLang="en-US" sz="2400" dirty="0">
              <a:solidFill>
                <a:srgbClr val="FF0000"/>
              </a:solidFill>
              <a:latin typeface="Arial Unicode MS" charset="0"/>
              <a:cs typeface="Arial Unicode MS" charset="0"/>
            </a:endParaRPr>
          </a:p>
        </p:txBody>
      </p:sp>
      <p:sp>
        <p:nvSpPr>
          <p:cNvPr id="7" name="テキスト ボックス 6"/>
          <p:cNvSpPr txBox="1"/>
          <p:nvPr/>
        </p:nvSpPr>
        <p:spPr>
          <a:xfrm>
            <a:off x="1979613" y="2474913"/>
            <a:ext cx="1795462" cy="468312"/>
          </a:xfrm>
          <a:prstGeom prst="rect">
            <a:avLst/>
          </a:prstGeom>
          <a:noFill/>
          <a:ln>
            <a:noFill/>
          </a:ln>
        </p:spPr>
        <p:txBody>
          <a:bodyPr lIns="81639" tIns="40820" rIns="81639" bIns="4082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defRPr sz="2000"/>
            </a:pPr>
            <a:r>
              <a:rPr lang="ja-JP" altLang="en-US" sz="2000" dirty="0">
                <a:latin typeface="Arial" pitchFamily="18"/>
                <a:ea typeface="VL ゴシック" pitchFamily="2"/>
                <a:cs typeface="VL ゴシック" pitchFamily="2"/>
              </a:rPr>
              <a:t>ナノフレア</a:t>
            </a:r>
          </a:p>
        </p:txBody>
      </p:sp>
      <p:sp>
        <p:nvSpPr>
          <p:cNvPr id="8" name="直線コネクタ 7"/>
          <p:cNvSpPr/>
          <p:nvPr/>
        </p:nvSpPr>
        <p:spPr>
          <a:xfrm flipV="1">
            <a:off x="2411413" y="1992313"/>
            <a:ext cx="38100" cy="573087"/>
          </a:xfrm>
          <a:prstGeom prst="line">
            <a:avLst/>
          </a:prstGeom>
          <a:noFill/>
          <a:ln w="0">
            <a:solidFill>
              <a:srgbClr val="000000"/>
            </a:solidFill>
            <a:prstDash val="solid"/>
            <a:tailEnd type="arrow"/>
          </a:ln>
        </p:spPr>
        <p:txBody>
          <a:bodyPr lIns="81639" tIns="40820" rIns="81639" bIns="408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defRPr/>
            </a:pPr>
            <a:endParaRPr lang="en-US" sz="1600" dirty="0">
              <a:latin typeface="Arial" pitchFamily="18"/>
              <a:ea typeface="VL ゴシック" pitchFamily="2"/>
              <a:cs typeface="VL ゴシック" pitchFamily="2"/>
            </a:endParaRPr>
          </a:p>
        </p:txBody>
      </p:sp>
      <p:sp>
        <p:nvSpPr>
          <p:cNvPr id="9" name="テキスト ボックス 8"/>
          <p:cNvSpPr txBox="1"/>
          <p:nvPr/>
        </p:nvSpPr>
        <p:spPr>
          <a:xfrm>
            <a:off x="4500563" y="2755900"/>
            <a:ext cx="1958975" cy="528638"/>
          </a:xfrm>
          <a:prstGeom prst="rect">
            <a:avLst/>
          </a:prstGeom>
          <a:noFill/>
          <a:ln>
            <a:noFill/>
          </a:ln>
        </p:spPr>
        <p:txBody>
          <a:bodyPr lIns="81639" tIns="40820" rIns="81639" bIns="40820">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a:buSzPct val="45000"/>
              <a:buFont typeface="StarSymbol" charset="0"/>
              <a:buNone/>
            </a:pPr>
            <a:r>
              <a:rPr lang="ja-JP" altLang="en-US" sz="2000">
                <a:latin typeface="Arial Unicode MS" charset="0"/>
                <a:cs typeface="Arial Unicode MS" charset="0"/>
              </a:rPr>
              <a:t>マイクロフレア</a:t>
            </a:r>
          </a:p>
        </p:txBody>
      </p:sp>
      <p:sp>
        <p:nvSpPr>
          <p:cNvPr id="10" name="直線コネクタ 9"/>
          <p:cNvSpPr/>
          <p:nvPr/>
        </p:nvSpPr>
        <p:spPr>
          <a:xfrm flipH="1">
            <a:off x="4081463" y="3054350"/>
            <a:ext cx="419100" cy="14288"/>
          </a:xfrm>
          <a:prstGeom prst="line">
            <a:avLst/>
          </a:prstGeom>
          <a:noFill/>
          <a:ln w="0">
            <a:solidFill>
              <a:srgbClr val="000000"/>
            </a:solidFill>
            <a:prstDash val="solid"/>
            <a:tailEnd type="arrow"/>
          </a:ln>
        </p:spPr>
        <p:txBody>
          <a:bodyPr lIns="81639" tIns="40820" rIns="81639" bIns="408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defRPr/>
            </a:pPr>
            <a:endParaRPr lang="en-US" sz="1600" dirty="0">
              <a:latin typeface="Arial" pitchFamily="18"/>
              <a:ea typeface="VL ゴシック" pitchFamily="2"/>
              <a:cs typeface="VL ゴシック" pitchFamily="2"/>
            </a:endParaRPr>
          </a:p>
        </p:txBody>
      </p:sp>
      <p:sp>
        <p:nvSpPr>
          <p:cNvPr id="12" name="テキスト ボックス 11"/>
          <p:cNvSpPr txBox="1"/>
          <p:nvPr/>
        </p:nvSpPr>
        <p:spPr>
          <a:xfrm>
            <a:off x="2916238" y="3500438"/>
            <a:ext cx="2938462" cy="619125"/>
          </a:xfrm>
          <a:prstGeom prst="rect">
            <a:avLst/>
          </a:prstGeom>
          <a:noFill/>
          <a:ln>
            <a:noFill/>
          </a:ln>
        </p:spPr>
        <p:txBody>
          <a:bodyPr lIns="81639" tIns="40820" rIns="81639" bIns="40820">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a:buSzPct val="45000"/>
              <a:buFont typeface="StarSymbol" charset="0"/>
              <a:buNone/>
            </a:pPr>
            <a:r>
              <a:rPr lang="ja-JP" altLang="en-US" sz="2400">
                <a:latin typeface="Arial Unicode MS" charset="0"/>
                <a:cs typeface="Arial Unicode MS" charset="0"/>
              </a:rPr>
              <a:t>太陽フレア</a:t>
            </a:r>
          </a:p>
        </p:txBody>
      </p:sp>
      <p:sp>
        <p:nvSpPr>
          <p:cNvPr id="17" name="テキスト ボックス 16"/>
          <p:cNvSpPr txBox="1">
            <a:spLocks noChangeArrowheads="1"/>
          </p:cNvSpPr>
          <p:nvPr/>
        </p:nvSpPr>
        <p:spPr bwMode="auto">
          <a:xfrm>
            <a:off x="6172200" y="3911837"/>
            <a:ext cx="2087563" cy="20928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endParaRPr lang="en-US" altLang="ja-JP" sz="2000" dirty="0" smtClean="0"/>
          </a:p>
          <a:p>
            <a:pPr eaLnBrk="1" hangingPunct="1"/>
            <a:r>
              <a:rPr lang="ja-JP" altLang="en-US" sz="2000" dirty="0" smtClean="0"/>
              <a:t>どこまでいくか？</a:t>
            </a:r>
            <a:endParaRPr lang="en-US" altLang="ja-JP" sz="2000" dirty="0" smtClean="0"/>
          </a:p>
          <a:p>
            <a:pPr eaLnBrk="1" hangingPunct="1"/>
            <a:endParaRPr lang="en-US" altLang="ja-JP" dirty="0" smtClean="0"/>
          </a:p>
          <a:p>
            <a:pPr eaLnBrk="1" hangingPunct="1"/>
            <a:endParaRPr lang="en-US" altLang="ja-JP" dirty="0"/>
          </a:p>
          <a:p>
            <a:pPr eaLnBrk="1" hangingPunct="1"/>
            <a:endParaRPr lang="en-US" altLang="ja-JP" dirty="0" smtClean="0"/>
          </a:p>
          <a:p>
            <a:pPr eaLnBrk="1" hangingPunct="1"/>
            <a:endParaRPr lang="en-US" altLang="ja-JP" dirty="0"/>
          </a:p>
          <a:p>
            <a:pPr eaLnBrk="1" hangingPunct="1"/>
            <a:endParaRPr lang="en-US" altLang="ja-JP" dirty="0" smtClean="0"/>
          </a:p>
        </p:txBody>
      </p:sp>
      <p:sp>
        <p:nvSpPr>
          <p:cNvPr id="4" name="直線コネクタ 3"/>
          <p:cNvSpPr/>
          <p:nvPr/>
        </p:nvSpPr>
        <p:spPr>
          <a:xfrm>
            <a:off x="2063750" y="1557338"/>
            <a:ext cx="5387975" cy="4408487"/>
          </a:xfrm>
          <a:prstGeom prst="line">
            <a:avLst/>
          </a:prstGeom>
          <a:noFill/>
          <a:ln w="72000">
            <a:solidFill>
              <a:srgbClr val="FF0000"/>
            </a:solidFill>
            <a:prstDash val="solid"/>
          </a:ln>
        </p:spPr>
        <p:txBody>
          <a:bodyPr lIns="114295" tIns="73475" rIns="114295" bIns="73475"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defRPr/>
            </a:pPr>
            <a:endParaRPr lang="en-US" sz="1600" dirty="0">
              <a:latin typeface="Arial" pitchFamily="18"/>
              <a:ea typeface="VL ゴシック" pitchFamily="2"/>
              <a:cs typeface="VL ゴシック" pitchFamily="2"/>
            </a:endParaRPr>
          </a:p>
        </p:txBody>
      </p:sp>
      <p:sp>
        <p:nvSpPr>
          <p:cNvPr id="55307" name="テキスト ボックス 12"/>
          <p:cNvSpPr txBox="1">
            <a:spLocks noChangeArrowheads="1"/>
          </p:cNvSpPr>
          <p:nvPr/>
        </p:nvSpPr>
        <p:spPr bwMode="auto">
          <a:xfrm>
            <a:off x="2616200" y="4206082"/>
            <a:ext cx="281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2400" dirty="0"/>
              <a:t>最大級の太陽フレア</a:t>
            </a:r>
          </a:p>
        </p:txBody>
      </p:sp>
      <p:sp>
        <p:nvSpPr>
          <p:cNvPr id="16" name="円/楕円 15"/>
          <p:cNvSpPr/>
          <p:nvPr/>
        </p:nvSpPr>
        <p:spPr>
          <a:xfrm flipH="1" flipV="1">
            <a:off x="5435600" y="4221163"/>
            <a:ext cx="215900" cy="215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タイトル 1"/>
          <p:cNvSpPr txBox="1">
            <a:spLocks/>
          </p:cNvSpPr>
          <p:nvPr/>
        </p:nvSpPr>
        <p:spPr>
          <a:xfrm>
            <a:off x="468313" y="491332"/>
            <a:ext cx="8280400" cy="1268412"/>
          </a:xfrm>
          <a:prstGeom prst="rect">
            <a:avLst/>
          </a:prstGeom>
        </p:spPr>
        <p:txBody>
          <a:bodyPr/>
          <a:lstStyle/>
          <a:p>
            <a:pPr algn="ctr" fontAlgn="auto">
              <a:spcAft>
                <a:spcPts val="0"/>
              </a:spcAft>
              <a:defRPr/>
            </a:pPr>
            <a:r>
              <a:rPr lang="ja-JP" altLang="en-US" sz="3200" dirty="0">
                <a:latin typeface="Arial" pitchFamily="34" charset="0"/>
                <a:ea typeface="ＭＳ Ｐゴシック" pitchFamily="50" charset="-128"/>
                <a:cs typeface="+mn-cs"/>
              </a:rPr>
              <a:t>太陽</a:t>
            </a:r>
            <a:r>
              <a:rPr lang="ja-JP" altLang="en-US" sz="3200" dirty="0" smtClean="0">
                <a:latin typeface="Arial" pitchFamily="34" charset="0"/>
                <a:ea typeface="ＭＳ Ｐゴシック" pitchFamily="50" charset="-128"/>
                <a:cs typeface="+mn-cs"/>
              </a:rPr>
              <a:t>フレアの発生頻度</a:t>
            </a:r>
            <a:endParaRPr lang="ja-JP" altLang="en-US" sz="3200" dirty="0">
              <a:latin typeface="+mj-lt"/>
              <a:ea typeface="+mj-ea"/>
              <a:cs typeface="+mj-cs"/>
            </a:endParaRPr>
          </a:p>
        </p:txBody>
      </p:sp>
      <p:sp>
        <p:nvSpPr>
          <p:cNvPr id="55310" name="テキスト ボックス 18"/>
          <p:cNvSpPr txBox="1">
            <a:spLocks noChangeArrowheads="1"/>
          </p:cNvSpPr>
          <p:nvPr/>
        </p:nvSpPr>
        <p:spPr bwMode="auto">
          <a:xfrm>
            <a:off x="468313" y="981075"/>
            <a:ext cx="7731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a:t>フレア</a:t>
            </a:r>
            <a:endParaRPr lang="en-US" altLang="ja-JP"/>
          </a:p>
          <a:p>
            <a:pPr eaLnBrk="1" hangingPunct="1"/>
            <a:r>
              <a:rPr lang="ja-JP" altLang="en-US"/>
              <a:t>発生</a:t>
            </a:r>
            <a:endParaRPr lang="en-US" altLang="ja-JP"/>
          </a:p>
          <a:p>
            <a:pPr eaLnBrk="1" hangingPunct="1"/>
            <a:r>
              <a:rPr lang="ja-JP" altLang="en-US"/>
              <a:t>頻度</a:t>
            </a:r>
          </a:p>
        </p:txBody>
      </p:sp>
      <p:sp>
        <p:nvSpPr>
          <p:cNvPr id="55311" name="テキスト ボックス 19"/>
          <p:cNvSpPr txBox="1">
            <a:spLocks noChangeArrowheads="1"/>
          </p:cNvSpPr>
          <p:nvPr/>
        </p:nvSpPr>
        <p:spPr bwMode="auto">
          <a:xfrm>
            <a:off x="5940425" y="6308725"/>
            <a:ext cx="2101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dirty="0" smtClean="0"/>
              <a:t>フレア</a:t>
            </a:r>
            <a:r>
              <a:rPr lang="ja-JP" altLang="en-US" dirty="0" smtClean="0"/>
              <a:t>の</a:t>
            </a:r>
            <a:r>
              <a:rPr lang="ja-JP" altLang="en-US" dirty="0" smtClean="0"/>
              <a:t>エネルギー</a:t>
            </a:r>
            <a:endParaRPr lang="ja-JP" altLang="en-US" dirty="0"/>
          </a:p>
        </p:txBody>
      </p:sp>
    </p:spTree>
    <p:extLst>
      <p:ext uri="{BB962C8B-B14F-4D97-AF65-F5344CB8AC3E}">
        <p14:creationId xmlns:p14="http://schemas.microsoft.com/office/powerpoint/2010/main" val="2151607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2"/>
          <p:cNvSpPr>
            <a:spLocks noGrp="1"/>
          </p:cNvSpPr>
          <p:nvPr>
            <p:ph type="title"/>
          </p:nvPr>
        </p:nvSpPr>
        <p:spPr/>
        <p:txBody>
          <a:bodyPr>
            <a:normAutofit fontScale="90000"/>
          </a:bodyPr>
          <a:lstStyle/>
          <a:p>
            <a:r>
              <a:rPr lang="ja-JP" altLang="en-US" dirty="0" smtClean="0">
                <a:latin typeface="Calibri" charset="0"/>
                <a:ea typeface="ＭＳ Ｐゴシック" charset="0"/>
              </a:rPr>
              <a:t>スーパーフレアの発見</a:t>
            </a:r>
            <a:r>
              <a:rPr lang="en-US" altLang="ja-JP" dirty="0" smtClean="0">
                <a:latin typeface="Calibri" charset="0"/>
                <a:ea typeface="ＭＳ Ｐゴシック" charset="0"/>
              </a:rPr>
              <a:t/>
            </a:r>
            <a:br>
              <a:rPr lang="en-US" altLang="ja-JP" dirty="0" smtClean="0">
                <a:latin typeface="Calibri" charset="0"/>
                <a:ea typeface="ＭＳ Ｐゴシック" charset="0"/>
              </a:rPr>
            </a:br>
            <a:r>
              <a:rPr lang="en-US" altLang="ja-JP" sz="2700" dirty="0" smtClean="0">
                <a:latin typeface="Calibri" charset="0"/>
                <a:ea typeface="ＭＳ Ｐゴシック" charset="0"/>
              </a:rPr>
              <a:t>(</a:t>
            </a:r>
            <a:r>
              <a:rPr lang="en-US" altLang="ja-JP" sz="2700" dirty="0" err="1" smtClean="0">
                <a:latin typeface="Calibri" charset="0"/>
                <a:ea typeface="ＭＳ Ｐゴシック" charset="0"/>
              </a:rPr>
              <a:t>Maehara</a:t>
            </a:r>
            <a:r>
              <a:rPr lang="en-US" altLang="ja-JP" sz="2700" dirty="0" smtClean="0">
                <a:latin typeface="Calibri" charset="0"/>
                <a:ea typeface="ＭＳ Ｐゴシック" charset="0"/>
              </a:rPr>
              <a:t> et al. 2012 Nature)</a:t>
            </a:r>
            <a:endParaRPr lang="ja-JP" altLang="en-US" sz="2700" dirty="0">
              <a:latin typeface="Calibri" charset="0"/>
              <a:ea typeface="ＭＳ Ｐゴシック" charset="0"/>
            </a:endParaRPr>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412875"/>
            <a:ext cx="438785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151" y="1739522"/>
            <a:ext cx="4454330" cy="31175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5577167" y="1875926"/>
            <a:ext cx="1518364" cy="1107996"/>
          </a:xfrm>
          <a:prstGeom prst="rect">
            <a:avLst/>
          </a:prstGeom>
          <a:noFill/>
        </p:spPr>
        <p:txBody>
          <a:bodyPr wrap="none" rtlCol="0">
            <a:spAutoFit/>
          </a:bodyPr>
          <a:lstStyle/>
          <a:p>
            <a:r>
              <a:rPr kumimoji="1" lang="ja-JP" altLang="en-US" dirty="0" smtClean="0"/>
              <a:t>ケプラー衛星</a:t>
            </a:r>
            <a:endParaRPr kumimoji="1" lang="en-US" altLang="ja-JP" dirty="0" smtClean="0"/>
          </a:p>
          <a:p>
            <a:r>
              <a:rPr kumimoji="1" lang="ja-JP" altLang="en-US" sz="1600" dirty="0" smtClean="0"/>
              <a:t>（太陽系外惑星</a:t>
            </a:r>
            <a:endParaRPr kumimoji="1" lang="en-US" altLang="ja-JP" sz="1600" dirty="0" smtClean="0"/>
          </a:p>
          <a:p>
            <a:r>
              <a:rPr kumimoji="1" lang="ja-JP" altLang="en-US" sz="1600" dirty="0" smtClean="0"/>
              <a:t>探査用の</a:t>
            </a:r>
            <a:endParaRPr kumimoji="1" lang="en-US" altLang="ja-JP" sz="1600" dirty="0" smtClean="0"/>
          </a:p>
          <a:p>
            <a:r>
              <a:rPr kumimoji="1" lang="ja-JP" altLang="en-US" sz="1600" dirty="0" smtClean="0"/>
              <a:t>宇宙望遠鏡）</a:t>
            </a:r>
            <a:endParaRPr kumimoji="1" lang="ja-JP" altLang="en-US" sz="1600" dirty="0"/>
          </a:p>
        </p:txBody>
      </p:sp>
      <p:sp>
        <p:nvSpPr>
          <p:cNvPr id="5" name="テキスト ボックス 4"/>
          <p:cNvSpPr txBox="1"/>
          <p:nvPr/>
        </p:nvSpPr>
        <p:spPr>
          <a:xfrm>
            <a:off x="319151" y="4884641"/>
            <a:ext cx="5009528" cy="1015663"/>
          </a:xfrm>
          <a:prstGeom prst="rect">
            <a:avLst/>
          </a:prstGeom>
          <a:noFill/>
          <a:ln>
            <a:solidFill>
              <a:srgbClr val="FF0000"/>
            </a:solidFill>
          </a:ln>
        </p:spPr>
        <p:txBody>
          <a:bodyPr wrap="square" rtlCol="0">
            <a:spAutoFit/>
          </a:bodyPr>
          <a:lstStyle/>
          <a:p>
            <a:r>
              <a:rPr kumimoji="1" lang="ja-JP" altLang="en-US" sz="2000" dirty="0" smtClean="0"/>
              <a:t>太陽とそっくりの恒星を大量に観測したところ、最大級の太陽フレアの</a:t>
            </a:r>
            <a:r>
              <a:rPr kumimoji="1" lang="en-US" altLang="ja-JP" sz="2000" dirty="0" smtClean="0"/>
              <a:t>1000</a:t>
            </a:r>
            <a:r>
              <a:rPr kumimoji="1" lang="ja-JP" altLang="en-US" sz="2000" dirty="0" smtClean="0"/>
              <a:t>倍にもなる</a:t>
            </a:r>
            <a:endParaRPr kumimoji="1" lang="en-US" altLang="ja-JP" sz="2000" dirty="0" smtClean="0"/>
          </a:p>
          <a:p>
            <a:r>
              <a:rPr kumimoji="1" lang="ja-JP" altLang="en-US" sz="2000" dirty="0" smtClean="0"/>
              <a:t>スーパーフレアを起こす星を</a:t>
            </a:r>
            <a:r>
              <a:rPr kumimoji="1" lang="en-US" altLang="ja-JP" sz="2000" dirty="0" smtClean="0"/>
              <a:t>148</a:t>
            </a:r>
            <a:r>
              <a:rPr kumimoji="1" lang="ja-JP" altLang="en-US" sz="2000" dirty="0" smtClean="0"/>
              <a:t>個も発見！</a:t>
            </a:r>
            <a:endParaRPr kumimoji="1" lang="ja-JP" altLang="en-US" sz="2000" dirty="0"/>
          </a:p>
        </p:txBody>
      </p:sp>
      <p:grpSp>
        <p:nvGrpSpPr>
          <p:cNvPr id="8" name="図形グループ 7"/>
          <p:cNvGrpSpPr/>
          <p:nvPr/>
        </p:nvGrpSpPr>
        <p:grpSpPr>
          <a:xfrm>
            <a:off x="457200" y="5994655"/>
            <a:ext cx="6812931" cy="846949"/>
            <a:chOff x="457200" y="5994655"/>
            <a:chExt cx="6812931" cy="846949"/>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994655"/>
              <a:ext cx="3446204" cy="84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3903404" y="6472272"/>
              <a:ext cx="3366727" cy="369332"/>
            </a:xfrm>
            <a:prstGeom prst="rect">
              <a:avLst/>
            </a:prstGeom>
            <a:noFill/>
          </p:spPr>
          <p:txBody>
            <a:bodyPr wrap="none" rtlCol="0">
              <a:spAutoFit/>
            </a:bodyPr>
            <a:lstStyle/>
            <a:p>
              <a:r>
                <a:rPr kumimoji="1" lang="ja-JP" altLang="en-US" dirty="0" smtClean="0"/>
                <a:t>京大理学部の学部生たちの成果</a:t>
              </a:r>
              <a:endParaRPr kumimoji="1" lang="ja-JP" altLang="en-US" dirty="0"/>
            </a:p>
          </p:txBody>
        </p:sp>
      </p:grpSp>
    </p:spTree>
    <p:extLst>
      <p:ext uri="{BB962C8B-B14F-4D97-AF65-F5344CB8AC3E}">
        <p14:creationId xmlns:p14="http://schemas.microsoft.com/office/powerpoint/2010/main" val="13059748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スーパーフレア想像図</a:t>
            </a:r>
            <a:endParaRPr kumimoji="1" lang="ja-JP" altLang="en-US"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374" y="1665561"/>
            <a:ext cx="3679985" cy="35253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descr="MDI_int_dk_2003"/>
          <p:cNvPicPr>
            <a:picLocks noChangeAspect="1" noChangeArrowheads="1"/>
          </p:cNvPicPr>
          <p:nvPr/>
        </p:nvPicPr>
        <p:blipFill>
          <a:blip r:embed="rId3" cstate="print"/>
          <a:srcRect/>
          <a:stretch>
            <a:fillRect/>
          </a:stretch>
        </p:blipFill>
        <p:spPr>
          <a:xfrm>
            <a:off x="625633" y="1665560"/>
            <a:ext cx="3515827" cy="3515827"/>
          </a:xfrm>
          <a:prstGeom prst="rect">
            <a:avLst/>
          </a:prstGeom>
          <a:ln w="19050">
            <a:solidFill>
              <a:schemeClr val="bg1"/>
            </a:solidFill>
          </a:ln>
        </p:spPr>
      </p:pic>
      <p:sp>
        <p:nvSpPr>
          <p:cNvPr id="6" name="テキスト ボックス 5"/>
          <p:cNvSpPr txBox="1"/>
          <p:nvPr/>
        </p:nvSpPr>
        <p:spPr>
          <a:xfrm>
            <a:off x="773073" y="5218569"/>
            <a:ext cx="1338828" cy="369332"/>
          </a:xfrm>
          <a:prstGeom prst="rect">
            <a:avLst/>
          </a:prstGeom>
          <a:noFill/>
        </p:spPr>
        <p:txBody>
          <a:bodyPr wrap="none" rtlCol="0">
            <a:spAutoFit/>
          </a:bodyPr>
          <a:lstStyle/>
          <a:p>
            <a:r>
              <a:rPr kumimoji="1" lang="ja-JP" altLang="en-US" dirty="0" smtClean="0"/>
              <a:t>普通の太陽</a:t>
            </a:r>
            <a:endParaRPr kumimoji="1" lang="ja-JP" altLang="en-US" dirty="0"/>
          </a:p>
        </p:txBody>
      </p:sp>
      <p:sp>
        <p:nvSpPr>
          <p:cNvPr id="8" name="テキスト ボックス 7"/>
          <p:cNvSpPr txBox="1"/>
          <p:nvPr/>
        </p:nvSpPr>
        <p:spPr>
          <a:xfrm>
            <a:off x="4873665" y="5246718"/>
            <a:ext cx="3414516" cy="369332"/>
          </a:xfrm>
          <a:prstGeom prst="rect">
            <a:avLst/>
          </a:prstGeom>
          <a:noFill/>
        </p:spPr>
        <p:txBody>
          <a:bodyPr wrap="none" rtlCol="0">
            <a:spAutoFit/>
          </a:bodyPr>
          <a:lstStyle/>
          <a:p>
            <a:r>
              <a:rPr kumimoji="1" lang="ja-JP" altLang="en-US" dirty="0" smtClean="0"/>
              <a:t>スーパーフレアを起こす太陽型星</a:t>
            </a:r>
            <a:endParaRPr kumimoji="1" lang="ja-JP" altLang="en-US" dirty="0"/>
          </a:p>
        </p:txBody>
      </p:sp>
    </p:spTree>
    <p:extLst>
      <p:ext uri="{BB962C8B-B14F-4D97-AF65-F5344CB8AC3E}">
        <p14:creationId xmlns:p14="http://schemas.microsoft.com/office/powerpoint/2010/main" val="34934927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004" y="504523"/>
            <a:ext cx="8229600" cy="990600"/>
          </a:xfrm>
        </p:spPr>
        <p:txBody>
          <a:bodyPr>
            <a:normAutofit/>
          </a:bodyPr>
          <a:lstStyle/>
          <a:p>
            <a:r>
              <a:rPr kumimoji="1" lang="ja-JP" altLang="en-US" sz="3600" dirty="0" smtClean="0"/>
              <a:t>もし太陽で起きたらどうなる？</a:t>
            </a:r>
            <a:endParaRPr kumimoji="1" lang="ja-JP" altLang="en-US" sz="3600" dirty="0"/>
          </a:p>
        </p:txBody>
      </p:sp>
      <p:sp>
        <p:nvSpPr>
          <p:cNvPr id="3" name="コンテンツ プレースホルダー 2"/>
          <p:cNvSpPr>
            <a:spLocks noGrp="1"/>
          </p:cNvSpPr>
          <p:nvPr>
            <p:ph idx="1"/>
          </p:nvPr>
        </p:nvSpPr>
        <p:spPr/>
        <p:txBody>
          <a:bodyPr/>
          <a:lstStyle/>
          <a:p>
            <a:r>
              <a:rPr lang="ja-JP" altLang="en-US" dirty="0" smtClean="0"/>
              <a:t>人工衛星壊滅（気象、通信、</a:t>
            </a:r>
            <a:r>
              <a:rPr lang="en-US" altLang="ja-JP" dirty="0" smtClean="0"/>
              <a:t>GPS…</a:t>
            </a:r>
            <a:r>
              <a:rPr lang="ja-JP" altLang="en-US" dirty="0" smtClean="0"/>
              <a:t>）</a:t>
            </a:r>
            <a:endParaRPr lang="en-US" altLang="ja-JP" dirty="0" smtClean="0"/>
          </a:p>
          <a:p>
            <a:r>
              <a:rPr kumimoji="1" lang="ja-JP" altLang="en-US" dirty="0" smtClean="0"/>
              <a:t>全地球規模で停電</a:t>
            </a:r>
            <a:endParaRPr kumimoji="1" lang="en-US" altLang="ja-JP" dirty="0" smtClean="0"/>
          </a:p>
          <a:p>
            <a:r>
              <a:rPr kumimoji="1" lang="ja-JP" altLang="en-US" dirty="0" smtClean="0"/>
              <a:t>航空機程度の高度でも深刻な被爆</a:t>
            </a:r>
            <a:endParaRPr kumimoji="1" lang="en-US" altLang="ja-JP" dirty="0" smtClean="0"/>
          </a:p>
          <a:p>
            <a:r>
              <a:rPr lang="ja-JP" altLang="en-US" dirty="0" smtClean="0"/>
              <a:t>オゾン層の長期にわたる減少</a:t>
            </a:r>
            <a:endParaRPr lang="en-US" altLang="ja-JP" dirty="0" smtClean="0"/>
          </a:p>
          <a:p>
            <a:endParaRPr lang="en-US" altLang="ja-JP" dirty="0" smtClean="0"/>
          </a:p>
          <a:p>
            <a:r>
              <a:rPr kumimoji="1" lang="ja-JP" altLang="en-US" dirty="0" smtClean="0"/>
              <a:t>大阪でオーロラ</a:t>
            </a:r>
            <a:endParaRPr kumimoji="1" lang="ja-JP" altLang="en-US" dirty="0"/>
          </a:p>
        </p:txBody>
      </p:sp>
      <p:grpSp>
        <p:nvGrpSpPr>
          <p:cNvPr id="13" name="図形グループ 12"/>
          <p:cNvGrpSpPr/>
          <p:nvPr/>
        </p:nvGrpSpPr>
        <p:grpSpPr>
          <a:xfrm>
            <a:off x="457200" y="3220036"/>
            <a:ext cx="8495186" cy="3637964"/>
            <a:chOff x="457200" y="3220036"/>
            <a:chExt cx="8495186" cy="3637964"/>
          </a:xfrm>
        </p:grpSpPr>
        <p:sp>
          <p:nvSpPr>
            <p:cNvPr id="6" name="テキスト ボックス 5"/>
            <p:cNvSpPr txBox="1"/>
            <p:nvPr/>
          </p:nvSpPr>
          <p:spPr>
            <a:xfrm>
              <a:off x="457200" y="5646547"/>
              <a:ext cx="3506088" cy="923330"/>
            </a:xfrm>
            <a:prstGeom prst="rect">
              <a:avLst/>
            </a:prstGeom>
            <a:noFill/>
            <a:ln>
              <a:solidFill>
                <a:srgbClr val="FF0000"/>
              </a:solidFill>
            </a:ln>
          </p:spPr>
          <p:txBody>
            <a:bodyPr wrap="none" rtlCol="0">
              <a:spAutoFit/>
            </a:bodyPr>
            <a:lstStyle/>
            <a:p>
              <a:r>
                <a:rPr kumimoji="1" lang="en-US" altLang="ja-JP" dirty="0" smtClean="0"/>
                <a:t>8</a:t>
              </a:r>
              <a:r>
                <a:rPr kumimoji="1" lang="ja-JP" altLang="en-US" dirty="0" smtClean="0"/>
                <a:t>世紀と</a:t>
              </a:r>
              <a:r>
                <a:rPr kumimoji="1" lang="en-US" altLang="ja-JP" dirty="0" smtClean="0"/>
                <a:t>10</a:t>
              </a:r>
              <a:r>
                <a:rPr kumimoji="1" lang="ja-JP" altLang="en-US" dirty="0" smtClean="0"/>
                <a:t>世紀に大量の宇宙線が</a:t>
              </a:r>
              <a:endParaRPr kumimoji="1" lang="en-US" altLang="ja-JP" dirty="0" smtClean="0"/>
            </a:p>
            <a:p>
              <a:r>
                <a:rPr kumimoji="1" lang="ja-JP" altLang="en-US" dirty="0" smtClean="0"/>
                <a:t>飛来（</a:t>
              </a:r>
              <a:r>
                <a:rPr kumimoji="1" lang="en-US" altLang="ja-JP" dirty="0" smtClean="0"/>
                <a:t>Miyake et al. 2012, 2013)</a:t>
              </a:r>
            </a:p>
            <a:p>
              <a:r>
                <a:rPr kumimoji="1" lang="ja-JP" altLang="en-US" dirty="0" smtClean="0"/>
                <a:t>巨大太陽フレアか？</a:t>
              </a:r>
              <a:endParaRPr kumimoji="1" lang="ja-JP"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972" y="3652036"/>
              <a:ext cx="4913414" cy="320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線矢印コネクタ 18"/>
            <p:cNvCxnSpPr>
              <a:cxnSpLocks noChangeShapeType="1"/>
            </p:cNvCxnSpPr>
            <p:nvPr/>
          </p:nvCxnSpPr>
          <p:spPr bwMode="auto">
            <a:xfrm>
              <a:off x="6197545" y="3652036"/>
              <a:ext cx="0" cy="487024"/>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 name="直線矢印コネクタ 15"/>
            <p:cNvCxnSpPr>
              <a:cxnSpLocks noChangeShapeType="1"/>
            </p:cNvCxnSpPr>
            <p:nvPr/>
          </p:nvCxnSpPr>
          <p:spPr bwMode="auto">
            <a:xfrm>
              <a:off x="8164118" y="4289957"/>
              <a:ext cx="0" cy="43338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1" name="テキスト ボックス 10"/>
            <p:cNvSpPr txBox="1"/>
            <p:nvPr/>
          </p:nvSpPr>
          <p:spPr bwMode="auto">
            <a:xfrm>
              <a:off x="5791145" y="3220036"/>
              <a:ext cx="812800" cy="368300"/>
            </a:xfrm>
            <a:prstGeom prst="rect">
              <a:avLst/>
            </a:prstGeom>
            <a:solidFill>
              <a:srgbClr val="FFFFFF"/>
            </a:solidFill>
          </p:spPr>
          <p:txBody>
            <a:bodyPr wrap="none">
              <a:spAutoFit/>
            </a:bodyPr>
            <a:lstStyle/>
            <a:p>
              <a:pPr>
                <a:defRPr/>
              </a:pPr>
              <a:r>
                <a:rPr lang="en-US" altLang="ja-JP" kern="0" dirty="0">
                  <a:solidFill>
                    <a:srgbClr val="FF0000"/>
                  </a:solidFill>
                </a:rPr>
                <a:t>AD775</a:t>
              </a:r>
              <a:endParaRPr lang="ja-JP" altLang="en-US" kern="0" dirty="0">
                <a:solidFill>
                  <a:srgbClr val="FF0000"/>
                </a:solidFill>
              </a:endParaRPr>
            </a:p>
          </p:txBody>
        </p:sp>
        <p:sp>
          <p:nvSpPr>
            <p:cNvPr id="12" name="テキスト ボックス 11"/>
            <p:cNvSpPr txBox="1"/>
            <p:nvPr/>
          </p:nvSpPr>
          <p:spPr bwMode="auto">
            <a:xfrm>
              <a:off x="7758511" y="3839194"/>
              <a:ext cx="811213" cy="368300"/>
            </a:xfrm>
            <a:prstGeom prst="rect">
              <a:avLst/>
            </a:prstGeom>
            <a:noFill/>
          </p:spPr>
          <p:txBody>
            <a:bodyPr wrap="none">
              <a:spAutoFit/>
            </a:bodyPr>
            <a:lstStyle/>
            <a:p>
              <a:pPr>
                <a:defRPr/>
              </a:pPr>
              <a:r>
                <a:rPr lang="en-US" altLang="ja-JP" kern="0" dirty="0">
                  <a:solidFill>
                    <a:srgbClr val="FF0000"/>
                  </a:solidFill>
                </a:rPr>
                <a:t>AD993</a:t>
              </a:r>
              <a:endParaRPr lang="ja-JP" altLang="en-US" kern="0" dirty="0">
                <a:solidFill>
                  <a:srgbClr val="FF0000"/>
                </a:solidFill>
              </a:endParaRPr>
            </a:p>
          </p:txBody>
        </p:sp>
      </p:grpSp>
    </p:spTree>
    <p:extLst>
      <p:ext uri="{BB962C8B-B14F-4D97-AF65-F5344CB8AC3E}">
        <p14:creationId xmlns:p14="http://schemas.microsoft.com/office/powerpoint/2010/main" val="3855767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24330" y="374067"/>
            <a:ext cx="8390965" cy="6160455"/>
          </a:xfrm>
          <a:prstGeom prst="rect">
            <a:avLst/>
          </a:prstGeom>
        </p:spPr>
      </p:pic>
      <p:sp>
        <p:nvSpPr>
          <p:cNvPr id="5" name="テキスト ボックス 4"/>
          <p:cNvSpPr txBox="1"/>
          <p:nvPr/>
        </p:nvSpPr>
        <p:spPr>
          <a:xfrm>
            <a:off x="8002039" y="6488668"/>
            <a:ext cx="813256" cy="369332"/>
          </a:xfrm>
          <a:prstGeom prst="rect">
            <a:avLst/>
          </a:prstGeom>
          <a:noFill/>
        </p:spPr>
        <p:txBody>
          <a:bodyPr wrap="none" rtlCol="0">
            <a:spAutoFit/>
          </a:bodyPr>
          <a:lstStyle/>
          <a:p>
            <a:r>
              <a:rPr kumimoji="1" lang="en-US" altLang="ja-JP" dirty="0" smtClean="0"/>
              <a:t>NASA</a:t>
            </a:r>
            <a:endParaRPr kumimoji="1" lang="ja-JP" altLang="en-US" dirty="0"/>
          </a:p>
        </p:txBody>
      </p:sp>
    </p:spTree>
    <p:extLst>
      <p:ext uri="{BB962C8B-B14F-4D97-AF65-F5344CB8AC3E}">
        <p14:creationId xmlns:p14="http://schemas.microsoft.com/office/powerpoint/2010/main" val="4959639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25538"/>
            <a:ext cx="80645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6300788" y="4365625"/>
            <a:ext cx="1958975" cy="617538"/>
          </a:xfrm>
          <a:prstGeom prst="rect">
            <a:avLst/>
          </a:prstGeom>
          <a:noFill/>
          <a:ln>
            <a:noFill/>
          </a:ln>
        </p:spPr>
        <p:txBody>
          <a:bodyPr lIns="81639" tIns="40820" rIns="81639" bIns="40820">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a:buSzPct val="45000"/>
              <a:buFont typeface="StarSymbol" charset="0"/>
              <a:buNone/>
            </a:pPr>
            <a:r>
              <a:rPr lang="en-US" altLang="ja-JP" sz="2400">
                <a:solidFill>
                  <a:srgbClr val="FF0000"/>
                </a:solidFill>
                <a:latin typeface="Arial Unicode MS" charset="0"/>
                <a:cs typeface="Arial Unicode MS" charset="0"/>
              </a:rPr>
              <a:t>superflare</a:t>
            </a:r>
            <a:endParaRPr lang="ja-JP" altLang="en-US" sz="2400">
              <a:solidFill>
                <a:srgbClr val="FF0000"/>
              </a:solidFill>
              <a:latin typeface="Arial Unicode MS" charset="0"/>
              <a:cs typeface="Arial Unicode MS" charset="0"/>
            </a:endParaRPr>
          </a:p>
        </p:txBody>
      </p:sp>
      <p:sp>
        <p:nvSpPr>
          <p:cNvPr id="4" name="直線コネクタ 3"/>
          <p:cNvSpPr/>
          <p:nvPr/>
        </p:nvSpPr>
        <p:spPr>
          <a:xfrm>
            <a:off x="2063750" y="1557338"/>
            <a:ext cx="5387975" cy="4408487"/>
          </a:xfrm>
          <a:prstGeom prst="line">
            <a:avLst/>
          </a:prstGeom>
          <a:noFill/>
          <a:ln w="72000">
            <a:solidFill>
              <a:srgbClr val="FF0000"/>
            </a:solidFill>
            <a:prstDash val="solid"/>
          </a:ln>
        </p:spPr>
        <p:txBody>
          <a:bodyPr lIns="114295" tIns="73475" rIns="114295" bIns="73475"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defRPr/>
            </a:pPr>
            <a:endParaRPr lang="en-US" sz="1600" dirty="0">
              <a:latin typeface="Arial" pitchFamily="18"/>
              <a:ea typeface="VL ゴシック" pitchFamily="2"/>
              <a:cs typeface="VL ゴシック" pitchFamily="2"/>
            </a:endParaRPr>
          </a:p>
        </p:txBody>
      </p:sp>
      <p:sp>
        <p:nvSpPr>
          <p:cNvPr id="7" name="テキスト ボックス 6"/>
          <p:cNvSpPr txBox="1"/>
          <p:nvPr/>
        </p:nvSpPr>
        <p:spPr>
          <a:xfrm>
            <a:off x="1979613" y="2474913"/>
            <a:ext cx="1795462" cy="468312"/>
          </a:xfrm>
          <a:prstGeom prst="rect">
            <a:avLst/>
          </a:prstGeom>
          <a:noFill/>
          <a:ln>
            <a:noFill/>
          </a:ln>
        </p:spPr>
        <p:txBody>
          <a:bodyPr lIns="81639" tIns="40820" rIns="81639" bIns="4082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defRPr sz="2000"/>
            </a:pPr>
            <a:r>
              <a:rPr lang="ja-JP" altLang="en-US" sz="2000" dirty="0">
                <a:latin typeface="Arial" pitchFamily="18"/>
                <a:ea typeface="VL ゴシック" pitchFamily="2"/>
                <a:cs typeface="VL ゴシック" pitchFamily="2"/>
              </a:rPr>
              <a:t>ナノフレア</a:t>
            </a:r>
          </a:p>
        </p:txBody>
      </p:sp>
      <p:sp>
        <p:nvSpPr>
          <p:cNvPr id="8" name="直線コネクタ 7"/>
          <p:cNvSpPr/>
          <p:nvPr/>
        </p:nvSpPr>
        <p:spPr>
          <a:xfrm flipV="1">
            <a:off x="2411413" y="1992313"/>
            <a:ext cx="38100" cy="573087"/>
          </a:xfrm>
          <a:prstGeom prst="line">
            <a:avLst/>
          </a:prstGeom>
          <a:noFill/>
          <a:ln w="0">
            <a:solidFill>
              <a:srgbClr val="000000"/>
            </a:solidFill>
            <a:prstDash val="solid"/>
            <a:tailEnd type="arrow"/>
          </a:ln>
        </p:spPr>
        <p:txBody>
          <a:bodyPr lIns="81639" tIns="40820" rIns="81639" bIns="408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defRPr/>
            </a:pPr>
            <a:endParaRPr lang="en-US" sz="1600" dirty="0">
              <a:latin typeface="Arial" pitchFamily="18"/>
              <a:ea typeface="VL ゴシック" pitchFamily="2"/>
              <a:cs typeface="VL ゴシック" pitchFamily="2"/>
            </a:endParaRPr>
          </a:p>
        </p:txBody>
      </p:sp>
      <p:sp>
        <p:nvSpPr>
          <p:cNvPr id="9" name="テキスト ボックス 8"/>
          <p:cNvSpPr txBox="1"/>
          <p:nvPr/>
        </p:nvSpPr>
        <p:spPr>
          <a:xfrm>
            <a:off x="4500563" y="2755900"/>
            <a:ext cx="1958975" cy="528638"/>
          </a:xfrm>
          <a:prstGeom prst="rect">
            <a:avLst/>
          </a:prstGeom>
          <a:noFill/>
          <a:ln>
            <a:noFill/>
          </a:ln>
        </p:spPr>
        <p:txBody>
          <a:bodyPr lIns="81639" tIns="40820" rIns="81639" bIns="40820">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a:buSzPct val="45000"/>
              <a:buFont typeface="StarSymbol" charset="0"/>
              <a:buNone/>
            </a:pPr>
            <a:r>
              <a:rPr lang="ja-JP" altLang="en-US" sz="2000">
                <a:latin typeface="Arial Unicode MS" charset="0"/>
                <a:cs typeface="Arial Unicode MS" charset="0"/>
              </a:rPr>
              <a:t>マイクロフレア</a:t>
            </a:r>
          </a:p>
        </p:txBody>
      </p:sp>
      <p:sp>
        <p:nvSpPr>
          <p:cNvPr id="10" name="直線コネクタ 9"/>
          <p:cNvSpPr/>
          <p:nvPr/>
        </p:nvSpPr>
        <p:spPr>
          <a:xfrm flipH="1">
            <a:off x="4081463" y="3054350"/>
            <a:ext cx="419100" cy="14288"/>
          </a:xfrm>
          <a:prstGeom prst="line">
            <a:avLst/>
          </a:prstGeom>
          <a:noFill/>
          <a:ln w="0">
            <a:solidFill>
              <a:srgbClr val="000000"/>
            </a:solidFill>
            <a:prstDash val="solid"/>
            <a:tailEnd type="arrow"/>
          </a:ln>
        </p:spPr>
        <p:txBody>
          <a:bodyPr lIns="81639" tIns="40820" rIns="81639" bIns="408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Font typeface="StarSymbol"/>
              <a:buNone/>
              <a:defRPr/>
            </a:pPr>
            <a:endParaRPr lang="en-US" sz="1600" dirty="0">
              <a:latin typeface="Arial" pitchFamily="18"/>
              <a:ea typeface="VL ゴシック" pitchFamily="2"/>
              <a:cs typeface="VL ゴシック" pitchFamily="2"/>
            </a:endParaRPr>
          </a:p>
        </p:txBody>
      </p:sp>
      <p:sp>
        <p:nvSpPr>
          <p:cNvPr id="12" name="テキスト ボックス 11"/>
          <p:cNvSpPr txBox="1"/>
          <p:nvPr/>
        </p:nvSpPr>
        <p:spPr>
          <a:xfrm>
            <a:off x="2916238" y="3500438"/>
            <a:ext cx="2938462" cy="619125"/>
          </a:xfrm>
          <a:prstGeom prst="rect">
            <a:avLst/>
          </a:prstGeom>
          <a:noFill/>
          <a:ln>
            <a:noFill/>
          </a:ln>
        </p:spPr>
        <p:txBody>
          <a:bodyPr lIns="81639" tIns="40820" rIns="81639" bIns="40820">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a:buSzPct val="45000"/>
              <a:buFont typeface="StarSymbol" charset="0"/>
              <a:buNone/>
            </a:pPr>
            <a:r>
              <a:rPr lang="ja-JP" altLang="en-US" sz="2400">
                <a:latin typeface="Arial Unicode MS" charset="0"/>
                <a:cs typeface="Arial Unicode MS" charset="0"/>
              </a:rPr>
              <a:t>太陽フレア</a:t>
            </a:r>
          </a:p>
        </p:txBody>
      </p:sp>
      <p:sp>
        <p:nvSpPr>
          <p:cNvPr id="14" name="タイトル 1"/>
          <p:cNvSpPr txBox="1">
            <a:spLocks/>
          </p:cNvSpPr>
          <p:nvPr/>
        </p:nvSpPr>
        <p:spPr>
          <a:xfrm>
            <a:off x="468313" y="491332"/>
            <a:ext cx="8280400" cy="1268412"/>
          </a:xfrm>
          <a:prstGeom prst="rect">
            <a:avLst/>
          </a:prstGeom>
        </p:spPr>
        <p:txBody>
          <a:bodyPr/>
          <a:lstStyle/>
          <a:p>
            <a:pPr algn="ctr" fontAlgn="auto">
              <a:spcAft>
                <a:spcPts val="0"/>
              </a:spcAft>
              <a:defRPr/>
            </a:pPr>
            <a:r>
              <a:rPr lang="ja-JP" altLang="en-US" sz="3200" dirty="0" smtClean="0">
                <a:latin typeface="Arial" pitchFamily="34" charset="0"/>
                <a:ea typeface="ＭＳ Ｐゴシック" pitchFamily="50" charset="-128"/>
                <a:cs typeface="+mn-cs"/>
              </a:rPr>
              <a:t>スーパーフレアの発生頻度</a:t>
            </a:r>
            <a:endParaRPr lang="ja-JP" altLang="en-US" sz="3200" dirty="0">
              <a:latin typeface="+mj-lt"/>
              <a:ea typeface="+mj-ea"/>
              <a:cs typeface="+mj-cs"/>
            </a:endParaRPr>
          </a:p>
        </p:txBody>
      </p:sp>
      <p:sp>
        <p:nvSpPr>
          <p:cNvPr id="56331" name="テキスト ボックス 15"/>
          <p:cNvSpPr txBox="1">
            <a:spLocks noChangeArrowheads="1"/>
          </p:cNvSpPr>
          <p:nvPr/>
        </p:nvSpPr>
        <p:spPr bwMode="auto">
          <a:xfrm>
            <a:off x="144463" y="3046413"/>
            <a:ext cx="2339975" cy="3046412"/>
          </a:xfrm>
          <a:prstGeom prst="rect">
            <a:avLst/>
          </a:prstGeom>
          <a:solidFill>
            <a:schemeClr val="bg1"/>
          </a:solidFill>
          <a:ln w="9525">
            <a:solidFill>
              <a:srgbClr val="FF0000"/>
            </a:solidFill>
            <a:miter lim="800000"/>
            <a:headEnd/>
            <a:tailEnd/>
          </a:ln>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400">
                <a:solidFill>
                  <a:srgbClr val="FF0000"/>
                </a:solidFill>
              </a:rPr>
              <a:t>1000 in 1 year</a:t>
            </a:r>
          </a:p>
          <a:p>
            <a:pPr eaLnBrk="1" hangingPunct="1"/>
            <a:r>
              <a:rPr lang="en-US" altLang="ja-JP" sz="2400">
                <a:solidFill>
                  <a:srgbClr val="FF0000"/>
                </a:solidFill>
              </a:rPr>
              <a:t>100 in 1 year</a:t>
            </a:r>
          </a:p>
          <a:p>
            <a:pPr eaLnBrk="1" hangingPunct="1"/>
            <a:r>
              <a:rPr lang="en-US" altLang="ja-JP" sz="2400">
                <a:solidFill>
                  <a:srgbClr val="FF0000"/>
                </a:solidFill>
              </a:rPr>
              <a:t>10 in 1 year</a:t>
            </a:r>
          </a:p>
          <a:p>
            <a:pPr eaLnBrk="1" hangingPunct="1"/>
            <a:r>
              <a:rPr lang="en-US" altLang="ja-JP" sz="2400">
                <a:solidFill>
                  <a:srgbClr val="FF0000"/>
                </a:solidFill>
              </a:rPr>
              <a:t>1 in 1 year</a:t>
            </a:r>
          </a:p>
          <a:p>
            <a:pPr eaLnBrk="1" hangingPunct="1"/>
            <a:r>
              <a:rPr lang="en-US" altLang="ja-JP" sz="2400">
                <a:solidFill>
                  <a:srgbClr val="FF0000"/>
                </a:solidFill>
              </a:rPr>
              <a:t>1 in 10 year</a:t>
            </a:r>
          </a:p>
          <a:p>
            <a:pPr eaLnBrk="1" hangingPunct="1"/>
            <a:r>
              <a:rPr lang="en-US" altLang="ja-JP" sz="2400">
                <a:solidFill>
                  <a:srgbClr val="FF0000"/>
                </a:solidFill>
              </a:rPr>
              <a:t>1 in 100 year</a:t>
            </a:r>
          </a:p>
          <a:p>
            <a:pPr eaLnBrk="1" hangingPunct="1"/>
            <a:r>
              <a:rPr lang="en-US" altLang="ja-JP" sz="2400">
                <a:solidFill>
                  <a:srgbClr val="FF0000"/>
                </a:solidFill>
              </a:rPr>
              <a:t>1 in 1000 year</a:t>
            </a:r>
          </a:p>
          <a:p>
            <a:pPr eaLnBrk="1" hangingPunct="1"/>
            <a:r>
              <a:rPr lang="en-US" altLang="ja-JP" sz="2400">
                <a:solidFill>
                  <a:srgbClr val="FF0000"/>
                </a:solidFill>
              </a:rPr>
              <a:t>1 in 10000 year</a:t>
            </a:r>
            <a:endParaRPr lang="ja-JP" altLang="en-US" sz="2400">
              <a:solidFill>
                <a:srgbClr val="FF0000"/>
              </a:solidFill>
            </a:endParaRPr>
          </a:p>
        </p:txBody>
      </p:sp>
      <p:cxnSp>
        <p:nvCxnSpPr>
          <p:cNvPr id="19" name="カギ線コネクタ 18"/>
          <p:cNvCxnSpPr/>
          <p:nvPr/>
        </p:nvCxnSpPr>
        <p:spPr>
          <a:xfrm>
            <a:off x="1979613" y="4365625"/>
            <a:ext cx="3529012" cy="1511300"/>
          </a:xfrm>
          <a:prstGeom prst="bentConnector3">
            <a:avLst>
              <a:gd name="adj1" fmla="val 100074"/>
            </a:avLst>
          </a:prstGeom>
        </p:spPr>
        <p:style>
          <a:lnRef idx="1">
            <a:schemeClr val="accent1"/>
          </a:lnRef>
          <a:fillRef idx="0">
            <a:schemeClr val="accent1"/>
          </a:fillRef>
          <a:effectRef idx="0">
            <a:schemeClr val="accent1"/>
          </a:effectRef>
          <a:fontRef idx="minor">
            <a:schemeClr val="tx1"/>
          </a:fontRef>
        </p:style>
      </p:cxnSp>
      <p:cxnSp>
        <p:nvCxnSpPr>
          <p:cNvPr id="29" name="カギ線コネクタ 28"/>
          <p:cNvCxnSpPr/>
          <p:nvPr/>
        </p:nvCxnSpPr>
        <p:spPr>
          <a:xfrm>
            <a:off x="2195513" y="5516563"/>
            <a:ext cx="4679950" cy="433387"/>
          </a:xfrm>
          <a:prstGeom prst="bentConnector3">
            <a:avLst>
              <a:gd name="adj1" fmla="val 100000"/>
            </a:avLst>
          </a:prstGeom>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flipH="1" flipV="1">
            <a:off x="5435600" y="4221163"/>
            <a:ext cx="215900" cy="215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335" name="テキスト ボックス 17"/>
          <p:cNvSpPr txBox="1">
            <a:spLocks noChangeArrowheads="1"/>
          </p:cNvSpPr>
          <p:nvPr/>
        </p:nvSpPr>
        <p:spPr bwMode="auto">
          <a:xfrm>
            <a:off x="5580063" y="4005263"/>
            <a:ext cx="281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2400"/>
              <a:t>最大級の太陽フレア</a:t>
            </a:r>
          </a:p>
        </p:txBody>
      </p:sp>
      <p:sp>
        <p:nvSpPr>
          <p:cNvPr id="20" name="テキスト ボックス 19"/>
          <p:cNvSpPr txBox="1">
            <a:spLocks noChangeArrowheads="1"/>
          </p:cNvSpPr>
          <p:nvPr/>
        </p:nvSpPr>
        <p:spPr bwMode="auto">
          <a:xfrm>
            <a:off x="2555875" y="1571625"/>
            <a:ext cx="6264275" cy="1570038"/>
          </a:xfrm>
          <a:prstGeom prst="rect">
            <a:avLst/>
          </a:prstGeom>
          <a:solidFill>
            <a:schemeClr val="bg1"/>
          </a:solidFill>
          <a:ln w="19050">
            <a:solidFill>
              <a:srgbClr val="FF0000"/>
            </a:solidFill>
            <a:miter lim="800000"/>
            <a:headEnd/>
            <a:tailEnd/>
          </a:ln>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3200" dirty="0">
                <a:solidFill>
                  <a:srgbClr val="FF0000"/>
                </a:solidFill>
              </a:rPr>
              <a:t>最大級の太陽フレアの</a:t>
            </a:r>
            <a:r>
              <a:rPr lang="en-US" altLang="ja-JP" sz="3200" dirty="0">
                <a:solidFill>
                  <a:srgbClr val="FF0000"/>
                </a:solidFill>
              </a:rPr>
              <a:t>100</a:t>
            </a:r>
            <a:r>
              <a:rPr lang="ja-JP" altLang="en-US" sz="3200" dirty="0">
                <a:solidFill>
                  <a:srgbClr val="FF0000"/>
                </a:solidFill>
              </a:rPr>
              <a:t>倍</a:t>
            </a:r>
            <a:endParaRPr lang="en-US" altLang="ja-JP" sz="3200" dirty="0">
              <a:solidFill>
                <a:srgbClr val="FF0000"/>
              </a:solidFill>
            </a:endParaRPr>
          </a:p>
          <a:p>
            <a:pPr eaLnBrk="1" hangingPunct="1"/>
            <a:r>
              <a:rPr lang="ja-JP" altLang="en-US" sz="3200" dirty="0">
                <a:solidFill>
                  <a:srgbClr val="FF0000"/>
                </a:solidFill>
              </a:rPr>
              <a:t>～</a:t>
            </a:r>
            <a:r>
              <a:rPr lang="en-US" altLang="ja-JP" sz="3200" dirty="0">
                <a:solidFill>
                  <a:srgbClr val="FF0000"/>
                </a:solidFill>
              </a:rPr>
              <a:t>1000</a:t>
            </a:r>
            <a:r>
              <a:rPr lang="ja-JP" altLang="en-US" sz="3200" dirty="0">
                <a:solidFill>
                  <a:srgbClr val="FF0000"/>
                </a:solidFill>
              </a:rPr>
              <a:t>倍のエネルギーのスーパーフレアは数千年に一回発生</a:t>
            </a:r>
            <a:r>
              <a:rPr lang="en-US" altLang="ja-JP" sz="3200" dirty="0">
                <a:solidFill>
                  <a:srgbClr val="FF0000"/>
                </a:solidFill>
              </a:rPr>
              <a:t> </a:t>
            </a:r>
            <a:endParaRPr lang="ja-JP" altLang="en-US" sz="3200" dirty="0">
              <a:solidFill>
                <a:srgbClr val="FF0000"/>
              </a:solidFill>
            </a:endParaRPr>
          </a:p>
        </p:txBody>
      </p:sp>
      <p:cxnSp>
        <p:nvCxnSpPr>
          <p:cNvPr id="21" name="カギ線コネクタ 20"/>
          <p:cNvCxnSpPr/>
          <p:nvPr/>
        </p:nvCxnSpPr>
        <p:spPr>
          <a:xfrm rot="16200000" flipH="1">
            <a:off x="1620044" y="3645694"/>
            <a:ext cx="2879725" cy="2303463"/>
          </a:xfrm>
          <a:prstGeom prst="bentConnector3">
            <a:avLst>
              <a:gd name="adj1" fmla="val -265"/>
            </a:avLst>
          </a:prstGeom>
        </p:spPr>
        <p:style>
          <a:lnRef idx="1">
            <a:schemeClr val="accent1"/>
          </a:lnRef>
          <a:fillRef idx="0">
            <a:schemeClr val="accent1"/>
          </a:fillRef>
          <a:effectRef idx="0">
            <a:schemeClr val="accent1"/>
          </a:effectRef>
          <a:fontRef idx="minor">
            <a:schemeClr val="tx1"/>
          </a:fontRef>
        </p:style>
      </p:cxnSp>
      <p:sp>
        <p:nvSpPr>
          <p:cNvPr id="56338" name="テキスト ボックス 22"/>
          <p:cNvSpPr txBox="1">
            <a:spLocks noChangeArrowheads="1"/>
          </p:cNvSpPr>
          <p:nvPr/>
        </p:nvSpPr>
        <p:spPr bwMode="auto">
          <a:xfrm>
            <a:off x="5940425" y="6308725"/>
            <a:ext cx="233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a:t>フレア解放エネルギー</a:t>
            </a:r>
          </a:p>
        </p:txBody>
      </p:sp>
      <p:sp>
        <p:nvSpPr>
          <p:cNvPr id="56339" name="テキスト ボックス 23"/>
          <p:cNvSpPr txBox="1">
            <a:spLocks noChangeArrowheads="1"/>
          </p:cNvSpPr>
          <p:nvPr/>
        </p:nvSpPr>
        <p:spPr bwMode="auto">
          <a:xfrm>
            <a:off x="468313" y="981075"/>
            <a:ext cx="7731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a:t>フレア</a:t>
            </a:r>
            <a:endParaRPr lang="en-US" altLang="ja-JP"/>
          </a:p>
          <a:p>
            <a:pPr eaLnBrk="1" hangingPunct="1"/>
            <a:r>
              <a:rPr lang="ja-JP" altLang="en-US"/>
              <a:t>発生</a:t>
            </a:r>
            <a:endParaRPr lang="en-US" altLang="ja-JP"/>
          </a:p>
          <a:p>
            <a:pPr eaLnBrk="1" hangingPunct="1"/>
            <a:r>
              <a:rPr lang="ja-JP" altLang="en-US"/>
              <a:t>頻度</a:t>
            </a:r>
          </a:p>
        </p:txBody>
      </p:sp>
      <p:sp>
        <p:nvSpPr>
          <p:cNvPr id="56340" name="テキスト ボックス 21"/>
          <p:cNvSpPr txBox="1">
            <a:spLocks noChangeArrowheads="1"/>
          </p:cNvSpPr>
          <p:nvPr/>
        </p:nvSpPr>
        <p:spPr bwMode="auto">
          <a:xfrm>
            <a:off x="3348038" y="6396038"/>
            <a:ext cx="4979987" cy="400050"/>
          </a:xfrm>
          <a:prstGeom prst="rect">
            <a:avLst/>
          </a:prstGeom>
          <a:solidFill>
            <a:schemeClr val="bg1"/>
          </a:solidFill>
          <a:ln w="9525">
            <a:solidFill>
              <a:srgbClr val="FF0000"/>
            </a:solidFill>
            <a:miter lim="800000"/>
            <a:headEnd/>
            <a:tailEnd/>
          </a:ln>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000">
                <a:solidFill>
                  <a:srgbClr val="FF0000"/>
                </a:solidFill>
              </a:rPr>
              <a:t>       C    M   X   X10    X1000  X100000 </a:t>
            </a:r>
            <a:endParaRPr lang="ja-JP" altLang="en-US" sz="2000">
              <a:solidFill>
                <a:srgbClr val="FF0000"/>
              </a:solidFill>
            </a:endParaRPr>
          </a:p>
        </p:txBody>
      </p:sp>
    </p:spTree>
    <p:extLst>
      <p:ext uri="{BB962C8B-B14F-4D97-AF65-F5344CB8AC3E}">
        <p14:creationId xmlns:p14="http://schemas.microsoft.com/office/powerpoint/2010/main" val="40134876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2803525"/>
            <a:ext cx="9144000" cy="0"/>
          </a:xfrm>
          <a:prstGeom prst="rect">
            <a:avLst/>
          </a:prstGeom>
          <a:noFill/>
          <a:ln w="9525">
            <a:noFill/>
            <a:miter lim="800000"/>
            <a:headEnd/>
            <a:tailEnd/>
          </a:ln>
          <a:effectLst/>
        </p:spPr>
        <p:txBody>
          <a:bodyPr>
            <a:spAutoFit/>
          </a:bodyPr>
          <a:lstStyle/>
          <a:p>
            <a:endParaRPr lang="ja-JP" altLang="en-US" dirty="0"/>
          </a:p>
        </p:txBody>
      </p:sp>
      <p:pic>
        <p:nvPicPr>
          <p:cNvPr id="3" name="図 2"/>
          <p:cNvPicPr>
            <a:picLocks noChangeAspect="1"/>
          </p:cNvPicPr>
          <p:nvPr/>
        </p:nvPicPr>
        <p:blipFill>
          <a:blip r:embed="rId2"/>
          <a:stretch>
            <a:fillRect/>
          </a:stretch>
        </p:blipFill>
        <p:spPr>
          <a:xfrm>
            <a:off x="2422240" y="1838864"/>
            <a:ext cx="6600341" cy="4884529"/>
          </a:xfrm>
          <a:prstGeom prst="rect">
            <a:avLst/>
          </a:prstGeom>
        </p:spPr>
      </p:pic>
      <p:sp>
        <p:nvSpPr>
          <p:cNvPr id="4" name="テキスト ボックス 3"/>
          <p:cNvSpPr txBox="1"/>
          <p:nvPr/>
        </p:nvSpPr>
        <p:spPr>
          <a:xfrm>
            <a:off x="79244" y="524618"/>
            <a:ext cx="8943337" cy="1754327"/>
          </a:xfrm>
          <a:prstGeom prst="rect">
            <a:avLst/>
          </a:prstGeom>
          <a:noFill/>
        </p:spPr>
        <p:txBody>
          <a:bodyPr wrap="none" rtlCol="0">
            <a:spAutoFit/>
          </a:bodyPr>
          <a:lstStyle/>
          <a:p>
            <a:r>
              <a:rPr kumimoji="1" lang="ja-JP" altLang="en-US" dirty="0" smtClean="0"/>
              <a:t>京大飛騨天文台での宇宙天気観測継続のためのクラウドファンディング</a:t>
            </a:r>
            <a:endParaRPr kumimoji="1" lang="en-US" altLang="ja-JP" dirty="0" smtClean="0"/>
          </a:p>
          <a:p>
            <a:r>
              <a:rPr kumimoji="1" lang="en-US" altLang="ja-JP" dirty="0"/>
              <a:t>https://</a:t>
            </a:r>
            <a:r>
              <a:rPr kumimoji="1" lang="en-US" altLang="ja-JP" dirty="0" err="1"/>
              <a:t>academist-cf.com</a:t>
            </a:r>
            <a:r>
              <a:rPr kumimoji="1" lang="en-US" altLang="ja-JP" dirty="0"/>
              <a:t>/projects/4/</a:t>
            </a:r>
            <a:r>
              <a:rPr kumimoji="1" lang="en-US" altLang="ja-JP" dirty="0" err="1"/>
              <a:t>shibata</a:t>
            </a:r>
            <a:endParaRPr kumimoji="1" lang="ja-JP" altLang="en-US" dirty="0"/>
          </a:p>
          <a:p>
            <a:endParaRPr kumimoji="1" lang="en-US" altLang="ja-JP" dirty="0"/>
          </a:p>
          <a:p>
            <a:r>
              <a:rPr kumimoji="1" lang="ja-JP" altLang="en-US" dirty="0" smtClean="0"/>
              <a:t>皆様のご支援お願い致しします。</a:t>
            </a:r>
            <a:r>
              <a:rPr kumimoji="1" lang="en-US" altLang="ja-JP" dirty="0" smtClean="0"/>
              <a:t> by </a:t>
            </a:r>
            <a:r>
              <a:rPr kumimoji="1" lang="ja-JP" altLang="en-US" dirty="0" smtClean="0"/>
              <a:t>柴田一成・京都大学大学院理学研究科附属天文台長</a:t>
            </a:r>
            <a:endParaRPr kumimoji="1" lang="en-US" altLang="ja-JP" dirty="0" smtClean="0"/>
          </a:p>
          <a:p>
            <a:endParaRPr kumimoji="1" lang="en-US" altLang="ja-JP" dirty="0"/>
          </a:p>
          <a:p>
            <a:endParaRPr kumimoji="1" lang="en-US" altLang="ja-JP" dirty="0" smtClean="0"/>
          </a:p>
        </p:txBody>
      </p:sp>
      <p:sp>
        <p:nvSpPr>
          <p:cNvPr id="5" name="テキスト ボックス 4"/>
          <p:cNvSpPr txBox="1"/>
          <p:nvPr/>
        </p:nvSpPr>
        <p:spPr>
          <a:xfrm>
            <a:off x="79244" y="4390224"/>
            <a:ext cx="2287806" cy="1477328"/>
          </a:xfrm>
          <a:prstGeom prst="rect">
            <a:avLst/>
          </a:prstGeom>
          <a:noFill/>
        </p:spPr>
        <p:txBody>
          <a:bodyPr wrap="none" rtlCol="0">
            <a:spAutoFit/>
          </a:bodyPr>
          <a:lstStyle/>
          <a:p>
            <a:r>
              <a:rPr kumimoji="1" lang="ja-JP" altLang="en-US" dirty="0" smtClean="0"/>
              <a:t>柴田一成</a:t>
            </a:r>
            <a:endParaRPr kumimoji="1" lang="en-US" altLang="ja-JP" dirty="0" smtClean="0"/>
          </a:p>
          <a:p>
            <a:r>
              <a:rPr kumimoji="1" lang="ja-JP" altLang="en-US" dirty="0" smtClean="0"/>
              <a:t>＋</a:t>
            </a:r>
            <a:endParaRPr kumimoji="1" lang="en-US" altLang="ja-JP" dirty="0" smtClean="0"/>
          </a:p>
          <a:p>
            <a:r>
              <a:rPr kumimoji="1" lang="ja-JP" altLang="en-US" dirty="0" smtClean="0"/>
              <a:t>クラウドファンディング</a:t>
            </a:r>
            <a:endParaRPr kumimoji="1" lang="en-US" altLang="ja-JP" dirty="0" smtClean="0"/>
          </a:p>
          <a:p>
            <a:endParaRPr kumimoji="1" lang="en-US" altLang="ja-JP" dirty="0"/>
          </a:p>
          <a:p>
            <a:r>
              <a:rPr kumimoji="1" lang="ja-JP" altLang="en-US" dirty="0" smtClean="0"/>
              <a:t>で検索！</a:t>
            </a:r>
            <a:endParaRPr kumimoji="1" lang="ja-JP" altLang="en-US" dirty="0"/>
          </a:p>
        </p:txBody>
      </p:sp>
    </p:spTree>
    <p:extLst>
      <p:ext uri="{BB962C8B-B14F-4D97-AF65-F5344CB8AC3E}">
        <p14:creationId xmlns:p14="http://schemas.microsoft.com/office/powerpoint/2010/main" val="12341895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1207"/>
            <a:ext cx="8229600" cy="990600"/>
          </a:xfrm>
        </p:spPr>
        <p:txBody>
          <a:bodyPr>
            <a:normAutofit/>
          </a:bodyPr>
          <a:lstStyle/>
          <a:p>
            <a:r>
              <a:rPr lang="ja-JP" altLang="en-US" dirty="0" smtClean="0">
                <a:solidFill>
                  <a:schemeClr val="tx1"/>
                </a:solidFill>
              </a:rPr>
              <a:t>結論</a:t>
            </a:r>
            <a:endParaRPr kumimoji="1" lang="ja-JP" altLang="en-US" dirty="0">
              <a:solidFill>
                <a:schemeClr val="tx1"/>
              </a:solidFill>
            </a:endParaRPr>
          </a:p>
        </p:txBody>
      </p:sp>
      <p:sp>
        <p:nvSpPr>
          <p:cNvPr id="3" name="コンテンツ プレースホルダー 2"/>
          <p:cNvSpPr>
            <a:spLocks noGrp="1"/>
          </p:cNvSpPr>
          <p:nvPr>
            <p:ph idx="1"/>
          </p:nvPr>
        </p:nvSpPr>
        <p:spPr>
          <a:xfrm>
            <a:off x="457200" y="1600200"/>
            <a:ext cx="8229600" cy="4876800"/>
          </a:xfrm>
        </p:spPr>
        <p:txBody>
          <a:bodyPr>
            <a:normAutofit lnSpcReduction="10000"/>
          </a:bodyPr>
          <a:lstStyle/>
          <a:p>
            <a:pPr>
              <a:spcAft>
                <a:spcPts val="600"/>
              </a:spcAft>
            </a:pPr>
            <a:r>
              <a:rPr kumimoji="1" lang="ja-JP" altLang="en-US" dirty="0" smtClean="0"/>
              <a:t>人類文明は太陽活動と宇宙環境の擾乱に対し、どんどん脆弱になっている</a:t>
            </a:r>
            <a:endParaRPr kumimoji="1" lang="en-US" altLang="ja-JP" dirty="0" smtClean="0"/>
          </a:p>
          <a:p>
            <a:pPr marL="274320" lvl="1" indent="0">
              <a:spcAft>
                <a:spcPts val="600"/>
              </a:spcAft>
              <a:buNone/>
            </a:pPr>
            <a:r>
              <a:rPr lang="ja-JP" altLang="en-US" dirty="0" smtClean="0"/>
              <a:t>（宇宙天気に一番関心をもっているのは</a:t>
            </a:r>
            <a:r>
              <a:rPr lang="en-US" altLang="ja-JP" dirty="0" smtClean="0"/>
              <a:t>…</a:t>
            </a:r>
            <a:r>
              <a:rPr lang="ja-JP" altLang="en-US" dirty="0" smtClean="0"/>
              <a:t>）</a:t>
            </a:r>
            <a:endParaRPr kumimoji="1" lang="en-US" altLang="ja-JP" dirty="0" smtClean="0"/>
          </a:p>
          <a:p>
            <a:pPr>
              <a:spcAft>
                <a:spcPts val="600"/>
              </a:spcAft>
            </a:pPr>
            <a:endParaRPr lang="en-US" altLang="ja-JP" dirty="0"/>
          </a:p>
          <a:p>
            <a:pPr>
              <a:spcAft>
                <a:spcPts val="600"/>
              </a:spcAft>
            </a:pPr>
            <a:r>
              <a:rPr kumimoji="1" lang="ja-JP" altLang="en-US" dirty="0" smtClean="0"/>
              <a:t>太陽・宇宙天気観測データは、種類も増え、量も増大</a:t>
            </a:r>
            <a:r>
              <a:rPr lang="ja-JP" altLang="en-US" dirty="0" smtClean="0"/>
              <a:t>。</a:t>
            </a:r>
            <a:r>
              <a:rPr kumimoji="1" lang="ja-JP" altLang="en-US" dirty="0" smtClean="0"/>
              <a:t>個々の研究者による手作業の解析とは別の方法論が必要になってきた。</a:t>
            </a:r>
            <a:endParaRPr kumimoji="1" lang="en-US" altLang="ja-JP" dirty="0" smtClean="0"/>
          </a:p>
          <a:p>
            <a:pPr marL="0" indent="0">
              <a:spcAft>
                <a:spcPts val="600"/>
              </a:spcAft>
              <a:buNone/>
            </a:pPr>
            <a:r>
              <a:rPr lang="ja-JP" altLang="en-US" dirty="0" smtClean="0"/>
              <a:t>　＝＞ビッグデータ解析手法を用いた宇宙天気予報</a:t>
            </a:r>
            <a:endParaRPr lang="en-US" altLang="ja-JP" dirty="0" smtClean="0"/>
          </a:p>
          <a:p>
            <a:pPr marL="0" indent="0">
              <a:spcAft>
                <a:spcPts val="600"/>
              </a:spcAft>
              <a:buNone/>
            </a:pPr>
            <a:endParaRPr kumimoji="1" lang="en-US" altLang="ja-JP" dirty="0"/>
          </a:p>
          <a:p>
            <a:pPr>
              <a:spcAft>
                <a:spcPts val="600"/>
              </a:spcAft>
            </a:pPr>
            <a:r>
              <a:rPr lang="en-US" altLang="ja-JP" dirty="0" smtClean="0"/>
              <a:t>1000</a:t>
            </a:r>
            <a:r>
              <a:rPr lang="ja-JP" altLang="en-US" dirty="0" smtClean="0"/>
              <a:t>年に</a:t>
            </a:r>
            <a:r>
              <a:rPr lang="en-US" altLang="ja-JP" dirty="0" smtClean="0"/>
              <a:t>1</a:t>
            </a:r>
            <a:r>
              <a:rPr lang="ja-JP" altLang="en-US" dirty="0" smtClean="0"/>
              <a:t>回の極端事象は、真剣に考えるべき脅威。天文学者の責任大。</a:t>
            </a:r>
            <a:endParaRPr kumimoji="1" lang="en-US" altLang="ja-JP" dirty="0" smtClean="0"/>
          </a:p>
          <a:p>
            <a:pPr>
              <a:spcAft>
                <a:spcPts val="600"/>
              </a:spcAft>
            </a:pPr>
            <a:endParaRPr lang="en-US" altLang="ja-JP" dirty="0"/>
          </a:p>
          <a:p>
            <a:pPr>
              <a:spcAft>
                <a:spcPts val="600"/>
              </a:spcAft>
            </a:pPr>
            <a:endParaRPr kumimoji="1" lang="en-US" altLang="ja-JP" dirty="0" smtClean="0"/>
          </a:p>
          <a:p>
            <a:pPr>
              <a:spcAft>
                <a:spcPts val="600"/>
              </a:spcAft>
            </a:pPr>
            <a:endParaRPr lang="en-US" altLang="ja-JP" dirty="0"/>
          </a:p>
          <a:p>
            <a:pPr>
              <a:spcAft>
                <a:spcPts val="600"/>
              </a:spcAft>
            </a:pPr>
            <a:endParaRPr kumimoji="1" lang="ja-JP" altLang="en-US" dirty="0"/>
          </a:p>
        </p:txBody>
      </p:sp>
    </p:spTree>
    <p:extLst>
      <p:ext uri="{BB962C8B-B14F-4D97-AF65-F5344CB8AC3E}">
        <p14:creationId xmlns:p14="http://schemas.microsoft.com/office/powerpoint/2010/main" val="14114003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81537"/>
            <a:ext cx="8229600" cy="990600"/>
          </a:xfrm>
        </p:spPr>
        <p:txBody>
          <a:bodyPr>
            <a:normAutofit/>
          </a:bodyPr>
          <a:lstStyle/>
          <a:p>
            <a:r>
              <a:rPr kumimoji="1" lang="ja-JP" altLang="en-US" sz="2400" dirty="0" smtClean="0"/>
              <a:t>宣伝</a:t>
            </a:r>
            <a:r>
              <a:rPr kumimoji="1" lang="en-US" altLang="ja-JP" sz="2400" dirty="0" smtClean="0"/>
              <a:t>…</a:t>
            </a:r>
            <a:endParaRPr kumimoji="1" lang="ja-JP" altLang="en-US" dirty="0"/>
          </a:p>
        </p:txBody>
      </p:sp>
      <p:pic>
        <p:nvPicPr>
          <p:cNvPr id="4" name="図 3"/>
          <p:cNvPicPr>
            <a:picLocks noChangeAspect="1"/>
          </p:cNvPicPr>
          <p:nvPr/>
        </p:nvPicPr>
        <p:blipFill>
          <a:blip r:embed="rId2"/>
          <a:stretch>
            <a:fillRect/>
          </a:stretch>
        </p:blipFill>
        <p:spPr>
          <a:xfrm>
            <a:off x="571904" y="1372137"/>
            <a:ext cx="3630084" cy="5124824"/>
          </a:xfrm>
          <a:prstGeom prst="rect">
            <a:avLst/>
          </a:prstGeom>
        </p:spPr>
      </p:pic>
      <p:pic>
        <p:nvPicPr>
          <p:cNvPr id="5" name="図 4"/>
          <p:cNvPicPr>
            <a:picLocks noChangeAspect="1"/>
          </p:cNvPicPr>
          <p:nvPr/>
        </p:nvPicPr>
        <p:blipFill>
          <a:blip r:embed="rId3"/>
          <a:stretch>
            <a:fillRect/>
          </a:stretch>
        </p:blipFill>
        <p:spPr>
          <a:xfrm>
            <a:off x="5038777" y="1372137"/>
            <a:ext cx="3493153" cy="5117469"/>
          </a:xfrm>
          <a:prstGeom prst="rect">
            <a:avLst/>
          </a:prstGeom>
        </p:spPr>
      </p:pic>
    </p:spTree>
    <p:extLst>
      <p:ext uri="{BB962C8B-B14F-4D97-AF65-F5344CB8AC3E}">
        <p14:creationId xmlns:p14="http://schemas.microsoft.com/office/powerpoint/2010/main" val="5781649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概要</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800" dirty="0" smtClean="0"/>
              <a:t>太陽活動と宇宙天気</a:t>
            </a:r>
            <a:endParaRPr kumimoji="1" lang="en-US" altLang="ja-JP" sz="2800" dirty="0" smtClean="0"/>
          </a:p>
          <a:p>
            <a:endParaRPr lang="en-US" altLang="ja-JP" sz="2800" dirty="0"/>
          </a:p>
          <a:p>
            <a:r>
              <a:rPr lang="ja-JP" altLang="en-US" sz="2800" dirty="0" smtClean="0"/>
              <a:t>宇宙天気予報アルゴリズムの開発</a:t>
            </a:r>
            <a:endParaRPr lang="en-US" altLang="ja-JP" sz="2800" dirty="0" smtClean="0"/>
          </a:p>
          <a:p>
            <a:endParaRPr kumimoji="1" lang="en-US" altLang="ja-JP" sz="2800" dirty="0"/>
          </a:p>
          <a:p>
            <a:r>
              <a:rPr kumimoji="1" lang="ja-JP" altLang="en-US" sz="2800" dirty="0" smtClean="0"/>
              <a:t>ちょっとこわい話</a:t>
            </a:r>
            <a:endParaRPr kumimoji="1" lang="ja-JP" altLang="en-US" sz="2800" dirty="0"/>
          </a:p>
        </p:txBody>
      </p:sp>
    </p:spTree>
    <p:extLst>
      <p:ext uri="{BB962C8B-B14F-4D97-AF65-F5344CB8AC3E}">
        <p14:creationId xmlns:p14="http://schemas.microsoft.com/office/powerpoint/2010/main" val="10334768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kumimoji="1" lang="ja-JP" altLang="en-US" dirty="0"/>
          </a:p>
        </p:txBody>
      </p:sp>
      <p:pic>
        <p:nvPicPr>
          <p:cNvPr id="3" name="Picture 2"/>
          <p:cNvPicPr>
            <a:picLocks noChangeAspect="1" noChangeArrowheads="1"/>
          </p:cNvPicPr>
          <p:nvPr/>
        </p:nvPicPr>
        <p:blipFill>
          <a:blip r:embed="rId2" cstate="print"/>
          <a:srcRect b="16"/>
          <a:stretch>
            <a:fillRect/>
          </a:stretch>
        </p:blipFill>
        <p:spPr bwMode="auto">
          <a:xfrm>
            <a:off x="2" y="714356"/>
            <a:ext cx="9143999" cy="6170629"/>
          </a:xfrm>
          <a:prstGeom prst="rect">
            <a:avLst/>
          </a:prstGeom>
          <a:noFill/>
        </p:spPr>
      </p:pic>
      <p:sp>
        <p:nvSpPr>
          <p:cNvPr id="8" name="正方形/長方形 7"/>
          <p:cNvSpPr/>
          <p:nvPr/>
        </p:nvSpPr>
        <p:spPr>
          <a:xfrm>
            <a:off x="352613" y="5273860"/>
            <a:ext cx="6296212" cy="13155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dirty="0" smtClean="0"/>
              <a:t>宇宙天気：</a:t>
            </a:r>
            <a:endParaRPr kumimoji="1" lang="en-US" altLang="ja-JP" sz="2800" dirty="0" smtClean="0"/>
          </a:p>
          <a:p>
            <a:pPr algn="ctr"/>
            <a:r>
              <a:rPr kumimoji="1" lang="ja-JP" altLang="en-US" sz="2000" dirty="0" smtClean="0"/>
              <a:t>太陽活動の変動に起因する地球周辺の宇宙環境の擾乱と、その地球環境及び人間活動への影響</a:t>
            </a:r>
            <a:endParaRPr kumimoji="1" lang="ja-JP" altLang="en-US" sz="2000" dirty="0"/>
          </a:p>
        </p:txBody>
      </p:sp>
      <p:sp>
        <p:nvSpPr>
          <p:cNvPr id="2" name="テキスト ボックス 1"/>
          <p:cNvSpPr txBox="1"/>
          <p:nvPr/>
        </p:nvSpPr>
        <p:spPr>
          <a:xfrm>
            <a:off x="8325162" y="6530594"/>
            <a:ext cx="723275" cy="369332"/>
          </a:xfrm>
          <a:prstGeom prst="rect">
            <a:avLst/>
          </a:prstGeom>
          <a:noFill/>
        </p:spPr>
        <p:txBody>
          <a:bodyPr wrap="none" rtlCol="0">
            <a:spAutoFit/>
          </a:bodyPr>
          <a:lstStyle/>
          <a:p>
            <a:r>
              <a:rPr kumimoji="1" lang="en-US" altLang="ja-JP" dirty="0" smtClean="0"/>
              <a:t>NICT</a:t>
            </a:r>
            <a:endParaRPr kumimoji="1" lang="ja-JP" altLang="en-US" dirty="0"/>
          </a:p>
        </p:txBody>
      </p:sp>
    </p:spTree>
    <p:extLst>
      <p:ext uri="{BB962C8B-B14F-4D97-AF65-F5344CB8AC3E}">
        <p14:creationId xmlns:p14="http://schemas.microsoft.com/office/powerpoint/2010/main" val="2038497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電離層への影響と通信・測位障害</a:t>
            </a:r>
            <a:endParaRPr kumimoji="1" lang="ja-JP" altLang="en-US" sz="3200" dirty="0"/>
          </a:p>
        </p:txBody>
      </p:sp>
      <p:pic>
        <p:nvPicPr>
          <p:cNvPr id="3" name="Picture 1" descr="J:\images\IonoEffect.JPG"/>
          <p:cNvPicPr>
            <a:picLocks noChangeAspect="1" noChangeArrowheads="1"/>
          </p:cNvPicPr>
          <p:nvPr/>
        </p:nvPicPr>
        <p:blipFill>
          <a:blip r:embed="rId2" cstate="print"/>
          <a:srcRect/>
          <a:stretch>
            <a:fillRect/>
          </a:stretch>
        </p:blipFill>
        <p:spPr bwMode="auto">
          <a:xfrm>
            <a:off x="457200" y="1673411"/>
            <a:ext cx="8248273" cy="4915847"/>
          </a:xfrm>
          <a:prstGeom prst="rect">
            <a:avLst/>
          </a:prstGeom>
          <a:noFill/>
          <a:ln>
            <a:solidFill>
              <a:schemeClr val="tx1"/>
            </a:solidFill>
          </a:ln>
        </p:spPr>
      </p:pic>
      <p:sp>
        <p:nvSpPr>
          <p:cNvPr id="4" name="テキスト ボックス 3"/>
          <p:cNvSpPr txBox="1"/>
          <p:nvPr/>
        </p:nvSpPr>
        <p:spPr>
          <a:xfrm>
            <a:off x="8325162" y="6530594"/>
            <a:ext cx="723275" cy="369332"/>
          </a:xfrm>
          <a:prstGeom prst="rect">
            <a:avLst/>
          </a:prstGeom>
          <a:noFill/>
        </p:spPr>
        <p:txBody>
          <a:bodyPr wrap="none" rtlCol="0">
            <a:spAutoFit/>
          </a:bodyPr>
          <a:lstStyle/>
          <a:p>
            <a:r>
              <a:rPr kumimoji="1" lang="en-US" altLang="ja-JP" dirty="0" smtClean="0"/>
              <a:t>NICT</a:t>
            </a:r>
            <a:endParaRPr kumimoji="1" lang="ja-JP" altLang="en-US" dirty="0"/>
          </a:p>
        </p:txBody>
      </p:sp>
    </p:spTree>
    <p:extLst>
      <p:ext uri="{BB962C8B-B14F-4D97-AF65-F5344CB8AC3E}">
        <p14:creationId xmlns:p14="http://schemas.microsoft.com/office/powerpoint/2010/main" val="13370713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45510" y="898835"/>
            <a:ext cx="8796760" cy="2072754"/>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91889" y="192387"/>
            <a:ext cx="8229600" cy="744057"/>
          </a:xfrm>
        </p:spPr>
        <p:txBody>
          <a:bodyPr>
            <a:normAutofit/>
          </a:bodyPr>
          <a:lstStyle/>
          <a:p>
            <a:r>
              <a:rPr kumimoji="1" lang="ja-JP" altLang="en-US" sz="2400" dirty="0" smtClean="0"/>
              <a:t>様々な時間スケールで変動する太陽</a:t>
            </a:r>
            <a:endParaRPr kumimoji="1" lang="ja-JP" altLang="en-US" sz="2400" dirty="0"/>
          </a:p>
        </p:txBody>
      </p:sp>
      <p:sp>
        <p:nvSpPr>
          <p:cNvPr id="5" name="テキスト ボックス 4"/>
          <p:cNvSpPr txBox="1"/>
          <p:nvPr/>
        </p:nvSpPr>
        <p:spPr>
          <a:xfrm>
            <a:off x="223160" y="975916"/>
            <a:ext cx="2762799" cy="1600438"/>
          </a:xfrm>
          <a:prstGeom prst="rect">
            <a:avLst/>
          </a:prstGeom>
          <a:noFill/>
        </p:spPr>
        <p:txBody>
          <a:bodyPr wrap="square" rtlCol="0">
            <a:spAutoFit/>
          </a:bodyPr>
          <a:lstStyle/>
          <a:p>
            <a:r>
              <a:rPr kumimoji="1" lang="ja-JP" altLang="en-US" dirty="0" smtClean="0">
                <a:solidFill>
                  <a:srgbClr val="FF0000"/>
                </a:solidFill>
              </a:rPr>
              <a:t>太陽フレア</a:t>
            </a:r>
            <a:endParaRPr lang="en-US" altLang="ja-JP" dirty="0">
              <a:solidFill>
                <a:srgbClr val="FF0000"/>
              </a:solidFill>
            </a:endParaRPr>
          </a:p>
          <a:p>
            <a:endParaRPr kumimoji="1" lang="en-US" altLang="ja-JP" sz="1600" dirty="0" smtClean="0"/>
          </a:p>
          <a:p>
            <a:r>
              <a:rPr kumimoji="1" lang="ja-JP" altLang="en-US" sz="1600" dirty="0" smtClean="0"/>
              <a:t>時間</a:t>
            </a:r>
            <a:r>
              <a:rPr kumimoji="1" lang="ja-JP" altLang="en-US" sz="1600" dirty="0" smtClean="0"/>
              <a:t>スケール</a:t>
            </a:r>
            <a:r>
              <a:rPr lang="ja-JP" altLang="en-US" sz="1600" dirty="0" smtClean="0"/>
              <a:t>：</a:t>
            </a:r>
            <a:r>
              <a:rPr kumimoji="1" lang="ja-JP" altLang="en-US" sz="1600" dirty="0" smtClean="0"/>
              <a:t>数分</a:t>
            </a:r>
            <a:r>
              <a:rPr kumimoji="1" lang="en-US" altLang="ja-JP" sz="1600" dirty="0" smtClean="0"/>
              <a:t>〜</a:t>
            </a:r>
            <a:r>
              <a:rPr kumimoji="1" lang="ja-JP" altLang="en-US" sz="1600" dirty="0" smtClean="0"/>
              <a:t>数時間</a:t>
            </a:r>
            <a:endParaRPr kumimoji="1" lang="en-US" altLang="ja-JP" sz="1600" dirty="0" smtClean="0"/>
          </a:p>
          <a:p>
            <a:endParaRPr kumimoji="1" lang="en-US" altLang="ja-JP" sz="1600" dirty="0" smtClean="0"/>
          </a:p>
          <a:p>
            <a:r>
              <a:rPr kumimoji="1" lang="ja-JP" altLang="en-US" sz="1600" dirty="0" smtClean="0"/>
              <a:t>多波長で電磁波が急激に増大</a:t>
            </a:r>
            <a:endParaRPr kumimoji="1" lang="en-US" altLang="ja-JP" sz="1600" dirty="0" smtClean="0"/>
          </a:p>
        </p:txBody>
      </p:sp>
      <p:sp>
        <p:nvSpPr>
          <p:cNvPr id="9" name="テキスト ボックス 8"/>
          <p:cNvSpPr txBox="1"/>
          <p:nvPr/>
        </p:nvSpPr>
        <p:spPr>
          <a:xfrm>
            <a:off x="223162" y="4889740"/>
            <a:ext cx="1709520" cy="1785104"/>
          </a:xfrm>
          <a:prstGeom prst="rect">
            <a:avLst/>
          </a:prstGeom>
          <a:noFill/>
        </p:spPr>
        <p:txBody>
          <a:bodyPr wrap="square" rtlCol="0">
            <a:spAutoFit/>
          </a:bodyPr>
          <a:lstStyle/>
          <a:p>
            <a:r>
              <a:rPr kumimoji="1" lang="ja-JP" altLang="en-US" sz="1600" dirty="0" smtClean="0"/>
              <a:t>太陽活動周期</a:t>
            </a:r>
            <a:endParaRPr kumimoji="1" lang="en-US" altLang="ja-JP" sz="1600" dirty="0" smtClean="0"/>
          </a:p>
          <a:p>
            <a:r>
              <a:rPr lang="ja-JP" altLang="en-US" sz="1600" dirty="0" smtClean="0"/>
              <a:t>時間スケール</a:t>
            </a:r>
            <a:r>
              <a:rPr lang="ja-JP" altLang="en-US" sz="1600" dirty="0" smtClean="0"/>
              <a:t>：</a:t>
            </a:r>
            <a:endParaRPr lang="en-US" altLang="ja-JP" sz="1600" dirty="0" smtClean="0"/>
          </a:p>
          <a:p>
            <a:r>
              <a:rPr lang="en-US" altLang="ja-JP" sz="1600" dirty="0" smtClean="0"/>
              <a:t>〜</a:t>
            </a:r>
            <a:r>
              <a:rPr lang="en-US" altLang="ja-JP" sz="1600" dirty="0" smtClean="0"/>
              <a:t>11</a:t>
            </a:r>
            <a:r>
              <a:rPr lang="ja-JP" altLang="en-US" sz="1600" dirty="0" smtClean="0"/>
              <a:t>年</a:t>
            </a:r>
            <a:endParaRPr lang="en-US" altLang="ja-JP" sz="1600" dirty="0" smtClean="0"/>
          </a:p>
          <a:p>
            <a:r>
              <a:rPr lang="ja-JP" altLang="en-US" sz="1600" dirty="0" smtClean="0"/>
              <a:t>黒点数が約</a:t>
            </a:r>
            <a:r>
              <a:rPr lang="en-US" altLang="ja-JP" sz="1600" dirty="0" smtClean="0"/>
              <a:t>11</a:t>
            </a:r>
            <a:r>
              <a:rPr lang="ja-JP" altLang="en-US" sz="1600" dirty="0" smtClean="0"/>
              <a:t>年の周期で増減する。</a:t>
            </a:r>
            <a:endParaRPr lang="en-US" altLang="ja-JP" sz="1600" dirty="0" smtClean="0"/>
          </a:p>
          <a:p>
            <a:endParaRPr lang="en-US" altLang="ja-JP" sz="1400" dirty="0" smtClean="0"/>
          </a:p>
        </p:txBody>
      </p:sp>
      <p:sp>
        <p:nvSpPr>
          <p:cNvPr id="11" name="正方形/長方形 10"/>
          <p:cNvSpPr/>
          <p:nvPr/>
        </p:nvSpPr>
        <p:spPr>
          <a:xfrm>
            <a:off x="145510" y="3062165"/>
            <a:ext cx="8796760" cy="1374743"/>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145510" y="4533923"/>
            <a:ext cx="4472407" cy="2261259"/>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4701878" y="4547224"/>
            <a:ext cx="4240391" cy="2247958"/>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6" name="図 15"/>
          <p:cNvPicPr>
            <a:picLocks noChangeAspect="1"/>
          </p:cNvPicPr>
          <p:nvPr/>
        </p:nvPicPr>
        <p:blipFill>
          <a:blip r:embed="rId3"/>
          <a:stretch>
            <a:fillRect/>
          </a:stretch>
        </p:blipFill>
        <p:spPr>
          <a:xfrm>
            <a:off x="5173477" y="1241165"/>
            <a:ext cx="1573483" cy="1582794"/>
          </a:xfrm>
          <a:prstGeom prst="rect">
            <a:avLst/>
          </a:prstGeom>
        </p:spPr>
      </p:pic>
      <p:pic>
        <p:nvPicPr>
          <p:cNvPr id="18" name="図 17"/>
          <p:cNvPicPr>
            <a:picLocks noChangeAspect="1"/>
          </p:cNvPicPr>
          <p:nvPr/>
        </p:nvPicPr>
        <p:blipFill>
          <a:blip r:embed="rId4"/>
          <a:stretch>
            <a:fillRect/>
          </a:stretch>
        </p:blipFill>
        <p:spPr>
          <a:xfrm>
            <a:off x="2985960" y="1121310"/>
            <a:ext cx="2126455" cy="1740379"/>
          </a:xfrm>
          <a:prstGeom prst="rect">
            <a:avLst/>
          </a:prstGeom>
        </p:spPr>
      </p:pic>
      <p:pic>
        <p:nvPicPr>
          <p:cNvPr id="20" name="図 19"/>
          <p:cNvPicPr>
            <a:picLocks noChangeAspect="1"/>
          </p:cNvPicPr>
          <p:nvPr/>
        </p:nvPicPr>
        <p:blipFill>
          <a:blip r:embed="rId5"/>
          <a:stretch>
            <a:fillRect/>
          </a:stretch>
        </p:blipFill>
        <p:spPr>
          <a:xfrm>
            <a:off x="6926754" y="1544789"/>
            <a:ext cx="1915033" cy="961377"/>
          </a:xfrm>
          <a:prstGeom prst="rect">
            <a:avLst/>
          </a:prstGeom>
        </p:spPr>
      </p:pic>
      <p:sp>
        <p:nvSpPr>
          <p:cNvPr id="21" name="正方形/長方形 20"/>
          <p:cNvSpPr/>
          <p:nvPr/>
        </p:nvSpPr>
        <p:spPr>
          <a:xfrm>
            <a:off x="6008477" y="1985790"/>
            <a:ext cx="366371" cy="27756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テキスト ボックス 21"/>
          <p:cNvSpPr txBox="1"/>
          <p:nvPr/>
        </p:nvSpPr>
        <p:spPr>
          <a:xfrm>
            <a:off x="5882405" y="2308016"/>
            <a:ext cx="492443" cy="276999"/>
          </a:xfrm>
          <a:prstGeom prst="rect">
            <a:avLst/>
          </a:prstGeom>
          <a:noFill/>
        </p:spPr>
        <p:txBody>
          <a:bodyPr wrap="none" rtlCol="0">
            <a:spAutoFit/>
          </a:bodyPr>
          <a:lstStyle/>
          <a:p>
            <a:r>
              <a:rPr kumimoji="1" lang="ja-JP" altLang="en-US" sz="1200" dirty="0" smtClean="0"/>
              <a:t>黒点</a:t>
            </a:r>
            <a:endParaRPr kumimoji="1" lang="ja-JP" altLang="en-US" sz="1200" dirty="0"/>
          </a:p>
        </p:txBody>
      </p:sp>
      <p:sp>
        <p:nvSpPr>
          <p:cNvPr id="23" name="テキスト ボックス 22"/>
          <p:cNvSpPr txBox="1"/>
          <p:nvPr/>
        </p:nvSpPr>
        <p:spPr>
          <a:xfrm>
            <a:off x="3201539" y="998634"/>
            <a:ext cx="1290663" cy="461665"/>
          </a:xfrm>
          <a:prstGeom prst="rect">
            <a:avLst/>
          </a:prstGeom>
          <a:solidFill>
            <a:srgbClr val="FFFFFF"/>
          </a:solidFill>
        </p:spPr>
        <p:txBody>
          <a:bodyPr wrap="none" rtlCol="0">
            <a:spAutoFit/>
          </a:bodyPr>
          <a:lstStyle/>
          <a:p>
            <a:r>
              <a:rPr lang="ja-JP" altLang="en-US" sz="1200" dirty="0" smtClean="0"/>
              <a:t>太陽から来る</a:t>
            </a:r>
            <a:r>
              <a:rPr lang="en-US" altLang="ja-JP" sz="1200" dirty="0" smtClean="0"/>
              <a:t>X</a:t>
            </a:r>
            <a:r>
              <a:rPr lang="ja-JP" altLang="en-US" sz="1200" dirty="0" smtClean="0"/>
              <a:t>線</a:t>
            </a:r>
            <a:endParaRPr lang="en-US" altLang="ja-JP" sz="1200" dirty="0" smtClean="0"/>
          </a:p>
          <a:p>
            <a:r>
              <a:rPr kumimoji="1" lang="en-US" altLang="ja-JP" sz="1200" dirty="0" smtClean="0"/>
              <a:t>(GOES)</a:t>
            </a:r>
            <a:endParaRPr kumimoji="1" lang="ja-JP" altLang="en-US" sz="1200" dirty="0"/>
          </a:p>
        </p:txBody>
      </p:sp>
      <p:cxnSp>
        <p:nvCxnSpPr>
          <p:cNvPr id="26" name="直線矢印コネクタ 25"/>
          <p:cNvCxnSpPr>
            <a:stCxn id="21" idx="3"/>
            <a:endCxn id="20" idx="1"/>
          </p:cNvCxnSpPr>
          <p:nvPr/>
        </p:nvCxnSpPr>
        <p:spPr>
          <a:xfrm flipV="1">
            <a:off x="6374848" y="2025478"/>
            <a:ext cx="551906" cy="990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7567173" y="2454210"/>
            <a:ext cx="1623459" cy="261610"/>
          </a:xfrm>
          <a:prstGeom prst="rect">
            <a:avLst/>
          </a:prstGeom>
          <a:noFill/>
        </p:spPr>
        <p:txBody>
          <a:bodyPr wrap="square" rtlCol="0">
            <a:spAutoFit/>
          </a:bodyPr>
          <a:lstStyle/>
          <a:p>
            <a:r>
              <a:rPr lang="en-US" altLang="ja-JP" sz="1050" dirty="0" err="1" smtClean="0"/>
              <a:t>CaH</a:t>
            </a:r>
            <a:r>
              <a:rPr lang="ja-JP" altLang="en-US" sz="1050" dirty="0" smtClean="0"/>
              <a:t>線（</a:t>
            </a:r>
            <a:r>
              <a:rPr lang="ja-JP" altLang="en-US" sz="1050" dirty="0" smtClean="0"/>
              <a:t>ひので衛星</a:t>
            </a:r>
            <a:r>
              <a:rPr lang="ja-JP" altLang="en-US" sz="1050" dirty="0" smtClean="0"/>
              <a:t>）</a:t>
            </a:r>
            <a:endParaRPr kumimoji="1" lang="ja-JP" altLang="en-US" sz="1050" dirty="0"/>
          </a:p>
        </p:txBody>
      </p:sp>
      <p:sp>
        <p:nvSpPr>
          <p:cNvPr id="33" name="テキスト ボックス 32"/>
          <p:cNvSpPr txBox="1"/>
          <p:nvPr/>
        </p:nvSpPr>
        <p:spPr>
          <a:xfrm>
            <a:off x="5258961" y="933589"/>
            <a:ext cx="1107996" cy="415498"/>
          </a:xfrm>
          <a:prstGeom prst="rect">
            <a:avLst/>
          </a:prstGeom>
          <a:solidFill>
            <a:srgbClr val="FFFFFF"/>
          </a:solidFill>
        </p:spPr>
        <p:txBody>
          <a:bodyPr wrap="none" rtlCol="0">
            <a:spAutoFit/>
          </a:bodyPr>
          <a:lstStyle/>
          <a:p>
            <a:r>
              <a:rPr lang="ja-JP" altLang="en-US" sz="1100" dirty="0" smtClean="0"/>
              <a:t>可視連続光</a:t>
            </a:r>
            <a:endParaRPr lang="en-US" altLang="ja-JP" sz="1100" dirty="0" smtClean="0"/>
          </a:p>
          <a:p>
            <a:r>
              <a:rPr lang="ja-JP" altLang="en-US" sz="900" dirty="0" smtClean="0"/>
              <a:t>（京大飛騨天文台）</a:t>
            </a:r>
            <a:endParaRPr lang="en-US" altLang="ja-JP" sz="900" dirty="0" smtClean="0"/>
          </a:p>
        </p:txBody>
      </p:sp>
      <p:cxnSp>
        <p:nvCxnSpPr>
          <p:cNvPr id="34" name="直線矢印コネクタ 33"/>
          <p:cNvCxnSpPr/>
          <p:nvPr/>
        </p:nvCxnSpPr>
        <p:spPr>
          <a:xfrm>
            <a:off x="3932380" y="1736693"/>
            <a:ext cx="30781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3431671" y="1590161"/>
            <a:ext cx="582211" cy="276999"/>
          </a:xfrm>
          <a:prstGeom prst="rect">
            <a:avLst/>
          </a:prstGeom>
          <a:noFill/>
        </p:spPr>
        <p:txBody>
          <a:bodyPr wrap="none" rtlCol="0">
            <a:spAutoFit/>
          </a:bodyPr>
          <a:lstStyle/>
          <a:p>
            <a:r>
              <a:rPr kumimoji="1" lang="ja-JP" altLang="en-US" sz="1200" dirty="0" smtClean="0">
                <a:solidFill>
                  <a:srgbClr val="FF0000"/>
                </a:solidFill>
              </a:rPr>
              <a:t>フレア</a:t>
            </a:r>
            <a:endParaRPr kumimoji="1" lang="ja-JP" altLang="en-US" sz="1200" dirty="0">
              <a:solidFill>
                <a:srgbClr val="FF0000"/>
              </a:solidFill>
            </a:endParaRPr>
          </a:p>
        </p:txBody>
      </p:sp>
      <p:sp>
        <p:nvSpPr>
          <p:cNvPr id="37" name="テキスト ボックス 36"/>
          <p:cNvSpPr txBox="1"/>
          <p:nvPr/>
        </p:nvSpPr>
        <p:spPr>
          <a:xfrm>
            <a:off x="192380" y="3040416"/>
            <a:ext cx="3447901" cy="1323439"/>
          </a:xfrm>
          <a:prstGeom prst="rect">
            <a:avLst/>
          </a:prstGeom>
          <a:noFill/>
        </p:spPr>
        <p:txBody>
          <a:bodyPr wrap="square" rtlCol="0">
            <a:spAutoFit/>
          </a:bodyPr>
          <a:lstStyle/>
          <a:p>
            <a:r>
              <a:rPr lang="ja-JP" altLang="en-US" sz="1600" dirty="0" smtClean="0"/>
              <a:t>活動領域（</a:t>
            </a:r>
            <a:r>
              <a:rPr lang="en-US" altLang="ja-JP" sz="1600" dirty="0" smtClean="0"/>
              <a:t>=</a:t>
            </a:r>
            <a:r>
              <a:rPr lang="ja-JP" altLang="en-US" sz="1600" dirty="0" smtClean="0"/>
              <a:t>黒点群）</a:t>
            </a:r>
            <a:endParaRPr lang="en-US" altLang="ja-JP" sz="1600" dirty="0"/>
          </a:p>
          <a:p>
            <a:r>
              <a:rPr kumimoji="1" lang="ja-JP" altLang="en-US" sz="1600" dirty="0" smtClean="0"/>
              <a:t>時間スケール</a:t>
            </a:r>
            <a:r>
              <a:rPr lang="ja-JP" altLang="en-US" sz="1600" dirty="0" smtClean="0"/>
              <a:t>：</a:t>
            </a:r>
            <a:r>
              <a:rPr lang="en-US" altLang="ja-JP" sz="1600" dirty="0" smtClean="0"/>
              <a:t>〜1</a:t>
            </a:r>
            <a:r>
              <a:rPr lang="ja-JP" altLang="en-US" sz="1600" dirty="0" smtClean="0"/>
              <a:t>ヶ月</a:t>
            </a:r>
            <a:endParaRPr lang="en-US" altLang="ja-JP" sz="1600" dirty="0"/>
          </a:p>
          <a:p>
            <a:r>
              <a:rPr lang="ja-JP" altLang="en-US" sz="1600" dirty="0" smtClean="0"/>
              <a:t>一つの黒点（群）の寿命は数週間</a:t>
            </a:r>
            <a:r>
              <a:rPr lang="en-US" altLang="ja-JP" sz="1600" dirty="0" smtClean="0"/>
              <a:t>〜</a:t>
            </a:r>
            <a:r>
              <a:rPr lang="ja-JP" altLang="en-US" sz="1600" dirty="0" smtClean="0"/>
              <a:t>数ヶ月太陽</a:t>
            </a:r>
            <a:r>
              <a:rPr lang="ja-JP" altLang="en-US" sz="1600" dirty="0" smtClean="0"/>
              <a:t>の自転</a:t>
            </a:r>
            <a:r>
              <a:rPr lang="en-US" altLang="ja-JP" sz="1600" dirty="0" smtClean="0"/>
              <a:t>(~27</a:t>
            </a:r>
            <a:r>
              <a:rPr lang="ja-JP" altLang="en-US" sz="1600" dirty="0" smtClean="0"/>
              <a:t>日）による</a:t>
            </a:r>
            <a:r>
              <a:rPr lang="ja-JP" altLang="en-US" sz="1600" dirty="0" smtClean="0"/>
              <a:t>変動</a:t>
            </a:r>
            <a:r>
              <a:rPr lang="ja-JP" altLang="en-US" sz="1600" dirty="0" smtClean="0"/>
              <a:t>も。</a:t>
            </a:r>
            <a:endParaRPr kumimoji="1" lang="ja-JP" altLang="en-US" sz="1600" dirty="0"/>
          </a:p>
        </p:txBody>
      </p:sp>
      <p:pic>
        <p:nvPicPr>
          <p:cNvPr id="38" name="図 37"/>
          <p:cNvPicPr>
            <a:picLocks noChangeAspect="1"/>
          </p:cNvPicPr>
          <p:nvPr/>
        </p:nvPicPr>
        <p:blipFill>
          <a:blip r:embed="rId6"/>
          <a:stretch>
            <a:fillRect/>
          </a:stretch>
        </p:blipFill>
        <p:spPr>
          <a:xfrm>
            <a:off x="3707802" y="3136383"/>
            <a:ext cx="1270311" cy="1270311"/>
          </a:xfrm>
          <a:prstGeom prst="rect">
            <a:avLst/>
          </a:prstGeom>
        </p:spPr>
      </p:pic>
      <p:sp>
        <p:nvSpPr>
          <p:cNvPr id="39" name="テキスト ボックス 38"/>
          <p:cNvSpPr txBox="1"/>
          <p:nvPr/>
        </p:nvSpPr>
        <p:spPr>
          <a:xfrm>
            <a:off x="3918796" y="4043663"/>
            <a:ext cx="877163" cy="261610"/>
          </a:xfrm>
          <a:prstGeom prst="rect">
            <a:avLst/>
          </a:prstGeom>
          <a:noFill/>
        </p:spPr>
        <p:txBody>
          <a:bodyPr wrap="none" rtlCol="0">
            <a:spAutoFit/>
          </a:bodyPr>
          <a:lstStyle/>
          <a:p>
            <a:r>
              <a:rPr kumimoji="1" lang="en-US" altLang="ja-JP" sz="1100" dirty="0" smtClean="0">
                <a:solidFill>
                  <a:schemeClr val="bg1"/>
                </a:solidFill>
              </a:rPr>
              <a:t>2003/10/24</a:t>
            </a:r>
            <a:endParaRPr kumimoji="1" lang="ja-JP" altLang="en-US" sz="1100" dirty="0">
              <a:solidFill>
                <a:schemeClr val="bg1"/>
              </a:solidFill>
            </a:endParaRPr>
          </a:p>
        </p:txBody>
      </p:sp>
      <p:pic>
        <p:nvPicPr>
          <p:cNvPr id="43" name="図 42"/>
          <p:cNvPicPr>
            <a:picLocks noChangeAspect="1"/>
          </p:cNvPicPr>
          <p:nvPr/>
        </p:nvPicPr>
        <p:blipFill>
          <a:blip r:embed="rId7"/>
          <a:stretch>
            <a:fillRect/>
          </a:stretch>
        </p:blipFill>
        <p:spPr>
          <a:xfrm>
            <a:off x="5026257" y="3132177"/>
            <a:ext cx="1267725" cy="1267725"/>
          </a:xfrm>
          <a:prstGeom prst="rect">
            <a:avLst/>
          </a:prstGeom>
        </p:spPr>
      </p:pic>
      <p:sp>
        <p:nvSpPr>
          <p:cNvPr id="45" name="テキスト ボックス 44"/>
          <p:cNvSpPr txBox="1"/>
          <p:nvPr/>
        </p:nvSpPr>
        <p:spPr>
          <a:xfrm>
            <a:off x="5234605" y="4054983"/>
            <a:ext cx="865604" cy="261610"/>
          </a:xfrm>
          <a:prstGeom prst="rect">
            <a:avLst/>
          </a:prstGeom>
          <a:noFill/>
        </p:spPr>
        <p:txBody>
          <a:bodyPr wrap="none" rtlCol="0">
            <a:spAutoFit/>
          </a:bodyPr>
          <a:lstStyle/>
          <a:p>
            <a:r>
              <a:rPr kumimoji="1" lang="en-US" altLang="ja-JP" sz="1100" dirty="0" smtClean="0">
                <a:solidFill>
                  <a:schemeClr val="bg1"/>
                </a:solidFill>
              </a:rPr>
              <a:t>2003/10/28</a:t>
            </a:r>
            <a:endParaRPr kumimoji="1" lang="ja-JP" altLang="en-US" sz="1100" dirty="0">
              <a:solidFill>
                <a:schemeClr val="bg1"/>
              </a:solidFill>
            </a:endParaRPr>
          </a:p>
        </p:txBody>
      </p:sp>
      <p:sp>
        <p:nvSpPr>
          <p:cNvPr id="46" name="テキスト ボックス 45"/>
          <p:cNvSpPr txBox="1"/>
          <p:nvPr/>
        </p:nvSpPr>
        <p:spPr>
          <a:xfrm>
            <a:off x="6527990" y="4072118"/>
            <a:ext cx="865604" cy="261610"/>
          </a:xfrm>
          <a:prstGeom prst="rect">
            <a:avLst/>
          </a:prstGeom>
          <a:noFill/>
        </p:spPr>
        <p:txBody>
          <a:bodyPr wrap="none" rtlCol="0">
            <a:spAutoFit/>
          </a:bodyPr>
          <a:lstStyle/>
          <a:p>
            <a:r>
              <a:rPr kumimoji="1" lang="en-US" altLang="ja-JP" sz="1100" dirty="0" smtClean="0">
                <a:solidFill>
                  <a:schemeClr val="bg1"/>
                </a:solidFill>
              </a:rPr>
              <a:t>2003/10/28</a:t>
            </a:r>
            <a:endParaRPr kumimoji="1" lang="ja-JP" altLang="en-US" sz="1100" dirty="0">
              <a:solidFill>
                <a:schemeClr val="bg1"/>
              </a:solidFill>
            </a:endParaRPr>
          </a:p>
        </p:txBody>
      </p:sp>
      <p:sp>
        <p:nvSpPr>
          <p:cNvPr id="47" name="テキスト ボックス 46"/>
          <p:cNvSpPr txBox="1"/>
          <p:nvPr/>
        </p:nvSpPr>
        <p:spPr>
          <a:xfrm>
            <a:off x="7834780" y="4082196"/>
            <a:ext cx="865604" cy="261610"/>
          </a:xfrm>
          <a:prstGeom prst="rect">
            <a:avLst/>
          </a:prstGeom>
          <a:noFill/>
        </p:spPr>
        <p:txBody>
          <a:bodyPr wrap="none" rtlCol="0">
            <a:spAutoFit/>
          </a:bodyPr>
          <a:lstStyle/>
          <a:p>
            <a:r>
              <a:rPr kumimoji="1" lang="en-US" altLang="ja-JP" sz="1100" dirty="0" smtClean="0">
                <a:solidFill>
                  <a:schemeClr val="bg1"/>
                </a:solidFill>
              </a:rPr>
              <a:t>2003/10/26</a:t>
            </a:r>
            <a:endParaRPr kumimoji="1" lang="ja-JP" altLang="en-US" sz="1100" dirty="0">
              <a:solidFill>
                <a:schemeClr val="bg1"/>
              </a:solidFill>
            </a:endParaRPr>
          </a:p>
        </p:txBody>
      </p:sp>
      <p:pic>
        <p:nvPicPr>
          <p:cNvPr id="48" name="図 47"/>
          <p:cNvPicPr>
            <a:picLocks noChangeAspect="1"/>
          </p:cNvPicPr>
          <p:nvPr/>
        </p:nvPicPr>
        <p:blipFill>
          <a:blip r:embed="rId8"/>
          <a:stretch>
            <a:fillRect/>
          </a:stretch>
        </p:blipFill>
        <p:spPr>
          <a:xfrm>
            <a:off x="6320753" y="3132177"/>
            <a:ext cx="1255887" cy="1255887"/>
          </a:xfrm>
          <a:prstGeom prst="rect">
            <a:avLst/>
          </a:prstGeom>
        </p:spPr>
      </p:pic>
      <p:sp>
        <p:nvSpPr>
          <p:cNvPr id="49" name="テキスト ボックス 48"/>
          <p:cNvSpPr txBox="1"/>
          <p:nvPr/>
        </p:nvSpPr>
        <p:spPr>
          <a:xfrm>
            <a:off x="6559886" y="4068610"/>
            <a:ext cx="865604" cy="261610"/>
          </a:xfrm>
          <a:prstGeom prst="rect">
            <a:avLst/>
          </a:prstGeom>
          <a:noFill/>
        </p:spPr>
        <p:txBody>
          <a:bodyPr wrap="none" rtlCol="0">
            <a:spAutoFit/>
          </a:bodyPr>
          <a:lstStyle/>
          <a:p>
            <a:r>
              <a:rPr kumimoji="1" lang="en-US" altLang="ja-JP" sz="1100" dirty="0" smtClean="0">
                <a:solidFill>
                  <a:schemeClr val="bg1"/>
                </a:solidFill>
              </a:rPr>
              <a:t>2003/11/01</a:t>
            </a:r>
            <a:endParaRPr kumimoji="1" lang="ja-JP" altLang="en-US" sz="1100" dirty="0">
              <a:solidFill>
                <a:schemeClr val="bg1"/>
              </a:solidFill>
            </a:endParaRPr>
          </a:p>
        </p:txBody>
      </p:sp>
      <p:pic>
        <p:nvPicPr>
          <p:cNvPr id="50" name="図 49"/>
          <p:cNvPicPr>
            <a:picLocks noChangeAspect="1"/>
          </p:cNvPicPr>
          <p:nvPr/>
        </p:nvPicPr>
        <p:blipFill>
          <a:blip r:embed="rId9"/>
          <a:stretch>
            <a:fillRect/>
          </a:stretch>
        </p:blipFill>
        <p:spPr>
          <a:xfrm>
            <a:off x="7597016" y="3122799"/>
            <a:ext cx="1276384" cy="1276384"/>
          </a:xfrm>
          <a:prstGeom prst="rect">
            <a:avLst/>
          </a:prstGeom>
        </p:spPr>
      </p:pic>
      <p:sp>
        <p:nvSpPr>
          <p:cNvPr id="51" name="テキスト ボックス 50"/>
          <p:cNvSpPr txBox="1"/>
          <p:nvPr/>
        </p:nvSpPr>
        <p:spPr>
          <a:xfrm>
            <a:off x="7827988" y="4043663"/>
            <a:ext cx="877163" cy="261610"/>
          </a:xfrm>
          <a:prstGeom prst="rect">
            <a:avLst/>
          </a:prstGeom>
          <a:noFill/>
        </p:spPr>
        <p:txBody>
          <a:bodyPr wrap="none" rtlCol="0">
            <a:spAutoFit/>
          </a:bodyPr>
          <a:lstStyle/>
          <a:p>
            <a:r>
              <a:rPr kumimoji="1" lang="en-US" altLang="ja-JP" sz="1100" dirty="0" smtClean="0">
                <a:solidFill>
                  <a:schemeClr val="bg1"/>
                </a:solidFill>
              </a:rPr>
              <a:t>2003/11/04</a:t>
            </a:r>
            <a:endParaRPr kumimoji="1" lang="ja-JP" altLang="en-US" sz="1100" dirty="0">
              <a:solidFill>
                <a:schemeClr val="bg1"/>
              </a:solidFill>
            </a:endParaRPr>
          </a:p>
        </p:txBody>
      </p:sp>
      <p:sp>
        <p:nvSpPr>
          <p:cNvPr id="52" name="テキスト ボックス 51"/>
          <p:cNvSpPr txBox="1"/>
          <p:nvPr/>
        </p:nvSpPr>
        <p:spPr>
          <a:xfrm>
            <a:off x="3823708" y="3156916"/>
            <a:ext cx="1120820" cy="430887"/>
          </a:xfrm>
          <a:prstGeom prst="rect">
            <a:avLst/>
          </a:prstGeom>
          <a:noFill/>
        </p:spPr>
        <p:txBody>
          <a:bodyPr wrap="none" rtlCol="0">
            <a:spAutoFit/>
          </a:bodyPr>
          <a:lstStyle/>
          <a:p>
            <a:r>
              <a:rPr kumimoji="1" lang="ja-JP" altLang="en-US" sz="1100" dirty="0" smtClean="0">
                <a:solidFill>
                  <a:schemeClr val="bg1"/>
                </a:solidFill>
              </a:rPr>
              <a:t>太陽全面磁場</a:t>
            </a:r>
            <a:endParaRPr kumimoji="1" lang="en-US" altLang="ja-JP" sz="1100" dirty="0" smtClean="0">
              <a:solidFill>
                <a:schemeClr val="bg1"/>
              </a:solidFill>
            </a:endParaRPr>
          </a:p>
          <a:p>
            <a:r>
              <a:rPr lang="ja-JP" altLang="en-US" sz="1100" dirty="0" smtClean="0">
                <a:solidFill>
                  <a:schemeClr val="bg1"/>
                </a:solidFill>
              </a:rPr>
              <a:t>白</a:t>
            </a:r>
            <a:r>
              <a:rPr lang="en-US" altLang="ja-JP" sz="1100" dirty="0" smtClean="0">
                <a:solidFill>
                  <a:schemeClr val="bg1"/>
                </a:solidFill>
              </a:rPr>
              <a:t>:</a:t>
            </a:r>
            <a:r>
              <a:rPr lang="en-US" altLang="ja-JP" sz="1100" dirty="0" smtClean="0">
                <a:solidFill>
                  <a:schemeClr val="bg1"/>
                </a:solidFill>
              </a:rPr>
              <a:t>N</a:t>
            </a:r>
            <a:r>
              <a:rPr lang="ja-JP" altLang="en-US" sz="1100" dirty="0" smtClean="0">
                <a:solidFill>
                  <a:schemeClr val="bg1"/>
                </a:solidFill>
              </a:rPr>
              <a:t>極</a:t>
            </a:r>
            <a:r>
              <a:rPr lang="ja-JP" altLang="en-US" sz="1100" dirty="0" smtClean="0">
                <a:solidFill>
                  <a:schemeClr val="bg1"/>
                </a:solidFill>
              </a:rPr>
              <a:t>、</a:t>
            </a:r>
            <a:r>
              <a:rPr lang="ja-JP" altLang="en-US" sz="1100" dirty="0" smtClean="0">
                <a:solidFill>
                  <a:schemeClr val="bg1"/>
                </a:solidFill>
              </a:rPr>
              <a:t>黒</a:t>
            </a:r>
            <a:r>
              <a:rPr lang="en-US" altLang="ja-JP" sz="1100" dirty="0" smtClean="0">
                <a:solidFill>
                  <a:schemeClr val="bg1"/>
                </a:solidFill>
              </a:rPr>
              <a:t>:S</a:t>
            </a:r>
            <a:r>
              <a:rPr lang="ja-JP" altLang="en-US" sz="1100" dirty="0" smtClean="0">
                <a:solidFill>
                  <a:schemeClr val="bg1"/>
                </a:solidFill>
              </a:rPr>
              <a:t>極</a:t>
            </a:r>
            <a:endParaRPr kumimoji="1" lang="ja-JP" altLang="en-US" sz="1100" dirty="0">
              <a:solidFill>
                <a:schemeClr val="bg1"/>
              </a:solidFill>
            </a:endParaRPr>
          </a:p>
        </p:txBody>
      </p:sp>
      <p:sp>
        <p:nvSpPr>
          <p:cNvPr id="53" name="テキスト ボックス 52"/>
          <p:cNvSpPr txBox="1"/>
          <p:nvPr/>
        </p:nvSpPr>
        <p:spPr>
          <a:xfrm>
            <a:off x="8257989" y="3132177"/>
            <a:ext cx="595035" cy="200055"/>
          </a:xfrm>
          <a:prstGeom prst="rect">
            <a:avLst/>
          </a:prstGeom>
          <a:noFill/>
        </p:spPr>
        <p:txBody>
          <a:bodyPr wrap="none" rtlCol="0">
            <a:spAutoFit/>
          </a:bodyPr>
          <a:lstStyle/>
          <a:p>
            <a:r>
              <a:rPr kumimoji="1" lang="en-US" altLang="ja-JP" sz="700" dirty="0" smtClean="0">
                <a:solidFill>
                  <a:srgbClr val="FFFFFF"/>
                </a:solidFill>
              </a:rPr>
              <a:t>SOHO/MDI</a:t>
            </a:r>
            <a:endParaRPr kumimoji="1" lang="ja-JP" altLang="en-US" sz="700" dirty="0">
              <a:solidFill>
                <a:srgbClr val="FFFFFF"/>
              </a:solidFill>
            </a:endParaRPr>
          </a:p>
        </p:txBody>
      </p:sp>
      <p:pic>
        <p:nvPicPr>
          <p:cNvPr id="55" name="図 54"/>
          <p:cNvPicPr>
            <a:picLocks noChangeAspect="1"/>
          </p:cNvPicPr>
          <p:nvPr/>
        </p:nvPicPr>
        <p:blipFill>
          <a:blip r:embed="rId10"/>
          <a:stretch>
            <a:fillRect/>
          </a:stretch>
        </p:blipFill>
        <p:spPr>
          <a:xfrm>
            <a:off x="2053099" y="4721562"/>
            <a:ext cx="2439103" cy="1829328"/>
          </a:xfrm>
          <a:prstGeom prst="rect">
            <a:avLst/>
          </a:prstGeom>
        </p:spPr>
      </p:pic>
      <p:sp>
        <p:nvSpPr>
          <p:cNvPr id="57" name="テキスト ボックス 56"/>
          <p:cNvSpPr txBox="1"/>
          <p:nvPr/>
        </p:nvSpPr>
        <p:spPr>
          <a:xfrm>
            <a:off x="2256477" y="6542624"/>
            <a:ext cx="2352289" cy="261610"/>
          </a:xfrm>
          <a:prstGeom prst="rect">
            <a:avLst/>
          </a:prstGeom>
          <a:noFill/>
        </p:spPr>
        <p:txBody>
          <a:bodyPr wrap="none" rtlCol="0">
            <a:spAutoFit/>
          </a:bodyPr>
          <a:lstStyle/>
          <a:p>
            <a:r>
              <a:rPr lang="en-US" altLang="ja-JP" sz="1100" dirty="0" smtClean="0"/>
              <a:t>1995-2020</a:t>
            </a:r>
            <a:r>
              <a:rPr lang="ja-JP" altLang="en-US" sz="1100" dirty="0" smtClean="0"/>
              <a:t>年の黒点数の変動と予測</a:t>
            </a:r>
            <a:endParaRPr kumimoji="1" lang="en-US" altLang="ja-JP" sz="1100" dirty="0" smtClean="0"/>
          </a:p>
        </p:txBody>
      </p:sp>
      <p:pic>
        <p:nvPicPr>
          <p:cNvPr id="58" name="図 57" descr="SpotNumber-solanki03.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6749" y="5540591"/>
            <a:ext cx="3072755" cy="1206517"/>
          </a:xfrm>
          <a:prstGeom prst="rect">
            <a:avLst/>
          </a:prstGeom>
        </p:spPr>
      </p:pic>
      <p:sp>
        <p:nvSpPr>
          <p:cNvPr id="59" name="テキスト ボックス 58"/>
          <p:cNvSpPr txBox="1"/>
          <p:nvPr/>
        </p:nvSpPr>
        <p:spPr>
          <a:xfrm>
            <a:off x="4749896" y="4547224"/>
            <a:ext cx="4269042" cy="1077218"/>
          </a:xfrm>
          <a:prstGeom prst="rect">
            <a:avLst/>
          </a:prstGeom>
          <a:noFill/>
        </p:spPr>
        <p:txBody>
          <a:bodyPr wrap="square" rtlCol="0">
            <a:spAutoFit/>
          </a:bodyPr>
          <a:lstStyle/>
          <a:p>
            <a:r>
              <a:rPr lang="en-US" altLang="en-US" sz="1600" dirty="0" smtClean="0"/>
              <a:t>長期変動</a:t>
            </a:r>
            <a:endParaRPr kumimoji="1" lang="en-US" altLang="ja-JP" sz="1600" dirty="0" smtClean="0"/>
          </a:p>
          <a:p>
            <a:r>
              <a:rPr lang="ja-JP" altLang="en-US" sz="1600" dirty="0" smtClean="0"/>
              <a:t>時間スケール：＞</a:t>
            </a:r>
            <a:r>
              <a:rPr lang="en-US" altLang="ja-JP" sz="1600" dirty="0" smtClean="0"/>
              <a:t>100</a:t>
            </a:r>
            <a:r>
              <a:rPr lang="ja-JP" altLang="en-US" sz="1600" dirty="0" smtClean="0"/>
              <a:t>年</a:t>
            </a:r>
            <a:endParaRPr lang="en-US" altLang="ja-JP" sz="1600" dirty="0" smtClean="0"/>
          </a:p>
          <a:p>
            <a:r>
              <a:rPr lang="ja-JP" altLang="en-US" sz="1600" dirty="0" smtClean="0"/>
              <a:t>黒点数が極端に少ない時期が数</a:t>
            </a:r>
            <a:r>
              <a:rPr lang="en-US" altLang="ja-JP" sz="1600" dirty="0" smtClean="0"/>
              <a:t>10</a:t>
            </a:r>
            <a:r>
              <a:rPr lang="ja-JP" altLang="en-US" sz="1600" dirty="0" smtClean="0"/>
              <a:t>年続く時期が</a:t>
            </a:r>
            <a:r>
              <a:rPr lang="ja-JP" altLang="en-US" sz="1600" dirty="0" smtClean="0"/>
              <a:t>ある。</a:t>
            </a:r>
            <a:r>
              <a:rPr lang="ja-JP" altLang="en-US" sz="1600" dirty="0" smtClean="0"/>
              <a:t>地球</a:t>
            </a:r>
            <a:r>
              <a:rPr lang="ja-JP" altLang="en-US" sz="1600" dirty="0" smtClean="0"/>
              <a:t>気候</a:t>
            </a:r>
            <a:r>
              <a:rPr lang="ja-JP" altLang="en-US" sz="1600" dirty="0" smtClean="0"/>
              <a:t>と</a:t>
            </a:r>
            <a:r>
              <a:rPr lang="ja-JP" altLang="en-US" sz="1600" dirty="0" smtClean="0"/>
              <a:t>の</a:t>
            </a:r>
            <a:r>
              <a:rPr lang="ja-JP" altLang="en-US" sz="1600" dirty="0" smtClean="0"/>
              <a:t>間に相関。</a:t>
            </a:r>
            <a:endParaRPr lang="en-US" altLang="ja-JP" sz="1600" dirty="0" smtClean="0"/>
          </a:p>
        </p:txBody>
      </p:sp>
      <p:sp>
        <p:nvSpPr>
          <p:cNvPr id="60" name="テキスト ボックス 59"/>
          <p:cNvSpPr txBox="1"/>
          <p:nvPr/>
        </p:nvSpPr>
        <p:spPr>
          <a:xfrm>
            <a:off x="4761166" y="5697874"/>
            <a:ext cx="935583" cy="600164"/>
          </a:xfrm>
          <a:prstGeom prst="rect">
            <a:avLst/>
          </a:prstGeom>
          <a:noFill/>
        </p:spPr>
        <p:txBody>
          <a:bodyPr wrap="square" rtlCol="0">
            <a:spAutoFit/>
          </a:bodyPr>
          <a:lstStyle/>
          <a:p>
            <a:r>
              <a:rPr lang="en-US" altLang="ja-JP" sz="1100" dirty="0" smtClean="0"/>
              <a:t>1609</a:t>
            </a:r>
            <a:r>
              <a:rPr lang="ja-JP" altLang="en-US" sz="1100" dirty="0" smtClean="0"/>
              <a:t>年以降の黒点数の変動</a:t>
            </a:r>
            <a:endParaRPr kumimoji="1" lang="en-US" altLang="ja-JP" sz="1100" dirty="0" smtClean="0"/>
          </a:p>
        </p:txBody>
      </p:sp>
      <p:sp>
        <p:nvSpPr>
          <p:cNvPr id="61" name="テキスト ボックス 60"/>
          <p:cNvSpPr txBox="1"/>
          <p:nvPr/>
        </p:nvSpPr>
        <p:spPr>
          <a:xfrm>
            <a:off x="6293982" y="5676882"/>
            <a:ext cx="935583" cy="430887"/>
          </a:xfrm>
          <a:prstGeom prst="rect">
            <a:avLst/>
          </a:prstGeom>
          <a:noFill/>
        </p:spPr>
        <p:txBody>
          <a:bodyPr wrap="square" rtlCol="0">
            <a:spAutoFit/>
          </a:bodyPr>
          <a:lstStyle/>
          <a:p>
            <a:r>
              <a:rPr kumimoji="1" lang="ja-JP" altLang="en-US" sz="1050" dirty="0" smtClean="0">
                <a:solidFill>
                  <a:srgbClr val="FFFFFF"/>
                </a:solidFill>
              </a:rPr>
              <a:t>マウンダー</a:t>
            </a:r>
            <a:endParaRPr kumimoji="1" lang="en-US" altLang="ja-JP" sz="1050" dirty="0" smtClean="0">
              <a:solidFill>
                <a:srgbClr val="FFFFFF"/>
              </a:solidFill>
            </a:endParaRPr>
          </a:p>
          <a:p>
            <a:r>
              <a:rPr kumimoji="1" lang="ja-JP" altLang="en-US" sz="1050" dirty="0" smtClean="0">
                <a:solidFill>
                  <a:srgbClr val="FFFFFF"/>
                </a:solidFill>
              </a:rPr>
              <a:t>極小期</a:t>
            </a:r>
            <a:endParaRPr kumimoji="1" lang="en-US" altLang="ja-JP" sz="1050" dirty="0" smtClean="0">
              <a:solidFill>
                <a:srgbClr val="FFFFFF"/>
              </a:solidFill>
            </a:endParaRPr>
          </a:p>
        </p:txBody>
      </p:sp>
    </p:spTree>
    <p:extLst>
      <p:ext uri="{BB962C8B-B14F-4D97-AF65-F5344CB8AC3E}">
        <p14:creationId xmlns:p14="http://schemas.microsoft.com/office/powerpoint/2010/main" val="39112247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800" dirty="0" smtClean="0"/>
              <a:t>太陽からやってくるもの</a:t>
            </a:r>
            <a:r>
              <a:rPr kumimoji="1" lang="en-US" altLang="ja-JP" sz="2800" dirty="0" smtClean="0"/>
              <a:t>1</a:t>
            </a:r>
            <a:r>
              <a:rPr lang="en-US" altLang="ja-JP" sz="2800" dirty="0" smtClean="0"/>
              <a:t>: </a:t>
            </a:r>
            <a:r>
              <a:rPr kumimoji="1" lang="ja-JP" altLang="en-US" sz="2800" dirty="0" smtClean="0"/>
              <a:t>電磁波</a:t>
            </a:r>
            <a:endParaRPr kumimoji="1" lang="ja-JP" altLang="en-US" sz="2800" dirty="0"/>
          </a:p>
        </p:txBody>
      </p:sp>
      <p:sp>
        <p:nvSpPr>
          <p:cNvPr id="3" name="テキスト ボックス 2"/>
          <p:cNvSpPr txBox="1"/>
          <p:nvPr/>
        </p:nvSpPr>
        <p:spPr>
          <a:xfrm>
            <a:off x="457200" y="1748148"/>
            <a:ext cx="4428565" cy="1938992"/>
          </a:xfrm>
          <a:prstGeom prst="rect">
            <a:avLst/>
          </a:prstGeom>
          <a:noFill/>
        </p:spPr>
        <p:txBody>
          <a:bodyPr wrap="square" rtlCol="0">
            <a:spAutoFit/>
          </a:bodyPr>
          <a:lstStyle/>
          <a:p>
            <a:pPr marL="171450" indent="-171450">
              <a:buFont typeface="Arial"/>
              <a:buChar char="•"/>
            </a:pPr>
            <a:r>
              <a:rPr lang="ja-JP" altLang="en-US" sz="2000" dirty="0" smtClean="0"/>
              <a:t>太陽フレア発生時に</a:t>
            </a:r>
            <a:r>
              <a:rPr lang="en-US" altLang="ja-JP" sz="2000" dirty="0" smtClean="0"/>
              <a:t>X</a:t>
            </a:r>
            <a:r>
              <a:rPr lang="ja-JP" altLang="en-US" sz="2000" dirty="0" smtClean="0"/>
              <a:t>線、</a:t>
            </a:r>
            <a:r>
              <a:rPr lang="en-US" altLang="ja-JP" sz="2000" dirty="0" smtClean="0"/>
              <a:t>EUV</a:t>
            </a:r>
            <a:r>
              <a:rPr lang="ja-JP" altLang="en-US" sz="2000" dirty="0" smtClean="0"/>
              <a:t>、電波などが急激に増光</a:t>
            </a:r>
            <a:endParaRPr lang="en-US" altLang="ja-JP" sz="2000" dirty="0" smtClean="0"/>
          </a:p>
          <a:p>
            <a:pPr marL="171450" indent="-171450">
              <a:buFont typeface="Arial"/>
              <a:buChar char="•"/>
            </a:pPr>
            <a:r>
              <a:rPr lang="ja-JP" altLang="en-US" sz="2000" dirty="0" smtClean="0"/>
              <a:t>継続時間：数分</a:t>
            </a:r>
            <a:r>
              <a:rPr lang="en-US" altLang="ja-JP" sz="2000" dirty="0" smtClean="0"/>
              <a:t>〜</a:t>
            </a:r>
            <a:r>
              <a:rPr lang="ja-JP" altLang="en-US" sz="2000" dirty="0" smtClean="0"/>
              <a:t>数時間</a:t>
            </a:r>
            <a:endParaRPr lang="en-US" altLang="ja-JP" sz="2000" dirty="0" smtClean="0"/>
          </a:p>
          <a:p>
            <a:pPr marL="171450" indent="-171450">
              <a:buFont typeface="Arial"/>
              <a:buChar char="•"/>
            </a:pPr>
            <a:r>
              <a:rPr lang="ja-JP" altLang="en-US" sz="2000" dirty="0" smtClean="0"/>
              <a:t>光速で届く＝見えた時にはもう遅い</a:t>
            </a:r>
            <a:endParaRPr lang="en-US" altLang="ja-JP" sz="2000" dirty="0" smtClean="0"/>
          </a:p>
          <a:p>
            <a:pPr marL="171450" indent="-171450">
              <a:buFont typeface="Arial"/>
              <a:buChar char="•"/>
            </a:pPr>
            <a:r>
              <a:rPr lang="ja-JP" altLang="en-US" sz="2000" dirty="0" smtClean="0">
                <a:solidFill>
                  <a:srgbClr val="FF0000"/>
                </a:solidFill>
              </a:rPr>
              <a:t>フレアの発生が予測できないと予報もできない</a:t>
            </a:r>
            <a:endParaRPr lang="en-US" altLang="ja-JP" sz="1600" dirty="0" smtClean="0">
              <a:solidFill>
                <a:srgbClr val="FF0000"/>
              </a:solidFill>
            </a:endParaRPr>
          </a:p>
        </p:txBody>
      </p:sp>
      <p:pic>
        <p:nvPicPr>
          <p:cNvPr id="4" name="Picture 3" descr="solarr_flare_light_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532" y="3956083"/>
            <a:ext cx="2560917" cy="277069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572273" y="4332200"/>
            <a:ext cx="4904281" cy="1692771"/>
          </a:xfrm>
          <a:prstGeom prst="rect">
            <a:avLst/>
          </a:prstGeom>
          <a:noFill/>
        </p:spPr>
        <p:txBody>
          <a:bodyPr wrap="square" rtlCol="0">
            <a:spAutoFit/>
          </a:bodyPr>
          <a:lstStyle/>
          <a:p>
            <a:r>
              <a:rPr lang="ja-JP" altLang="en-US" sz="2400" dirty="0" smtClean="0"/>
              <a:t>地球へ</a:t>
            </a:r>
            <a:r>
              <a:rPr kumimoji="1" lang="ja-JP" altLang="en-US" sz="2400" dirty="0" smtClean="0"/>
              <a:t>の影響</a:t>
            </a:r>
            <a:endParaRPr kumimoji="1" lang="en-US" altLang="ja-JP" dirty="0" smtClean="0"/>
          </a:p>
          <a:p>
            <a:pPr marL="171450" indent="-171450">
              <a:buFont typeface="Arial"/>
              <a:buChar char="•"/>
            </a:pPr>
            <a:r>
              <a:rPr lang="ja-JP" altLang="en-US" sz="2000" dirty="0" smtClean="0"/>
              <a:t>電離圏異常（通信、測位障害）</a:t>
            </a:r>
            <a:endParaRPr lang="en-US" altLang="ja-JP" sz="2000" dirty="0" smtClean="0"/>
          </a:p>
          <a:p>
            <a:pPr marL="171450" indent="-171450">
              <a:buFont typeface="Arial"/>
              <a:buChar char="•"/>
            </a:pPr>
            <a:r>
              <a:rPr kumimoji="1" lang="ja-JP" altLang="en-US" sz="2000" dirty="0" smtClean="0"/>
              <a:t>高層大気の加熱膨張による衛星の大気抵抗</a:t>
            </a:r>
            <a:r>
              <a:rPr kumimoji="1" lang="ja-JP" altLang="en-US" sz="2000" dirty="0" smtClean="0"/>
              <a:t>増加</a:t>
            </a:r>
            <a:r>
              <a:rPr kumimoji="1" lang="ja-JP" altLang="en-US" sz="2000" dirty="0" smtClean="0"/>
              <a:t>＝＞衛星の姿勢・軌道が変わる</a:t>
            </a:r>
            <a:endParaRPr kumimoji="1" lang="en-US" altLang="ja-JP" sz="2000" dirty="0" smtClean="0"/>
          </a:p>
          <a:p>
            <a:pPr marL="171450" indent="-171450">
              <a:buFont typeface="Arial"/>
              <a:buChar char="•"/>
            </a:pPr>
            <a:r>
              <a:rPr lang="ja-JP" altLang="en-US" dirty="0" smtClean="0"/>
              <a:t>（</a:t>
            </a:r>
            <a:r>
              <a:rPr lang="ja-JP" altLang="en-US" dirty="0" smtClean="0"/>
              <a:t>長期</a:t>
            </a:r>
            <a:r>
              <a:rPr lang="ja-JP" altLang="en-US" dirty="0" smtClean="0"/>
              <a:t>変動は地球気候</a:t>
            </a:r>
            <a:r>
              <a:rPr lang="ja-JP" altLang="en-US" dirty="0" smtClean="0"/>
              <a:t>へ</a:t>
            </a:r>
            <a:r>
              <a:rPr lang="ja-JP" altLang="en-US" dirty="0" smtClean="0"/>
              <a:t>も</a:t>
            </a:r>
            <a:r>
              <a:rPr lang="ja-JP" altLang="en-US" dirty="0" smtClean="0"/>
              <a:t>影響</a:t>
            </a:r>
            <a:r>
              <a:rPr lang="ja-JP" altLang="en-US" dirty="0" smtClean="0"/>
              <a:t>？）</a:t>
            </a:r>
            <a:endParaRPr lang="en-US" altLang="ja-JP" dirty="0" smtClean="0"/>
          </a:p>
        </p:txBody>
      </p:sp>
      <p:pic>
        <p:nvPicPr>
          <p:cNvPr id="7" name="図 6"/>
          <p:cNvPicPr>
            <a:picLocks noChangeAspect="1"/>
          </p:cNvPicPr>
          <p:nvPr/>
        </p:nvPicPr>
        <p:blipFill>
          <a:blip r:embed="rId3"/>
          <a:stretch>
            <a:fillRect/>
          </a:stretch>
        </p:blipFill>
        <p:spPr>
          <a:xfrm>
            <a:off x="5476554" y="544982"/>
            <a:ext cx="3425440" cy="3235137"/>
          </a:xfrm>
          <a:prstGeom prst="rect">
            <a:avLst/>
          </a:prstGeom>
        </p:spPr>
      </p:pic>
    </p:spTree>
    <p:extLst>
      <p:ext uri="{BB962C8B-B14F-4D97-AF65-F5344CB8AC3E}">
        <p14:creationId xmlns:p14="http://schemas.microsoft.com/office/powerpoint/2010/main" val="41544215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88577"/>
            <a:ext cx="8229600" cy="990600"/>
          </a:xfrm>
        </p:spPr>
        <p:txBody>
          <a:bodyPr>
            <a:noAutofit/>
          </a:bodyPr>
          <a:lstStyle/>
          <a:p>
            <a:r>
              <a:rPr lang="ja-JP" altLang="en-US" sz="2800" dirty="0"/>
              <a:t>太陽からやってくる</a:t>
            </a:r>
            <a:r>
              <a:rPr lang="ja-JP" altLang="en-US" sz="2800" dirty="0" smtClean="0"/>
              <a:t>もの</a:t>
            </a:r>
            <a:r>
              <a:rPr lang="en-US" altLang="ja-JP" sz="2800" dirty="0" smtClean="0"/>
              <a:t>2: </a:t>
            </a:r>
            <a:r>
              <a:rPr lang="ja-JP" altLang="en-US" sz="2800" dirty="0" smtClean="0"/>
              <a:t>太陽風・コロナ質量放出</a:t>
            </a:r>
            <a:endParaRPr kumimoji="1" lang="ja-JP" altLang="en-US" sz="2800" dirty="0"/>
          </a:p>
        </p:txBody>
      </p:sp>
      <p:sp>
        <p:nvSpPr>
          <p:cNvPr id="3" name="テキスト ボックス 2"/>
          <p:cNvSpPr txBox="1"/>
          <p:nvPr/>
        </p:nvSpPr>
        <p:spPr>
          <a:xfrm>
            <a:off x="150414" y="1726690"/>
            <a:ext cx="4750291" cy="2308324"/>
          </a:xfrm>
          <a:prstGeom prst="rect">
            <a:avLst/>
          </a:prstGeom>
          <a:noFill/>
        </p:spPr>
        <p:txBody>
          <a:bodyPr wrap="square" rtlCol="0">
            <a:spAutoFit/>
          </a:bodyPr>
          <a:lstStyle/>
          <a:p>
            <a:pPr marL="171450" indent="-171450">
              <a:buFont typeface="Arial"/>
              <a:buChar char="•"/>
            </a:pPr>
            <a:r>
              <a:rPr lang="ja-JP" altLang="en-US" dirty="0" smtClean="0"/>
              <a:t>太陽風＝常時流れ出しているプラズマ</a:t>
            </a:r>
            <a:endParaRPr lang="en-US" altLang="ja-JP" dirty="0" smtClean="0"/>
          </a:p>
          <a:p>
            <a:pPr marL="171450" indent="-171450">
              <a:buFont typeface="Arial"/>
              <a:buChar char="•"/>
            </a:pPr>
            <a:r>
              <a:rPr lang="ja-JP" altLang="en-US" dirty="0" smtClean="0"/>
              <a:t>フレア発生時は、惑星間空間にプラズマ塊が放出（コロナ質量放出</a:t>
            </a:r>
            <a:r>
              <a:rPr lang="en-US" altLang="ja-JP" dirty="0" smtClean="0"/>
              <a:t>;CME</a:t>
            </a:r>
            <a:r>
              <a:rPr lang="ja-JP" altLang="en-US" dirty="0" smtClean="0"/>
              <a:t>）</a:t>
            </a:r>
            <a:endParaRPr lang="en-US" altLang="ja-JP" dirty="0" smtClean="0"/>
          </a:p>
          <a:p>
            <a:pPr marL="171450" indent="-171450">
              <a:buFont typeface="Arial"/>
              <a:buChar char="•"/>
            </a:pPr>
            <a:r>
              <a:rPr lang="ja-JP" altLang="en-US" dirty="0" smtClean="0"/>
              <a:t>フレア発生時以外にも太陽風変がのある</a:t>
            </a:r>
            <a:endParaRPr lang="en-US" altLang="ja-JP" dirty="0" smtClean="0"/>
          </a:p>
          <a:p>
            <a:pPr marL="171450" indent="-171450">
              <a:buFont typeface="Arial"/>
              <a:buChar char="•"/>
            </a:pPr>
            <a:endParaRPr lang="en-US" altLang="ja-JP" dirty="0" smtClean="0"/>
          </a:p>
          <a:p>
            <a:pPr marL="171450" indent="-171450">
              <a:buFont typeface="Arial"/>
              <a:buChar char="•"/>
            </a:pPr>
            <a:r>
              <a:rPr kumimoji="1" lang="en-US" altLang="ja-JP" dirty="0" smtClean="0">
                <a:solidFill>
                  <a:srgbClr val="FF0000"/>
                </a:solidFill>
              </a:rPr>
              <a:t>CME</a:t>
            </a:r>
            <a:r>
              <a:rPr kumimoji="1" lang="ja-JP" altLang="en-US" dirty="0" smtClean="0">
                <a:solidFill>
                  <a:srgbClr val="FF0000"/>
                </a:solidFill>
              </a:rPr>
              <a:t>の太陽を出てか</a:t>
            </a:r>
            <a:r>
              <a:rPr lang="ja-JP" altLang="en-US" dirty="0" smtClean="0">
                <a:solidFill>
                  <a:srgbClr val="FF0000"/>
                </a:solidFill>
              </a:rPr>
              <a:t>ら地球に届くまで</a:t>
            </a:r>
            <a:r>
              <a:rPr lang="en-US" altLang="ja-JP" dirty="0" smtClean="0">
                <a:solidFill>
                  <a:srgbClr val="FF0000"/>
                </a:solidFill>
              </a:rPr>
              <a:t>1-2</a:t>
            </a:r>
            <a:r>
              <a:rPr lang="ja-JP" altLang="en-US" dirty="0" smtClean="0">
                <a:solidFill>
                  <a:srgbClr val="FF0000"/>
                </a:solidFill>
              </a:rPr>
              <a:t>日かかる。太陽面・惑星間空間での観測があれば、地球への到来をある程度予報できる</a:t>
            </a:r>
            <a:endParaRPr kumimoji="1" lang="ja-JP" altLang="en-US" dirty="0"/>
          </a:p>
        </p:txBody>
      </p:sp>
      <p:pic>
        <p:nvPicPr>
          <p:cNvPr id="4" name="図 3"/>
          <p:cNvPicPr>
            <a:picLocks noChangeAspect="1"/>
          </p:cNvPicPr>
          <p:nvPr/>
        </p:nvPicPr>
        <p:blipFill>
          <a:blip r:embed="rId2"/>
          <a:stretch>
            <a:fillRect/>
          </a:stretch>
        </p:blipFill>
        <p:spPr>
          <a:xfrm>
            <a:off x="5047129" y="1345720"/>
            <a:ext cx="3418888" cy="3452805"/>
          </a:xfrm>
          <a:prstGeom prst="rect">
            <a:avLst/>
          </a:prstGeom>
        </p:spPr>
      </p:pic>
      <p:pic>
        <p:nvPicPr>
          <p:cNvPr id="5" name="図 4"/>
          <p:cNvPicPr>
            <a:picLocks noChangeAspect="1"/>
          </p:cNvPicPr>
          <p:nvPr/>
        </p:nvPicPr>
        <p:blipFill>
          <a:blip r:embed="rId3"/>
          <a:stretch>
            <a:fillRect/>
          </a:stretch>
        </p:blipFill>
        <p:spPr>
          <a:xfrm>
            <a:off x="5443731" y="4932994"/>
            <a:ext cx="2783227" cy="1806205"/>
          </a:xfrm>
          <a:prstGeom prst="rect">
            <a:avLst/>
          </a:prstGeom>
        </p:spPr>
      </p:pic>
      <p:sp>
        <p:nvSpPr>
          <p:cNvPr id="6" name="テキスト ボックス 5"/>
          <p:cNvSpPr txBox="1"/>
          <p:nvPr/>
        </p:nvSpPr>
        <p:spPr>
          <a:xfrm>
            <a:off x="299825" y="4549676"/>
            <a:ext cx="4154234" cy="2123658"/>
          </a:xfrm>
          <a:prstGeom prst="rect">
            <a:avLst/>
          </a:prstGeom>
          <a:noFill/>
        </p:spPr>
        <p:txBody>
          <a:bodyPr wrap="square" rtlCol="0">
            <a:spAutoFit/>
          </a:bodyPr>
          <a:lstStyle/>
          <a:p>
            <a:r>
              <a:rPr lang="ja-JP" altLang="en-US" sz="2400" dirty="0" smtClean="0"/>
              <a:t>地球へ</a:t>
            </a:r>
            <a:r>
              <a:rPr kumimoji="1" lang="ja-JP" altLang="en-US" sz="2400" dirty="0" smtClean="0"/>
              <a:t>の影響</a:t>
            </a:r>
            <a:endParaRPr kumimoji="1" lang="en-US" altLang="ja-JP" dirty="0" smtClean="0"/>
          </a:p>
          <a:p>
            <a:pPr marL="171450" indent="-171450">
              <a:buFont typeface="Arial"/>
              <a:buChar char="•"/>
            </a:pPr>
            <a:r>
              <a:rPr lang="en-US" altLang="en-US" dirty="0" smtClean="0"/>
              <a:t>オーロラサブストーム</a:t>
            </a:r>
          </a:p>
          <a:p>
            <a:pPr marL="171450" indent="-171450">
              <a:buFont typeface="Arial"/>
              <a:buChar char="•"/>
            </a:pPr>
            <a:r>
              <a:rPr lang="ja-JP" altLang="en-US" dirty="0" smtClean="0"/>
              <a:t>放射線帯粒子増加</a:t>
            </a:r>
            <a:endParaRPr kumimoji="1" lang="en-US" altLang="ja-JP" dirty="0" smtClean="0"/>
          </a:p>
          <a:p>
            <a:pPr marL="171450" indent="-171450">
              <a:buFont typeface="Arial"/>
              <a:buChar char="•"/>
            </a:pPr>
            <a:r>
              <a:rPr lang="ja-JP" altLang="en-US" dirty="0"/>
              <a:t>地磁気</a:t>
            </a:r>
            <a:r>
              <a:rPr lang="ja-JP" altLang="en-US" dirty="0" smtClean="0"/>
              <a:t>嵐、地磁気誘導電流</a:t>
            </a:r>
            <a:endParaRPr lang="en-US" altLang="ja-JP" dirty="0" smtClean="0"/>
          </a:p>
          <a:p>
            <a:pPr marL="171450" indent="-171450">
              <a:buFont typeface="Arial"/>
              <a:buChar char="•"/>
            </a:pPr>
            <a:r>
              <a:rPr lang="ja-JP" altLang="en-US" dirty="0" smtClean="0"/>
              <a:t>電離圏異常</a:t>
            </a:r>
            <a:endParaRPr lang="en-US" altLang="ja-JP" dirty="0" smtClean="0"/>
          </a:p>
          <a:p>
            <a:pPr marL="171450" indent="-171450">
              <a:buFont typeface="Arial"/>
              <a:buChar char="•"/>
            </a:pPr>
            <a:r>
              <a:rPr lang="ja-JP" altLang="en-US" dirty="0" smtClean="0"/>
              <a:t>これらの結果としての、衛星及び地上インフラの障害、通信、測位障害</a:t>
            </a:r>
            <a:endParaRPr lang="en-US" altLang="ja-JP" dirty="0"/>
          </a:p>
        </p:txBody>
      </p:sp>
    </p:spTree>
    <p:extLst>
      <p:ext uri="{BB962C8B-B14F-4D97-AF65-F5344CB8AC3E}">
        <p14:creationId xmlns:p14="http://schemas.microsoft.com/office/powerpoint/2010/main" val="246614346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クラリティ">
  <a:themeElements>
    <a:clrScheme name="エコロジー">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クラシック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クラリティ.thmx</Template>
  <TotalTime>4824</TotalTime>
  <Words>2196</Words>
  <Application>Microsoft Macintosh PowerPoint</Application>
  <PresentationFormat>画面に合わせる (4:3)</PresentationFormat>
  <Paragraphs>367</Paragraphs>
  <Slides>33</Slides>
  <Notes>3</Notes>
  <HiddenSlides>0</HiddenSlides>
  <MMClips>0</MMClips>
  <ScaleCrop>false</ScaleCrop>
  <HeadingPairs>
    <vt:vector size="4" baseType="variant">
      <vt:variant>
        <vt:lpstr>テーマ</vt:lpstr>
      </vt:variant>
      <vt:variant>
        <vt:i4>1</vt:i4>
      </vt:variant>
      <vt:variant>
        <vt:lpstr>スライド タイトル</vt:lpstr>
      </vt:variant>
      <vt:variant>
        <vt:i4>33</vt:i4>
      </vt:variant>
    </vt:vector>
  </HeadingPairs>
  <TitlesOfParts>
    <vt:vector size="34" baseType="lpstr">
      <vt:lpstr>クラリティ</vt:lpstr>
      <vt:lpstr>ビッグデータ解析手法を用いた     宇宙天気予報アルゴリズムの開発 </vt:lpstr>
      <vt:lpstr>PowerPoint プレゼンテーション</vt:lpstr>
      <vt:lpstr>PowerPoint プレゼンテーション</vt:lpstr>
      <vt:lpstr>概要</vt:lpstr>
      <vt:lpstr>PowerPoint プレゼンテーション</vt:lpstr>
      <vt:lpstr>電離層への影響と通信・測位障害</vt:lpstr>
      <vt:lpstr>様々な時間スケールで変動する太陽</vt:lpstr>
      <vt:lpstr>太陽からやってくるもの1: 電磁波</vt:lpstr>
      <vt:lpstr>太陽からやってくるもの2: 太陽風・コロナ質量放出</vt:lpstr>
      <vt:lpstr>太陽からやってくるもの3: 高エネルギー粒子</vt:lpstr>
      <vt:lpstr>宇宙天気現象による被害 1/2</vt:lpstr>
      <vt:lpstr>宇宙天気現象による被害 2/2</vt:lpstr>
      <vt:lpstr>宇宙天気データの例 1/2</vt:lpstr>
      <vt:lpstr>宇宙天気データの例 2/2</vt:lpstr>
      <vt:lpstr>宇宙天気「予報」の現状と課題</vt:lpstr>
      <vt:lpstr>太陽フレアの物理と発生予報の現状</vt:lpstr>
      <vt:lpstr>私たちが目指していること</vt:lpstr>
      <vt:lpstr>予報対象</vt:lpstr>
      <vt:lpstr>予報アルゴリズム</vt:lpstr>
      <vt:lpstr>サポートベクターマシン (SVM)</vt:lpstr>
      <vt:lpstr>太陽面画像データから特徴ベクトルの生成</vt:lpstr>
      <vt:lpstr>システム構成</vt:lpstr>
      <vt:lpstr>結果 </vt:lpstr>
      <vt:lpstr>拡張性</vt:lpstr>
      <vt:lpstr>ちょっとこわい話</vt:lpstr>
      <vt:lpstr>PowerPoint プレゼンテーション</vt:lpstr>
      <vt:lpstr>スーパーフレアの発見 (Maehara et al. 2012 Nature)</vt:lpstr>
      <vt:lpstr>スーパーフレア想像図</vt:lpstr>
      <vt:lpstr>もし太陽で起きたらどうなる？</vt:lpstr>
      <vt:lpstr>PowerPoint プレゼンテーション</vt:lpstr>
      <vt:lpstr>PowerPoint プレゼンテーション</vt:lpstr>
      <vt:lpstr>結論</vt:lpstr>
      <vt:lpstr>宣伝…</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ビッグデータ分析手法を用いた 宇宙天気予報アルゴリズムの開発 </dc:title>
  <dc:creator>shibayama takuya</dc:creator>
  <cp:lastModifiedBy>isobe</cp:lastModifiedBy>
  <cp:revision>175</cp:revision>
  <dcterms:created xsi:type="dcterms:W3CDTF">2014-02-03T03:21:52Z</dcterms:created>
  <dcterms:modified xsi:type="dcterms:W3CDTF">2014-09-11T10:02:49Z</dcterms:modified>
</cp:coreProperties>
</file>