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g" ContentType="video/unknown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40" r:id="rId2"/>
    <p:sldId id="366" r:id="rId3"/>
    <p:sldId id="330" r:id="rId4"/>
    <p:sldId id="332" r:id="rId5"/>
    <p:sldId id="364" r:id="rId6"/>
    <p:sldId id="365" r:id="rId7"/>
    <p:sldId id="334" r:id="rId8"/>
    <p:sldId id="367" r:id="rId9"/>
    <p:sldId id="369" r:id="rId10"/>
    <p:sldId id="368" r:id="rId11"/>
    <p:sldId id="359" r:id="rId12"/>
    <p:sldId id="336" r:id="rId13"/>
    <p:sldId id="370" r:id="rId14"/>
    <p:sldId id="374" r:id="rId15"/>
    <p:sldId id="371" r:id="rId16"/>
    <p:sldId id="339" r:id="rId17"/>
    <p:sldId id="373" r:id="rId18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C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222" autoAdjust="0"/>
  </p:normalViewPr>
  <p:slideViewPr>
    <p:cSldViewPr snapToGrid="0" snapToObjects="1">
      <p:cViewPr>
        <p:scale>
          <a:sx n="75" d="100"/>
          <a:sy n="75" d="100"/>
        </p:scale>
        <p:origin x="-1184" y="-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01AF5-AC1B-1141-A938-CEA3567A9962}" type="datetimeFigureOut">
              <a:rPr kumimoji="1" lang="ja-JP" altLang="en-US" smtClean="0"/>
              <a:t>12/06/05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ADE9B-6C01-7142-A46F-31CB0AE08B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6030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BDE0EA-5622-A245-AC84-857CD059F3D7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67F0-A59A-2543-902A-AC91444B9016}" type="datetimeFigureOut">
              <a:rPr kumimoji="1" lang="ja-JP" altLang="en-US" smtClean="0"/>
              <a:t>12/06/05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9389-373B-EE48-9900-C98EF0F29B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7692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67F0-A59A-2543-902A-AC91444B9016}" type="datetimeFigureOut">
              <a:rPr kumimoji="1" lang="ja-JP" altLang="en-US" smtClean="0"/>
              <a:t>12/06/05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9389-373B-EE48-9900-C98EF0F29B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2243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67F0-A59A-2543-902A-AC91444B9016}" type="datetimeFigureOut">
              <a:rPr kumimoji="1" lang="ja-JP" altLang="en-US" smtClean="0"/>
              <a:t>12/06/05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9389-373B-EE48-9900-C98EF0F29B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5897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67F0-A59A-2543-902A-AC91444B9016}" type="datetimeFigureOut">
              <a:rPr kumimoji="1" lang="ja-JP" altLang="en-US" smtClean="0"/>
              <a:t>12/06/05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9389-373B-EE48-9900-C98EF0F29B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380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67F0-A59A-2543-902A-AC91444B9016}" type="datetimeFigureOut">
              <a:rPr kumimoji="1" lang="ja-JP" altLang="en-US" smtClean="0"/>
              <a:t>12/06/05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9389-373B-EE48-9900-C98EF0F29B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561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67F0-A59A-2543-902A-AC91444B9016}" type="datetimeFigureOut">
              <a:rPr kumimoji="1" lang="ja-JP" altLang="en-US" smtClean="0"/>
              <a:t>12/06/05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9389-373B-EE48-9900-C98EF0F29B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383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67F0-A59A-2543-902A-AC91444B9016}" type="datetimeFigureOut">
              <a:rPr kumimoji="1" lang="ja-JP" altLang="en-US" smtClean="0"/>
              <a:t>12/06/05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9389-373B-EE48-9900-C98EF0F29B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72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67F0-A59A-2543-902A-AC91444B9016}" type="datetimeFigureOut">
              <a:rPr kumimoji="1" lang="ja-JP" altLang="en-US" smtClean="0"/>
              <a:t>12/06/05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9389-373B-EE48-9900-C98EF0F29B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446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67F0-A59A-2543-902A-AC91444B9016}" type="datetimeFigureOut">
              <a:rPr kumimoji="1" lang="ja-JP" altLang="en-US" smtClean="0"/>
              <a:t>12/06/05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9389-373B-EE48-9900-C98EF0F29B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5139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67F0-A59A-2543-902A-AC91444B9016}" type="datetimeFigureOut">
              <a:rPr kumimoji="1" lang="ja-JP" altLang="en-US" smtClean="0"/>
              <a:t>12/06/05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9389-373B-EE48-9900-C98EF0F29B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5532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67F0-A59A-2543-902A-AC91444B9016}" type="datetimeFigureOut">
              <a:rPr kumimoji="1" lang="ja-JP" altLang="en-US" smtClean="0"/>
              <a:t>12/06/05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9389-373B-EE48-9900-C98EF0F29B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816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C67F0-A59A-2543-902A-AC91444B9016}" type="datetimeFigureOut">
              <a:rPr kumimoji="1" lang="ja-JP" altLang="en-US" smtClean="0"/>
              <a:t>12/06/05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19389-373B-EE48-9900-C98EF0F29B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398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4" Type="http://schemas.openxmlformats.org/officeDocument/2006/relationships/video" Target="../media/media2.mpg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Caj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1710267"/>
            <a:ext cx="9220200" cy="518371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50800" y="-3091853"/>
            <a:ext cx="9220200" cy="702885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 smtClean="0">
                <a:solidFill>
                  <a:srgbClr val="FFFFFF"/>
                </a:solidFill>
              </a:rPr>
              <a:t>Physical analogies between solar chromosphere and earth’s ionosphere</a:t>
            </a:r>
            <a:endParaRPr kumimoji="1" lang="ja-JP" altLang="en-US" sz="3600" dirty="0">
              <a:solidFill>
                <a:srgbClr val="FFFFFF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Hiroaki </a:t>
            </a:r>
            <a:r>
              <a:rPr lang="en-US" altLang="ja-JP" dirty="0" err="1" smtClean="0">
                <a:solidFill>
                  <a:schemeClr val="bg1"/>
                </a:solidFill>
              </a:rPr>
              <a:t>Isobe</a:t>
            </a:r>
            <a:r>
              <a:rPr lang="en-US" altLang="ja-JP" dirty="0" smtClean="0">
                <a:solidFill>
                  <a:schemeClr val="bg1"/>
                </a:solidFill>
              </a:rPr>
              <a:t> (Kyoto University)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19666" y="6194736"/>
            <a:ext cx="7874000" cy="584776"/>
          </a:xfrm>
          <a:prstGeom prst="rect">
            <a:avLst/>
          </a:prstGeom>
          <a:solidFill>
            <a:srgbClr val="FFFFFF">
              <a:alpha val="57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Acknowledgements: </a:t>
            </a:r>
            <a:r>
              <a:rPr lang="en-US" altLang="ja-JP" sz="1600" dirty="0"/>
              <a:t>Y. </a:t>
            </a:r>
            <a:r>
              <a:rPr lang="en-US" altLang="ja-JP" sz="1600" dirty="0" smtClean="0"/>
              <a:t>Miyoshi, Y</a:t>
            </a:r>
            <a:r>
              <a:rPr lang="en-US" altLang="ja-JP" sz="1600" dirty="0"/>
              <a:t>. </a:t>
            </a:r>
            <a:r>
              <a:rPr lang="en-US" altLang="ja-JP" sz="1600" dirty="0" smtClean="0"/>
              <a:t>Ogawa and participants of “Solar chromosphere and Earth’s ionosphere” meeting. </a:t>
            </a:r>
            <a:endParaRPr kumimoji="1" lang="ja-JP" altLang="en-US" sz="1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6263" y="329631"/>
            <a:ext cx="6163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Japan-Norway Symposium on Space Science in Polar Region</a:t>
            </a:r>
            <a:r>
              <a:rPr lang="en-US" altLang="ja-JP" sz="1400" dirty="0" smtClean="0"/>
              <a:t>. June 5-6, 2012 Oslo  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629101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26986" y="4758074"/>
            <a:ext cx="817514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ja-JP" sz="2800" dirty="0" smtClean="0"/>
              <a:t>Waves from below</a:t>
            </a:r>
          </a:p>
          <a:p>
            <a:pPr marL="800100" lvl="1" indent="-342900">
              <a:buFontTx/>
              <a:buChar char="-"/>
            </a:pPr>
            <a:r>
              <a:rPr lang="en-US" altLang="ja-JP" sz="2400" dirty="0" smtClean="0"/>
              <a:t>Stratification causes amplitude growth (shock formation)</a:t>
            </a:r>
            <a:endParaRPr lang="en-US" altLang="ja-JP" sz="2800" dirty="0" smtClean="0"/>
          </a:p>
          <a:p>
            <a:pPr marL="800100" lvl="1" indent="-342900">
              <a:buFontTx/>
              <a:buChar char="-"/>
            </a:pPr>
            <a:r>
              <a:rPr lang="en-US" altLang="ja-JP" sz="2400" dirty="0" smtClean="0"/>
              <a:t>Gravity wave important in Earth </a:t>
            </a:r>
          </a:p>
          <a:p>
            <a:pPr marL="800100" lvl="1" indent="-342900">
              <a:buFontTx/>
              <a:buChar char="-"/>
            </a:pPr>
            <a:r>
              <a:rPr lang="en-US" altLang="ja-JP" sz="2400" dirty="0" smtClean="0"/>
              <a:t>Sound wave (slow-mode shock) important in Sun</a:t>
            </a:r>
          </a:p>
          <a:p>
            <a:pPr marL="800100" lvl="1" indent="-342900">
              <a:buFontTx/>
              <a:buChar char="-"/>
            </a:pPr>
            <a:r>
              <a:rPr lang="en-US" altLang="ja-JP" sz="2400" dirty="0" smtClean="0"/>
              <a:t>...why different?</a:t>
            </a:r>
          </a:p>
        </p:txBody>
      </p:sp>
      <p:pic>
        <p:nvPicPr>
          <p:cNvPr id="3" name="図 2" descr="ionosphe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725" y="1179100"/>
            <a:ext cx="3994407" cy="3810000"/>
          </a:xfrm>
          <a:prstGeom prst="rect">
            <a:avLst/>
          </a:prstGeom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389468" y="-148687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Common physical processes</a:t>
            </a:r>
            <a:endParaRPr kumimoji="1" lang="ja-JP" altLang="en-US" sz="3600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57" y="1303173"/>
            <a:ext cx="3377454" cy="3314258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444554" y="841508"/>
            <a:ext cx="649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Sun</a:t>
            </a:r>
            <a:endParaRPr kumimoji="1" lang="ja-JP" altLang="en-US" sz="2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851047" y="717435"/>
            <a:ext cx="854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Earth</a:t>
            </a:r>
            <a:endParaRPr kumimoji="1" lang="ja-JP" altLang="en-US" sz="2400" dirty="0"/>
          </a:p>
        </p:txBody>
      </p:sp>
      <p:sp>
        <p:nvSpPr>
          <p:cNvPr id="9" name="円/楕円 8"/>
          <p:cNvSpPr/>
          <p:nvPr/>
        </p:nvSpPr>
        <p:spPr>
          <a:xfrm>
            <a:off x="626526" y="3149599"/>
            <a:ext cx="2133600" cy="1016001"/>
          </a:xfrm>
          <a:prstGeom prst="ellipse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5401732" y="2878666"/>
            <a:ext cx="2133600" cy="1879407"/>
          </a:xfrm>
          <a:prstGeom prst="ellipse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7950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 smtClean="0"/>
              <a:t>Similar? solar wind and </a:t>
            </a:r>
            <a:r>
              <a:rPr kumimoji="1" lang="en-US" altLang="ja-JP" sz="3600" dirty="0" smtClean="0"/>
              <a:t>polar wind</a:t>
            </a:r>
            <a:endParaRPr kumimoji="1"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24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51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54509"/>
            <a:ext cx="9323622" cy="1143000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Similar? Emerging flux and plasma bubbles</a:t>
            </a:r>
            <a:endParaRPr kumimoji="1" lang="ja-JP" altLang="en-US" sz="3200" dirty="0"/>
          </a:p>
        </p:txBody>
      </p:sp>
      <p:grpSp>
        <p:nvGrpSpPr>
          <p:cNvPr id="3" name="図形グループ 2"/>
          <p:cNvGrpSpPr/>
          <p:nvPr/>
        </p:nvGrpSpPr>
        <p:grpSpPr>
          <a:xfrm>
            <a:off x="317819" y="4281594"/>
            <a:ext cx="3962400" cy="2635072"/>
            <a:chOff x="4562475" y="1941691"/>
            <a:chExt cx="3962400" cy="2635072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588" y="1941691"/>
              <a:ext cx="3738562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テキスト ボックス 8"/>
            <p:cNvSpPr txBox="1">
              <a:spLocks noChangeArrowheads="1"/>
            </p:cNvSpPr>
            <p:nvPr/>
          </p:nvSpPr>
          <p:spPr bwMode="auto">
            <a:xfrm>
              <a:off x="6129338" y="3709988"/>
              <a:ext cx="1003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000" dirty="0">
                  <a:solidFill>
                    <a:srgbClr val="FFFF00"/>
                  </a:solidFill>
                  <a:latin typeface="Garamond" charset="0"/>
                </a:rPr>
                <a:t>equator</a:t>
              </a:r>
              <a:endParaRPr lang="ja-JP" altLang="en-US" sz="2000" dirty="0">
                <a:solidFill>
                  <a:srgbClr val="FFFF00"/>
                </a:solidFill>
                <a:latin typeface="Garamond" charset="0"/>
              </a:endParaRPr>
            </a:p>
          </p:txBody>
        </p:sp>
        <p:sp>
          <p:nvSpPr>
            <p:cNvPr id="9" name="テキスト ボックス 9"/>
            <p:cNvSpPr txBox="1">
              <a:spLocks noChangeArrowheads="1"/>
            </p:cNvSpPr>
            <p:nvPr/>
          </p:nvSpPr>
          <p:spPr bwMode="auto">
            <a:xfrm>
              <a:off x="4562475" y="4052888"/>
              <a:ext cx="6731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>
                  <a:latin typeface="Garamond" charset="0"/>
                </a:rPr>
                <a:t>20</a:t>
              </a:r>
              <a:r>
                <a:rPr lang="en-US" altLang="ja-JP" baseline="30000">
                  <a:latin typeface="Garamond" charset="0"/>
                </a:rPr>
                <a:t>o</a:t>
              </a:r>
              <a:r>
                <a:rPr lang="en-US" altLang="ja-JP">
                  <a:latin typeface="Garamond" charset="0"/>
                </a:rPr>
                <a:t>N</a:t>
              </a:r>
              <a:endParaRPr lang="ja-JP" altLang="en-US">
                <a:latin typeface="Garamond" charset="0"/>
              </a:endParaRPr>
            </a:p>
          </p:txBody>
        </p:sp>
        <p:sp>
          <p:nvSpPr>
            <p:cNvPr id="10" name="テキスト ボックス 10"/>
            <p:cNvSpPr txBox="1">
              <a:spLocks noChangeArrowheads="1"/>
            </p:cNvSpPr>
            <p:nvPr/>
          </p:nvSpPr>
          <p:spPr bwMode="auto">
            <a:xfrm>
              <a:off x="7929563" y="4052888"/>
              <a:ext cx="595312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>
                  <a:latin typeface="Garamond" charset="0"/>
                </a:rPr>
                <a:t>20</a:t>
              </a:r>
              <a:r>
                <a:rPr lang="en-US" altLang="ja-JP" baseline="30000">
                  <a:latin typeface="Garamond" charset="0"/>
                </a:rPr>
                <a:t>o</a:t>
              </a:r>
              <a:r>
                <a:rPr lang="en-US" altLang="ja-JP">
                  <a:latin typeface="Garamond" charset="0"/>
                </a:rPr>
                <a:t>S</a:t>
              </a:r>
              <a:endParaRPr lang="ja-JP" altLang="en-US">
                <a:latin typeface="Garamond" charset="0"/>
              </a:endParaRPr>
            </a:p>
          </p:txBody>
        </p:sp>
        <p:sp>
          <p:nvSpPr>
            <p:cNvPr id="11" name="上矢印 10"/>
            <p:cNvSpPr/>
            <p:nvPr/>
          </p:nvSpPr>
          <p:spPr>
            <a:xfrm>
              <a:off x="6129338" y="2352675"/>
              <a:ext cx="785812" cy="428625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b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6514307" y="3319151"/>
              <a:ext cx="1357312" cy="3667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dirty="0">
                  <a:solidFill>
                    <a:srgbClr val="0000F2"/>
                  </a:solidFill>
                  <a:latin typeface="Garamond" charset="0"/>
                </a:rPr>
                <a:t>E</a:t>
              </a:r>
              <a:r>
                <a:rPr lang="en-US" altLang="ja-JP" b="0" dirty="0">
                  <a:solidFill>
                    <a:srgbClr val="0000F2"/>
                  </a:solidFill>
                  <a:latin typeface="Garamond" charset="0"/>
                </a:rPr>
                <a:t>×</a:t>
              </a:r>
              <a:r>
                <a:rPr lang="en-US" altLang="ja-JP" dirty="0">
                  <a:solidFill>
                    <a:srgbClr val="0000F2"/>
                  </a:solidFill>
                  <a:latin typeface="Garamond" charset="0"/>
                </a:rPr>
                <a:t>B</a:t>
              </a:r>
              <a:endParaRPr lang="ja-JP" altLang="en-US" dirty="0">
                <a:solidFill>
                  <a:srgbClr val="0000F2"/>
                </a:solidFill>
                <a:latin typeface="Garamond" charset="0"/>
              </a:endParaRPr>
            </a:p>
          </p:txBody>
        </p:sp>
        <p:cxnSp>
          <p:nvCxnSpPr>
            <p:cNvPr id="13" name="直線矢印コネクタ 12"/>
            <p:cNvCxnSpPr/>
            <p:nvPr/>
          </p:nvCxnSpPr>
          <p:spPr>
            <a:xfrm rot="5400000">
              <a:off x="5343525" y="2852738"/>
              <a:ext cx="357187" cy="357188"/>
            </a:xfrm>
            <a:prstGeom prst="straightConnector1">
              <a:avLst/>
            </a:prstGeom>
            <a:ln w="666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/>
            <p:cNvCxnSpPr/>
            <p:nvPr/>
          </p:nvCxnSpPr>
          <p:spPr>
            <a:xfrm>
              <a:off x="7343775" y="2852738"/>
              <a:ext cx="357188" cy="285750"/>
            </a:xfrm>
            <a:prstGeom prst="straightConnector1">
              <a:avLst/>
            </a:prstGeom>
            <a:ln w="666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9"/>
            <p:cNvSpPr txBox="1">
              <a:spLocks noChangeArrowheads="1"/>
            </p:cNvSpPr>
            <p:nvPr/>
          </p:nvSpPr>
          <p:spPr bwMode="auto">
            <a:xfrm>
              <a:off x="4843463" y="2495550"/>
              <a:ext cx="88741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ja-JP" altLang="en-US" b="0">
                  <a:latin typeface="Garamond" charset="0"/>
                </a:rPr>
                <a:t>∇</a:t>
              </a:r>
              <a:r>
                <a:rPr lang="en-US" altLang="ja-JP" b="0">
                  <a:latin typeface="Garamond" charset="0"/>
                </a:rPr>
                <a:t>P,   </a:t>
              </a:r>
              <a:r>
                <a:rPr lang="en-US" altLang="ja-JP">
                  <a:latin typeface="Garamond" charset="0"/>
                </a:rPr>
                <a:t>g</a:t>
              </a:r>
              <a:endParaRPr lang="ja-JP" altLang="en-US">
                <a:latin typeface="Garamond" charset="0"/>
              </a:endParaRPr>
            </a:p>
          </p:txBody>
        </p:sp>
        <p:sp>
          <p:nvSpPr>
            <p:cNvPr id="16" name="テキスト ボックス 20"/>
            <p:cNvSpPr txBox="1">
              <a:spLocks noChangeArrowheads="1"/>
            </p:cNvSpPr>
            <p:nvPr/>
          </p:nvSpPr>
          <p:spPr bwMode="auto">
            <a:xfrm>
              <a:off x="7192963" y="2424113"/>
              <a:ext cx="887412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ja-JP" altLang="en-US" b="0">
                  <a:latin typeface="Garamond" charset="0"/>
                </a:rPr>
                <a:t>∇</a:t>
              </a:r>
              <a:r>
                <a:rPr lang="en-US" altLang="ja-JP" b="0">
                  <a:latin typeface="Garamond" charset="0"/>
                </a:rPr>
                <a:t>P,   </a:t>
              </a:r>
              <a:r>
                <a:rPr lang="en-US" altLang="ja-JP">
                  <a:latin typeface="Garamond" charset="0"/>
                </a:rPr>
                <a:t>g</a:t>
              </a:r>
              <a:endParaRPr lang="ja-JP" altLang="en-US">
                <a:latin typeface="Garamond" charset="0"/>
              </a:endParaRPr>
            </a:p>
          </p:txBody>
        </p:sp>
        <p:sp>
          <p:nvSpPr>
            <p:cNvPr id="17" name="正方形/長方形 16"/>
            <p:cNvSpPr>
              <a:spLocks noChangeArrowheads="1"/>
            </p:cNvSpPr>
            <p:nvPr/>
          </p:nvSpPr>
          <p:spPr bwMode="auto">
            <a:xfrm>
              <a:off x="5772150" y="4210050"/>
              <a:ext cx="168751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latin typeface="Garamond" charset="0"/>
                </a:rPr>
                <a:t>fountain</a:t>
              </a:r>
              <a:r>
                <a:rPr lang="ja-JP" altLang="en-US">
                  <a:latin typeface="Garamond" charset="0"/>
                </a:rPr>
                <a:t>　</a:t>
              </a:r>
              <a:r>
                <a:rPr lang="en-US" altLang="ja-JP">
                  <a:latin typeface="Garamond" charset="0"/>
                </a:rPr>
                <a:t>effect</a:t>
              </a:r>
              <a:endParaRPr lang="ja-JP" altLang="en-US">
                <a:latin typeface="Garamond" charset="0"/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4206582" y="5010222"/>
            <a:ext cx="389950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Plasma bubble in Earth atmosphere</a:t>
            </a:r>
          </a:p>
          <a:p>
            <a:r>
              <a:rPr lang="en-US" altLang="ja-JP" dirty="0" smtClean="0"/>
              <a:t>(courtesy H. Fujiwara) 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79731" y="4084680"/>
            <a:ext cx="1606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Emerging flux</a:t>
            </a:r>
            <a:endParaRPr kumimoji="1" lang="ja-JP" altLang="en-US" sz="20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138849" y="4022766"/>
            <a:ext cx="4815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“Bubble” in  prominence (Berger et al. 2008)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78400" y="5971297"/>
            <a:ext cx="3793067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Magnetic Rayleigh-Taylor instability</a:t>
            </a:r>
            <a:endParaRPr kumimoji="1" lang="ja-JP" altLang="en-US" sz="2400" dirty="0"/>
          </a:p>
        </p:txBody>
      </p:sp>
      <p:pic>
        <p:nvPicPr>
          <p:cNvPr id="6" name="trace171.2-11_EFR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932" y="1112880"/>
            <a:ext cx="3251200" cy="2971800"/>
          </a:xfrm>
          <a:prstGeom prst="rect">
            <a:avLst/>
          </a:prstGeom>
        </p:spPr>
      </p:pic>
      <p:pic>
        <p:nvPicPr>
          <p:cNvPr id="22" name="SOT_071003_prominence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30327" y="1029224"/>
            <a:ext cx="2957406" cy="295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89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8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7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 smtClean="0"/>
              <a:t>Sun-Earth language barrier larger </a:t>
            </a:r>
            <a:br>
              <a:rPr lang="en-US" altLang="ja-JP" sz="3600" dirty="0" smtClean="0"/>
            </a:br>
            <a:r>
              <a:rPr lang="en-US" altLang="ja-JP" sz="3600" dirty="0" smtClean="0"/>
              <a:t>than that of Norway-Japan?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dirty="0" smtClean="0"/>
              <a:t>Terrestrial people define plasma beta by </a:t>
            </a:r>
            <a:r>
              <a:rPr lang="en-US" altLang="ja-JP" sz="2800" dirty="0" smtClean="0"/>
              <a:t> </a:t>
            </a:r>
          </a:p>
          <a:p>
            <a:pPr marL="0" indent="0">
              <a:buNone/>
            </a:pPr>
            <a:r>
              <a:rPr lang="en-US" altLang="ja-JP" sz="2800" dirty="0"/>
              <a:t> </a:t>
            </a:r>
            <a:r>
              <a:rPr lang="en-US" altLang="ja-JP" sz="2800" dirty="0" smtClean="0"/>
              <a:t>   (plasma pressure) / (magnetic pressure)</a:t>
            </a:r>
          </a:p>
          <a:p>
            <a:endParaRPr lang="en-US" altLang="ja-JP" sz="2800" dirty="0"/>
          </a:p>
          <a:p>
            <a:r>
              <a:rPr lang="en-US" altLang="ja-JP" sz="2800" dirty="0" smtClean="0"/>
              <a:t>Solar people define plasma beta by </a:t>
            </a:r>
          </a:p>
          <a:p>
            <a:pPr marL="0" indent="0">
              <a:buNone/>
            </a:pPr>
            <a:r>
              <a:rPr kumimoji="1" lang="en-US" altLang="ja-JP" sz="2800" dirty="0" smtClean="0"/>
              <a:t>    (plasma + neutral pressure) / (magnetic pressure) </a:t>
            </a:r>
          </a:p>
          <a:p>
            <a:pPr marL="0" indent="0">
              <a:buNone/>
            </a:pPr>
            <a:r>
              <a:rPr lang="en-US" altLang="ja-JP" sz="2800" dirty="0"/>
              <a:t> </a:t>
            </a:r>
            <a:r>
              <a:rPr lang="en-US" altLang="ja-JP" sz="2800" dirty="0" smtClean="0"/>
              <a:t>   </a:t>
            </a:r>
            <a:r>
              <a:rPr lang="en-US" altLang="ja-JP" sz="2400" dirty="0" smtClean="0"/>
              <a:t>...because plasma and neutrals behave almost as single fluid</a:t>
            </a:r>
          </a:p>
          <a:p>
            <a:pPr marL="0" indent="0">
              <a:buNone/>
            </a:pPr>
            <a:endParaRPr kumimoji="1" lang="en-US" altLang="ja-JP" sz="2400" dirty="0"/>
          </a:p>
          <a:p>
            <a:r>
              <a:rPr lang="en-US" altLang="ja-JP" sz="2800" dirty="0" smtClean="0"/>
              <a:t>We need persevering conversation!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2017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ja-JP" dirty="0" smtClean="0"/>
              <a:t>Chromosphere and ionosphere are similar, but there are differences. We can learn from each other.</a:t>
            </a:r>
          </a:p>
          <a:p>
            <a:pPr lvl="1"/>
            <a:endParaRPr kumimoji="1" lang="en-US" altLang="ja-JP" dirty="0"/>
          </a:p>
          <a:p>
            <a:r>
              <a:rPr lang="en-US" altLang="ja-JP" dirty="0" smtClean="0"/>
              <a:t>Norway and Japan have strong groups in both fields.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International and interdisciplinary collaboration promising, but we need continuous conversation.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13985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 slides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226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0942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 sz="3200" dirty="0" smtClean="0"/>
              <a:t>X-ray and radio emission in flares 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(</a:t>
            </a:r>
            <a:r>
              <a:rPr lang="en-US" altLang="ja-JP" sz="2400" dirty="0" err="1" smtClean="0"/>
              <a:t>Guedel</a:t>
            </a:r>
            <a:r>
              <a:rPr lang="en-US" altLang="ja-JP" sz="2400" dirty="0"/>
              <a:t>-Benz </a:t>
            </a:r>
            <a:r>
              <a:rPr lang="en-US" altLang="ja-JP" sz="2400" dirty="0" smtClean="0"/>
              <a:t>relation, GB1993)</a:t>
            </a:r>
            <a:endParaRPr lang="en-US" altLang="ja-JP" sz="2400" dirty="0"/>
          </a:p>
        </p:txBody>
      </p:sp>
      <p:pic>
        <p:nvPicPr>
          <p:cNvPr id="39939" name="Picture 3" descr="nature_brown_dwarf_flare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47813" y="1134245"/>
            <a:ext cx="6119812" cy="4656137"/>
          </a:xfrm>
          <a:noFill/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6021080" y="3769226"/>
            <a:ext cx="1402948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/>
              <a:t>Brown dwarf</a:t>
            </a:r>
            <a:endParaRPr lang="en-US" altLang="ja-JP" dirty="0"/>
          </a:p>
        </p:txBody>
      </p:sp>
      <p:grpSp>
        <p:nvGrpSpPr>
          <p:cNvPr id="8" name="図形グループ 7"/>
          <p:cNvGrpSpPr/>
          <p:nvPr/>
        </p:nvGrpSpPr>
        <p:grpSpPr>
          <a:xfrm>
            <a:off x="3771285" y="5620300"/>
            <a:ext cx="1943411" cy="671215"/>
            <a:chOff x="4356100" y="6021388"/>
            <a:chExt cx="1943411" cy="671215"/>
          </a:xfrm>
        </p:grpSpPr>
        <p:sp>
          <p:nvSpPr>
            <p:cNvPr id="39942" name="Oval 6"/>
            <p:cNvSpPr>
              <a:spLocks noChangeArrowheads="1"/>
            </p:cNvSpPr>
            <p:nvPr/>
          </p:nvSpPr>
          <p:spPr bwMode="auto">
            <a:xfrm>
              <a:off x="5076825" y="6021388"/>
              <a:ext cx="287338" cy="2619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943" name="Text Box 7"/>
            <p:cNvSpPr txBox="1">
              <a:spLocks noChangeArrowheads="1"/>
            </p:cNvSpPr>
            <p:nvPr/>
          </p:nvSpPr>
          <p:spPr bwMode="auto">
            <a:xfrm>
              <a:off x="4356100" y="6230938"/>
              <a:ext cx="194341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400" dirty="0" smtClean="0"/>
                <a:t>Jupiter aurora</a:t>
              </a:r>
              <a:endParaRPr lang="en-US" altLang="ja-JP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57527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 smtClean="0"/>
              <a:t>Why 1-fluid MHD is OK in chromosphere</a:t>
            </a:r>
            <a:endParaRPr lang="ja-JP" altLang="en-US" sz="3200" dirty="0"/>
          </a:p>
        </p:txBody>
      </p:sp>
      <p:graphicFrame>
        <p:nvGraphicFramePr>
          <p:cNvPr id="1085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2145042"/>
              </p:ext>
            </p:extLst>
          </p:nvPr>
        </p:nvGraphicFramePr>
        <p:xfrm>
          <a:off x="1447800" y="2057400"/>
          <a:ext cx="6726671" cy="150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数式" r:id="rId3" imgW="3746500" imgH="838200" progId="Equation.3">
                  <p:embed/>
                </p:oleObj>
              </mc:Choice>
              <mc:Fallback>
                <p:oleObj name="数式" r:id="rId3" imgW="3746500" imgH="83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057400"/>
                        <a:ext cx="6726671" cy="150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457200" y="1487901"/>
            <a:ext cx="6233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Balancing the Lorentz force and ion-neutral drag 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30223" y="4051068"/>
            <a:ext cx="72442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Relative velocity is ~ 1m/s in chromosphere, whereas </a:t>
            </a:r>
            <a:r>
              <a:rPr lang="en-US" altLang="ja-JP" sz="2400" dirty="0" smtClean="0"/>
              <a:t>c</a:t>
            </a:r>
            <a:r>
              <a:rPr kumimoji="1" lang="en-US" altLang="ja-JP" sz="2400" dirty="0" smtClean="0"/>
              <a:t>hromosphere is dynamic and always moving around with V &gt; 1km/s.</a:t>
            </a:r>
          </a:p>
          <a:p>
            <a:endParaRPr lang="en-US" altLang="ja-JP" sz="2400" dirty="0"/>
          </a:p>
          <a:p>
            <a:r>
              <a:rPr kumimoji="1" lang="en-US" altLang="ja-JP" sz="2400" dirty="0" smtClean="0"/>
              <a:t>Except in small scales (such as high-frequency waves and magnetic reconnection), plasma and neutrals can be considered as single fluid.  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81514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fig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-135467"/>
            <a:ext cx="14223998" cy="711199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08504"/>
            <a:ext cx="8229600" cy="1143000"/>
          </a:xfrm>
          <a:solidFill>
            <a:srgbClr val="FFFFFF">
              <a:alpha val="39000"/>
            </a:srgbClr>
          </a:solidFill>
        </p:spPr>
        <p:txBody>
          <a:bodyPr/>
          <a:lstStyle/>
          <a:p>
            <a:r>
              <a:rPr lang="en-US" altLang="ja-JP" dirty="0" smtClean="0"/>
              <a:t>Why chromosphere is important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921927"/>
            <a:ext cx="8229600" cy="4055533"/>
          </a:xfrm>
          <a:solidFill>
            <a:srgbClr val="FFFFFF">
              <a:alpha val="34000"/>
            </a:srgbClr>
          </a:solidFill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Intrinsically interesting</a:t>
            </a:r>
            <a:endParaRPr lang="en-US" altLang="ja-JP" sz="2800" dirty="0"/>
          </a:p>
          <a:p>
            <a:r>
              <a:rPr lang="en-US" altLang="ja-JP" sz="2800" dirty="0" smtClean="0"/>
              <a:t>Path of mass and energy to corona, solar wind, and thus </a:t>
            </a:r>
            <a:r>
              <a:rPr lang="en-US" altLang="ja-JP" sz="2800" dirty="0" err="1" smtClean="0"/>
              <a:t>heliosphere</a:t>
            </a:r>
            <a:r>
              <a:rPr lang="en-US" altLang="ja-JP" sz="2800" dirty="0" smtClean="0"/>
              <a:t> </a:t>
            </a:r>
            <a:endParaRPr kumimoji="1" lang="en-US" altLang="ja-JP" sz="2800" dirty="0" smtClean="0"/>
          </a:p>
          <a:p>
            <a:r>
              <a:rPr lang="en-US" altLang="ja-JP" sz="2800" dirty="0" smtClean="0"/>
              <a:t>Origin of UV radiation that affects upper atmosphere of Earth</a:t>
            </a:r>
          </a:p>
          <a:p>
            <a:r>
              <a:rPr lang="en-US" altLang="ja-JP" sz="2800" dirty="0" smtClean="0"/>
              <a:t>Unique laboratory of weakly ionized plasma</a:t>
            </a:r>
            <a:r>
              <a:rPr lang="en-US" altLang="ja-JP" sz="2800" dirty="0"/>
              <a:t> </a:t>
            </a:r>
            <a:r>
              <a:rPr lang="en-US" altLang="ja-JP" sz="2800" dirty="0" smtClean="0"/>
              <a:t>also relevant to molecular cloud, </a:t>
            </a:r>
            <a:r>
              <a:rPr lang="en-US" altLang="ja-JP" sz="2800" dirty="0" err="1" smtClean="0"/>
              <a:t>protoplanetary</a:t>
            </a:r>
            <a:r>
              <a:rPr lang="en-US" altLang="ja-JP" sz="2800" dirty="0" smtClean="0"/>
              <a:t> discs and </a:t>
            </a:r>
            <a:r>
              <a:rPr lang="en-US" altLang="ja-JP" sz="2800" dirty="0" smtClean="0">
                <a:solidFill>
                  <a:srgbClr val="FF0000"/>
                </a:solidFill>
              </a:rPr>
              <a:t>ionosphere</a:t>
            </a:r>
            <a:r>
              <a:rPr lang="en-US" altLang="ja-JP" sz="2800" dirty="0" smtClean="0"/>
              <a:t>  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86962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26986" y="4910471"/>
            <a:ext cx="81751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ja-JP" sz="2400" dirty="0" smtClean="0"/>
              <a:t>Interface layer between tenuous, magnetically dominant region above </a:t>
            </a:r>
            <a:r>
              <a:rPr kumimoji="1" lang="en-US" altLang="ja-JP" sz="2400" dirty="0" smtClean="0"/>
              <a:t>and </a:t>
            </a:r>
            <a:r>
              <a:rPr kumimoji="1" lang="en-US" altLang="ja-JP" sz="2400" dirty="0" err="1" smtClean="0"/>
              <a:t>convecting</a:t>
            </a:r>
            <a:r>
              <a:rPr kumimoji="1" lang="en-US" altLang="ja-JP" sz="2400" dirty="0" smtClean="0"/>
              <a:t> layer below </a:t>
            </a:r>
          </a:p>
          <a:p>
            <a:pPr marL="342900" indent="-342900">
              <a:buFont typeface="Arial"/>
              <a:buChar char="•"/>
            </a:pPr>
            <a:r>
              <a:rPr lang="en-US" altLang="ja-JP" sz="2400" dirty="0" smtClean="0"/>
              <a:t>Coupling with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other regions by magnetic field and waves</a:t>
            </a:r>
          </a:p>
          <a:p>
            <a:pPr marL="342900" indent="-342900">
              <a:buFont typeface="Arial"/>
              <a:buChar char="•"/>
            </a:pPr>
            <a:r>
              <a:rPr kumimoji="1" lang="en-US" altLang="ja-JP" sz="2400" dirty="0" smtClean="0"/>
              <a:t>Gravitationally stratified</a:t>
            </a:r>
            <a:endParaRPr kumimoji="1" lang="en-US" altLang="ja-JP" sz="2400" dirty="0"/>
          </a:p>
          <a:p>
            <a:pPr marL="342900" indent="-342900">
              <a:buFont typeface="Arial"/>
              <a:buChar char="•"/>
            </a:pPr>
            <a:r>
              <a:rPr kumimoji="1" lang="en-US" altLang="ja-JP" sz="2400" dirty="0" smtClean="0"/>
              <a:t>Weakly ionized. </a:t>
            </a:r>
            <a:r>
              <a:rPr lang="en-US" altLang="ja-JP" sz="2400" dirty="0" smtClean="0"/>
              <a:t>Neutral/plasma interaction important</a:t>
            </a:r>
            <a:endParaRPr kumimoji="1" lang="en-US" altLang="ja-JP" sz="2400" dirty="0" smtClean="0"/>
          </a:p>
        </p:txBody>
      </p:sp>
      <p:pic>
        <p:nvPicPr>
          <p:cNvPr id="3" name="図 2" descr="ionosphe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98" y="948268"/>
            <a:ext cx="3994407" cy="3810000"/>
          </a:xfrm>
          <a:prstGeom prst="rect">
            <a:avLst/>
          </a:prstGeom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389468" y="-148687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Similarity of chromosphere and ionosphere</a:t>
            </a:r>
            <a:endParaRPr kumimoji="1" lang="ja-JP" altLang="en-US" sz="3600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1295505"/>
            <a:ext cx="3377454" cy="3314258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2810928" y="2958868"/>
            <a:ext cx="3683971" cy="461665"/>
          </a:xfrm>
          <a:prstGeom prst="rect">
            <a:avLst/>
          </a:prstGeom>
          <a:solidFill>
            <a:srgbClr val="FFC9E9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chromosph</a:t>
            </a:r>
            <a:r>
              <a:rPr lang="en-US" altLang="ja-JP" sz="2400" dirty="0" smtClean="0"/>
              <a:t>ere</a:t>
            </a:r>
            <a:r>
              <a:rPr kumimoji="1" lang="en-US" altLang="ja-JP" sz="2400" dirty="0" smtClean="0"/>
              <a:t> / iono</a:t>
            </a:r>
            <a:r>
              <a:rPr lang="en-US" altLang="ja-JP" sz="2400" dirty="0" smtClean="0"/>
              <a:t>sphere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80258" y="1485670"/>
            <a:ext cx="328963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corona / magnetosphere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276791" y="3539070"/>
            <a:ext cx="459031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photosph</a:t>
            </a:r>
            <a:r>
              <a:rPr lang="en-US" altLang="ja-JP" sz="2400" dirty="0" smtClean="0"/>
              <a:t>ere</a:t>
            </a:r>
            <a:r>
              <a:rPr kumimoji="1" lang="en-US" altLang="ja-JP" sz="2400" dirty="0" smtClean="0"/>
              <a:t> / </a:t>
            </a:r>
            <a:r>
              <a:rPr lang="en-US" altLang="ja-JP" sz="2400" dirty="0" err="1" smtClean="0"/>
              <a:t>storato</a:t>
            </a:r>
            <a:r>
              <a:rPr lang="en-US" altLang="ja-JP" sz="2400" dirty="0"/>
              <a:t>-</a:t>
            </a:r>
            <a:r>
              <a:rPr lang="en-US" altLang="ja-JP" sz="2400" dirty="0" smtClean="0"/>
              <a:t>mesosphere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50915" y="4228871"/>
            <a:ext cx="379983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convection z. / </a:t>
            </a:r>
            <a:r>
              <a:rPr lang="en-US" altLang="ja-JP" sz="2400" dirty="0" err="1" smtClean="0"/>
              <a:t>toroposphere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0559" y="909240"/>
            <a:ext cx="649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Sun</a:t>
            </a:r>
            <a:endParaRPr kumimoji="1" lang="ja-JP" altLang="en-US" sz="2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851047" y="717435"/>
            <a:ext cx="854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Earth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04522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641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Temperature profile</a:t>
            </a:r>
            <a:endParaRPr kumimoji="1" lang="ja-JP" altLang="en-US" sz="3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46112" y="3405528"/>
            <a:ext cx="87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Ti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051017" y="3436997"/>
            <a:ext cx="87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Tn</a:t>
            </a:r>
            <a:endParaRPr kumimoji="1" lang="ja-JP" altLang="en-US" dirty="0"/>
          </a:p>
        </p:txBody>
      </p:sp>
      <p:pic>
        <p:nvPicPr>
          <p:cNvPr id="4" name="図 3" descr="temperatur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8" y="913639"/>
            <a:ext cx="8795099" cy="330276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445072" y="2903118"/>
            <a:ext cx="1580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Chromosphere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12807" y="3292580"/>
            <a:ext cx="1441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Photosphere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946127" y="1755973"/>
            <a:ext cx="86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Corona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34341" y="4504267"/>
            <a:ext cx="8252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sz="2800" dirty="0" err="1" smtClean="0"/>
              <a:t>T</a:t>
            </a:r>
            <a:r>
              <a:rPr lang="en-US" altLang="ja-JP" sz="2800" baseline="-25000" dirty="0" err="1" smtClean="0"/>
              <a:t>n</a:t>
            </a:r>
            <a:r>
              <a:rPr lang="en-US" altLang="ja-JP" sz="2800" dirty="0" smtClean="0"/>
              <a:t> </a:t>
            </a:r>
            <a:r>
              <a:rPr lang="en-US" altLang="ja-JP" sz="2800" dirty="0"/>
              <a:t>~ T</a:t>
            </a:r>
            <a:r>
              <a:rPr lang="en-US" altLang="ja-JP" sz="2800" baseline="-25000" dirty="0"/>
              <a:t>i</a:t>
            </a:r>
            <a:r>
              <a:rPr lang="en-US" altLang="ja-JP" sz="2800" dirty="0"/>
              <a:t> ~ </a:t>
            </a:r>
            <a:r>
              <a:rPr lang="en-US" altLang="ja-JP" sz="2800" dirty="0" err="1" smtClean="0"/>
              <a:t>T</a:t>
            </a:r>
            <a:r>
              <a:rPr lang="en-US" altLang="ja-JP" sz="2800" baseline="-25000" dirty="0" err="1" smtClean="0"/>
              <a:t>e</a:t>
            </a:r>
            <a:r>
              <a:rPr lang="en-US" altLang="ja-JP" sz="2800" baseline="-25000" dirty="0" smtClean="0"/>
              <a:t> </a:t>
            </a:r>
            <a:r>
              <a:rPr lang="en-US" altLang="ja-JP" sz="2800" dirty="0" smtClean="0"/>
              <a:t> in solar atmosphere because of collisional relaxation.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30565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3223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/>
              <a:t>Density profile</a:t>
            </a:r>
            <a:endParaRPr kumimoji="1" lang="ja-JP" altLang="en-US" sz="4000" dirty="0"/>
          </a:p>
        </p:txBody>
      </p:sp>
      <p:pic>
        <p:nvPicPr>
          <p:cNvPr id="4" name="図 3" descr="densit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7" y="1045111"/>
            <a:ext cx="8714247" cy="317129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01602" y="4521202"/>
            <a:ext cx="8957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sz="2400" dirty="0" smtClean="0"/>
              <a:t>Strong stratification: density drops many orders </a:t>
            </a:r>
            <a:r>
              <a:rPr lang="en-US" altLang="ja-JP" sz="2400" dirty="0" smtClean="0"/>
              <a:t>of magnitude.</a:t>
            </a:r>
            <a:endParaRPr kumimoji="1" lang="en-US" altLang="ja-JP" sz="2400" dirty="0" smtClean="0"/>
          </a:p>
          <a:p>
            <a:pPr marL="285750" indent="-285750">
              <a:buFont typeface="Arial"/>
              <a:buChar char="•"/>
            </a:pPr>
            <a:r>
              <a:rPr lang="en-US" altLang="ja-JP" sz="2400" dirty="0" smtClean="0"/>
              <a:t>Weakly ionized (ionization fraction &lt;&lt; 1).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2400" dirty="0" smtClean="0"/>
              <a:t>In ionosphere, Dominant ion species change as a function of height.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2400" dirty="0" smtClean="0"/>
              <a:t>In the sun,  H~90% , He~10% (number density) and little others. 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46782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Collisionality</a:t>
            </a:r>
            <a:endParaRPr kumimoji="1" lang="ja-JP" altLang="en-US" dirty="0"/>
          </a:p>
        </p:txBody>
      </p:sp>
      <p:pic>
        <p:nvPicPr>
          <p:cNvPr id="6" name="図 5" descr="mfp-no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287"/>
            <a:ext cx="9144000" cy="3334646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999067" y="1727200"/>
            <a:ext cx="694266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1761065" y="1491735"/>
            <a:ext cx="1692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Scale height</a:t>
            </a:r>
            <a:endParaRPr kumimoji="1" lang="ja-JP" altLang="en-US" sz="2400" dirty="0"/>
          </a:p>
        </p:txBody>
      </p:sp>
      <p:cxnSp>
        <p:nvCxnSpPr>
          <p:cNvPr id="10" name="直線コネクタ 9"/>
          <p:cNvCxnSpPr/>
          <p:nvPr/>
        </p:nvCxnSpPr>
        <p:spPr>
          <a:xfrm>
            <a:off x="999070" y="2133595"/>
            <a:ext cx="694266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1744132" y="1868735"/>
            <a:ext cx="233609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e mean free path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5470" y="4753801"/>
            <a:ext cx="90085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sz="2400" dirty="0" smtClean="0"/>
              <a:t>Chromosphere is collisional. Neutrals and plasma is strongly coupled and behave as a single fluid, except in small (&lt;~10km) scale.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2400" dirty="0" smtClean="0"/>
              <a:t>Lower ionosphere is strongly coupled, while upper ionosphere is nearly </a:t>
            </a:r>
            <a:r>
              <a:rPr lang="en-US" altLang="ja-JP" sz="2400" dirty="0" err="1" smtClean="0"/>
              <a:t>collisionless</a:t>
            </a:r>
            <a:r>
              <a:rPr lang="en-US" altLang="ja-JP" sz="2400" dirty="0" smtClean="0"/>
              <a:t>. 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8898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43469" y="3710"/>
            <a:ext cx="8210438" cy="1143000"/>
          </a:xfrm>
        </p:spPr>
        <p:txBody>
          <a:bodyPr>
            <a:noAutofit/>
          </a:bodyPr>
          <a:lstStyle/>
          <a:p>
            <a:r>
              <a:rPr kumimoji="1" lang="en-US" altLang="ja-JP" sz="3600" dirty="0" smtClean="0"/>
              <a:t>Collisional and cyclotron frequencies</a:t>
            </a:r>
            <a:endParaRPr kumimoji="1" lang="ja-JP" altLang="en-US" sz="36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7050" y="3766303"/>
            <a:ext cx="340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磁場は</a:t>
            </a:r>
            <a:r>
              <a:rPr kumimoji="1" lang="en-US" altLang="ja-JP" dirty="0" smtClean="0"/>
              <a:t>B∝ρ</a:t>
            </a:r>
            <a:r>
              <a:rPr kumimoji="1" lang="en-US" altLang="ja-JP" baseline="30000" dirty="0" smtClean="0"/>
              <a:t>0.3</a:t>
            </a:r>
            <a:r>
              <a:rPr kumimoji="1" lang="ja-JP" altLang="en-US" dirty="0" smtClean="0"/>
              <a:t>のモデル値を使用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04315" y="4504385"/>
            <a:ext cx="8649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ja-JP" sz="2400" dirty="0" smtClean="0"/>
              <a:t>Collisional </a:t>
            </a:r>
            <a:r>
              <a:rPr lang="en-US" altLang="ja-JP" sz="2400" dirty="0" err="1" smtClean="0"/>
              <a:t>freq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ν</a:t>
            </a:r>
            <a:r>
              <a:rPr lang="en-US" altLang="ja-JP" sz="2400" baseline="-25000" dirty="0" err="1" smtClean="0"/>
              <a:t>in,en</a:t>
            </a:r>
            <a:r>
              <a:rPr lang="en-US" altLang="ja-JP" sz="2400" dirty="0" smtClean="0"/>
              <a:t> &gt; </a:t>
            </a:r>
            <a:r>
              <a:rPr lang="en-US" altLang="ja-JP" sz="2400" dirty="0"/>
              <a:t>c</a:t>
            </a:r>
            <a:r>
              <a:rPr lang="en-US" altLang="ja-JP" sz="2400" dirty="0" smtClean="0"/>
              <a:t>yclotron </a:t>
            </a:r>
            <a:r>
              <a:rPr lang="en-US" altLang="ja-JP" sz="2400" dirty="0" err="1" smtClean="0"/>
              <a:t>freq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Ω</a:t>
            </a:r>
            <a:r>
              <a:rPr lang="en-US" altLang="ja-JP" sz="2400" baseline="-25000" dirty="0" err="1" smtClean="0"/>
              <a:t>i,e</a:t>
            </a:r>
            <a:r>
              <a:rPr lang="en-US" altLang="ja-JP" sz="2400" dirty="0" smtClean="0"/>
              <a:t> means ion/electron is demagnetized by collision with neutrals.</a:t>
            </a:r>
            <a:endParaRPr kumimoji="1" lang="en-US" altLang="ja-JP" sz="2400" dirty="0" smtClean="0"/>
          </a:p>
          <a:p>
            <a:pPr marL="342900" indent="-342900">
              <a:buFont typeface="Arial"/>
              <a:buChar char="•"/>
            </a:pPr>
            <a:r>
              <a:rPr lang="en-US" altLang="ja-JP" sz="2400" dirty="0" smtClean="0"/>
              <a:t>If</a:t>
            </a:r>
            <a:r>
              <a:rPr kumimoji="1" lang="en-US" altLang="ja-JP" sz="2400" dirty="0" smtClean="0"/>
              <a:t> </a:t>
            </a:r>
            <a:r>
              <a:rPr kumimoji="1" lang="en-US" altLang="ja-JP" sz="2400" dirty="0" err="1" smtClean="0"/>
              <a:t>Ω</a:t>
            </a:r>
            <a:r>
              <a:rPr kumimoji="1" lang="en-US" altLang="ja-JP" sz="2400" baseline="-25000" dirty="0" err="1" smtClean="0"/>
              <a:t>i</a:t>
            </a:r>
            <a:r>
              <a:rPr kumimoji="1" lang="en-US" altLang="ja-JP" sz="2400" baseline="-25000" dirty="0" smtClean="0"/>
              <a:t> </a:t>
            </a:r>
            <a:r>
              <a:rPr lang="en-US" altLang="ja-JP" sz="2400" dirty="0" smtClean="0"/>
              <a:t>&lt; </a:t>
            </a:r>
            <a:r>
              <a:rPr lang="en-US" altLang="ja-JP" sz="2400" dirty="0" err="1" smtClean="0"/>
              <a:t>ν</a:t>
            </a:r>
            <a:r>
              <a:rPr lang="en-US" altLang="ja-JP" sz="2400" baseline="-25000" dirty="0" err="1" smtClean="0"/>
              <a:t>in</a:t>
            </a:r>
            <a:r>
              <a:rPr lang="ja-JP" altLang="en-US" sz="2400" dirty="0" smtClean="0"/>
              <a:t>　</a:t>
            </a:r>
            <a:r>
              <a:rPr lang="en-US" altLang="ja-JP" sz="2400" dirty="0" smtClean="0"/>
              <a:t>and</a:t>
            </a:r>
            <a:r>
              <a:rPr lang="ja-JP" altLang="en-US" sz="2400" dirty="0" smtClean="0"/>
              <a:t>　</a:t>
            </a:r>
            <a:r>
              <a:rPr lang="en-US" altLang="ja-JP" sz="2400" dirty="0" err="1" smtClean="0"/>
              <a:t>Ω</a:t>
            </a:r>
            <a:r>
              <a:rPr lang="en-US" altLang="ja-JP" sz="2400" baseline="-25000" dirty="0" err="1" smtClean="0"/>
              <a:t>e</a:t>
            </a:r>
            <a:r>
              <a:rPr lang="en-US" altLang="ja-JP" sz="2400" baseline="-25000" dirty="0" smtClean="0"/>
              <a:t> </a:t>
            </a:r>
            <a:r>
              <a:rPr lang="en-US" altLang="ja-JP" sz="2400" dirty="0" smtClean="0"/>
              <a:t>&gt; </a:t>
            </a:r>
            <a:r>
              <a:rPr lang="en-US" altLang="ja-JP" sz="2400" dirty="0" err="1" smtClean="0"/>
              <a:t>ν</a:t>
            </a:r>
            <a:r>
              <a:rPr lang="en-US" altLang="ja-JP" sz="2400" baseline="-25000" dirty="0" err="1" smtClean="0"/>
              <a:t>en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, ion and electron behave differently, producing electric current.</a:t>
            </a:r>
          </a:p>
          <a:p>
            <a:pPr marL="342900" indent="-342900">
              <a:buFont typeface="Arial"/>
              <a:buChar char="•"/>
            </a:pPr>
            <a:r>
              <a:rPr lang="en-US" altLang="ja-JP" sz="2400" dirty="0" smtClean="0"/>
              <a:t>Such “dynamo effects” known in ionosphere, but not identified in chromosphere.</a:t>
            </a:r>
            <a:endParaRPr lang="en-US" altLang="ja-JP" sz="2400" dirty="0"/>
          </a:p>
        </p:txBody>
      </p:sp>
      <p:pic>
        <p:nvPicPr>
          <p:cNvPr id="13" name="図 12" descr="freq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921"/>
            <a:ext cx="9144000" cy="337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44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26986" y="5045935"/>
            <a:ext cx="8175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ja-JP" sz="2800" dirty="0" smtClean="0"/>
              <a:t>Precipitation of high energy particles during flare/</a:t>
            </a:r>
            <a:r>
              <a:rPr lang="en-US" altLang="ja-JP" sz="2800" dirty="0" err="1" smtClean="0"/>
              <a:t>substorms</a:t>
            </a:r>
            <a:endParaRPr kumimoji="1" lang="en-US" altLang="ja-JP" sz="2800" dirty="0" smtClean="0"/>
          </a:p>
        </p:txBody>
      </p:sp>
      <p:pic>
        <p:nvPicPr>
          <p:cNvPr id="3" name="図 2" descr="ionosphe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75" y="948268"/>
            <a:ext cx="3994407" cy="3810000"/>
          </a:xfrm>
          <a:prstGeom prst="rect">
            <a:avLst/>
          </a:prstGeom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389468" y="-148687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Common physical processes</a:t>
            </a:r>
            <a:endParaRPr kumimoji="1" lang="ja-JP" altLang="en-US" sz="3600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57" y="1295505"/>
            <a:ext cx="3377454" cy="3314258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444554" y="841508"/>
            <a:ext cx="649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Sun</a:t>
            </a:r>
            <a:endParaRPr kumimoji="1" lang="ja-JP" altLang="en-US" sz="2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851047" y="717435"/>
            <a:ext cx="854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Earth</a:t>
            </a:r>
            <a:endParaRPr kumimoji="1" lang="ja-JP" altLang="en-US" sz="2400" dirty="0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2506133" y="994313"/>
            <a:ext cx="321734" cy="220608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2048933" y="948268"/>
            <a:ext cx="338667" cy="225213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円/楕円 8"/>
          <p:cNvSpPr/>
          <p:nvPr/>
        </p:nvSpPr>
        <p:spPr>
          <a:xfrm>
            <a:off x="1422402" y="773776"/>
            <a:ext cx="2133600" cy="2816092"/>
          </a:xfrm>
          <a:prstGeom prst="ellipse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6468532" y="841508"/>
            <a:ext cx="2133600" cy="2816092"/>
          </a:xfrm>
          <a:prstGeom prst="ellipse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614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26986" y="4758074"/>
            <a:ext cx="817514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ja-JP" sz="2800" dirty="0" err="1"/>
              <a:t>M</a:t>
            </a:r>
            <a:r>
              <a:rPr lang="en-US" altLang="ja-JP" sz="2800" dirty="0" err="1" smtClean="0"/>
              <a:t>agnetohydrodynamic</a:t>
            </a:r>
            <a:r>
              <a:rPr lang="en-US" altLang="ja-JP" sz="2800" dirty="0" smtClean="0"/>
              <a:t> waves</a:t>
            </a:r>
          </a:p>
          <a:p>
            <a:pPr marL="800100" lvl="1" indent="-342900">
              <a:buFontTx/>
              <a:buChar char="-"/>
            </a:pPr>
            <a:r>
              <a:rPr lang="en-US" altLang="ja-JP" sz="2400" dirty="0" smtClean="0"/>
              <a:t>In ionosphere they come from magnetosphere (energy source is solar wind)</a:t>
            </a:r>
          </a:p>
          <a:p>
            <a:pPr marL="800100" lvl="1" indent="-342900">
              <a:buFontTx/>
              <a:buChar char="-"/>
            </a:pPr>
            <a:r>
              <a:rPr lang="en-US" altLang="ja-JP" sz="2400" dirty="0" smtClean="0"/>
              <a:t>In chromosphere they come both above and below (energy source is </a:t>
            </a:r>
            <a:r>
              <a:rPr lang="en-US" altLang="ja-JP" sz="2400" dirty="0" err="1" smtClean="0"/>
              <a:t>photospheric</a:t>
            </a:r>
            <a:r>
              <a:rPr lang="en-US" altLang="ja-JP" sz="2400" dirty="0" smtClean="0"/>
              <a:t> convection)</a:t>
            </a:r>
          </a:p>
        </p:txBody>
      </p:sp>
      <p:pic>
        <p:nvPicPr>
          <p:cNvPr id="3" name="図 2" descr="ionosphe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75" y="948268"/>
            <a:ext cx="3994407" cy="3810000"/>
          </a:xfrm>
          <a:prstGeom prst="rect">
            <a:avLst/>
          </a:prstGeom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389468" y="-148687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Common physical processes</a:t>
            </a:r>
            <a:endParaRPr kumimoji="1" lang="ja-JP" altLang="en-US" sz="3600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57" y="1295505"/>
            <a:ext cx="3377454" cy="3314258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444554" y="841508"/>
            <a:ext cx="649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Sun</a:t>
            </a:r>
            <a:endParaRPr kumimoji="1" lang="ja-JP" altLang="en-US" sz="2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851047" y="717435"/>
            <a:ext cx="854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Earth</a:t>
            </a:r>
            <a:endParaRPr kumimoji="1" lang="ja-JP" altLang="en-US" sz="2400" dirty="0"/>
          </a:p>
        </p:txBody>
      </p:sp>
      <p:sp>
        <p:nvSpPr>
          <p:cNvPr id="9" name="円/楕円 8"/>
          <p:cNvSpPr/>
          <p:nvPr/>
        </p:nvSpPr>
        <p:spPr>
          <a:xfrm>
            <a:off x="2370666" y="2032000"/>
            <a:ext cx="1032935" cy="1964268"/>
          </a:xfrm>
          <a:prstGeom prst="ellipse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6468532" y="841508"/>
            <a:ext cx="1032935" cy="2816092"/>
          </a:xfrm>
          <a:prstGeom prst="ellipse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5420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12598</TotalTime>
  <Words>645</Words>
  <Application>Microsoft Macintosh PowerPoint</Application>
  <PresentationFormat>画面に合わせる (4:3)</PresentationFormat>
  <Paragraphs>99</Paragraphs>
  <Slides>17</Slides>
  <Notes>1</Notes>
  <HiddenSlides>0</HiddenSlides>
  <MMClips>2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19" baseType="lpstr">
      <vt:lpstr>ホワイト</vt:lpstr>
      <vt:lpstr>数式</vt:lpstr>
      <vt:lpstr>Physical analogies between solar chromosphere and earth’s ionosphere</vt:lpstr>
      <vt:lpstr>Why chromosphere is important</vt:lpstr>
      <vt:lpstr>Similarity of chromosphere and ionosphere</vt:lpstr>
      <vt:lpstr>Temperature profile</vt:lpstr>
      <vt:lpstr>Density profile</vt:lpstr>
      <vt:lpstr>Collisionality</vt:lpstr>
      <vt:lpstr>Collisional and cyclotron frequencies</vt:lpstr>
      <vt:lpstr>Common physical processes</vt:lpstr>
      <vt:lpstr>Common physical processes</vt:lpstr>
      <vt:lpstr>Common physical processes</vt:lpstr>
      <vt:lpstr>Similar? solar wind and polar wind</vt:lpstr>
      <vt:lpstr>Similar? Emerging flux and plasma bubbles</vt:lpstr>
      <vt:lpstr>Sun-Earth language barrier larger  than that of Norway-Japan?</vt:lpstr>
      <vt:lpstr>Conclusion</vt:lpstr>
      <vt:lpstr>backup slides</vt:lpstr>
      <vt:lpstr>X-ray and radio emission in flares  (Guedel-Benz relation, GB1993)</vt:lpstr>
      <vt:lpstr>Why 1-fluid MHD is OK in chromosphere</vt:lpstr>
    </vt:vector>
  </TitlesOfParts>
  <Company>京都大学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Theoretical and numerical modeling of solar flares and magnetic reconnection</dc:title>
  <dc:creator>磯部 洋明</dc:creator>
  <cp:lastModifiedBy>磯部 洋明</cp:lastModifiedBy>
  <cp:revision>190</cp:revision>
  <cp:lastPrinted>2012-06-05T04:38:19Z</cp:lastPrinted>
  <dcterms:created xsi:type="dcterms:W3CDTF">2011-03-20T11:03:02Z</dcterms:created>
  <dcterms:modified xsi:type="dcterms:W3CDTF">2012-06-05T11:14:49Z</dcterms:modified>
</cp:coreProperties>
</file>