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38" r:id="rId2"/>
    <p:sldId id="257" r:id="rId3"/>
    <p:sldId id="267" r:id="rId4"/>
    <p:sldId id="268" r:id="rId5"/>
    <p:sldId id="269" r:id="rId6"/>
    <p:sldId id="320" r:id="rId7"/>
    <p:sldId id="270" r:id="rId8"/>
    <p:sldId id="271" r:id="rId9"/>
    <p:sldId id="336" r:id="rId10"/>
    <p:sldId id="277" r:id="rId11"/>
    <p:sldId id="329" r:id="rId12"/>
    <p:sldId id="258" r:id="rId13"/>
    <p:sldId id="334" r:id="rId14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6DDD1"/>
    <a:srgbClr val="C704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50000" autoAdjust="0"/>
  </p:normalViewPr>
  <p:slideViewPr>
    <p:cSldViewPr snapToGrid="0" snapToObjects="1" showGuides="1">
      <p:cViewPr varScale="1">
        <p:scale>
          <a:sx n="98" d="100"/>
          <a:sy n="98" d="100"/>
        </p:scale>
        <p:origin x="150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DC968-4AAF-EA48-8DB8-08D4BB2B1A9B}" type="datetimeFigureOut">
              <a:rPr lang="ja-JP" altLang="en-US" smtClean="0"/>
              <a:t>2019/11/11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71D7B-495D-B54F-89DF-DA99C999AF64}" type="slidenum">
              <a:rPr lang="ja-JP" altLang="en-US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50203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53CCE-78A8-D44B-A6B7-68D8C7D6CCBC}" type="datetimeFigureOut">
              <a:rPr kumimoji="1" lang="ja-JP" altLang="en-US" smtClean="0"/>
              <a:pPr/>
              <a:t>2019/11/11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29E15-778B-C14A-9E72-C842BD4DC0B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1206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6E5C1-8344-C549-BDC9-DC0B9DD0D86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4768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c3</a:t>
            </a:r>
            <a:r>
              <a:rPr kumimoji="1" lang="ja-JP" altLang="en-US" dirty="0"/>
              <a:t>ち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29E15-778B-C14A-9E72-C842BD4DC0B6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2531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z0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29E15-778B-C14A-9E72-C842BD4DC0B6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5128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a2</a:t>
            </a:r>
            <a:r>
              <a:rPr kumimoji="1" lang="ja-JP" altLang="en-US" dirty="0"/>
              <a:t>ち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29E15-778B-C14A-9E72-C842BD4DC0B6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4102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a2</a:t>
            </a:r>
            <a:r>
              <a:rPr kumimoji="1" lang="ja-JP" altLang="en-US" dirty="0"/>
              <a:t>ち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29E15-778B-C14A-9E72-C842BD4DC0B6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4806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b</a:t>
            </a:r>
            <a:r>
              <a:rPr kumimoji="1" lang="ja-JP" altLang="en-US" dirty="0"/>
              <a:t>２ち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29E15-778B-C14A-9E72-C842BD4DC0B6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1277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b3</a:t>
            </a:r>
            <a:r>
              <a:rPr kumimoji="1" lang="ja-JP" altLang="en-US" dirty="0"/>
              <a:t>ち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29E15-778B-C14A-9E72-C842BD4DC0B6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9943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a2</a:t>
            </a:r>
            <a:r>
              <a:rPr kumimoji="1" lang="ja-JP" altLang="en-US" dirty="0"/>
              <a:t>ち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29E15-778B-C14A-9E72-C842BD4DC0B6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6581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a2</a:t>
            </a:r>
            <a:r>
              <a:rPr kumimoji="1" lang="ja-JP" altLang="en-US" dirty="0"/>
              <a:t>ち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29E15-778B-C14A-9E72-C842BD4DC0B6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326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b3</a:t>
            </a:r>
            <a:r>
              <a:rPr kumimoji="1" lang="ja-JP" altLang="en-US" dirty="0"/>
              <a:t>ち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29E15-778B-C14A-9E72-C842BD4DC0B6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9319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18C8-5E09-CA46-B855-4AE7AA35506D}" type="datetimeFigureOut">
              <a:rPr lang="ja-JP" altLang="en-US" smtClean="0"/>
              <a:pPr/>
              <a:t>2019/11/11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F77F-D3B1-FD41-8255-A6A731C049D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18C8-5E09-CA46-B855-4AE7AA35506D}" type="datetimeFigureOut">
              <a:rPr lang="ja-JP" altLang="en-US" smtClean="0"/>
              <a:pPr/>
              <a:t>2019/11/11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F77F-D3B1-FD41-8255-A6A731C049D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18C8-5E09-CA46-B855-4AE7AA35506D}" type="datetimeFigureOut">
              <a:rPr lang="ja-JP" altLang="en-US" smtClean="0"/>
              <a:pPr/>
              <a:t>2019/11/11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F77F-D3B1-FD41-8255-A6A731C049D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18C8-5E09-CA46-B855-4AE7AA35506D}" type="datetimeFigureOut">
              <a:rPr lang="ja-JP" altLang="en-US" smtClean="0"/>
              <a:pPr/>
              <a:t>2019/11/11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F77F-D3B1-FD41-8255-A6A731C049D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18C8-5E09-CA46-B855-4AE7AA35506D}" type="datetimeFigureOut">
              <a:rPr lang="ja-JP" altLang="en-US" smtClean="0"/>
              <a:pPr/>
              <a:t>2019/11/11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F77F-D3B1-FD41-8255-A6A731C049D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18C8-5E09-CA46-B855-4AE7AA35506D}" type="datetimeFigureOut">
              <a:rPr lang="ja-JP" altLang="en-US" smtClean="0"/>
              <a:pPr/>
              <a:t>2019/11/11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F77F-D3B1-FD41-8255-A6A731C049D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18C8-5E09-CA46-B855-4AE7AA35506D}" type="datetimeFigureOut">
              <a:rPr lang="ja-JP" altLang="en-US" smtClean="0"/>
              <a:pPr/>
              <a:t>2019/11/11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F77F-D3B1-FD41-8255-A6A731C049D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18C8-5E09-CA46-B855-4AE7AA35506D}" type="datetimeFigureOut">
              <a:rPr lang="ja-JP" altLang="en-US" smtClean="0"/>
              <a:pPr/>
              <a:t>2019/11/11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F77F-D3B1-FD41-8255-A6A731C049D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18C8-5E09-CA46-B855-4AE7AA35506D}" type="datetimeFigureOut">
              <a:rPr lang="ja-JP" altLang="en-US" smtClean="0"/>
              <a:pPr/>
              <a:t>2019/11/11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F77F-D3B1-FD41-8255-A6A731C049D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18C8-5E09-CA46-B855-4AE7AA35506D}" type="datetimeFigureOut">
              <a:rPr lang="ja-JP" altLang="en-US" smtClean="0"/>
              <a:pPr/>
              <a:t>2019/11/11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F77F-D3B1-FD41-8255-A6A731C049D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18C8-5E09-CA46-B855-4AE7AA35506D}" type="datetimeFigureOut">
              <a:rPr lang="ja-JP" altLang="en-US" smtClean="0"/>
              <a:pPr/>
              <a:t>2019/11/11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F77F-D3B1-FD41-8255-A6A731C049D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718C8-5E09-CA46-B855-4AE7AA35506D}" type="datetimeFigureOut">
              <a:rPr lang="ja-JP" altLang="en-US" smtClean="0"/>
              <a:pPr/>
              <a:t>2019/11/11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6F77F-D3B1-FD41-8255-A6A731C049D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605027"/>
            <a:ext cx="7772400" cy="1470025"/>
          </a:xfrm>
        </p:spPr>
        <p:txBody>
          <a:bodyPr>
            <a:noAutofit/>
          </a:bodyPr>
          <a:lstStyle/>
          <a:p>
            <a:r>
              <a:rPr lang="ja-JP" altLang="en-US" sz="2000" dirty="0"/>
              <a:t>京都</a:t>
            </a:r>
            <a:r>
              <a:rPr lang="en-US" altLang="en-US" sz="2000" dirty="0"/>
              <a:t>文教</a:t>
            </a:r>
            <a:r>
              <a:rPr lang="ja-JP" altLang="en-US" sz="2000" dirty="0"/>
              <a:t>大学</a:t>
            </a:r>
            <a:r>
              <a:rPr lang="en-US" altLang="ja-JP" sz="2000" dirty="0"/>
              <a:t> 2016</a:t>
            </a:r>
            <a:r>
              <a:rPr lang="ja-JP" altLang="en-US" sz="2000" dirty="0"/>
              <a:t>年</a:t>
            </a:r>
            <a:r>
              <a:rPr lang="en-US" altLang="en-US" sz="2000" dirty="0"/>
              <a:t>秋学期</a:t>
            </a:r>
            <a:br>
              <a:rPr lang="en-US" altLang="ja-JP" sz="3600" dirty="0"/>
            </a:br>
            <a:r>
              <a:rPr lang="en-US" altLang="en-US" sz="3600" dirty="0"/>
              <a:t>宇宙の科学</a:t>
            </a:r>
            <a:r>
              <a:rPr lang="en-US" altLang="ja-JP" sz="2800" dirty="0"/>
              <a:t>　</a:t>
            </a:r>
            <a:endParaRPr lang="ja-JP" altLang="en-US" sz="2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962894" y="3886200"/>
            <a:ext cx="7495306" cy="1752600"/>
          </a:xfrm>
        </p:spPr>
        <p:txBody>
          <a:bodyPr>
            <a:normAutofit lnSpcReduction="10000"/>
          </a:bodyPr>
          <a:lstStyle/>
          <a:p>
            <a:r>
              <a:rPr lang="ja-JP" altLang="en-US" sz="2800" dirty="0">
                <a:solidFill>
                  <a:schemeClr val="tx1"/>
                </a:solidFill>
              </a:rPr>
              <a:t>担当教員：磯部洋明</a:t>
            </a:r>
            <a:endParaRPr lang="en-US" altLang="ja-JP" sz="2800" dirty="0">
              <a:solidFill>
                <a:schemeClr val="tx1"/>
              </a:solidFill>
            </a:endParaRPr>
          </a:p>
          <a:p>
            <a:r>
              <a:rPr lang="ja-JP" altLang="en-US" sz="2400" dirty="0">
                <a:solidFill>
                  <a:schemeClr val="tx1"/>
                </a:solidFill>
              </a:rPr>
              <a:t>京都大学大学院総合生存学館</a:t>
            </a:r>
            <a:r>
              <a:rPr lang="en-US" altLang="ja-JP" sz="2400" dirty="0">
                <a:solidFill>
                  <a:schemeClr val="tx1"/>
                </a:solidFill>
              </a:rPr>
              <a:t> </a:t>
            </a:r>
            <a:r>
              <a:rPr lang="ja-JP" altLang="en-US" sz="2400" dirty="0">
                <a:solidFill>
                  <a:schemeClr val="tx1"/>
                </a:solidFill>
              </a:rPr>
              <a:t>准教授</a:t>
            </a:r>
            <a:endParaRPr lang="en-US" altLang="ja-JP" sz="2400" dirty="0">
              <a:solidFill>
                <a:schemeClr val="tx1"/>
              </a:solidFill>
            </a:endParaRPr>
          </a:p>
          <a:p>
            <a:r>
              <a:rPr lang="ja-JP" altLang="en-US" sz="2400" dirty="0">
                <a:solidFill>
                  <a:schemeClr val="tx1"/>
                </a:solidFill>
              </a:rPr>
              <a:t>京都文教大学・非常勤講師</a:t>
            </a:r>
            <a:endParaRPr lang="en-US" altLang="ja-JP" sz="2400" dirty="0">
              <a:solidFill>
                <a:schemeClr val="tx1"/>
              </a:solidFill>
            </a:endParaRPr>
          </a:p>
          <a:p>
            <a:r>
              <a:rPr lang="ja-JP" altLang="en-US" sz="2400" dirty="0">
                <a:solidFill>
                  <a:schemeClr val="tx1"/>
                </a:solidFill>
              </a:rPr>
              <a:t>第</a:t>
            </a:r>
            <a:r>
              <a:rPr lang="en-US" altLang="ja-JP" sz="2400" dirty="0">
                <a:solidFill>
                  <a:schemeClr val="tx1"/>
                </a:solidFill>
              </a:rPr>
              <a:t>8</a:t>
            </a:r>
            <a:r>
              <a:rPr lang="ja-JP" altLang="en-US" sz="2400" dirty="0">
                <a:solidFill>
                  <a:schemeClr val="tx1"/>
                </a:solidFill>
              </a:rPr>
              <a:t>回「原子核と放射線１」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036894" y="6448020"/>
            <a:ext cx="1865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 2016</a:t>
            </a:r>
            <a:r>
              <a:rPr kumimoji="1" lang="ja-JP" altLang="en-US" dirty="0"/>
              <a:t>年</a:t>
            </a:r>
            <a:r>
              <a:rPr lang="en-US" altLang="ja-JP" dirty="0"/>
              <a:t>11</a:t>
            </a:r>
            <a:r>
              <a:rPr kumimoji="1" lang="ja-JP" altLang="en-US" dirty="0"/>
              <a:t>月</a:t>
            </a:r>
            <a:r>
              <a:rPr lang="en-US" altLang="ja-JP" dirty="0"/>
              <a:t>21</a:t>
            </a:r>
            <a:r>
              <a:rPr kumimoji="1" lang="ja-JP" altLang="en-US" dirty="0"/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650770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87898"/>
            <a:ext cx="8229600" cy="1143000"/>
          </a:xfrm>
        </p:spPr>
        <p:txBody>
          <a:bodyPr>
            <a:noAutofit/>
          </a:bodyPr>
          <a:lstStyle/>
          <a:p>
            <a:r>
              <a:rPr kumimoji="1" lang="ja-JP" altLang="en-US" sz="3200" dirty="0"/>
              <a:t>放射線とは：</a:t>
            </a:r>
            <a:br>
              <a:rPr kumimoji="1" lang="en-US" altLang="ja-JP" sz="3200" dirty="0"/>
            </a:br>
            <a:r>
              <a:rPr kumimoji="1" lang="ja-JP" altLang="en-US" sz="3200" dirty="0"/>
              <a:t>高いエネルギーを持った粒子や電磁波のこと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96032" y="1512056"/>
            <a:ext cx="2764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いろいろ種類がある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8807" y="2309857"/>
            <a:ext cx="3118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アルファ線</a:t>
            </a:r>
            <a:endParaRPr lang="en-US" altLang="ja-JP" sz="2400" dirty="0"/>
          </a:p>
          <a:p>
            <a:r>
              <a:rPr lang="ja-JP" altLang="en-US" sz="2400" dirty="0"/>
              <a:t>（ヘリウム原子核）</a:t>
            </a:r>
            <a:endParaRPr lang="en-US" altLang="ja-JP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190831" y="4000673"/>
            <a:ext cx="4855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ベータ線</a:t>
            </a:r>
            <a:endParaRPr lang="en-US" altLang="ja-JP" sz="2400" dirty="0"/>
          </a:p>
          <a:p>
            <a:r>
              <a:rPr lang="ja-JP" altLang="en-US" sz="2400" dirty="0"/>
              <a:t>（電子・陽電子）</a:t>
            </a:r>
            <a:endParaRPr lang="en-US" altLang="ja-JP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82381" y="4970784"/>
            <a:ext cx="567881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ガンマ線</a:t>
            </a:r>
            <a:endParaRPr lang="en-US" altLang="ja-JP" sz="2400" dirty="0"/>
          </a:p>
          <a:p>
            <a:r>
              <a:rPr lang="ja-JP" altLang="en-US" sz="2400" dirty="0"/>
              <a:t>エネルギーの高い電磁波</a:t>
            </a:r>
            <a:endParaRPr lang="en-US" altLang="ja-JP" sz="2400" dirty="0"/>
          </a:p>
          <a:p>
            <a:r>
              <a:rPr lang="ja-JP" altLang="en-US" sz="2000" dirty="0"/>
              <a:t>（これより少しエネルギーが小さいのがエックス線）</a:t>
            </a:r>
            <a:endParaRPr lang="en-US" altLang="ja-JP" sz="2000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72" y="4182959"/>
            <a:ext cx="1981981" cy="1954954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9930" y="2774412"/>
            <a:ext cx="2154943" cy="2115762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7219" y="1525372"/>
            <a:ext cx="1999740" cy="2027009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605146" y="6451320"/>
            <a:ext cx="8097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これ以外にも中性子線、重粒子線など色々ある。とにかくエネルギーが高いもの。</a:t>
            </a:r>
          </a:p>
        </p:txBody>
      </p:sp>
    </p:spTree>
    <p:extLst>
      <p:ext uri="{BB962C8B-B14F-4D97-AF65-F5344CB8AC3E}">
        <p14:creationId xmlns:p14="http://schemas.microsoft.com/office/powerpoint/2010/main" val="3707812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600" dirty="0"/>
              <a:t>放射線と</a:t>
            </a:r>
            <a:r>
              <a:rPr kumimoji="1" lang="ja-JP" altLang="en-US" sz="3600" dirty="0"/>
              <a:t>同位体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301416"/>
            <a:ext cx="8229600" cy="4525963"/>
          </a:xfrm>
        </p:spPr>
        <p:txBody>
          <a:bodyPr>
            <a:noAutofit/>
          </a:bodyPr>
          <a:lstStyle/>
          <a:p>
            <a:pPr lvl="1"/>
            <a:endParaRPr lang="en-US" altLang="ja-JP" sz="1800" dirty="0"/>
          </a:p>
          <a:p>
            <a:r>
              <a:rPr lang="ja-JP" altLang="en-US" sz="2800" dirty="0"/>
              <a:t>元素の種類は、陽子の数で決まり、中性子の数は関係ない。</a:t>
            </a:r>
            <a:r>
              <a:rPr lang="ja-JP" altLang="en-US" sz="2800" dirty="0">
                <a:solidFill>
                  <a:srgbClr val="FF0000"/>
                </a:solidFill>
              </a:rPr>
              <a:t>同位体の化学的性質は同じ。</a:t>
            </a:r>
            <a:endParaRPr lang="en-US" altLang="ja-JP" sz="2800" dirty="0"/>
          </a:p>
          <a:p>
            <a:pPr marL="0" indent="0">
              <a:buNone/>
            </a:pPr>
            <a:endParaRPr lang="en-US" altLang="ja-JP" sz="2800" dirty="0">
              <a:solidFill>
                <a:srgbClr val="FF0000"/>
              </a:solidFill>
            </a:endParaRPr>
          </a:p>
          <a:p>
            <a:r>
              <a:rPr lang="ja-JP" altLang="en-US" sz="2800" dirty="0"/>
              <a:t>同じ元素でも、</a:t>
            </a:r>
            <a:r>
              <a:rPr lang="ja-JP" altLang="en-US" sz="2800" dirty="0">
                <a:solidFill>
                  <a:srgbClr val="FF0000"/>
                </a:solidFill>
              </a:rPr>
              <a:t>放射線を出すかどうかは同位体によって異なる。</a:t>
            </a:r>
            <a:endParaRPr lang="en-US" altLang="ja-JP" sz="2800" dirty="0">
              <a:solidFill>
                <a:srgbClr val="FF0000"/>
              </a:solidFill>
            </a:endParaRPr>
          </a:p>
          <a:p>
            <a:endParaRPr lang="en-US" altLang="ja-JP" sz="2800" dirty="0">
              <a:solidFill>
                <a:srgbClr val="FF0000"/>
              </a:solidFill>
            </a:endParaRPr>
          </a:p>
          <a:p>
            <a:r>
              <a:rPr lang="ja-JP" altLang="en-US" sz="2800" dirty="0"/>
              <a:t>ヨウ素はほとんどが陽子</a:t>
            </a:r>
            <a:r>
              <a:rPr lang="en-US" altLang="ja-JP" sz="2800" dirty="0"/>
              <a:t>53</a:t>
            </a:r>
            <a:r>
              <a:rPr lang="ja-JP" altLang="en-US" sz="2800" dirty="0"/>
              <a:t>個、中性子</a:t>
            </a:r>
            <a:r>
              <a:rPr lang="en-US" altLang="ja-JP" sz="2800" dirty="0"/>
              <a:t>74</a:t>
            </a:r>
            <a:r>
              <a:rPr lang="ja-JP" altLang="en-US" sz="2800" dirty="0"/>
              <a:t>個のヨウ素</a:t>
            </a:r>
            <a:r>
              <a:rPr lang="en-US" altLang="ja-JP" sz="2800" dirty="0"/>
              <a:t>127</a:t>
            </a:r>
            <a:r>
              <a:rPr lang="ja-JP" altLang="en-US" sz="2800" dirty="0"/>
              <a:t>だが、原子炉内でできるヨウ素</a:t>
            </a:r>
            <a:r>
              <a:rPr lang="en-US" altLang="ja-JP" sz="2800" dirty="0"/>
              <a:t>131</a:t>
            </a:r>
            <a:r>
              <a:rPr lang="ja-JP" altLang="en-US" sz="2800" dirty="0"/>
              <a:t>（陽子</a:t>
            </a:r>
            <a:r>
              <a:rPr lang="en-US" altLang="ja-JP" sz="2800" dirty="0"/>
              <a:t>53</a:t>
            </a:r>
            <a:r>
              <a:rPr lang="ja-JP" altLang="en-US" sz="2800" dirty="0"/>
              <a:t>個、中性子</a:t>
            </a:r>
            <a:r>
              <a:rPr lang="en-US" altLang="ja-JP" sz="2800" dirty="0"/>
              <a:t>78</a:t>
            </a:r>
            <a:r>
              <a:rPr lang="ja-JP" altLang="en-US" sz="2800" dirty="0"/>
              <a:t>個）はベータ崩壊により放射線を出す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583433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62594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核分裂：原子爆弾、原子力発電所の原理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93364" y="1108921"/>
            <a:ext cx="7909432" cy="829874"/>
          </a:xfrm>
        </p:spPr>
        <p:txBody>
          <a:bodyPr>
            <a:normAutofit/>
          </a:bodyPr>
          <a:lstStyle/>
          <a:p>
            <a:r>
              <a:rPr lang="ja-JP" altLang="en-US" sz="2800" dirty="0"/>
              <a:t>核分裂＝大きな原子核が分裂すること</a:t>
            </a:r>
            <a:endParaRPr kumimoji="1" lang="en-US" altLang="ja-JP" sz="2800" dirty="0"/>
          </a:p>
          <a:p>
            <a:endParaRPr kumimoji="1" lang="ja-JP" altLang="en-US" sz="28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46642"/>
            <a:ext cx="2692490" cy="420028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027439" y="2281568"/>
            <a:ext cx="3461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ウラン</a:t>
            </a:r>
            <a:r>
              <a:rPr kumimoji="1" lang="en-US" altLang="ja-JP" sz="2400" dirty="0"/>
              <a:t>235</a:t>
            </a:r>
            <a:r>
              <a:rPr kumimoji="1" lang="ja-JP" altLang="en-US" sz="2400" dirty="0"/>
              <a:t>が中性子を</a:t>
            </a:r>
            <a:r>
              <a:rPr lang="en-US" altLang="en-US" sz="2400" dirty="0"/>
              <a:t>１</a:t>
            </a:r>
            <a:r>
              <a:rPr kumimoji="1" lang="ja-JP" altLang="en-US" sz="2400" dirty="0"/>
              <a:t>つ吸収してウラン</a:t>
            </a:r>
            <a:r>
              <a:rPr kumimoji="1" lang="en-US" altLang="ja-JP" sz="2400" dirty="0"/>
              <a:t>236</a:t>
            </a:r>
            <a:r>
              <a:rPr kumimoji="1" lang="ja-JP" altLang="en-US" sz="2400" dirty="0"/>
              <a:t>になる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05420" y="171470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中性子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8629" y="2327735"/>
            <a:ext cx="1138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ウラン</a:t>
            </a:r>
            <a:r>
              <a:rPr lang="en-US" altLang="ja-JP" dirty="0"/>
              <a:t>235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30732" y="3432505"/>
            <a:ext cx="1138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ウラン</a:t>
            </a:r>
            <a:r>
              <a:rPr lang="en-US" altLang="ja-JP" dirty="0"/>
              <a:t>236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0732" y="4275840"/>
            <a:ext cx="132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クリプトン</a:t>
            </a:r>
            <a:r>
              <a:rPr lang="en-US" altLang="ja-JP" dirty="0"/>
              <a:t>92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253537" y="4130106"/>
            <a:ext cx="138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バリウム</a:t>
            </a:r>
            <a:r>
              <a:rPr lang="en-US" altLang="ja-JP" dirty="0"/>
              <a:t>141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01172" y="519057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中性子</a:t>
            </a:r>
          </a:p>
        </p:txBody>
      </p:sp>
      <p:cxnSp>
        <p:nvCxnSpPr>
          <p:cNvPr id="14" name="直線矢印コネクタ 13"/>
          <p:cNvCxnSpPr>
            <a:stCxn id="5" idx="1"/>
          </p:cNvCxnSpPr>
          <p:nvPr/>
        </p:nvCxnSpPr>
        <p:spPr>
          <a:xfrm flipH="1">
            <a:off x="2166363" y="2697067"/>
            <a:ext cx="1861076" cy="272087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H="1">
            <a:off x="2166362" y="3801837"/>
            <a:ext cx="1861077" cy="272087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4179840" y="3401515"/>
            <a:ext cx="470970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ウラン</a:t>
            </a:r>
            <a:r>
              <a:rPr kumimoji="1" lang="en-US" altLang="ja-JP" sz="2400" dirty="0"/>
              <a:t>236</a:t>
            </a:r>
            <a:r>
              <a:rPr kumimoji="1" lang="ja-JP" altLang="en-US" sz="2400" dirty="0"/>
              <a:t>が核分裂して、</a:t>
            </a:r>
            <a:r>
              <a:rPr lang="en-US" altLang="ja-JP" sz="2400" dirty="0"/>
              <a:t>2</a:t>
            </a:r>
            <a:r>
              <a:rPr lang="ja-JP" altLang="en-US" sz="2400" dirty="0"/>
              <a:t>つの別々の原子核になる。この時</a:t>
            </a:r>
            <a:endParaRPr lang="en-US" altLang="ja-JP" sz="2400" dirty="0"/>
          </a:p>
          <a:p>
            <a:r>
              <a:rPr lang="ja-JP" altLang="en-US" sz="2400" dirty="0"/>
              <a:t>莫大なエネルギー（放射線）が出る</a:t>
            </a:r>
            <a:endParaRPr kumimoji="1" lang="en-US" altLang="ja-JP" sz="2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809326" y="4985156"/>
            <a:ext cx="470671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核分裂の時に飛び出す中性子が、さらに同じ反応を引き起こす</a:t>
            </a:r>
            <a:endParaRPr kumimoji="1" lang="en-US" altLang="ja-JP" sz="2400" dirty="0"/>
          </a:p>
          <a:p>
            <a:r>
              <a:rPr kumimoji="1" lang="ja-JP" altLang="en-US" sz="2400" dirty="0"/>
              <a:t>＝＞</a:t>
            </a:r>
            <a:r>
              <a:rPr kumimoji="1" lang="ja-JP" altLang="en-US" sz="2400" dirty="0">
                <a:solidFill>
                  <a:srgbClr val="FF0000"/>
                </a:solidFill>
              </a:rPr>
              <a:t>連鎖反応</a:t>
            </a:r>
            <a:endParaRPr kumimoji="1" lang="en-US" altLang="ja-JP" sz="2400" dirty="0">
              <a:solidFill>
                <a:srgbClr val="FF0000"/>
              </a:solidFill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 flipH="1">
            <a:off x="1829440" y="5610883"/>
            <a:ext cx="1861077" cy="272087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-69811" y="6441294"/>
            <a:ext cx="9381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（爆弾や原子力発電所で使われる</a:t>
            </a:r>
            <a:r>
              <a:rPr kumimoji="1" lang="ja-JP" altLang="en-US" sz="1600" dirty="0"/>
              <a:t>核分裂にはこれ以外の反応もあるが、連鎖反応のメカニズムは似ている）</a:t>
            </a:r>
          </a:p>
        </p:txBody>
      </p:sp>
    </p:spTree>
    <p:extLst>
      <p:ext uri="{BB962C8B-B14F-4D97-AF65-F5344CB8AC3E}">
        <p14:creationId xmlns:p14="http://schemas.microsoft.com/office/powerpoint/2010/main" val="1613057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61494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sz="3600" dirty="0"/>
              <a:t>原子力発電の仕組み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585" y="2188321"/>
            <a:ext cx="6928617" cy="401228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28345" y="1064413"/>
            <a:ext cx="77876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kumimoji="1" lang="ja-JP" altLang="en-US" sz="2000" dirty="0"/>
              <a:t>火力、水力、原子力など、ほとんどの発電は「コイルを磁場の中で回す」ことによる「電磁誘導」を使う</a:t>
            </a:r>
            <a:r>
              <a:rPr lang="ja-JP" altLang="en-US" sz="2000" dirty="0"/>
              <a:t>（自転車のダイナモライトと一緒）</a:t>
            </a:r>
            <a:endParaRPr lang="en-US" altLang="ja-JP" sz="2000" dirty="0"/>
          </a:p>
          <a:p>
            <a:pPr marL="342900" indent="-342900">
              <a:buFont typeface="Arial"/>
              <a:buChar char="•"/>
            </a:pPr>
            <a:r>
              <a:rPr kumimoji="1" lang="ja-JP" altLang="en-US" sz="2000" dirty="0"/>
              <a:t>原発は、核分裂で発生した熱で水を沸かし、蒸気で発電機を回す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12719" y="6200603"/>
            <a:ext cx="5829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（敢えて）東京電力の</a:t>
            </a:r>
            <a:r>
              <a:rPr lang="en-US" altLang="ja-JP" dirty="0"/>
              <a:t>HP</a:t>
            </a:r>
            <a:r>
              <a:rPr lang="ja-JP" altLang="en-US" dirty="0"/>
              <a:t>より</a:t>
            </a:r>
            <a:endParaRPr lang="en-US" altLang="ja-JP" dirty="0"/>
          </a:p>
          <a:p>
            <a:r>
              <a:rPr lang="en-US" altLang="ja-JP" dirty="0"/>
              <a:t>http://</a:t>
            </a:r>
            <a:r>
              <a:rPr lang="en-US" altLang="ja-JP" dirty="0" err="1"/>
              <a:t>www.tepco.co.jp</a:t>
            </a:r>
            <a:r>
              <a:rPr lang="en-US" altLang="ja-JP" dirty="0"/>
              <a:t>/nu/knowledge/system/index-</a:t>
            </a:r>
            <a:r>
              <a:rPr lang="en-US" altLang="ja-JP" dirty="0" err="1"/>
              <a:t>j.html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62061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dirty="0"/>
              <a:t>今日の話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2054917"/>
            <a:ext cx="8229600" cy="4525963"/>
          </a:xfrm>
        </p:spPr>
        <p:txBody>
          <a:bodyPr/>
          <a:lstStyle/>
          <a:p>
            <a:r>
              <a:rPr lang="ja-JP" altLang="en-US" dirty="0"/>
              <a:t>原子、原子核とは？</a:t>
            </a:r>
            <a:endParaRPr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放射線</a:t>
            </a:r>
            <a:r>
              <a:rPr lang="ja-JP" altLang="en-US" dirty="0"/>
              <a:t>とは</a:t>
            </a:r>
            <a:r>
              <a:rPr kumimoji="1" lang="ja-JP" altLang="en-US" dirty="0"/>
              <a:t>？</a:t>
            </a:r>
            <a:endParaRPr kumimoji="1" lang="en-US" altLang="ja-JP" dirty="0"/>
          </a:p>
          <a:p>
            <a:endParaRPr lang="en-US" altLang="ja-JP" dirty="0"/>
          </a:p>
          <a:p>
            <a:r>
              <a:rPr lang="ja-JP" altLang="en-US" dirty="0"/>
              <a:t>なぜ放射線は人体に悪いのか？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08688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90588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sz="4000" dirty="0"/>
              <a:t>物質は原子からできている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332058"/>
            <a:ext cx="5715000" cy="39370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919864" y="6420773"/>
            <a:ext cx="70464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サントリーの</a:t>
            </a:r>
            <a:r>
              <a:rPr lang="en-US" altLang="ja-JP" sz="1400" dirty="0"/>
              <a:t>HP</a:t>
            </a:r>
            <a:r>
              <a:rPr lang="ja-JP" altLang="en-US" sz="1400" dirty="0"/>
              <a:t>より拝借</a:t>
            </a:r>
            <a:r>
              <a:rPr lang="en-US" altLang="ja-JP" sz="1400" dirty="0"/>
              <a:t> http://</a:t>
            </a:r>
            <a:r>
              <a:rPr lang="en-US" altLang="ja-JP" sz="1400" dirty="0" err="1"/>
              <a:t>www.suntory.co.jp</a:t>
            </a:r>
            <a:r>
              <a:rPr lang="en-US" altLang="ja-JP" sz="1400" dirty="0"/>
              <a:t>/company/</a:t>
            </a:r>
            <a:r>
              <a:rPr lang="en-US" altLang="ja-JP" sz="1400" dirty="0" err="1"/>
              <a:t>mizu</a:t>
            </a:r>
            <a:r>
              <a:rPr lang="en-US" altLang="ja-JP" sz="1400" dirty="0"/>
              <a:t>/</a:t>
            </a:r>
            <a:r>
              <a:rPr lang="en-US" altLang="ja-JP" sz="1400" dirty="0" err="1"/>
              <a:t>jiten</a:t>
            </a:r>
            <a:r>
              <a:rPr lang="en-US" altLang="ja-JP" sz="1400" dirty="0"/>
              <a:t>/know/kn_01_01.html</a:t>
            </a:r>
            <a:endParaRPr kumimoji="1" lang="ja-JP" altLang="en-US" sz="1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39496" y="1306100"/>
            <a:ext cx="85145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ja-JP" altLang="en-US" sz="2000" dirty="0"/>
              <a:t>水分子（</a:t>
            </a:r>
            <a:r>
              <a:rPr lang="en-US" altLang="ja-JP" sz="2000" dirty="0"/>
              <a:t>H2O</a:t>
            </a:r>
            <a:r>
              <a:rPr lang="ja-JP" altLang="en-US" sz="2000" dirty="0"/>
              <a:t>）は、水素原子</a:t>
            </a:r>
            <a:r>
              <a:rPr lang="en-US" altLang="ja-JP" sz="2000" dirty="0"/>
              <a:t>H</a:t>
            </a:r>
            <a:r>
              <a:rPr lang="ja-JP" altLang="en-US" sz="2000" dirty="0"/>
              <a:t>が</a:t>
            </a:r>
            <a:r>
              <a:rPr lang="en-US" altLang="ja-JP" sz="2000" dirty="0"/>
              <a:t>2</a:t>
            </a:r>
            <a:r>
              <a:rPr lang="ja-JP" altLang="en-US" sz="2000" dirty="0"/>
              <a:t>つ、酸素原子</a:t>
            </a:r>
            <a:r>
              <a:rPr lang="en-US" altLang="ja-JP" sz="2000" dirty="0"/>
              <a:t>O</a:t>
            </a:r>
            <a:r>
              <a:rPr lang="ja-JP" altLang="en-US" sz="2000" dirty="0"/>
              <a:t>が</a:t>
            </a:r>
            <a:r>
              <a:rPr lang="en-US" altLang="ja-JP" sz="2000" dirty="0"/>
              <a:t>1</a:t>
            </a:r>
            <a:r>
              <a:rPr lang="ja-JP" altLang="en-US" sz="2000" dirty="0"/>
              <a:t>つからできている</a:t>
            </a:r>
            <a:endParaRPr lang="en-US" altLang="ja-JP" sz="2000" dirty="0"/>
          </a:p>
          <a:p>
            <a:pPr marL="285750" indent="-285750">
              <a:buFont typeface="Arial"/>
              <a:buChar char="•"/>
            </a:pPr>
            <a:r>
              <a:rPr kumimoji="1" lang="ja-JP" altLang="en-US" sz="2000" dirty="0"/>
              <a:t>分子（原子）がしっかり結びついているのが</a:t>
            </a:r>
            <a:r>
              <a:rPr kumimoji="1" lang="ja-JP" altLang="en-US" sz="2000" dirty="0">
                <a:solidFill>
                  <a:srgbClr val="FF0000"/>
                </a:solidFill>
              </a:rPr>
              <a:t>固体</a:t>
            </a:r>
            <a:r>
              <a:rPr kumimoji="1" lang="ja-JP" altLang="en-US" sz="2000" dirty="0"/>
              <a:t>、くっついているけどお互いに動き回れるのが</a:t>
            </a:r>
            <a:r>
              <a:rPr kumimoji="1" lang="ja-JP" altLang="en-US" sz="2000" dirty="0">
                <a:solidFill>
                  <a:srgbClr val="FF0000"/>
                </a:solidFill>
              </a:rPr>
              <a:t>液体</a:t>
            </a:r>
            <a:r>
              <a:rPr kumimoji="1" lang="ja-JP" altLang="en-US" sz="2000" dirty="0"/>
              <a:t>、自由に飛び回っているのが</a:t>
            </a:r>
            <a:r>
              <a:rPr kumimoji="1" lang="ja-JP" altLang="en-US" sz="2000" dirty="0">
                <a:solidFill>
                  <a:srgbClr val="FF0000"/>
                </a:solidFill>
              </a:rPr>
              <a:t>気体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016" y="2938113"/>
            <a:ext cx="2230317" cy="1918073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246457" y="5055932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水分子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74301" y="3215319"/>
            <a:ext cx="490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/>
              <a:t>O</a:t>
            </a:r>
            <a:endParaRPr kumimoji="1" lang="ja-JP" altLang="en-US" sz="3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46772" y="3903620"/>
            <a:ext cx="472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/>
              <a:t>H</a:t>
            </a:r>
            <a:endParaRPr kumimoji="1" lang="ja-JP" altLang="en-US" sz="36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001227" y="3878989"/>
            <a:ext cx="472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/>
              <a:t>H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846891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600" dirty="0"/>
              <a:t>原子は原子核と電子からできている</a:t>
            </a:r>
            <a:endParaRPr kumimoji="1" lang="ja-JP" altLang="en-US" sz="36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808" y="1769923"/>
            <a:ext cx="3251200" cy="325120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53910" y="149384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</a:rPr>
              <a:t>電子</a:t>
            </a: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2762489" y="2805742"/>
            <a:ext cx="1271423" cy="38550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>
            <a:off x="1875536" y="1905337"/>
            <a:ext cx="1730319" cy="420220"/>
          </a:xfrm>
          <a:prstGeom prst="straightConnector1">
            <a:avLst/>
          </a:prstGeom>
          <a:ln w="5715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1095752" y="2544911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</a:rPr>
              <a:t>原子核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94552" y="5060634"/>
            <a:ext cx="8192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kumimoji="1" lang="ja-JP" altLang="en-US" sz="2400" dirty="0">
                <a:solidFill>
                  <a:srgbClr val="0000FF"/>
                </a:solidFill>
              </a:rPr>
              <a:t>電子</a:t>
            </a:r>
            <a:r>
              <a:rPr kumimoji="1" lang="ja-JP" altLang="en-US" sz="2400" dirty="0"/>
              <a:t>はマイナスの電気を持っている</a:t>
            </a:r>
            <a:endParaRPr kumimoji="1" lang="en-US" altLang="ja-JP" sz="2400" dirty="0"/>
          </a:p>
          <a:p>
            <a:pPr marL="342900" indent="-342900">
              <a:buFont typeface="Arial"/>
              <a:buChar char="•"/>
            </a:pPr>
            <a:r>
              <a:rPr kumimoji="1" lang="ja-JP" altLang="en-US" sz="2400" dirty="0"/>
              <a:t>原子核は、プラスの電気を持つ</a:t>
            </a:r>
            <a:r>
              <a:rPr kumimoji="1" lang="ja-JP" altLang="en-US" sz="2400" dirty="0">
                <a:solidFill>
                  <a:srgbClr val="FF0000"/>
                </a:solidFill>
              </a:rPr>
              <a:t>陽子</a:t>
            </a:r>
            <a:r>
              <a:rPr kumimoji="1" lang="ja-JP" altLang="en-US" sz="2400" dirty="0"/>
              <a:t>と、電気を持たない中性子からできている</a:t>
            </a:r>
            <a:endParaRPr kumimoji="1" lang="en-US" altLang="ja-JP" sz="2400" dirty="0"/>
          </a:p>
          <a:p>
            <a:pPr marL="342900" indent="-342900">
              <a:buFont typeface="Arial"/>
              <a:buChar char="•"/>
            </a:pPr>
            <a:r>
              <a:rPr lang="ja-JP" altLang="en-US" sz="2400" dirty="0">
                <a:solidFill>
                  <a:srgbClr val="FF0000"/>
                </a:solidFill>
              </a:rPr>
              <a:t>原子の種類は陽子の数で決まる</a:t>
            </a:r>
            <a:r>
              <a:rPr lang="ja-JP" altLang="en-US" sz="2400" dirty="0"/>
              <a:t>（同位体の区別は後述）</a:t>
            </a:r>
            <a:endParaRPr kumimoji="1" lang="en-US" altLang="ja-JP" sz="2400" dirty="0"/>
          </a:p>
        </p:txBody>
      </p:sp>
      <p:cxnSp>
        <p:nvCxnSpPr>
          <p:cNvPr id="13" name="直線矢印コネクタ 12"/>
          <p:cNvCxnSpPr/>
          <p:nvPr/>
        </p:nvCxnSpPr>
        <p:spPr>
          <a:xfrm flipH="1">
            <a:off x="4511484" y="1905337"/>
            <a:ext cx="2585212" cy="1031123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H="1">
            <a:off x="4962692" y="2544911"/>
            <a:ext cx="2134004" cy="692402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7096696" y="153971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</a:rPr>
              <a:t>陽子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249096" y="2073931"/>
            <a:ext cx="1569660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3600" dirty="0"/>
              <a:t>中性子</a:t>
            </a:r>
          </a:p>
        </p:txBody>
      </p:sp>
    </p:spTree>
    <p:extLst>
      <p:ext uri="{BB962C8B-B14F-4D97-AF65-F5344CB8AC3E}">
        <p14:creationId xmlns:p14="http://schemas.microsoft.com/office/powerpoint/2010/main" val="1467836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1300"/>
            <a:ext cx="9144000" cy="636852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531378" y="280107"/>
            <a:ext cx="510909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原子（元素）の種類（周期表）</a:t>
            </a:r>
          </a:p>
        </p:txBody>
      </p:sp>
    </p:spTree>
    <p:extLst>
      <p:ext uri="{BB962C8B-B14F-4D97-AF65-F5344CB8AC3E}">
        <p14:creationId xmlns:p14="http://schemas.microsoft.com/office/powerpoint/2010/main" val="2456358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dirty="0"/>
              <a:t>有名どころを書いとくと</a:t>
            </a: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1943936"/>
              </p:ext>
            </p:extLst>
          </p:nvPr>
        </p:nvGraphicFramePr>
        <p:xfrm>
          <a:off x="629424" y="1643248"/>
          <a:ext cx="8229600" cy="451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3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元素記号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なまえ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陽子の数（原子番号）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H</a:t>
                      </a:r>
                      <a:endParaRPr kumimoji="1" lang="ja-JP" alt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水素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</a:t>
                      </a:r>
                      <a:endParaRPr kumimoji="1" lang="ja-JP" altLang="en-US" sz="28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He</a:t>
                      </a:r>
                      <a:endParaRPr kumimoji="1" lang="ja-JP" alt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ヘリウム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2</a:t>
                      </a:r>
                      <a:endParaRPr kumimoji="1" lang="ja-JP" altLang="en-US" sz="28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C</a:t>
                      </a:r>
                      <a:endParaRPr kumimoji="1" lang="ja-JP" alt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炭素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6</a:t>
                      </a:r>
                      <a:endParaRPr kumimoji="1" lang="ja-JP" altLang="en-US" sz="28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N</a:t>
                      </a:r>
                      <a:endParaRPr kumimoji="1" lang="ja-JP" alt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窒素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7</a:t>
                      </a:r>
                      <a:endParaRPr kumimoji="1" lang="ja-JP" altLang="en-US" sz="28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92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O</a:t>
                      </a:r>
                      <a:endParaRPr kumimoji="1" lang="ja-JP" alt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酸素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8</a:t>
                      </a:r>
                      <a:endParaRPr kumimoji="1" lang="ja-JP" altLang="en-US" sz="28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Fe</a:t>
                      </a:r>
                      <a:endParaRPr kumimoji="1" lang="ja-JP" alt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26</a:t>
                      </a:r>
                      <a:endParaRPr kumimoji="1" lang="ja-JP" altLang="en-US" sz="28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Cs</a:t>
                      </a:r>
                      <a:endParaRPr kumimoji="1" lang="ja-JP" alt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セシウム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55</a:t>
                      </a:r>
                      <a:endParaRPr kumimoji="1" lang="ja-JP" altLang="en-US" sz="28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Au</a:t>
                      </a:r>
                      <a:endParaRPr kumimoji="1" lang="ja-JP" alt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金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79</a:t>
                      </a:r>
                      <a:endParaRPr kumimoji="1" lang="ja-JP" altLang="en-US" sz="28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7930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3200" dirty="0"/>
              <a:t>全ての「物質」はこれらの原子（元素）の</a:t>
            </a:r>
            <a:br>
              <a:rPr kumimoji="1" lang="en-US" altLang="ja-JP" sz="3200" dirty="0"/>
            </a:br>
            <a:r>
              <a:rPr kumimoji="1" lang="ja-JP" altLang="en-US" sz="3200" dirty="0"/>
              <a:t>組み合わせでできる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883" y="2551324"/>
            <a:ext cx="2244647" cy="138887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57200" y="1656270"/>
            <a:ext cx="4042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エタノール（アルコールの一種）分子は</a:t>
            </a:r>
            <a:endParaRPr kumimoji="1" lang="en-US" altLang="ja-JP" dirty="0"/>
          </a:p>
          <a:p>
            <a:r>
              <a:rPr kumimoji="1" lang="ja-JP" altLang="en-US" dirty="0"/>
              <a:t>炭素</a:t>
            </a:r>
            <a:r>
              <a:rPr kumimoji="1" lang="en-US" altLang="ja-JP" dirty="0"/>
              <a:t>C</a:t>
            </a:r>
            <a:r>
              <a:rPr kumimoji="1" lang="ja-JP" altLang="en-US" dirty="0"/>
              <a:t>が</a:t>
            </a:r>
            <a:r>
              <a:rPr kumimoji="1" lang="en-US" altLang="ja-JP" dirty="0"/>
              <a:t>2</a:t>
            </a:r>
            <a:r>
              <a:rPr kumimoji="1" lang="ja-JP" altLang="en-US" dirty="0"/>
              <a:t>つ、酸素</a:t>
            </a:r>
            <a:r>
              <a:rPr kumimoji="1" lang="en-US" altLang="ja-JP" dirty="0"/>
              <a:t>O</a:t>
            </a:r>
            <a:r>
              <a:rPr kumimoji="1" lang="ja-JP" altLang="en-US" dirty="0"/>
              <a:t>が</a:t>
            </a:r>
            <a:r>
              <a:rPr kumimoji="1" lang="en-US" altLang="ja-JP" dirty="0"/>
              <a:t>1</a:t>
            </a:r>
            <a:r>
              <a:rPr kumimoji="1" lang="ja-JP" altLang="en-US" dirty="0"/>
              <a:t>つ、水素</a:t>
            </a:r>
            <a:r>
              <a:rPr kumimoji="1" lang="en-US" altLang="ja-JP" dirty="0"/>
              <a:t>H</a:t>
            </a:r>
            <a:r>
              <a:rPr kumimoji="1" lang="ja-JP" altLang="en-US" dirty="0"/>
              <a:t>が</a:t>
            </a:r>
            <a:r>
              <a:rPr kumimoji="1" lang="en-US" altLang="ja-JP" dirty="0"/>
              <a:t>6</a:t>
            </a:r>
            <a:r>
              <a:rPr kumimoji="1" lang="ja-JP" altLang="en-US" dirty="0"/>
              <a:t>つ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6706" y="2931805"/>
            <a:ext cx="1754047" cy="166634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46" y="2413000"/>
            <a:ext cx="1270000" cy="101600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575396" y="1859084"/>
            <a:ext cx="3197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食塩（塩化ナトリウム）は</a:t>
            </a:r>
            <a:endParaRPr kumimoji="1" lang="en-US" altLang="ja-JP" dirty="0"/>
          </a:p>
          <a:p>
            <a:r>
              <a:rPr lang="ja-JP" altLang="en-US" dirty="0"/>
              <a:t>ナトリウム</a:t>
            </a:r>
            <a:r>
              <a:rPr lang="en-US" altLang="ja-JP" dirty="0"/>
              <a:t>Na</a:t>
            </a:r>
            <a:r>
              <a:rPr lang="ja-JP" altLang="en-US" dirty="0"/>
              <a:t>と塩素</a:t>
            </a:r>
            <a:r>
              <a:rPr lang="en-US" altLang="ja-JP" dirty="0" err="1"/>
              <a:t>Cl</a:t>
            </a:r>
            <a:r>
              <a:rPr lang="ja-JP" altLang="en-US" dirty="0"/>
              <a:t>がずらっと並んで結晶になっている</a:t>
            </a:r>
            <a:endParaRPr lang="en-US" altLang="ja-JP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1091359" y="3528779"/>
            <a:ext cx="1790347" cy="3096014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3553216" y="4800747"/>
            <a:ext cx="4108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生命の</a:t>
            </a:r>
            <a:r>
              <a:rPr kumimoji="1" lang="en-US" altLang="ja-JP" dirty="0"/>
              <a:t>DNA</a:t>
            </a:r>
            <a:r>
              <a:rPr kumimoji="1" lang="ja-JP" altLang="en-US" dirty="0"/>
              <a:t>は、水素</a:t>
            </a:r>
            <a:r>
              <a:rPr kumimoji="1" lang="en-US" altLang="ja-JP" dirty="0"/>
              <a:t>H</a:t>
            </a:r>
            <a:r>
              <a:rPr kumimoji="1" lang="ja-JP" altLang="en-US" dirty="0"/>
              <a:t>、炭素</a:t>
            </a:r>
            <a:r>
              <a:rPr kumimoji="1" lang="en-US" altLang="ja-JP" dirty="0"/>
              <a:t>C</a:t>
            </a:r>
            <a:r>
              <a:rPr kumimoji="1" lang="ja-JP" altLang="en-US" dirty="0"/>
              <a:t>、酸素</a:t>
            </a:r>
            <a:r>
              <a:rPr kumimoji="1" lang="en-US" altLang="ja-JP" dirty="0"/>
              <a:t>O</a:t>
            </a:r>
            <a:r>
              <a:rPr kumimoji="1" lang="ja-JP" altLang="en-US" dirty="0"/>
              <a:t>、窒素</a:t>
            </a:r>
            <a:r>
              <a:rPr kumimoji="1" lang="en-US" altLang="ja-JP" dirty="0"/>
              <a:t>N</a:t>
            </a:r>
            <a:r>
              <a:rPr kumimoji="1" lang="ja-JP" altLang="en-US" dirty="0"/>
              <a:t>、リン</a:t>
            </a:r>
            <a:r>
              <a:rPr kumimoji="1" lang="en-US" altLang="ja-JP" dirty="0"/>
              <a:t>P</a:t>
            </a:r>
            <a:r>
              <a:rPr kumimoji="1" lang="ja-JP" altLang="en-US" dirty="0"/>
              <a:t>がずらっと並んでできている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33777" y="6218417"/>
            <a:ext cx="7347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</a:rPr>
              <a:t>「化学反応」とは原子の組み合わせを変えること</a:t>
            </a:r>
          </a:p>
        </p:txBody>
      </p:sp>
    </p:spTree>
    <p:extLst>
      <p:ext uri="{BB962C8B-B14F-4D97-AF65-F5344CB8AC3E}">
        <p14:creationId xmlns:p14="http://schemas.microsoft.com/office/powerpoint/2010/main" val="1439893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5431" y="274638"/>
            <a:ext cx="8684115" cy="1143000"/>
          </a:xfrm>
        </p:spPr>
        <p:txBody>
          <a:bodyPr>
            <a:noAutofit/>
          </a:bodyPr>
          <a:lstStyle/>
          <a:p>
            <a:r>
              <a:rPr kumimoji="1" lang="ja-JP" altLang="en-US" sz="3200" dirty="0"/>
              <a:t>核反応：原子核がくっついたり壊れたりすること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45" y="1156452"/>
            <a:ext cx="3810000" cy="44577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865830" y="1937416"/>
            <a:ext cx="48178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軽い（小さい）</a:t>
            </a:r>
            <a:r>
              <a:rPr lang="en-US" altLang="ja-JP" sz="2400" dirty="0"/>
              <a:t>2</a:t>
            </a:r>
            <a:r>
              <a:rPr lang="ja-JP" altLang="en-US" sz="2400" dirty="0"/>
              <a:t>つの原子核がくっつく</a:t>
            </a:r>
            <a:endParaRPr lang="en-US" altLang="ja-JP" sz="2400" dirty="0"/>
          </a:p>
          <a:p>
            <a:r>
              <a:rPr lang="ja-JP" altLang="en-US" sz="2400" dirty="0"/>
              <a:t>＝</a:t>
            </a:r>
            <a:r>
              <a:rPr lang="ja-JP" altLang="en-US" sz="2400" dirty="0">
                <a:solidFill>
                  <a:srgbClr val="FF0000"/>
                </a:solidFill>
              </a:rPr>
              <a:t>核融合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40534" y="3359643"/>
            <a:ext cx="43576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重い（大きい）原子核が分裂する</a:t>
            </a:r>
            <a:endParaRPr lang="en-US" altLang="ja-JP" sz="2400" dirty="0"/>
          </a:p>
          <a:p>
            <a:r>
              <a:rPr lang="ja-JP" altLang="en-US" sz="2400" dirty="0"/>
              <a:t>＝</a:t>
            </a:r>
            <a:r>
              <a:rPr lang="ja-JP" altLang="en-US" sz="2400" dirty="0">
                <a:solidFill>
                  <a:srgbClr val="FF0000"/>
                </a:solidFill>
              </a:rPr>
              <a:t>核分裂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68721" y="5804992"/>
            <a:ext cx="800772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核融合や核分裂が起きると、莫大なエネルギーが放出される</a:t>
            </a:r>
            <a:endParaRPr kumimoji="1" lang="en-US" altLang="ja-JP" sz="2400" dirty="0">
              <a:solidFill>
                <a:srgbClr val="FF0000"/>
              </a:solidFill>
            </a:endParaRPr>
          </a:p>
          <a:p>
            <a:r>
              <a:rPr lang="ja-JP" altLang="en-US" dirty="0"/>
              <a:t>（エネルギー放出しないような核反応は特殊な場合を除いてそもそも起きない）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42394" y="4761852"/>
            <a:ext cx="37930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（分裂せずに電子等を放出して違う</a:t>
            </a:r>
            <a:endParaRPr lang="en-US" altLang="ja-JP" sz="1600" dirty="0"/>
          </a:p>
          <a:p>
            <a:r>
              <a:rPr kumimoji="1" lang="ja-JP" altLang="en-US" sz="1600" dirty="0"/>
              <a:t>原子核に変わる反応（</a:t>
            </a:r>
            <a:r>
              <a:rPr lang="ja-JP" altLang="en-US" sz="1600" dirty="0"/>
              <a:t>ベータ崩壊</a:t>
            </a:r>
            <a:r>
              <a:rPr kumimoji="1" lang="ja-JP" altLang="en-US" sz="1600" dirty="0"/>
              <a:t>）もある）</a:t>
            </a:r>
          </a:p>
        </p:txBody>
      </p:sp>
    </p:spTree>
    <p:extLst>
      <p:ext uri="{BB962C8B-B14F-4D97-AF65-F5344CB8AC3E}">
        <p14:creationId xmlns:p14="http://schemas.microsoft.com/office/powerpoint/2010/main" val="2941655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dirty="0"/>
              <a:t>同位体（</a:t>
            </a:r>
            <a:r>
              <a:rPr kumimoji="1" lang="en-US" altLang="ja-JP" sz="3600" dirty="0"/>
              <a:t>isotope)</a:t>
            </a:r>
            <a:r>
              <a:rPr lang="en-US" altLang="ja-JP" sz="3600" dirty="0"/>
              <a:t> = </a:t>
            </a:r>
            <a:r>
              <a:rPr lang="ja-JP" altLang="en-US" sz="3600" dirty="0"/>
              <a:t>中性子の数が違う原子</a:t>
            </a:r>
            <a:endParaRPr kumimoji="1" lang="ja-JP" altLang="en-US" sz="36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5" y="1417638"/>
            <a:ext cx="7318375" cy="3211279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809625" y="5196632"/>
            <a:ext cx="7130678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例えば炭素（陽子</a:t>
            </a:r>
            <a:r>
              <a:rPr lang="en-US" altLang="ja-JP" sz="2400" dirty="0"/>
              <a:t>6</a:t>
            </a:r>
            <a:r>
              <a:rPr lang="ja-JP" altLang="en-US" sz="2400" dirty="0"/>
              <a:t>つ）には以下の</a:t>
            </a:r>
            <a:r>
              <a:rPr lang="en-US" altLang="ja-JP" sz="2400" dirty="0"/>
              <a:t>3</a:t>
            </a:r>
            <a:r>
              <a:rPr lang="ja-JP" altLang="en-US" sz="2400" dirty="0"/>
              <a:t>つの同位体がある</a:t>
            </a:r>
            <a:endParaRPr lang="en-US" altLang="ja-JP" sz="2400" dirty="0"/>
          </a:p>
          <a:p>
            <a:pPr lvl="1"/>
            <a:r>
              <a:rPr lang="ja-JP" altLang="en-US" sz="2400" dirty="0"/>
              <a:t>陽子</a:t>
            </a:r>
            <a:r>
              <a:rPr lang="en-US" altLang="ja-JP" sz="2400" dirty="0"/>
              <a:t>6</a:t>
            </a:r>
            <a:r>
              <a:rPr lang="ja-JP" altLang="en-US" sz="2400" dirty="0"/>
              <a:t>個、中性子</a:t>
            </a:r>
            <a:r>
              <a:rPr lang="en-US" altLang="ja-JP" sz="2400" dirty="0"/>
              <a:t>6</a:t>
            </a:r>
            <a:r>
              <a:rPr lang="ja-JP" altLang="en-US" sz="2400" dirty="0"/>
              <a:t>個の炭素</a:t>
            </a:r>
            <a:r>
              <a:rPr lang="en-US" altLang="ja-JP" sz="2400" dirty="0"/>
              <a:t>12</a:t>
            </a:r>
          </a:p>
          <a:p>
            <a:pPr lvl="1"/>
            <a:r>
              <a:rPr lang="ja-JP" altLang="en-US" sz="2400" dirty="0"/>
              <a:t>陽子</a:t>
            </a:r>
            <a:r>
              <a:rPr lang="en-US" altLang="ja-JP" sz="2400" dirty="0"/>
              <a:t>6</a:t>
            </a:r>
            <a:r>
              <a:rPr lang="ja-JP" altLang="en-US" sz="2400" dirty="0"/>
              <a:t>個、中性子</a:t>
            </a:r>
            <a:r>
              <a:rPr lang="en-US" altLang="ja-JP" sz="2400" dirty="0"/>
              <a:t>7</a:t>
            </a:r>
            <a:r>
              <a:rPr lang="ja-JP" altLang="en-US" sz="2400" dirty="0"/>
              <a:t>個の炭素</a:t>
            </a:r>
            <a:r>
              <a:rPr lang="en-US" altLang="ja-JP" sz="2400" dirty="0"/>
              <a:t>13</a:t>
            </a:r>
          </a:p>
          <a:p>
            <a:pPr lvl="1"/>
            <a:r>
              <a:rPr lang="ja-JP" altLang="en-US" sz="2400" dirty="0"/>
              <a:t>陽子</a:t>
            </a:r>
            <a:r>
              <a:rPr lang="en-US" altLang="ja-JP" sz="2400" dirty="0"/>
              <a:t>6</a:t>
            </a:r>
            <a:r>
              <a:rPr lang="ja-JP" altLang="en-US" sz="2400" dirty="0"/>
              <a:t>個、中性子</a:t>
            </a:r>
            <a:r>
              <a:rPr lang="en-US" altLang="ja-JP" sz="2400" dirty="0"/>
              <a:t>8</a:t>
            </a:r>
            <a:r>
              <a:rPr lang="ja-JP" altLang="en-US" sz="2400" dirty="0"/>
              <a:t>個の炭素</a:t>
            </a:r>
            <a:r>
              <a:rPr lang="en-US" altLang="ja-JP" sz="2400" dirty="0"/>
              <a:t>14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921000" y="4581723"/>
            <a:ext cx="5906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altLang="ja-JP" sz="1400" dirty="0" err="1"/>
              <a:t>Sofia</a:t>
            </a:r>
            <a:r>
              <a:rPr lang="es-ES_tradnl" altLang="ja-JP" sz="1400" dirty="0"/>
              <a:t> Paz, http://</a:t>
            </a:r>
            <a:r>
              <a:rPr lang="es-ES_tradnl" altLang="ja-JP" sz="1400" dirty="0" err="1"/>
              <a:t>www.slideshare.net</a:t>
            </a:r>
            <a:r>
              <a:rPr lang="es-ES_tradnl" altLang="ja-JP" sz="1400" dirty="0"/>
              <a:t>/sofipaz1/elements-and-atoms-32297973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905451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8589</TotalTime>
  <Words>861</Words>
  <Application>Microsoft Macintosh PowerPoint</Application>
  <PresentationFormat>画面に合わせる (4:3)</PresentationFormat>
  <Paragraphs>134</Paragraphs>
  <Slides>13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テーマ</vt:lpstr>
      <vt:lpstr>京都文教大学 2016年秋学期 宇宙の科学　</vt:lpstr>
      <vt:lpstr>今日の話</vt:lpstr>
      <vt:lpstr>物質は原子からできている</vt:lpstr>
      <vt:lpstr>原子は原子核と電子からできている</vt:lpstr>
      <vt:lpstr>PowerPoint プレゼンテーション</vt:lpstr>
      <vt:lpstr>有名どころを書いとくと</vt:lpstr>
      <vt:lpstr>全ての「物質」はこれらの原子（元素）の 組み合わせでできる</vt:lpstr>
      <vt:lpstr>核反応：原子核がくっついたり壊れたりすること</vt:lpstr>
      <vt:lpstr>同位体（isotope) = 中性子の数が違う原子</vt:lpstr>
      <vt:lpstr>放射線とは： 高いエネルギーを持った粒子や電磁波のこと</vt:lpstr>
      <vt:lpstr>放射線と同位体</vt:lpstr>
      <vt:lpstr>核分裂：原子爆弾、原子力発電所の原理</vt:lpstr>
      <vt:lpstr>原子力発電の仕組み</vt:lpstr>
    </vt:vector>
  </TitlesOfParts>
  <Company>京都大学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京都精華大学 基礎講義 自然科学論B　 〜宇宙科学と人文社会科学・芸術表現〜</dc:title>
  <dc:creator>磯部 洋明</dc:creator>
  <cp:lastModifiedBy>Isobe Hiroaki</cp:lastModifiedBy>
  <cp:revision>166</cp:revision>
  <cp:lastPrinted>2016-11-27T06:23:14Z</cp:lastPrinted>
  <dcterms:created xsi:type="dcterms:W3CDTF">2013-12-03T03:13:02Z</dcterms:created>
  <dcterms:modified xsi:type="dcterms:W3CDTF">2019-11-11T08:31:14Z</dcterms:modified>
</cp:coreProperties>
</file>