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36" r:id="rId2"/>
    <p:sldId id="337" r:id="rId3"/>
    <p:sldId id="323" r:id="rId4"/>
    <p:sldId id="330" r:id="rId5"/>
    <p:sldId id="331" r:id="rId6"/>
    <p:sldId id="332" r:id="rId7"/>
    <p:sldId id="333" r:id="rId8"/>
    <p:sldId id="334" r:id="rId9"/>
    <p:sldId id="338" r:id="rId1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2147" autoAdjust="0"/>
  </p:normalViewPr>
  <p:slideViewPr>
    <p:cSldViewPr snapToGrid="0" snapToObjects="1" showGuides="1">
      <p:cViewPr varScale="1">
        <p:scale>
          <a:sx n="90" d="100"/>
          <a:sy n="90" d="100"/>
        </p:scale>
        <p:origin x="174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A9E6C3-9933-3C49-A5AC-7C4DFA2A3244}" type="datetimeFigureOut">
              <a:rPr kumimoji="1" lang="ja-JP" altLang="en-US" smtClean="0"/>
              <a:t>2019/10/14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1EDAD8-C7B0-8344-A0D7-711E7F1F39A9}" type="slidenum">
              <a:rPr kumimoji="1" lang="ja-JP" altLang="en-US" smtClean="0"/>
              <a:t>‹#›</a:t>
            </a:fld>
            <a:endParaRPr kumimoji="1" lang="ja-JP" altLang="en-US"/>
          </a:p>
        </p:txBody>
      </p:sp>
    </p:spTree>
    <p:extLst>
      <p:ext uri="{BB962C8B-B14F-4D97-AF65-F5344CB8AC3E}">
        <p14:creationId xmlns:p14="http://schemas.microsoft.com/office/powerpoint/2010/main" val="37293063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c1</a:t>
            </a:r>
            <a:r>
              <a:rPr kumimoji="1" lang="ja-JP" altLang="en-US" dirty="0"/>
              <a:t>ち</a:t>
            </a:r>
          </a:p>
        </p:txBody>
      </p:sp>
      <p:sp>
        <p:nvSpPr>
          <p:cNvPr id="4" name="スライド番号プレースホルダー 3"/>
          <p:cNvSpPr>
            <a:spLocks noGrp="1"/>
          </p:cNvSpPr>
          <p:nvPr>
            <p:ph type="sldNum" sz="quarter" idx="10"/>
          </p:nvPr>
        </p:nvSpPr>
        <p:spPr/>
        <p:txBody>
          <a:bodyPr/>
          <a:lstStyle/>
          <a:p>
            <a:fld id="{ED1EDAD8-C7B0-8344-A0D7-711E7F1F39A9}" type="slidenum">
              <a:rPr kumimoji="1" lang="ja-JP" altLang="en-US" smtClean="0"/>
              <a:t>1</a:t>
            </a:fld>
            <a:endParaRPr kumimoji="1" lang="ja-JP" altLang="en-US"/>
          </a:p>
        </p:txBody>
      </p:sp>
    </p:spTree>
    <p:extLst>
      <p:ext uri="{BB962C8B-B14F-4D97-AF65-F5344CB8AC3E}">
        <p14:creationId xmlns:p14="http://schemas.microsoft.com/office/powerpoint/2010/main" val="113434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c1</a:t>
            </a:r>
            <a:r>
              <a:rPr kumimoji="1" lang="ja-JP" altLang="en-US" dirty="0"/>
              <a:t>ち</a:t>
            </a:r>
          </a:p>
        </p:txBody>
      </p:sp>
      <p:sp>
        <p:nvSpPr>
          <p:cNvPr id="4" name="スライド番号プレースホルダー 3"/>
          <p:cNvSpPr>
            <a:spLocks noGrp="1"/>
          </p:cNvSpPr>
          <p:nvPr>
            <p:ph type="sldNum" sz="quarter" idx="10"/>
          </p:nvPr>
        </p:nvSpPr>
        <p:spPr/>
        <p:txBody>
          <a:bodyPr/>
          <a:lstStyle/>
          <a:p>
            <a:fld id="{ED1EDAD8-C7B0-8344-A0D7-711E7F1F39A9}" type="slidenum">
              <a:rPr kumimoji="1" lang="ja-JP" altLang="en-US" smtClean="0"/>
              <a:t>2</a:t>
            </a:fld>
            <a:endParaRPr kumimoji="1" lang="ja-JP" altLang="en-US"/>
          </a:p>
        </p:txBody>
      </p:sp>
    </p:spTree>
    <p:extLst>
      <p:ext uri="{BB962C8B-B14F-4D97-AF65-F5344CB8AC3E}">
        <p14:creationId xmlns:p14="http://schemas.microsoft.com/office/powerpoint/2010/main" val="422706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b2</a:t>
            </a:r>
            <a:r>
              <a:rPr kumimoji="1" lang="ja-JP" altLang="en-US" dirty="0"/>
              <a:t>ち</a:t>
            </a:r>
          </a:p>
        </p:txBody>
      </p:sp>
      <p:sp>
        <p:nvSpPr>
          <p:cNvPr id="4" name="スライド番号プレースホルダー 3"/>
          <p:cNvSpPr>
            <a:spLocks noGrp="1"/>
          </p:cNvSpPr>
          <p:nvPr>
            <p:ph type="sldNum" sz="quarter" idx="10"/>
          </p:nvPr>
        </p:nvSpPr>
        <p:spPr/>
        <p:txBody>
          <a:bodyPr/>
          <a:lstStyle/>
          <a:p>
            <a:fld id="{ED1EDAD8-C7B0-8344-A0D7-711E7F1F39A9}" type="slidenum">
              <a:rPr kumimoji="1" lang="ja-JP" altLang="en-US" smtClean="0"/>
              <a:t>3</a:t>
            </a:fld>
            <a:endParaRPr kumimoji="1" lang="ja-JP" altLang="en-US"/>
          </a:p>
        </p:txBody>
      </p:sp>
    </p:spTree>
    <p:extLst>
      <p:ext uri="{BB962C8B-B14F-4D97-AF65-F5344CB8AC3E}">
        <p14:creationId xmlns:p14="http://schemas.microsoft.com/office/powerpoint/2010/main" val="366043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b2</a:t>
            </a:r>
            <a:r>
              <a:rPr kumimoji="1" lang="ja-JP" altLang="en-US" dirty="0"/>
              <a:t>ちわ</a:t>
            </a:r>
          </a:p>
        </p:txBody>
      </p:sp>
      <p:sp>
        <p:nvSpPr>
          <p:cNvPr id="4" name="スライド番号プレースホルダー 3"/>
          <p:cNvSpPr>
            <a:spLocks noGrp="1"/>
          </p:cNvSpPr>
          <p:nvPr>
            <p:ph type="sldNum" sz="quarter" idx="10"/>
          </p:nvPr>
        </p:nvSpPr>
        <p:spPr/>
        <p:txBody>
          <a:bodyPr/>
          <a:lstStyle/>
          <a:p>
            <a:fld id="{ED1EDAD8-C7B0-8344-A0D7-711E7F1F39A9}" type="slidenum">
              <a:rPr kumimoji="1" lang="ja-JP" altLang="en-US" smtClean="0"/>
              <a:t>4</a:t>
            </a:fld>
            <a:endParaRPr kumimoji="1" lang="ja-JP" altLang="en-US"/>
          </a:p>
        </p:txBody>
      </p:sp>
    </p:spTree>
    <p:extLst>
      <p:ext uri="{BB962C8B-B14F-4D97-AF65-F5344CB8AC3E}">
        <p14:creationId xmlns:p14="http://schemas.microsoft.com/office/powerpoint/2010/main" val="1506514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b2</a:t>
            </a:r>
            <a:r>
              <a:rPr kumimoji="1" lang="ja-JP" altLang="en-US" dirty="0"/>
              <a:t>ちわ</a:t>
            </a:r>
          </a:p>
        </p:txBody>
      </p:sp>
      <p:sp>
        <p:nvSpPr>
          <p:cNvPr id="4" name="スライド番号プレースホルダー 3"/>
          <p:cNvSpPr>
            <a:spLocks noGrp="1"/>
          </p:cNvSpPr>
          <p:nvPr>
            <p:ph type="sldNum" sz="quarter" idx="10"/>
          </p:nvPr>
        </p:nvSpPr>
        <p:spPr/>
        <p:txBody>
          <a:bodyPr/>
          <a:lstStyle/>
          <a:p>
            <a:fld id="{ED1EDAD8-C7B0-8344-A0D7-711E7F1F39A9}" type="slidenum">
              <a:rPr kumimoji="1" lang="ja-JP" altLang="en-US" smtClean="0"/>
              <a:t>5</a:t>
            </a:fld>
            <a:endParaRPr kumimoji="1" lang="ja-JP" altLang="en-US"/>
          </a:p>
        </p:txBody>
      </p:sp>
    </p:spTree>
    <p:extLst>
      <p:ext uri="{BB962C8B-B14F-4D97-AF65-F5344CB8AC3E}">
        <p14:creationId xmlns:p14="http://schemas.microsoft.com/office/powerpoint/2010/main" val="409793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b3</a:t>
            </a:r>
            <a:r>
              <a:rPr kumimoji="1" lang="ja-JP" altLang="en-US" dirty="0"/>
              <a:t>ちわ</a:t>
            </a:r>
          </a:p>
        </p:txBody>
      </p:sp>
      <p:sp>
        <p:nvSpPr>
          <p:cNvPr id="4" name="スライド番号プレースホルダー 3"/>
          <p:cNvSpPr>
            <a:spLocks noGrp="1"/>
          </p:cNvSpPr>
          <p:nvPr>
            <p:ph type="sldNum" sz="quarter" idx="10"/>
          </p:nvPr>
        </p:nvSpPr>
        <p:spPr/>
        <p:txBody>
          <a:bodyPr/>
          <a:lstStyle/>
          <a:p>
            <a:fld id="{ED1EDAD8-C7B0-8344-A0D7-711E7F1F39A9}" type="slidenum">
              <a:rPr kumimoji="1" lang="ja-JP" altLang="en-US" smtClean="0"/>
              <a:t>6</a:t>
            </a:fld>
            <a:endParaRPr kumimoji="1" lang="ja-JP" altLang="en-US"/>
          </a:p>
        </p:txBody>
      </p:sp>
    </p:spTree>
    <p:extLst>
      <p:ext uri="{BB962C8B-B14F-4D97-AF65-F5344CB8AC3E}">
        <p14:creationId xmlns:p14="http://schemas.microsoft.com/office/powerpoint/2010/main" val="356910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c3</a:t>
            </a:r>
            <a:r>
              <a:rPr kumimoji="1" lang="ja-JP" altLang="en-US" dirty="0"/>
              <a:t>ちわ</a:t>
            </a:r>
          </a:p>
        </p:txBody>
      </p:sp>
      <p:sp>
        <p:nvSpPr>
          <p:cNvPr id="4" name="スライド番号プレースホルダー 3"/>
          <p:cNvSpPr>
            <a:spLocks noGrp="1"/>
          </p:cNvSpPr>
          <p:nvPr>
            <p:ph type="sldNum" sz="quarter" idx="10"/>
          </p:nvPr>
        </p:nvSpPr>
        <p:spPr/>
        <p:txBody>
          <a:bodyPr/>
          <a:lstStyle/>
          <a:p>
            <a:fld id="{ED1EDAD8-C7B0-8344-A0D7-711E7F1F39A9}" type="slidenum">
              <a:rPr kumimoji="1" lang="ja-JP" altLang="en-US" smtClean="0"/>
              <a:t>7</a:t>
            </a:fld>
            <a:endParaRPr kumimoji="1" lang="ja-JP" altLang="en-US"/>
          </a:p>
        </p:txBody>
      </p:sp>
    </p:spTree>
    <p:extLst>
      <p:ext uri="{BB962C8B-B14F-4D97-AF65-F5344CB8AC3E}">
        <p14:creationId xmlns:p14="http://schemas.microsoft.com/office/powerpoint/2010/main" val="104909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b2</a:t>
            </a:r>
            <a:r>
              <a:rPr kumimoji="1" lang="ja-JP" altLang="en-US" dirty="0"/>
              <a:t>ちわ</a:t>
            </a:r>
          </a:p>
        </p:txBody>
      </p:sp>
      <p:sp>
        <p:nvSpPr>
          <p:cNvPr id="4" name="スライド番号プレースホルダー 3"/>
          <p:cNvSpPr>
            <a:spLocks noGrp="1"/>
          </p:cNvSpPr>
          <p:nvPr>
            <p:ph type="sldNum" sz="quarter" idx="10"/>
          </p:nvPr>
        </p:nvSpPr>
        <p:spPr/>
        <p:txBody>
          <a:bodyPr/>
          <a:lstStyle/>
          <a:p>
            <a:fld id="{ED1EDAD8-C7B0-8344-A0D7-711E7F1F39A9}" type="slidenum">
              <a:rPr kumimoji="1" lang="ja-JP" altLang="en-US" smtClean="0"/>
              <a:t>8</a:t>
            </a:fld>
            <a:endParaRPr kumimoji="1" lang="ja-JP" altLang="en-US"/>
          </a:p>
        </p:txBody>
      </p:sp>
    </p:spTree>
    <p:extLst>
      <p:ext uri="{BB962C8B-B14F-4D97-AF65-F5344CB8AC3E}">
        <p14:creationId xmlns:p14="http://schemas.microsoft.com/office/powerpoint/2010/main" val="255055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p>
            <a:fld id="{A21718C8-5E09-CA46-B855-4AE7AA35506D}" type="datetimeFigureOut">
              <a:rPr lang="ja-JP" altLang="en-US" smtClean="0"/>
              <a:pPr/>
              <a:t>2019/10/14</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A21718C8-5E09-CA46-B855-4AE7AA35506D}" type="datetimeFigureOut">
              <a:rPr lang="ja-JP" altLang="en-US" smtClean="0"/>
              <a:pPr/>
              <a:t>2019/10/14</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A21718C8-5E09-CA46-B855-4AE7AA35506D}" type="datetimeFigureOut">
              <a:rPr lang="ja-JP" altLang="en-US" smtClean="0"/>
              <a:pPr/>
              <a:t>2019/10/14</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A21718C8-5E09-CA46-B855-4AE7AA35506D}" type="datetimeFigureOut">
              <a:rPr lang="ja-JP" altLang="en-US" smtClean="0"/>
              <a:pPr/>
              <a:t>2019/10/14</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p>
            <a:fld id="{A21718C8-5E09-CA46-B855-4AE7AA35506D}" type="datetimeFigureOut">
              <a:rPr lang="ja-JP" altLang="en-US" smtClean="0"/>
              <a:pPr/>
              <a:t>2019/10/14</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p>
            <a:fld id="{A21718C8-5E09-CA46-B855-4AE7AA35506D}" type="datetimeFigureOut">
              <a:rPr lang="ja-JP" altLang="en-US" smtClean="0"/>
              <a:pPr/>
              <a:t>2019/10/14</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p>
            <a:fld id="{A21718C8-5E09-CA46-B855-4AE7AA35506D}" type="datetimeFigureOut">
              <a:rPr lang="ja-JP" altLang="en-US" smtClean="0"/>
              <a:pPr/>
              <a:t>2019/10/14</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p>
            <a:fld id="{A21718C8-5E09-CA46-B855-4AE7AA35506D}" type="datetimeFigureOut">
              <a:rPr lang="ja-JP" altLang="en-US" smtClean="0"/>
              <a:pPr/>
              <a:t>2019/10/14</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21718C8-5E09-CA46-B855-4AE7AA35506D}" type="datetimeFigureOut">
              <a:rPr lang="ja-JP" altLang="en-US" smtClean="0"/>
              <a:pPr/>
              <a:t>2019/10/14</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A21718C8-5E09-CA46-B855-4AE7AA35506D}" type="datetimeFigureOut">
              <a:rPr lang="ja-JP" altLang="en-US" smtClean="0"/>
              <a:pPr/>
              <a:t>2019/10/14</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A21718C8-5E09-CA46-B855-4AE7AA35506D}" type="datetimeFigureOut">
              <a:rPr lang="ja-JP" altLang="en-US" smtClean="0"/>
              <a:pPr/>
              <a:t>2019/10/14</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CD6F77F-D3B1-FD41-8255-A6A731C049DA}"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718C8-5E09-CA46-B855-4AE7AA35506D}" type="datetimeFigureOut">
              <a:rPr lang="ja-JP" altLang="en-US" smtClean="0"/>
              <a:pPr/>
              <a:t>2019/10/14</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6F77F-D3B1-FD41-8255-A6A731C049DA}"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5738"/>
            <a:ext cx="8229600" cy="1143000"/>
          </a:xfrm>
        </p:spPr>
        <p:txBody>
          <a:bodyPr>
            <a:noAutofit/>
          </a:bodyPr>
          <a:lstStyle/>
          <a:p>
            <a:r>
              <a:rPr lang="ja-JP" altLang="en-US" sz="2800" dirty="0"/>
              <a:t>アルベルト・アインシュタイン</a:t>
            </a:r>
            <a:br>
              <a:rPr lang="en-US" altLang="ja-JP" sz="2800" dirty="0"/>
            </a:br>
            <a:r>
              <a:rPr lang="en-US" altLang="ja-JP" sz="2800" dirty="0"/>
              <a:t>Albert Einstein, 1879-1955</a:t>
            </a:r>
            <a:endParaRPr lang="ja-JP" altLang="en-US" sz="2800" dirty="0"/>
          </a:p>
        </p:txBody>
      </p:sp>
      <p:sp>
        <p:nvSpPr>
          <p:cNvPr id="5" name="テキスト ボックス 4"/>
          <p:cNvSpPr txBox="1"/>
          <p:nvPr/>
        </p:nvSpPr>
        <p:spPr>
          <a:xfrm>
            <a:off x="241299" y="1231900"/>
            <a:ext cx="5180955" cy="5632311"/>
          </a:xfrm>
          <a:prstGeom prst="rect">
            <a:avLst/>
          </a:prstGeom>
          <a:noFill/>
        </p:spPr>
        <p:txBody>
          <a:bodyPr wrap="square" rtlCol="0">
            <a:spAutoFit/>
          </a:bodyPr>
          <a:lstStyle/>
          <a:p>
            <a:r>
              <a:rPr kumimoji="1" lang="ja-JP" altLang="en-US" sz="2000" dirty="0"/>
              <a:t>ドイツ生まれのユダヤ人。</a:t>
            </a:r>
            <a:r>
              <a:rPr lang="ja-JP" altLang="en-US" sz="2000" dirty="0"/>
              <a:t>イタリア、スイスを経て、ナチス政権の迫害を逃れてアメリカへ。</a:t>
            </a:r>
            <a:endParaRPr lang="en-US" altLang="ja-JP" sz="2000" dirty="0"/>
          </a:p>
          <a:p>
            <a:endParaRPr kumimoji="1" lang="en-US" altLang="ja-JP" sz="2000" dirty="0"/>
          </a:p>
          <a:p>
            <a:r>
              <a:rPr lang="ja-JP" altLang="en-US" sz="2000" dirty="0"/>
              <a:t>「奇跡の年」</a:t>
            </a:r>
            <a:r>
              <a:rPr lang="en-US" altLang="ja-JP" sz="2000" dirty="0"/>
              <a:t>1905</a:t>
            </a:r>
            <a:r>
              <a:rPr lang="ja-JP" altLang="en-US" sz="2000" dirty="0"/>
              <a:t>年に、光電効果、ブラウン運動、特殊相対性理論の論文を発表。</a:t>
            </a:r>
            <a:r>
              <a:rPr kumimoji="1" lang="ja-JP" altLang="en-US" sz="2000" dirty="0"/>
              <a:t>この時は特許局の職員だった。</a:t>
            </a:r>
            <a:endParaRPr kumimoji="1" lang="en-US" altLang="ja-JP" sz="2000" dirty="0"/>
          </a:p>
          <a:p>
            <a:endParaRPr lang="en-US" altLang="ja-JP" sz="2000" dirty="0"/>
          </a:p>
          <a:p>
            <a:r>
              <a:rPr lang="en-US" altLang="ja-JP" sz="2000" dirty="0"/>
              <a:t>1916</a:t>
            </a:r>
            <a:r>
              <a:rPr lang="ja-JP" altLang="en-US" sz="2000" dirty="0"/>
              <a:t>年、一般相対性理論を発表</a:t>
            </a:r>
            <a:endParaRPr kumimoji="1" lang="en-US" altLang="ja-JP" sz="2000" dirty="0"/>
          </a:p>
          <a:p>
            <a:r>
              <a:rPr lang="en-US" altLang="ja-JP" sz="2000" dirty="0"/>
              <a:t>1921</a:t>
            </a:r>
            <a:r>
              <a:rPr lang="ja-JP" altLang="en-US" sz="2000" dirty="0"/>
              <a:t>年、「光電効果の発見」によりノーベル物理学賞受賞</a:t>
            </a:r>
            <a:endParaRPr lang="en-US" altLang="ja-JP" sz="2000" dirty="0"/>
          </a:p>
          <a:p>
            <a:endParaRPr lang="en-US" altLang="ja-JP" sz="2000" dirty="0"/>
          </a:p>
          <a:p>
            <a:r>
              <a:rPr lang="ja-JP" altLang="en-US" sz="2000" dirty="0"/>
              <a:t>平和主義者だったが、第二次世界大戦中は当時のルーズベルト米大統領に、ナチスが先に原爆を製造してしまうことを懸念する手紙に署名した。</a:t>
            </a:r>
            <a:endParaRPr lang="en-US" altLang="ja-JP" sz="2000" dirty="0"/>
          </a:p>
          <a:p>
            <a:endParaRPr lang="en-US" altLang="ja-JP" sz="2000" dirty="0"/>
          </a:p>
          <a:p>
            <a:r>
              <a:rPr lang="ja-JP" altLang="en-US" sz="2000" dirty="0"/>
              <a:t>後年、廃絶・科学技術の平和利用を訴えたラッセル・アインシュタイン宣言を発表。</a:t>
            </a:r>
            <a:endParaRPr lang="en-US" altLang="ja-JP" sz="2000" dirty="0"/>
          </a:p>
        </p:txBody>
      </p:sp>
      <p:pic>
        <p:nvPicPr>
          <p:cNvPr id="6" name="図 5"/>
          <p:cNvPicPr>
            <a:picLocks noChangeAspect="1"/>
          </p:cNvPicPr>
          <p:nvPr/>
        </p:nvPicPr>
        <p:blipFill>
          <a:blip r:embed="rId3"/>
          <a:stretch>
            <a:fillRect/>
          </a:stretch>
        </p:blipFill>
        <p:spPr>
          <a:xfrm>
            <a:off x="5422255" y="1574800"/>
            <a:ext cx="2902595" cy="3771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938"/>
            <a:ext cx="8229600" cy="1143000"/>
          </a:xfrm>
        </p:spPr>
        <p:txBody>
          <a:bodyPr>
            <a:normAutofit/>
          </a:bodyPr>
          <a:lstStyle/>
          <a:p>
            <a:r>
              <a:rPr lang="ja-JP" altLang="en-US" sz="2800" dirty="0"/>
              <a:t>ラッセル・アインシュタイン宣言（</a:t>
            </a:r>
            <a:r>
              <a:rPr lang="en-US" altLang="ja-JP" sz="2800" dirty="0"/>
              <a:t>1955</a:t>
            </a:r>
            <a:r>
              <a:rPr lang="ja-JP" altLang="en-US" sz="2800" dirty="0"/>
              <a:t>年、ロンドン）</a:t>
            </a:r>
          </a:p>
        </p:txBody>
      </p:sp>
      <p:sp>
        <p:nvSpPr>
          <p:cNvPr id="3" name="コンテンツ プレースホルダ 2"/>
          <p:cNvSpPr>
            <a:spLocks noGrp="1"/>
          </p:cNvSpPr>
          <p:nvPr>
            <p:ph idx="1"/>
          </p:nvPr>
        </p:nvSpPr>
        <p:spPr>
          <a:xfrm>
            <a:off x="457200" y="1181100"/>
            <a:ext cx="8229600" cy="4525963"/>
          </a:xfrm>
        </p:spPr>
        <p:txBody>
          <a:bodyPr>
            <a:noAutofit/>
          </a:bodyPr>
          <a:lstStyle/>
          <a:p>
            <a:pPr>
              <a:buNone/>
            </a:pPr>
            <a:r>
              <a:rPr lang="en-US" altLang="ja-JP" sz="2000" dirty="0"/>
              <a:t>....</a:t>
            </a:r>
            <a:r>
              <a:rPr lang="ja-JP" altLang="en-US" sz="2000" dirty="0"/>
              <a:t>私たち</a:t>
            </a:r>
            <a:r>
              <a:rPr lang="en-US" altLang="ja-JP" sz="2000" dirty="0"/>
              <a:t>(</a:t>
            </a:r>
            <a:r>
              <a:rPr lang="ja-JP" altLang="en-US" sz="2000" dirty="0"/>
              <a:t>宣言署名者</a:t>
            </a:r>
            <a:r>
              <a:rPr lang="en-US" altLang="ja-JP" sz="2000" dirty="0"/>
              <a:t>)</a:t>
            </a:r>
            <a:r>
              <a:rPr lang="ja-JP" altLang="en-US" sz="2000" dirty="0"/>
              <a:t>は、人類として、人類に向かって訴える</a:t>
            </a:r>
            <a:r>
              <a:rPr lang="en-US" altLang="ja-JP" sz="2000" dirty="0"/>
              <a:t>— </a:t>
            </a:r>
            <a:r>
              <a:rPr lang="ja-JP" altLang="en-US" sz="2000" dirty="0"/>
              <a:t>あなたがたの人間性を思い出しそしてその他のことを忘れなさい、と。もしそれができるならば、道は新しい楽園へむかって開けている。もしできないならば、あなたがたのまえには全面的な死（全体的破滅）の危険が横たわっている</a:t>
            </a:r>
            <a:r>
              <a:rPr lang="en-US" altLang="ja-JP" sz="2000" dirty="0"/>
              <a:t>...</a:t>
            </a:r>
            <a:endParaRPr lang="en-US" altLang="ja-JP" sz="2000" b="1" dirty="0"/>
          </a:p>
          <a:p>
            <a:pPr>
              <a:buNone/>
            </a:pPr>
            <a:r>
              <a:rPr lang="ja-JP" altLang="en-US" sz="2000" b="1" dirty="0"/>
              <a:t>将来の世界戦争においてはかならず核兵器が使用されるであろうし、そしてそのような兵器が人類の存続をおびやか しているという事実からみて、私たちは世界の諸政府に、彼らの目的が世界戦争によっては促進されないことを自覚し、このことを公然とみとめるよう勧告す る。したがってまた、私たちは彼らに、彼らのあいだのあらゆる紛争問題の解決のための平和的な手段をみいだすよう勧告する。</a:t>
            </a:r>
            <a:br>
              <a:rPr lang="ja-JP" altLang="en-US" sz="2000" b="1" dirty="0"/>
            </a:br>
            <a:br>
              <a:rPr lang="ja-JP" altLang="en-US" sz="2000" dirty="0"/>
            </a:br>
            <a:r>
              <a:rPr lang="ja-JP" altLang="en-US" sz="1600" dirty="0"/>
              <a:t>署名者：</a:t>
            </a:r>
            <a:br>
              <a:rPr lang="ja-JP" altLang="en-US" sz="1600" dirty="0"/>
            </a:br>
            <a:r>
              <a:rPr lang="en-US" altLang="ja-JP" sz="1600" dirty="0"/>
              <a:t>M</a:t>
            </a:r>
            <a:r>
              <a:rPr lang="ja-JP" altLang="en-US" sz="1600" dirty="0"/>
              <a:t>．ボルン教授</a:t>
            </a:r>
            <a:r>
              <a:rPr lang="en-US" altLang="ja-JP" sz="1600" dirty="0"/>
              <a:t>(</a:t>
            </a:r>
            <a:r>
              <a:rPr lang="ja-JP" altLang="en-US" sz="1600" dirty="0"/>
              <a:t>ノーベル物理学賞</a:t>
            </a:r>
            <a:r>
              <a:rPr lang="en-US" altLang="ja-JP" sz="1600" dirty="0"/>
              <a:t>)</a:t>
            </a:r>
            <a:r>
              <a:rPr lang="ja-JP" altLang="en-US" sz="1600" dirty="0"/>
              <a:t>、</a:t>
            </a:r>
            <a:r>
              <a:rPr lang="en-US" altLang="ja-JP" sz="1600" dirty="0"/>
              <a:t>P</a:t>
            </a:r>
            <a:r>
              <a:rPr lang="ja-JP" altLang="en-US" sz="1600" dirty="0"/>
              <a:t>．</a:t>
            </a:r>
            <a:r>
              <a:rPr lang="en-US" altLang="ja-JP" sz="1600" dirty="0"/>
              <a:t>W</a:t>
            </a:r>
            <a:r>
              <a:rPr lang="ja-JP" altLang="en-US" sz="1600" dirty="0"/>
              <a:t>．ブリッジマン教授</a:t>
            </a:r>
            <a:r>
              <a:rPr lang="en-US" altLang="ja-JP" sz="1600" dirty="0"/>
              <a:t>(</a:t>
            </a:r>
            <a:r>
              <a:rPr lang="ja-JP" altLang="en-US" sz="1600" dirty="0"/>
              <a:t>ノーベル物理学賞</a:t>
            </a:r>
            <a:r>
              <a:rPr lang="en-US" altLang="ja-JP" sz="1600" dirty="0"/>
              <a:t>)</a:t>
            </a:r>
            <a:br>
              <a:rPr lang="en-US" altLang="ja-JP" sz="1600" dirty="0"/>
            </a:br>
            <a:r>
              <a:rPr lang="en-US" altLang="ja-JP" sz="1600" dirty="0"/>
              <a:t>A</a:t>
            </a:r>
            <a:r>
              <a:rPr lang="ja-JP" altLang="en-US" sz="1600" dirty="0"/>
              <a:t>．アインシュタイン教授</a:t>
            </a:r>
            <a:r>
              <a:rPr lang="en-US" altLang="ja-JP" sz="1600" dirty="0"/>
              <a:t>(</a:t>
            </a:r>
            <a:r>
              <a:rPr lang="ja-JP" altLang="en-US" sz="1600" dirty="0"/>
              <a:t>ノーベル物理学賞</a:t>
            </a:r>
            <a:r>
              <a:rPr lang="en-US" altLang="ja-JP" sz="1600" dirty="0"/>
              <a:t>)</a:t>
            </a:r>
            <a:r>
              <a:rPr lang="ja-JP" altLang="en-US" sz="1600" dirty="0"/>
              <a:t>、</a:t>
            </a:r>
            <a:r>
              <a:rPr lang="en-US" altLang="ja-JP" sz="1600" dirty="0"/>
              <a:t>L</a:t>
            </a:r>
            <a:r>
              <a:rPr lang="ja-JP" altLang="en-US" sz="1600" dirty="0"/>
              <a:t>．インフェルト教授</a:t>
            </a:r>
            <a:br>
              <a:rPr lang="ja-JP" altLang="en-US" sz="1600" dirty="0"/>
            </a:br>
            <a:r>
              <a:rPr lang="en-US" altLang="ja-JP" sz="1600" dirty="0"/>
              <a:t>F</a:t>
            </a:r>
            <a:r>
              <a:rPr lang="ja-JP" altLang="en-US" sz="1600" dirty="0"/>
              <a:t>．ジョリオ・キュリー教授</a:t>
            </a:r>
            <a:r>
              <a:rPr lang="en-US" altLang="ja-JP" sz="1600" dirty="0"/>
              <a:t>(</a:t>
            </a:r>
            <a:r>
              <a:rPr lang="ja-JP" altLang="en-US" sz="1600" dirty="0"/>
              <a:t>ノーベル化学賞</a:t>
            </a:r>
            <a:r>
              <a:rPr lang="en-US" altLang="ja-JP" sz="1600" dirty="0"/>
              <a:t>)</a:t>
            </a:r>
            <a:r>
              <a:rPr lang="ja-JP" altLang="en-US" sz="1600" dirty="0"/>
              <a:t>、</a:t>
            </a:r>
            <a:r>
              <a:rPr lang="en-US" altLang="ja-JP" sz="1600" dirty="0"/>
              <a:t>H</a:t>
            </a:r>
            <a:r>
              <a:rPr lang="ja-JP" altLang="en-US" sz="1600" dirty="0"/>
              <a:t>．</a:t>
            </a:r>
            <a:r>
              <a:rPr lang="en-US" altLang="ja-JP" sz="1600" dirty="0"/>
              <a:t>J</a:t>
            </a:r>
            <a:r>
              <a:rPr lang="ja-JP" altLang="en-US" sz="1600" dirty="0"/>
              <a:t>．ムラー教授</a:t>
            </a:r>
            <a:r>
              <a:rPr lang="en-US" altLang="ja-JP" sz="1600" dirty="0"/>
              <a:t>(</a:t>
            </a:r>
            <a:r>
              <a:rPr lang="ja-JP" altLang="en-US" sz="1600" dirty="0"/>
              <a:t>ノーベル生理学・医学賞</a:t>
            </a:r>
            <a:r>
              <a:rPr lang="en-US" altLang="ja-JP" sz="1600" dirty="0"/>
              <a:t>)</a:t>
            </a:r>
            <a:br>
              <a:rPr lang="en-US" altLang="ja-JP" sz="1600" dirty="0"/>
            </a:br>
            <a:r>
              <a:rPr lang="en-US" altLang="ja-JP" sz="1600" dirty="0"/>
              <a:t>L</a:t>
            </a:r>
            <a:r>
              <a:rPr lang="ja-JP" altLang="en-US" sz="1600" dirty="0"/>
              <a:t>．ポーリング教授</a:t>
            </a:r>
            <a:r>
              <a:rPr lang="en-US" altLang="ja-JP" sz="1600" dirty="0"/>
              <a:t>(</a:t>
            </a:r>
            <a:r>
              <a:rPr lang="ja-JP" altLang="en-US" sz="1600" dirty="0"/>
              <a:t>ノーベル化学賞</a:t>
            </a:r>
            <a:r>
              <a:rPr lang="en-US" altLang="ja-JP" sz="1600" dirty="0"/>
              <a:t>)</a:t>
            </a:r>
            <a:r>
              <a:rPr lang="ja-JP" altLang="en-US" sz="1600" dirty="0"/>
              <a:t>、</a:t>
            </a:r>
            <a:r>
              <a:rPr lang="en-US" altLang="ja-JP" sz="1600" dirty="0"/>
              <a:t>C</a:t>
            </a:r>
            <a:r>
              <a:rPr lang="ja-JP" altLang="en-US" sz="1600" dirty="0"/>
              <a:t>．</a:t>
            </a:r>
            <a:r>
              <a:rPr lang="en-US" altLang="ja-JP" sz="1600" dirty="0"/>
              <a:t>F</a:t>
            </a:r>
            <a:r>
              <a:rPr lang="ja-JP" altLang="en-US" sz="1600" dirty="0"/>
              <a:t>．パウエル教授</a:t>
            </a:r>
            <a:r>
              <a:rPr lang="en-US" altLang="ja-JP" sz="1600" dirty="0"/>
              <a:t>(</a:t>
            </a:r>
            <a:r>
              <a:rPr lang="ja-JP" altLang="en-US" sz="1600" dirty="0"/>
              <a:t>ノーベル物理学賞</a:t>
            </a:r>
            <a:r>
              <a:rPr lang="en-US" altLang="ja-JP" sz="1600" dirty="0"/>
              <a:t>)</a:t>
            </a:r>
            <a:br>
              <a:rPr lang="en-US" altLang="ja-JP" sz="1600" dirty="0"/>
            </a:br>
            <a:r>
              <a:rPr lang="en-US" altLang="ja-JP" sz="1600" dirty="0"/>
              <a:t>J</a:t>
            </a:r>
            <a:r>
              <a:rPr lang="ja-JP" altLang="en-US" sz="1600" dirty="0"/>
              <a:t>．ロートブラット教授、</a:t>
            </a:r>
            <a:r>
              <a:rPr lang="en-US" altLang="ja-JP" sz="1600" dirty="0"/>
              <a:t>B</a:t>
            </a:r>
            <a:r>
              <a:rPr lang="ja-JP" altLang="en-US" sz="1600" dirty="0"/>
              <a:t>．ラッセル卿</a:t>
            </a:r>
            <a:r>
              <a:rPr lang="en-US" altLang="ja-JP" sz="1600" dirty="0"/>
              <a:t>(</a:t>
            </a:r>
            <a:r>
              <a:rPr lang="ja-JP" altLang="en-US" sz="1600" dirty="0"/>
              <a:t>ノーベル文学賞</a:t>
            </a:r>
            <a:r>
              <a:rPr lang="en-US" altLang="ja-JP" sz="1600" dirty="0"/>
              <a:t>)</a:t>
            </a:r>
            <a:r>
              <a:rPr lang="ja-JP" altLang="en-US" sz="1600" dirty="0"/>
              <a:t>、湯川秀樹教授</a:t>
            </a:r>
            <a:r>
              <a:rPr lang="en-US" altLang="ja-JP" sz="1600" dirty="0"/>
              <a:t>(</a:t>
            </a:r>
            <a:r>
              <a:rPr lang="ja-JP" altLang="en-US" sz="1600" dirty="0"/>
              <a:t>ノーベル物理学賞</a:t>
            </a:r>
            <a:r>
              <a:rPr lang="en-US" altLang="ja-JP" sz="1600" dirty="0"/>
              <a:t>)</a:t>
            </a:r>
            <a:endParaRPr lang="ja-JP" alt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特殊相対性理論</a:t>
            </a:r>
            <a:r>
              <a:rPr lang="en-US" altLang="ja-JP" sz="3600" dirty="0"/>
              <a:t> (A. </a:t>
            </a:r>
            <a:r>
              <a:rPr lang="en-US" altLang="ja-JP" sz="3600"/>
              <a:t>Einstein, 1905)</a:t>
            </a:r>
            <a:endParaRPr lang="ja-JP" altLang="en-US" sz="3600" dirty="0"/>
          </a:p>
        </p:txBody>
      </p:sp>
      <p:sp>
        <p:nvSpPr>
          <p:cNvPr id="3" name="コンテンツ プレースホルダ 2"/>
          <p:cNvSpPr>
            <a:spLocks noGrp="1"/>
          </p:cNvSpPr>
          <p:nvPr>
            <p:ph idx="1"/>
          </p:nvPr>
        </p:nvSpPr>
        <p:spPr/>
        <p:txBody>
          <a:bodyPr>
            <a:normAutofit/>
          </a:bodyPr>
          <a:lstStyle/>
          <a:p>
            <a:r>
              <a:rPr lang="en-US" altLang="ja-JP" sz="2400" dirty="0"/>
              <a:t>1905</a:t>
            </a:r>
            <a:r>
              <a:rPr lang="ja-JP" altLang="en-US" sz="2400" dirty="0"/>
              <a:t>年にアインシュタインが発表した、「動いている物体の電気力学」に関する理論</a:t>
            </a:r>
            <a:endParaRPr lang="en-US" altLang="ja-JP" sz="2400" dirty="0"/>
          </a:p>
          <a:p>
            <a:pPr lvl="1"/>
            <a:r>
              <a:rPr lang="ja-JP" altLang="en-US" sz="2000" dirty="0"/>
              <a:t>普通に相対性理論というと、通常この特殊相対性理論をさす</a:t>
            </a:r>
            <a:endParaRPr lang="en-US" altLang="ja-JP" sz="2000" dirty="0"/>
          </a:p>
          <a:p>
            <a:pPr lvl="1"/>
            <a:r>
              <a:rPr lang="ja-JP" altLang="en-US" sz="2000" dirty="0"/>
              <a:t>特殊相対性理論を重力のある状況に一般化したのが一般相対性理論。</a:t>
            </a:r>
            <a:r>
              <a:rPr lang="en-US" altLang="ja-JP" sz="2000" dirty="0"/>
              <a:t>1916</a:t>
            </a:r>
            <a:r>
              <a:rPr lang="ja-JP" altLang="en-US" sz="2000" dirty="0"/>
              <a:t>年発表。</a:t>
            </a:r>
            <a:endParaRPr lang="en-US" altLang="ja-JP" sz="2000" dirty="0"/>
          </a:p>
          <a:p>
            <a:endParaRPr lang="en-US" altLang="ja-JP" sz="2400" dirty="0"/>
          </a:p>
          <a:p>
            <a:r>
              <a:rPr lang="ja-JP" altLang="en-US" sz="2400" dirty="0"/>
              <a:t>基本となる原理は</a:t>
            </a:r>
            <a:r>
              <a:rPr lang="en-US" altLang="ja-JP" sz="2400" dirty="0"/>
              <a:t>2</a:t>
            </a:r>
            <a:r>
              <a:rPr lang="ja-JP" altLang="en-US" sz="2400" dirty="0"/>
              <a:t>つ</a:t>
            </a:r>
            <a:endParaRPr lang="en-US" altLang="ja-JP" sz="2400" dirty="0"/>
          </a:p>
          <a:p>
            <a:pPr lvl="1"/>
            <a:r>
              <a:rPr lang="ja-JP" altLang="en-US" sz="2000" dirty="0"/>
              <a:t>光の速度は光源の速度によらず一定（光速度不変の原理）</a:t>
            </a:r>
            <a:endParaRPr lang="en-US" altLang="ja-JP" sz="2000" dirty="0"/>
          </a:p>
          <a:p>
            <a:pPr lvl="1"/>
            <a:r>
              <a:rPr lang="ja-JP" altLang="en-US" sz="2000" dirty="0"/>
              <a:t>お互いに「等速度で」動いている人にとって、物理法則は同じ。</a:t>
            </a:r>
            <a:endParaRPr lang="en-US" altLang="ja-JP" sz="2000" dirty="0"/>
          </a:p>
          <a:p>
            <a:pPr lvl="1"/>
            <a:endParaRPr lang="ja-JP"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2"/>
            <a:ext cx="8229600" cy="1143000"/>
          </a:xfrm>
        </p:spPr>
        <p:txBody>
          <a:bodyPr>
            <a:normAutofit/>
          </a:bodyPr>
          <a:lstStyle/>
          <a:p>
            <a:r>
              <a:rPr lang="ja-JP" altLang="en-US" sz="3600" dirty="0"/>
              <a:t>「相対性」の意味</a:t>
            </a:r>
          </a:p>
        </p:txBody>
      </p:sp>
      <p:cxnSp>
        <p:nvCxnSpPr>
          <p:cNvPr id="7" name="直線矢印コネクタ 6"/>
          <p:cNvCxnSpPr/>
          <p:nvPr/>
        </p:nvCxnSpPr>
        <p:spPr>
          <a:xfrm rot="10800000">
            <a:off x="4267200" y="1803400"/>
            <a:ext cx="1413428" cy="12700"/>
          </a:xfrm>
          <a:prstGeom prst="straightConnector1">
            <a:avLst/>
          </a:prstGeom>
          <a:ln w="4762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6413500" y="1074738"/>
            <a:ext cx="1326806" cy="461665"/>
          </a:xfrm>
          <a:prstGeom prst="rect">
            <a:avLst/>
          </a:prstGeom>
          <a:noFill/>
        </p:spPr>
        <p:txBody>
          <a:bodyPr wrap="none" rtlCol="0">
            <a:spAutoFit/>
          </a:bodyPr>
          <a:lstStyle/>
          <a:p>
            <a:r>
              <a:rPr kumimoji="1" lang="ja-JP" altLang="en-US" sz="2400" dirty="0"/>
              <a:t>動いてる</a:t>
            </a:r>
          </a:p>
        </p:txBody>
      </p:sp>
      <p:sp>
        <p:nvSpPr>
          <p:cNvPr id="10" name="テキスト ボックス 9"/>
          <p:cNvSpPr txBox="1"/>
          <p:nvPr/>
        </p:nvSpPr>
        <p:spPr>
          <a:xfrm>
            <a:off x="254000" y="1263006"/>
            <a:ext cx="1557638" cy="461665"/>
          </a:xfrm>
          <a:prstGeom prst="rect">
            <a:avLst/>
          </a:prstGeom>
          <a:noFill/>
        </p:spPr>
        <p:txBody>
          <a:bodyPr wrap="none" rtlCol="0">
            <a:spAutoFit/>
          </a:bodyPr>
          <a:lstStyle/>
          <a:p>
            <a:r>
              <a:rPr lang="ja-JP" altLang="en-US" sz="2400" dirty="0"/>
              <a:t>止まってる</a:t>
            </a:r>
            <a:endParaRPr kumimoji="1" lang="ja-JP" altLang="en-US" sz="2400" dirty="0"/>
          </a:p>
        </p:txBody>
      </p:sp>
      <p:pic>
        <p:nvPicPr>
          <p:cNvPr id="11" name="図 10"/>
          <p:cNvPicPr>
            <a:picLocks noChangeAspect="1"/>
          </p:cNvPicPr>
          <p:nvPr/>
        </p:nvPicPr>
        <p:blipFill>
          <a:blip r:embed="rId3"/>
          <a:stretch>
            <a:fillRect/>
          </a:stretch>
        </p:blipFill>
        <p:spPr>
          <a:xfrm>
            <a:off x="5722672" y="1584970"/>
            <a:ext cx="2503290" cy="1667817"/>
          </a:xfrm>
          <a:prstGeom prst="rect">
            <a:avLst/>
          </a:prstGeom>
        </p:spPr>
      </p:pic>
      <p:sp>
        <p:nvSpPr>
          <p:cNvPr id="14" name="テキスト ボックス 13"/>
          <p:cNvSpPr txBox="1"/>
          <p:nvPr/>
        </p:nvSpPr>
        <p:spPr>
          <a:xfrm>
            <a:off x="8161934" y="3058482"/>
            <a:ext cx="588366" cy="261610"/>
          </a:xfrm>
          <a:prstGeom prst="rect">
            <a:avLst/>
          </a:prstGeom>
          <a:noFill/>
        </p:spPr>
        <p:txBody>
          <a:bodyPr wrap="none" rtlCol="0">
            <a:spAutoFit/>
          </a:bodyPr>
          <a:lstStyle/>
          <a:p>
            <a:r>
              <a:rPr kumimoji="1" lang="en-US" altLang="ja-JP" sz="1050" dirty="0"/>
              <a:t>JR</a:t>
            </a:r>
            <a:r>
              <a:rPr kumimoji="1" lang="ja-JP" altLang="en-US" sz="1050" dirty="0"/>
              <a:t>東海</a:t>
            </a:r>
          </a:p>
        </p:txBody>
      </p:sp>
      <p:pic>
        <p:nvPicPr>
          <p:cNvPr id="15" name="図 14"/>
          <p:cNvPicPr>
            <a:picLocks noChangeAspect="1"/>
          </p:cNvPicPr>
          <p:nvPr/>
        </p:nvPicPr>
        <p:blipFill>
          <a:blip r:embed="rId4"/>
          <a:stretch>
            <a:fillRect/>
          </a:stretch>
        </p:blipFill>
        <p:spPr>
          <a:xfrm>
            <a:off x="1777782" y="1619249"/>
            <a:ext cx="1073958" cy="1517651"/>
          </a:xfrm>
          <a:prstGeom prst="rect">
            <a:avLst/>
          </a:prstGeom>
        </p:spPr>
      </p:pic>
      <p:cxnSp>
        <p:nvCxnSpPr>
          <p:cNvPr id="16" name="直線矢印コネクタ 15"/>
          <p:cNvCxnSpPr/>
          <p:nvPr/>
        </p:nvCxnSpPr>
        <p:spPr>
          <a:xfrm flipV="1">
            <a:off x="2877140" y="4965700"/>
            <a:ext cx="1542460" cy="12701"/>
          </a:xfrm>
          <a:prstGeom prst="straightConnector1">
            <a:avLst/>
          </a:prstGeom>
          <a:ln w="4762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406400" y="4425306"/>
            <a:ext cx="1326806" cy="461665"/>
          </a:xfrm>
          <a:prstGeom prst="rect">
            <a:avLst/>
          </a:prstGeom>
          <a:noFill/>
        </p:spPr>
        <p:txBody>
          <a:bodyPr wrap="none" rtlCol="0">
            <a:spAutoFit/>
          </a:bodyPr>
          <a:lstStyle/>
          <a:p>
            <a:r>
              <a:rPr kumimoji="1" lang="ja-JP" altLang="en-US" sz="2400" dirty="0"/>
              <a:t>動いてる</a:t>
            </a:r>
          </a:p>
        </p:txBody>
      </p:sp>
      <p:pic>
        <p:nvPicPr>
          <p:cNvPr id="18" name="図 17"/>
          <p:cNvPicPr>
            <a:picLocks noChangeAspect="1"/>
          </p:cNvPicPr>
          <p:nvPr/>
        </p:nvPicPr>
        <p:blipFill>
          <a:blip r:embed="rId3"/>
          <a:stretch>
            <a:fillRect/>
          </a:stretch>
        </p:blipFill>
        <p:spPr>
          <a:xfrm>
            <a:off x="5875072" y="4747270"/>
            <a:ext cx="2503290" cy="1667817"/>
          </a:xfrm>
          <a:prstGeom prst="rect">
            <a:avLst/>
          </a:prstGeom>
        </p:spPr>
      </p:pic>
      <p:sp>
        <p:nvSpPr>
          <p:cNvPr id="19" name="テキスト ボックス 18"/>
          <p:cNvSpPr txBox="1"/>
          <p:nvPr/>
        </p:nvSpPr>
        <p:spPr>
          <a:xfrm>
            <a:off x="8314334" y="6220782"/>
            <a:ext cx="588366" cy="261610"/>
          </a:xfrm>
          <a:prstGeom prst="rect">
            <a:avLst/>
          </a:prstGeom>
          <a:noFill/>
        </p:spPr>
        <p:txBody>
          <a:bodyPr wrap="none" rtlCol="0">
            <a:spAutoFit/>
          </a:bodyPr>
          <a:lstStyle/>
          <a:p>
            <a:r>
              <a:rPr kumimoji="1" lang="en-US" altLang="ja-JP" sz="1050" dirty="0"/>
              <a:t>JR</a:t>
            </a:r>
            <a:r>
              <a:rPr kumimoji="1" lang="ja-JP" altLang="en-US" sz="1050" dirty="0"/>
              <a:t>東海</a:t>
            </a:r>
          </a:p>
        </p:txBody>
      </p:sp>
      <p:pic>
        <p:nvPicPr>
          <p:cNvPr id="20" name="図 19"/>
          <p:cNvPicPr>
            <a:picLocks noChangeAspect="1"/>
          </p:cNvPicPr>
          <p:nvPr/>
        </p:nvPicPr>
        <p:blipFill>
          <a:blip r:embed="rId4"/>
          <a:stretch>
            <a:fillRect/>
          </a:stretch>
        </p:blipFill>
        <p:spPr>
          <a:xfrm>
            <a:off x="1803182" y="4781549"/>
            <a:ext cx="1073958" cy="1517651"/>
          </a:xfrm>
          <a:prstGeom prst="rect">
            <a:avLst/>
          </a:prstGeom>
        </p:spPr>
      </p:pic>
      <p:sp>
        <p:nvSpPr>
          <p:cNvPr id="22" name="テキスト ボックス 21"/>
          <p:cNvSpPr txBox="1"/>
          <p:nvPr/>
        </p:nvSpPr>
        <p:spPr>
          <a:xfrm>
            <a:off x="6413500" y="4336406"/>
            <a:ext cx="1557638" cy="461665"/>
          </a:xfrm>
          <a:prstGeom prst="rect">
            <a:avLst/>
          </a:prstGeom>
          <a:noFill/>
        </p:spPr>
        <p:txBody>
          <a:bodyPr wrap="none" rtlCol="0">
            <a:spAutoFit/>
          </a:bodyPr>
          <a:lstStyle/>
          <a:p>
            <a:r>
              <a:rPr lang="ja-JP" altLang="en-US" sz="2400" dirty="0"/>
              <a:t>止まってる</a:t>
            </a:r>
            <a:endParaRPr kumimoji="1" lang="ja-JP" altLang="en-US" sz="2400" dirty="0"/>
          </a:p>
        </p:txBody>
      </p:sp>
      <p:sp>
        <p:nvSpPr>
          <p:cNvPr id="23" name="正方形/長方形 22"/>
          <p:cNvSpPr/>
          <p:nvPr/>
        </p:nvSpPr>
        <p:spPr>
          <a:xfrm>
            <a:off x="254000" y="1074738"/>
            <a:ext cx="8648700" cy="2245354"/>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84150" y="4336406"/>
            <a:ext cx="8648700" cy="2171386"/>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6" name="直線矢印コネクタ 25"/>
          <p:cNvCxnSpPr/>
          <p:nvPr/>
        </p:nvCxnSpPr>
        <p:spPr>
          <a:xfrm rot="5400000">
            <a:off x="3759043" y="3828249"/>
            <a:ext cx="1016314"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4686300" y="3784600"/>
            <a:ext cx="1475885" cy="369332"/>
          </a:xfrm>
          <a:prstGeom prst="rect">
            <a:avLst/>
          </a:prstGeom>
          <a:noFill/>
        </p:spPr>
        <p:txBody>
          <a:bodyPr wrap="none" rtlCol="0">
            <a:spAutoFit/>
          </a:bodyPr>
          <a:lstStyle/>
          <a:p>
            <a:r>
              <a:rPr kumimoji="1" lang="ja-JP" altLang="en-US" dirty="0"/>
              <a:t>区別できない</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日常感覚の世界</a:t>
            </a:r>
          </a:p>
        </p:txBody>
      </p:sp>
      <p:pic>
        <p:nvPicPr>
          <p:cNvPr id="4" name="図 3"/>
          <p:cNvPicPr>
            <a:picLocks noChangeAspect="1"/>
          </p:cNvPicPr>
          <p:nvPr/>
        </p:nvPicPr>
        <p:blipFill>
          <a:blip r:embed="rId3"/>
          <a:stretch>
            <a:fillRect/>
          </a:stretch>
        </p:blipFill>
        <p:spPr>
          <a:xfrm>
            <a:off x="5722672" y="1800870"/>
            <a:ext cx="2503290" cy="1667817"/>
          </a:xfrm>
          <a:prstGeom prst="rect">
            <a:avLst/>
          </a:prstGeom>
        </p:spPr>
      </p:pic>
      <p:pic>
        <p:nvPicPr>
          <p:cNvPr id="5" name="図 4"/>
          <p:cNvPicPr>
            <a:picLocks noChangeAspect="1"/>
          </p:cNvPicPr>
          <p:nvPr/>
        </p:nvPicPr>
        <p:blipFill>
          <a:blip r:embed="rId4"/>
          <a:stretch>
            <a:fillRect/>
          </a:stretch>
        </p:blipFill>
        <p:spPr>
          <a:xfrm flipH="1">
            <a:off x="1104900" y="2070100"/>
            <a:ext cx="1116024" cy="1104900"/>
          </a:xfrm>
          <a:prstGeom prst="rect">
            <a:avLst/>
          </a:prstGeom>
        </p:spPr>
      </p:pic>
      <p:cxnSp>
        <p:nvCxnSpPr>
          <p:cNvPr id="6" name="直線矢印コネクタ 5"/>
          <p:cNvCxnSpPr/>
          <p:nvPr/>
        </p:nvCxnSpPr>
        <p:spPr>
          <a:xfrm rot="10800000">
            <a:off x="4267200" y="2438400"/>
            <a:ext cx="1413428" cy="12700"/>
          </a:xfrm>
          <a:prstGeom prst="straightConnector1">
            <a:avLst/>
          </a:prstGeom>
          <a:ln w="4762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3975100" y="1622504"/>
            <a:ext cx="1862559" cy="461665"/>
          </a:xfrm>
          <a:prstGeom prst="rect">
            <a:avLst/>
          </a:prstGeom>
          <a:noFill/>
        </p:spPr>
        <p:txBody>
          <a:bodyPr wrap="none" rtlCol="0">
            <a:spAutoFit/>
          </a:bodyPr>
          <a:lstStyle/>
          <a:p>
            <a:r>
              <a:rPr kumimoji="1" lang="en-US" altLang="ja-JP" sz="2400" dirty="0"/>
              <a:t>V=200 km/</a:t>
            </a:r>
            <a:r>
              <a:rPr kumimoji="1" lang="ja-JP" altLang="en-US" sz="2400" dirty="0"/>
              <a:t>時</a:t>
            </a:r>
          </a:p>
        </p:txBody>
      </p:sp>
      <p:cxnSp>
        <p:nvCxnSpPr>
          <p:cNvPr id="8" name="直線矢印コネクタ 7"/>
          <p:cNvCxnSpPr/>
          <p:nvPr/>
        </p:nvCxnSpPr>
        <p:spPr>
          <a:xfrm flipV="1">
            <a:off x="2518328" y="2463801"/>
            <a:ext cx="428072" cy="1"/>
          </a:xfrm>
          <a:prstGeom prst="straightConnector1">
            <a:avLst/>
          </a:prstGeom>
          <a:ln w="4762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2017724" y="1610836"/>
            <a:ext cx="1573418" cy="461665"/>
          </a:xfrm>
          <a:prstGeom prst="rect">
            <a:avLst/>
          </a:prstGeom>
          <a:noFill/>
        </p:spPr>
        <p:txBody>
          <a:bodyPr wrap="none" rtlCol="0">
            <a:spAutoFit/>
          </a:bodyPr>
          <a:lstStyle/>
          <a:p>
            <a:r>
              <a:rPr kumimoji="1" lang="en-US" altLang="ja-JP" sz="2400" dirty="0"/>
              <a:t>U=4 km/</a:t>
            </a:r>
            <a:r>
              <a:rPr kumimoji="1" lang="ja-JP" altLang="en-US" sz="2400" dirty="0"/>
              <a:t>時</a:t>
            </a:r>
          </a:p>
        </p:txBody>
      </p:sp>
      <p:sp>
        <p:nvSpPr>
          <p:cNvPr id="12" name="テキスト ボックス 11"/>
          <p:cNvSpPr txBox="1"/>
          <p:nvPr/>
        </p:nvSpPr>
        <p:spPr>
          <a:xfrm>
            <a:off x="457200" y="4470400"/>
            <a:ext cx="8741996" cy="1200328"/>
          </a:xfrm>
          <a:prstGeom prst="rect">
            <a:avLst/>
          </a:prstGeom>
          <a:noFill/>
        </p:spPr>
        <p:txBody>
          <a:bodyPr wrap="none" rtlCol="0">
            <a:spAutoFit/>
          </a:bodyPr>
          <a:lstStyle/>
          <a:p>
            <a:r>
              <a:rPr lang="ja-JP" altLang="en-US" sz="2400" dirty="0"/>
              <a:t>時速</a:t>
            </a:r>
            <a:r>
              <a:rPr lang="en-US" altLang="ja-JP" sz="2400" dirty="0"/>
              <a:t>4km</a:t>
            </a:r>
            <a:r>
              <a:rPr lang="ja-JP" altLang="en-US" sz="2400" dirty="0"/>
              <a:t>で歩く人から、時速</a:t>
            </a:r>
            <a:r>
              <a:rPr lang="en-US" altLang="ja-JP" sz="2400" dirty="0"/>
              <a:t>200km</a:t>
            </a:r>
            <a:r>
              <a:rPr lang="ja-JP" altLang="en-US" sz="2400" dirty="0"/>
              <a:t>で向かってくる新幹線を見たら、</a:t>
            </a:r>
            <a:endParaRPr lang="en-US" altLang="ja-JP" sz="2400" dirty="0"/>
          </a:p>
          <a:p>
            <a:r>
              <a:rPr lang="en-US" altLang="ja-JP" sz="2400" dirty="0"/>
              <a:t>204km/</a:t>
            </a:r>
            <a:r>
              <a:rPr lang="ja-JP" altLang="en-US" sz="2400" dirty="0"/>
              <a:t>時で向かってくるように見える。</a:t>
            </a:r>
            <a:endParaRPr lang="en-US" altLang="ja-JP" sz="2400" dirty="0"/>
          </a:p>
          <a:p>
            <a:endParaRPr kumimoji="1" lang="ja-JP" altLang="en-US" sz="2400" dirty="0"/>
          </a:p>
        </p:txBody>
      </p:sp>
      <p:sp>
        <p:nvSpPr>
          <p:cNvPr id="13" name="テキスト ボックス 12"/>
          <p:cNvSpPr txBox="1"/>
          <p:nvPr/>
        </p:nvSpPr>
        <p:spPr>
          <a:xfrm>
            <a:off x="1822467" y="3443287"/>
            <a:ext cx="4015192" cy="461665"/>
          </a:xfrm>
          <a:prstGeom prst="rect">
            <a:avLst/>
          </a:prstGeom>
          <a:noFill/>
        </p:spPr>
        <p:txBody>
          <a:bodyPr wrap="none" rtlCol="0">
            <a:spAutoFit/>
          </a:bodyPr>
          <a:lstStyle/>
          <a:p>
            <a:r>
              <a:rPr kumimoji="1" lang="ja-JP" altLang="en-US" sz="2400" dirty="0">
                <a:solidFill>
                  <a:srgbClr val="000000"/>
                </a:solidFill>
              </a:rPr>
              <a:t>相対速度</a:t>
            </a:r>
            <a:r>
              <a:rPr kumimoji="1" lang="en-US" altLang="ja-JP" sz="2400" dirty="0">
                <a:solidFill>
                  <a:srgbClr val="000000"/>
                </a:solidFill>
              </a:rPr>
              <a:t> = V + U = 204 km/</a:t>
            </a:r>
            <a:r>
              <a:rPr kumimoji="1" lang="ja-JP" altLang="en-US" sz="2400" dirty="0">
                <a:solidFill>
                  <a:srgbClr val="000000"/>
                </a:solidFill>
              </a:rPr>
              <a:t>時</a:t>
            </a:r>
          </a:p>
        </p:txBody>
      </p:sp>
      <p:sp>
        <p:nvSpPr>
          <p:cNvPr id="14" name="テキスト ボックス 13"/>
          <p:cNvSpPr txBox="1"/>
          <p:nvPr/>
        </p:nvSpPr>
        <p:spPr>
          <a:xfrm>
            <a:off x="2340528" y="5695096"/>
            <a:ext cx="4288353" cy="584776"/>
          </a:xfrm>
          <a:prstGeom prst="rect">
            <a:avLst/>
          </a:prstGeom>
          <a:noFill/>
        </p:spPr>
        <p:txBody>
          <a:bodyPr wrap="none" rtlCol="0">
            <a:spAutoFit/>
          </a:bodyPr>
          <a:lstStyle/>
          <a:p>
            <a:r>
              <a:rPr lang="ja-JP" altLang="en-US" sz="3200" dirty="0">
                <a:solidFill>
                  <a:srgbClr val="FF0000"/>
                </a:solidFill>
              </a:rPr>
              <a:t>これは本当は正しくない</a:t>
            </a:r>
            <a:endParaRPr kumimoji="1" lang="ja-JP" altLang="en-US" sz="3200" dirty="0">
              <a:solidFill>
                <a:srgbClr val="FF0000"/>
              </a:solidFill>
            </a:endParaRPr>
          </a:p>
        </p:txBody>
      </p:sp>
      <p:sp>
        <p:nvSpPr>
          <p:cNvPr id="3" name="テキスト ボックス 2"/>
          <p:cNvSpPr txBox="1"/>
          <p:nvPr/>
        </p:nvSpPr>
        <p:spPr>
          <a:xfrm>
            <a:off x="2565400" y="3149600"/>
            <a:ext cx="184666" cy="369332"/>
          </a:xfrm>
          <a:prstGeom prst="rect">
            <a:avLst/>
          </a:prstGeom>
          <a:noFill/>
        </p:spPr>
        <p:txBody>
          <a:bodyPr wrap="none" rtlCol="0">
            <a:spAutoFit/>
          </a:bodyPr>
          <a:lstStyle/>
          <a:p>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本当はこうなっている</a:t>
            </a:r>
          </a:p>
        </p:txBody>
      </p:sp>
      <p:pic>
        <p:nvPicPr>
          <p:cNvPr id="4" name="図 3"/>
          <p:cNvPicPr>
            <a:picLocks noChangeAspect="1"/>
          </p:cNvPicPr>
          <p:nvPr/>
        </p:nvPicPr>
        <p:blipFill>
          <a:blip r:embed="rId4"/>
          <a:stretch>
            <a:fillRect/>
          </a:stretch>
        </p:blipFill>
        <p:spPr>
          <a:xfrm>
            <a:off x="5722672" y="1800870"/>
            <a:ext cx="2503290" cy="1667817"/>
          </a:xfrm>
          <a:prstGeom prst="rect">
            <a:avLst/>
          </a:prstGeom>
        </p:spPr>
      </p:pic>
      <p:pic>
        <p:nvPicPr>
          <p:cNvPr id="5" name="図 4"/>
          <p:cNvPicPr>
            <a:picLocks noChangeAspect="1"/>
          </p:cNvPicPr>
          <p:nvPr/>
        </p:nvPicPr>
        <p:blipFill>
          <a:blip r:embed="rId5"/>
          <a:stretch>
            <a:fillRect/>
          </a:stretch>
        </p:blipFill>
        <p:spPr>
          <a:xfrm flipH="1">
            <a:off x="1104900" y="2070100"/>
            <a:ext cx="1116024" cy="1104900"/>
          </a:xfrm>
          <a:prstGeom prst="rect">
            <a:avLst/>
          </a:prstGeom>
        </p:spPr>
      </p:pic>
      <p:cxnSp>
        <p:nvCxnSpPr>
          <p:cNvPr id="6" name="直線矢印コネクタ 5"/>
          <p:cNvCxnSpPr/>
          <p:nvPr/>
        </p:nvCxnSpPr>
        <p:spPr>
          <a:xfrm rot="10800000">
            <a:off x="4267200" y="2438400"/>
            <a:ext cx="1413428" cy="12700"/>
          </a:xfrm>
          <a:prstGeom prst="straightConnector1">
            <a:avLst/>
          </a:prstGeom>
          <a:ln w="4762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3949700" y="1608435"/>
            <a:ext cx="1862559" cy="461665"/>
          </a:xfrm>
          <a:prstGeom prst="rect">
            <a:avLst/>
          </a:prstGeom>
          <a:noFill/>
        </p:spPr>
        <p:txBody>
          <a:bodyPr wrap="none" rtlCol="0">
            <a:spAutoFit/>
          </a:bodyPr>
          <a:lstStyle/>
          <a:p>
            <a:r>
              <a:rPr kumimoji="1" lang="en-US" altLang="ja-JP" sz="2400" dirty="0"/>
              <a:t>V=200 km/</a:t>
            </a:r>
            <a:r>
              <a:rPr kumimoji="1" lang="ja-JP" altLang="en-US" sz="2400" dirty="0"/>
              <a:t>時</a:t>
            </a:r>
          </a:p>
        </p:txBody>
      </p:sp>
      <p:cxnSp>
        <p:nvCxnSpPr>
          <p:cNvPr id="8" name="直線矢印コネクタ 7"/>
          <p:cNvCxnSpPr/>
          <p:nvPr/>
        </p:nvCxnSpPr>
        <p:spPr>
          <a:xfrm flipV="1">
            <a:off x="2518328" y="2463801"/>
            <a:ext cx="428072" cy="1"/>
          </a:xfrm>
          <a:prstGeom prst="straightConnector1">
            <a:avLst/>
          </a:prstGeom>
          <a:ln w="4762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2034463" y="1626969"/>
            <a:ext cx="1573418" cy="461665"/>
          </a:xfrm>
          <a:prstGeom prst="rect">
            <a:avLst/>
          </a:prstGeom>
          <a:noFill/>
        </p:spPr>
        <p:txBody>
          <a:bodyPr wrap="none" rtlCol="0">
            <a:spAutoFit/>
          </a:bodyPr>
          <a:lstStyle/>
          <a:p>
            <a:r>
              <a:rPr kumimoji="1" lang="en-US" altLang="ja-JP" sz="2400" dirty="0"/>
              <a:t>U=4 km/</a:t>
            </a:r>
            <a:r>
              <a:rPr kumimoji="1" lang="ja-JP" altLang="en-US" sz="2400" dirty="0"/>
              <a:t>時</a:t>
            </a:r>
          </a:p>
        </p:txBody>
      </p:sp>
      <p:sp>
        <p:nvSpPr>
          <p:cNvPr id="12" name="テキスト ボックス 11"/>
          <p:cNvSpPr txBox="1"/>
          <p:nvPr/>
        </p:nvSpPr>
        <p:spPr>
          <a:xfrm>
            <a:off x="338504" y="4686300"/>
            <a:ext cx="8946379" cy="1938992"/>
          </a:xfrm>
          <a:prstGeom prst="rect">
            <a:avLst/>
          </a:prstGeom>
          <a:noFill/>
        </p:spPr>
        <p:txBody>
          <a:bodyPr wrap="none" rtlCol="0">
            <a:spAutoFit/>
          </a:bodyPr>
          <a:lstStyle/>
          <a:p>
            <a:r>
              <a:rPr lang="ja-JP" altLang="en-US" sz="2400" dirty="0"/>
              <a:t>時速</a:t>
            </a:r>
            <a:r>
              <a:rPr lang="en-US" altLang="ja-JP" sz="2400" dirty="0"/>
              <a:t>4km</a:t>
            </a:r>
            <a:r>
              <a:rPr lang="ja-JP" altLang="en-US" sz="2400" dirty="0"/>
              <a:t>で歩く人から、時速</a:t>
            </a:r>
            <a:r>
              <a:rPr lang="en-US" altLang="ja-JP" sz="2400" dirty="0"/>
              <a:t>200km</a:t>
            </a:r>
            <a:r>
              <a:rPr lang="ja-JP" altLang="en-US" sz="2400" dirty="0"/>
              <a:t>で向かってくる新幹線を見たら、</a:t>
            </a:r>
            <a:endParaRPr lang="en-US" altLang="ja-JP" sz="2400" dirty="0"/>
          </a:p>
          <a:p>
            <a:r>
              <a:rPr lang="ja-JP" altLang="en-US" sz="2400" dirty="0"/>
              <a:t>約</a:t>
            </a:r>
            <a:r>
              <a:rPr lang="en-US" altLang="ja-JP" sz="2400" dirty="0"/>
              <a:t>203.9999999999986km/</a:t>
            </a:r>
            <a:r>
              <a:rPr lang="ja-JP" altLang="en-US" sz="2400" dirty="0"/>
              <a:t>時で向かってくるように見える。</a:t>
            </a:r>
            <a:endParaRPr lang="en-US" altLang="ja-JP" sz="2400" dirty="0"/>
          </a:p>
          <a:p>
            <a:endParaRPr lang="en-US" altLang="ja-JP" sz="2400" dirty="0"/>
          </a:p>
          <a:p>
            <a:r>
              <a:rPr lang="ja-JP" altLang="en-US" sz="2400" dirty="0"/>
              <a:t>ただし、</a:t>
            </a:r>
            <a:r>
              <a:rPr lang="en-US" altLang="ja-JP" sz="2400" dirty="0"/>
              <a:t>C ≈ 30</a:t>
            </a:r>
            <a:r>
              <a:rPr lang="ja-JP" altLang="en-US" sz="2400" dirty="0"/>
              <a:t>万</a:t>
            </a:r>
            <a:r>
              <a:rPr lang="en-US" altLang="ja-JP" sz="2400" dirty="0"/>
              <a:t>km/</a:t>
            </a:r>
            <a:r>
              <a:rPr lang="ja-JP" altLang="en-US" sz="2400" dirty="0"/>
              <a:t>秒</a:t>
            </a:r>
            <a:r>
              <a:rPr lang="en-US" altLang="ja-JP" sz="2400" dirty="0"/>
              <a:t> ≈ 10</a:t>
            </a:r>
            <a:r>
              <a:rPr lang="ja-JP" altLang="en-US" sz="2400" dirty="0"/>
              <a:t>億</a:t>
            </a:r>
            <a:r>
              <a:rPr lang="en-US" altLang="ja-JP" sz="2400" dirty="0"/>
              <a:t>km/</a:t>
            </a:r>
            <a:r>
              <a:rPr lang="ja-JP" altLang="en-US" sz="2400" dirty="0"/>
              <a:t>時</a:t>
            </a:r>
            <a:r>
              <a:rPr lang="en-US" altLang="ja-JP" sz="2400" dirty="0"/>
              <a:t> ≈ 1</a:t>
            </a:r>
            <a:r>
              <a:rPr lang="ja-JP" altLang="en-US" sz="2400" dirty="0"/>
              <a:t>秒間に地球を</a:t>
            </a:r>
            <a:r>
              <a:rPr lang="en-US" altLang="ja-JP" sz="2400" dirty="0"/>
              <a:t>7</a:t>
            </a:r>
            <a:r>
              <a:rPr lang="ja-JP" altLang="en-US" sz="2400" dirty="0"/>
              <a:t>週半</a:t>
            </a:r>
            <a:endParaRPr lang="en-US" altLang="ja-JP" sz="2400" dirty="0"/>
          </a:p>
          <a:p>
            <a:endParaRPr kumimoji="1" lang="ja-JP" altLang="en-US" sz="2400" dirty="0"/>
          </a:p>
        </p:txBody>
      </p:sp>
      <p:sp>
        <p:nvSpPr>
          <p:cNvPr id="13" name="テキスト ボックス 12"/>
          <p:cNvSpPr txBox="1"/>
          <p:nvPr/>
        </p:nvSpPr>
        <p:spPr>
          <a:xfrm>
            <a:off x="1700535" y="3468687"/>
            <a:ext cx="6756477" cy="461665"/>
          </a:xfrm>
          <a:prstGeom prst="rect">
            <a:avLst/>
          </a:prstGeom>
          <a:noFill/>
        </p:spPr>
        <p:txBody>
          <a:bodyPr wrap="none" rtlCol="0">
            <a:spAutoFit/>
          </a:bodyPr>
          <a:lstStyle/>
          <a:p>
            <a:r>
              <a:rPr kumimoji="1" lang="ja-JP" altLang="en-US" sz="2400" dirty="0"/>
              <a:t>相対速度</a:t>
            </a:r>
            <a:r>
              <a:rPr kumimoji="1" lang="en-US" altLang="ja-JP" sz="2400" dirty="0"/>
              <a:t> = 　　　　　   ≈  203. 9999999999986 km/</a:t>
            </a:r>
            <a:r>
              <a:rPr kumimoji="1" lang="ja-JP" altLang="en-US" sz="2400" dirty="0"/>
              <a:t>時</a:t>
            </a:r>
          </a:p>
        </p:txBody>
      </p:sp>
      <p:graphicFrame>
        <p:nvGraphicFramePr>
          <p:cNvPr id="76802" name="Object 2"/>
          <p:cNvGraphicFramePr>
            <a:graphicFrameLocks noChangeAspect="1"/>
          </p:cNvGraphicFramePr>
          <p:nvPr/>
        </p:nvGraphicFramePr>
        <p:xfrm>
          <a:off x="3441700" y="3153777"/>
          <a:ext cx="901700" cy="1020345"/>
        </p:xfrm>
        <a:graphic>
          <a:graphicData uri="http://schemas.openxmlformats.org/presentationml/2006/ole">
            <mc:AlternateContent xmlns:mc="http://schemas.openxmlformats.org/markup-compatibility/2006">
              <mc:Choice xmlns:v="urn:schemas-microsoft-com:vml" Requires="v">
                <p:oleObj spid="_x0000_s76829" name="数式" r:id="rId6" imgW="482600" imgH="546100" progId="Equation.3">
                  <p:embed/>
                </p:oleObj>
              </mc:Choice>
              <mc:Fallback>
                <p:oleObj name="数式" r:id="rId6" imgW="482600" imgH="5461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1700" y="3153777"/>
                        <a:ext cx="901700" cy="10203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光の場合</a:t>
            </a:r>
          </a:p>
        </p:txBody>
      </p:sp>
      <p:pic>
        <p:nvPicPr>
          <p:cNvPr id="4" name="図 3"/>
          <p:cNvPicPr>
            <a:picLocks noChangeAspect="1"/>
          </p:cNvPicPr>
          <p:nvPr/>
        </p:nvPicPr>
        <p:blipFill>
          <a:blip r:embed="rId4"/>
          <a:stretch>
            <a:fillRect/>
          </a:stretch>
        </p:blipFill>
        <p:spPr>
          <a:xfrm>
            <a:off x="812175" y="1276351"/>
            <a:ext cx="709951" cy="1181100"/>
          </a:xfrm>
          <a:prstGeom prst="rect">
            <a:avLst/>
          </a:prstGeom>
        </p:spPr>
      </p:pic>
      <p:pic>
        <p:nvPicPr>
          <p:cNvPr id="5" name="図 4"/>
          <p:cNvPicPr>
            <a:picLocks noChangeAspect="1"/>
          </p:cNvPicPr>
          <p:nvPr/>
        </p:nvPicPr>
        <p:blipFill>
          <a:blip r:embed="rId4"/>
          <a:stretch>
            <a:fillRect/>
          </a:stretch>
        </p:blipFill>
        <p:spPr>
          <a:xfrm>
            <a:off x="7976849" y="1276351"/>
            <a:ext cx="709951" cy="1181100"/>
          </a:xfrm>
          <a:prstGeom prst="rect">
            <a:avLst/>
          </a:prstGeom>
        </p:spPr>
      </p:pic>
      <p:cxnSp>
        <p:nvCxnSpPr>
          <p:cNvPr id="6" name="直線矢印コネクタ 5"/>
          <p:cNvCxnSpPr/>
          <p:nvPr/>
        </p:nvCxnSpPr>
        <p:spPr>
          <a:xfrm rot="10800000">
            <a:off x="6007100" y="1854200"/>
            <a:ext cx="1413428" cy="12700"/>
          </a:xfrm>
          <a:prstGeom prst="straightConnector1">
            <a:avLst/>
          </a:prstGeom>
          <a:ln w="4762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 name="直線矢印コネクタ 6"/>
          <p:cNvCxnSpPr/>
          <p:nvPr/>
        </p:nvCxnSpPr>
        <p:spPr>
          <a:xfrm flipV="1">
            <a:off x="1981200" y="1854200"/>
            <a:ext cx="1333500" cy="12701"/>
          </a:xfrm>
          <a:prstGeom prst="straightConnector1">
            <a:avLst/>
          </a:prstGeom>
          <a:ln w="4762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2070100" y="1409700"/>
            <a:ext cx="1258803" cy="369332"/>
          </a:xfrm>
          <a:prstGeom prst="rect">
            <a:avLst/>
          </a:prstGeom>
          <a:noFill/>
        </p:spPr>
        <p:txBody>
          <a:bodyPr wrap="none" rtlCol="0">
            <a:spAutoFit/>
          </a:bodyPr>
          <a:lstStyle/>
          <a:p>
            <a:r>
              <a:rPr lang="en-US" altLang="ja-JP" dirty="0"/>
              <a:t>30</a:t>
            </a:r>
            <a:r>
              <a:rPr lang="ja-JP" altLang="en-US" dirty="0"/>
              <a:t>万</a:t>
            </a:r>
            <a:r>
              <a:rPr lang="en-US" altLang="ja-JP" dirty="0"/>
              <a:t>km/</a:t>
            </a:r>
            <a:r>
              <a:rPr lang="ja-JP" altLang="en-US" dirty="0"/>
              <a:t>秒</a:t>
            </a:r>
            <a:endParaRPr kumimoji="1" lang="ja-JP" altLang="en-US" dirty="0"/>
          </a:p>
        </p:txBody>
      </p:sp>
      <p:sp>
        <p:nvSpPr>
          <p:cNvPr id="10" name="テキスト ボックス 9"/>
          <p:cNvSpPr txBox="1"/>
          <p:nvPr/>
        </p:nvSpPr>
        <p:spPr>
          <a:xfrm>
            <a:off x="6161725" y="1365251"/>
            <a:ext cx="1258803" cy="369332"/>
          </a:xfrm>
          <a:prstGeom prst="rect">
            <a:avLst/>
          </a:prstGeom>
          <a:noFill/>
        </p:spPr>
        <p:txBody>
          <a:bodyPr wrap="none" rtlCol="0">
            <a:spAutoFit/>
          </a:bodyPr>
          <a:lstStyle/>
          <a:p>
            <a:r>
              <a:rPr lang="en-US" altLang="ja-JP" dirty="0"/>
              <a:t>30</a:t>
            </a:r>
            <a:r>
              <a:rPr lang="ja-JP" altLang="en-US" dirty="0"/>
              <a:t>万</a:t>
            </a:r>
            <a:r>
              <a:rPr lang="en-US" altLang="ja-JP" dirty="0"/>
              <a:t>km/</a:t>
            </a:r>
            <a:r>
              <a:rPr lang="ja-JP" altLang="en-US" dirty="0"/>
              <a:t>秒</a:t>
            </a:r>
            <a:endParaRPr kumimoji="1" lang="ja-JP" altLang="en-US" dirty="0"/>
          </a:p>
        </p:txBody>
      </p:sp>
      <p:sp>
        <p:nvSpPr>
          <p:cNvPr id="11" name="テキスト ボックス 10"/>
          <p:cNvSpPr txBox="1"/>
          <p:nvPr/>
        </p:nvSpPr>
        <p:spPr>
          <a:xfrm>
            <a:off x="774075" y="2680217"/>
            <a:ext cx="8001625" cy="830997"/>
          </a:xfrm>
          <a:prstGeom prst="rect">
            <a:avLst/>
          </a:prstGeom>
          <a:noFill/>
        </p:spPr>
        <p:txBody>
          <a:bodyPr wrap="square" rtlCol="0">
            <a:spAutoFit/>
          </a:bodyPr>
          <a:lstStyle/>
          <a:p>
            <a:r>
              <a:rPr kumimoji="1" lang="ja-JP" altLang="en-US" sz="2400" dirty="0"/>
              <a:t>右に進む光から左に進む光を見たら、</a:t>
            </a:r>
            <a:r>
              <a:rPr kumimoji="1" lang="en-US" altLang="ja-JP" sz="2400" dirty="0"/>
              <a:t>30</a:t>
            </a:r>
            <a:r>
              <a:rPr kumimoji="1" lang="ja-JP" altLang="en-US" sz="2400" dirty="0"/>
              <a:t>万</a:t>
            </a:r>
            <a:r>
              <a:rPr kumimoji="1" lang="en-US" altLang="ja-JP" sz="2400" dirty="0"/>
              <a:t>+30</a:t>
            </a:r>
            <a:r>
              <a:rPr kumimoji="1" lang="ja-JP" altLang="en-US" sz="2400" dirty="0"/>
              <a:t>万</a:t>
            </a:r>
            <a:r>
              <a:rPr kumimoji="1" lang="en-US" altLang="ja-JP" sz="2400" dirty="0"/>
              <a:t>=60</a:t>
            </a:r>
            <a:r>
              <a:rPr kumimoji="1" lang="ja-JP" altLang="en-US" sz="2400" dirty="0"/>
              <a:t>万</a:t>
            </a:r>
            <a:r>
              <a:rPr kumimoji="1" lang="en-US" altLang="ja-JP" sz="2400" dirty="0"/>
              <a:t>km/</a:t>
            </a:r>
            <a:r>
              <a:rPr kumimoji="1" lang="ja-JP" altLang="en-US" sz="2400" dirty="0"/>
              <a:t>秒で近づいてみえる？</a:t>
            </a:r>
            <a:r>
              <a:rPr lang="ja-JP" altLang="en-US" sz="2400" dirty="0">
                <a:solidFill>
                  <a:srgbClr val="FF0000"/>
                </a:solidFill>
              </a:rPr>
              <a:t>＝＞間違い</a:t>
            </a:r>
            <a:endParaRPr kumimoji="1" lang="ja-JP" altLang="en-US" sz="2400" dirty="0">
              <a:solidFill>
                <a:srgbClr val="FF0000"/>
              </a:solidFill>
            </a:endParaRPr>
          </a:p>
        </p:txBody>
      </p:sp>
      <p:sp>
        <p:nvSpPr>
          <p:cNvPr id="12" name="テキスト ボックス 11"/>
          <p:cNvSpPr txBox="1"/>
          <p:nvPr/>
        </p:nvSpPr>
        <p:spPr>
          <a:xfrm>
            <a:off x="901700" y="3886200"/>
            <a:ext cx="2332690" cy="400110"/>
          </a:xfrm>
          <a:prstGeom prst="rect">
            <a:avLst/>
          </a:prstGeom>
          <a:noFill/>
        </p:spPr>
        <p:txBody>
          <a:bodyPr wrap="none" rtlCol="0">
            <a:spAutoFit/>
          </a:bodyPr>
          <a:lstStyle/>
          <a:p>
            <a:r>
              <a:rPr kumimoji="1" lang="ja-JP" altLang="en-US" sz="2000" dirty="0"/>
              <a:t>正しい相対速度は、</a:t>
            </a:r>
          </a:p>
        </p:txBody>
      </p:sp>
      <p:graphicFrame>
        <p:nvGraphicFramePr>
          <p:cNvPr id="77826" name="Object 2"/>
          <p:cNvGraphicFramePr>
            <a:graphicFrameLocks noChangeAspect="1"/>
          </p:cNvGraphicFramePr>
          <p:nvPr/>
        </p:nvGraphicFramePr>
        <p:xfrm>
          <a:off x="6225225" y="4596844"/>
          <a:ext cx="2041525" cy="1019175"/>
        </p:xfrm>
        <a:graphic>
          <a:graphicData uri="http://schemas.openxmlformats.org/presentationml/2006/ole">
            <mc:AlternateContent xmlns:mc="http://schemas.openxmlformats.org/markup-compatibility/2006">
              <mc:Choice xmlns:v="urn:schemas-microsoft-com:vml" Requires="v">
                <p:oleObj spid="_x0000_s77874" name="数式" r:id="rId5" imgW="1092200" imgH="546100" progId="Equation.3">
                  <p:embed/>
                </p:oleObj>
              </mc:Choice>
              <mc:Fallback>
                <p:oleObj name="数式" r:id="rId5" imgW="1092200" imgH="5461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5225" y="4596844"/>
                        <a:ext cx="2041525" cy="1019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4" name="テキスト ボックス 13"/>
          <p:cNvSpPr txBox="1"/>
          <p:nvPr/>
        </p:nvSpPr>
        <p:spPr>
          <a:xfrm>
            <a:off x="4292600" y="3892034"/>
            <a:ext cx="1567256" cy="400110"/>
          </a:xfrm>
          <a:prstGeom prst="rect">
            <a:avLst/>
          </a:prstGeom>
          <a:noFill/>
        </p:spPr>
        <p:txBody>
          <a:bodyPr wrap="none" rtlCol="0">
            <a:spAutoFit/>
          </a:bodyPr>
          <a:lstStyle/>
          <a:p>
            <a:r>
              <a:rPr kumimoji="1" lang="ja-JP" altLang="en-US" sz="2000" dirty="0"/>
              <a:t>で計算する。</a:t>
            </a:r>
          </a:p>
        </p:txBody>
      </p:sp>
      <p:sp>
        <p:nvSpPr>
          <p:cNvPr id="15" name="テキスト ボックス 14"/>
          <p:cNvSpPr txBox="1"/>
          <p:nvPr/>
        </p:nvSpPr>
        <p:spPr>
          <a:xfrm>
            <a:off x="320213" y="4838700"/>
            <a:ext cx="5822978" cy="400110"/>
          </a:xfrm>
          <a:prstGeom prst="rect">
            <a:avLst/>
          </a:prstGeom>
          <a:noFill/>
        </p:spPr>
        <p:txBody>
          <a:bodyPr wrap="none" rtlCol="0">
            <a:spAutoFit/>
          </a:bodyPr>
          <a:lstStyle/>
          <a:p>
            <a:r>
              <a:rPr lang="ja-JP" altLang="en-US" sz="2000" dirty="0"/>
              <a:t>この場合、</a:t>
            </a:r>
            <a:r>
              <a:rPr lang="en-US" altLang="ja-JP" sz="2000" dirty="0"/>
              <a:t>V</a:t>
            </a:r>
            <a:r>
              <a:rPr lang="ja-JP" altLang="en-US" sz="2000" dirty="0"/>
              <a:t>も</a:t>
            </a:r>
            <a:r>
              <a:rPr lang="en-US" altLang="ja-JP" sz="2000" dirty="0"/>
              <a:t>U</a:t>
            </a:r>
            <a:r>
              <a:rPr lang="ja-JP" altLang="en-US" sz="2000" dirty="0"/>
              <a:t>も</a:t>
            </a:r>
            <a:r>
              <a:rPr lang="en-US" altLang="ja-JP" sz="2000" dirty="0"/>
              <a:t>C=30</a:t>
            </a:r>
            <a:r>
              <a:rPr lang="ja-JP" altLang="en-US" sz="2000" dirty="0"/>
              <a:t>万</a:t>
            </a:r>
            <a:r>
              <a:rPr lang="en-US" altLang="ja-JP" sz="2000" dirty="0"/>
              <a:t>km/</a:t>
            </a:r>
            <a:r>
              <a:rPr lang="ja-JP" altLang="en-US" sz="2000" dirty="0"/>
              <a:t>秒とすると、相対速度は</a:t>
            </a:r>
            <a:endParaRPr kumimoji="1" lang="ja-JP" altLang="en-US" sz="2000" dirty="0"/>
          </a:p>
        </p:txBody>
      </p:sp>
      <p:graphicFrame>
        <p:nvGraphicFramePr>
          <p:cNvPr id="77827" name="Object 3"/>
          <p:cNvGraphicFramePr>
            <a:graphicFrameLocks noChangeAspect="1"/>
          </p:cNvGraphicFramePr>
          <p:nvPr/>
        </p:nvGraphicFramePr>
        <p:xfrm>
          <a:off x="3235325" y="3619500"/>
          <a:ext cx="901700" cy="1019175"/>
        </p:xfrm>
        <a:graphic>
          <a:graphicData uri="http://schemas.openxmlformats.org/presentationml/2006/ole">
            <mc:AlternateContent xmlns:mc="http://schemas.openxmlformats.org/markup-compatibility/2006">
              <mc:Choice xmlns:v="urn:schemas-microsoft-com:vml" Requires="v">
                <p:oleObj spid="_x0000_s77875" name="数式" r:id="rId7" imgW="482600" imgH="546100" progId="Equation.3">
                  <p:embed/>
                </p:oleObj>
              </mc:Choice>
              <mc:Fallback>
                <p:oleObj name="数式" r:id="rId7" imgW="482600" imgH="5461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325" y="3619500"/>
                        <a:ext cx="901700" cy="1019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7" name="テキスト ボックス 16"/>
          <p:cNvSpPr txBox="1"/>
          <p:nvPr/>
        </p:nvSpPr>
        <p:spPr>
          <a:xfrm>
            <a:off x="1117600" y="5715000"/>
            <a:ext cx="7068562" cy="707886"/>
          </a:xfrm>
          <a:prstGeom prst="rect">
            <a:avLst/>
          </a:prstGeom>
          <a:noFill/>
          <a:ln>
            <a:solidFill>
              <a:srgbClr val="FF0000"/>
            </a:solidFill>
          </a:ln>
        </p:spPr>
        <p:txBody>
          <a:bodyPr wrap="none" rtlCol="0">
            <a:spAutoFit/>
          </a:bodyPr>
          <a:lstStyle/>
          <a:p>
            <a:r>
              <a:rPr kumimoji="1" lang="ja-JP" altLang="en-US" sz="2000" dirty="0"/>
              <a:t>つまり、光の速度は光源が速度</a:t>
            </a:r>
            <a:r>
              <a:rPr kumimoji="1" lang="en-US" altLang="ja-JP" sz="2000" dirty="0"/>
              <a:t>C</a:t>
            </a:r>
            <a:r>
              <a:rPr kumimoji="1" lang="ja-JP" altLang="en-US" sz="2000" dirty="0"/>
              <a:t>で動いていてもやはり</a:t>
            </a:r>
            <a:r>
              <a:rPr kumimoji="1" lang="en-US" altLang="ja-JP" sz="2000" dirty="0"/>
              <a:t>C</a:t>
            </a:r>
            <a:r>
              <a:rPr lang="ja-JP" altLang="en-US" sz="2000" dirty="0"/>
              <a:t>になる。</a:t>
            </a:r>
            <a:endParaRPr lang="en-US" altLang="ja-JP" sz="2000" dirty="0"/>
          </a:p>
          <a:p>
            <a:r>
              <a:rPr lang="ja-JP" altLang="en-US" sz="2000" dirty="0"/>
              <a:t>（光の速度不変の原理）</a:t>
            </a:r>
            <a:endParaRPr lang="en-US" altLang="ja-JP"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2000" dirty="0"/>
              <a:t>特殊相対性理論の帰結</a:t>
            </a:r>
            <a:br>
              <a:rPr lang="en-US" altLang="ja-JP" sz="2000" dirty="0"/>
            </a:br>
            <a:r>
              <a:rPr lang="ja-JP" altLang="en-US" sz="2800" dirty="0"/>
              <a:t>光の速度に近い速度で運動しているものは縮んで見える</a:t>
            </a:r>
            <a:endParaRPr lang="ja-JP" altLang="en-US" sz="2000" dirty="0"/>
          </a:p>
        </p:txBody>
      </p:sp>
      <p:pic>
        <p:nvPicPr>
          <p:cNvPr id="4" name="図 3" descr="800px-Ba_b777-200_g-ymmd_arp.jpg"/>
          <p:cNvPicPr>
            <a:picLocks noChangeAspect="1"/>
          </p:cNvPicPr>
          <p:nvPr/>
        </p:nvPicPr>
        <p:blipFill>
          <a:blip r:embed="rId3"/>
          <a:stretch>
            <a:fillRect/>
          </a:stretch>
        </p:blipFill>
        <p:spPr>
          <a:xfrm flipH="1">
            <a:off x="469900" y="4216400"/>
            <a:ext cx="2438401" cy="1498600"/>
          </a:xfrm>
          <a:prstGeom prst="rect">
            <a:avLst/>
          </a:prstGeom>
        </p:spPr>
      </p:pic>
      <p:pic>
        <p:nvPicPr>
          <p:cNvPr id="5" name="図 4" descr="770px-Atlantis_on_Shuttle_Carrier_Aircraft.jpg"/>
          <p:cNvPicPr>
            <a:picLocks noChangeAspect="1"/>
          </p:cNvPicPr>
          <p:nvPr/>
        </p:nvPicPr>
        <p:blipFill>
          <a:blip r:embed="rId4"/>
          <a:stretch>
            <a:fillRect/>
          </a:stretch>
        </p:blipFill>
        <p:spPr>
          <a:xfrm>
            <a:off x="6057901" y="1409700"/>
            <a:ext cx="2628900" cy="1828800"/>
          </a:xfrm>
          <a:prstGeom prst="rect">
            <a:avLst/>
          </a:prstGeom>
        </p:spPr>
      </p:pic>
      <p:cxnSp>
        <p:nvCxnSpPr>
          <p:cNvPr id="6" name="直線矢印コネクタ 5"/>
          <p:cNvCxnSpPr/>
          <p:nvPr/>
        </p:nvCxnSpPr>
        <p:spPr>
          <a:xfrm rot="10800000">
            <a:off x="4606372" y="2476501"/>
            <a:ext cx="1413428" cy="12700"/>
          </a:xfrm>
          <a:prstGeom prst="straightConnector1">
            <a:avLst/>
          </a:prstGeom>
          <a:ln w="4762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 name="直線矢印コネクタ 6"/>
          <p:cNvCxnSpPr/>
          <p:nvPr/>
        </p:nvCxnSpPr>
        <p:spPr>
          <a:xfrm flipV="1">
            <a:off x="2946400" y="4914900"/>
            <a:ext cx="1333500" cy="12701"/>
          </a:xfrm>
          <a:prstGeom prst="straightConnector1">
            <a:avLst/>
          </a:prstGeom>
          <a:ln w="47625"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 name="円/楕円 7"/>
          <p:cNvSpPr/>
          <p:nvPr/>
        </p:nvSpPr>
        <p:spPr>
          <a:xfrm>
            <a:off x="1981200" y="4406900"/>
            <a:ext cx="203200" cy="266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739900" y="3867150"/>
            <a:ext cx="319314" cy="4191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568450" y="3200797"/>
            <a:ext cx="444500" cy="583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1" name="図 10" descr="770px-Atlantis_on_Shuttle_Carrier_Aircraft.jpg"/>
          <p:cNvPicPr>
            <a:picLocks noChangeAspect="1"/>
          </p:cNvPicPr>
          <p:nvPr/>
        </p:nvPicPr>
        <p:blipFill>
          <a:blip r:embed="rId4"/>
          <a:stretch>
            <a:fillRect/>
          </a:stretch>
        </p:blipFill>
        <p:spPr>
          <a:xfrm>
            <a:off x="1149350" y="1371997"/>
            <a:ext cx="1282699" cy="1828800"/>
          </a:xfrm>
          <a:prstGeom prst="rect">
            <a:avLst/>
          </a:prstGeom>
        </p:spPr>
      </p:pic>
      <p:pic>
        <p:nvPicPr>
          <p:cNvPr id="12" name="図 11" descr="800px-Ba_b777-200_g-ymmd_arp.jpg"/>
          <p:cNvPicPr>
            <a:picLocks noChangeAspect="1"/>
          </p:cNvPicPr>
          <p:nvPr/>
        </p:nvPicPr>
        <p:blipFill>
          <a:blip r:embed="rId3"/>
          <a:stretch>
            <a:fillRect/>
          </a:stretch>
        </p:blipFill>
        <p:spPr>
          <a:xfrm flipH="1">
            <a:off x="7099299" y="4133452"/>
            <a:ext cx="1079501" cy="1498600"/>
          </a:xfrm>
          <a:prstGeom prst="rect">
            <a:avLst/>
          </a:prstGeom>
        </p:spPr>
      </p:pic>
      <p:sp>
        <p:nvSpPr>
          <p:cNvPr id="13" name="円/楕円 12"/>
          <p:cNvSpPr/>
          <p:nvPr/>
        </p:nvSpPr>
        <p:spPr>
          <a:xfrm>
            <a:off x="7194550" y="3473847"/>
            <a:ext cx="444500" cy="5834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7181850" y="2971800"/>
            <a:ext cx="319314" cy="4191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7194550" y="2616200"/>
            <a:ext cx="203200" cy="2667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81050" y="6007100"/>
            <a:ext cx="8109612" cy="646331"/>
          </a:xfrm>
          <a:prstGeom prst="rect">
            <a:avLst/>
          </a:prstGeom>
          <a:noFill/>
        </p:spPr>
        <p:txBody>
          <a:bodyPr wrap="none" rtlCol="0">
            <a:spAutoFit/>
          </a:bodyPr>
          <a:lstStyle/>
          <a:p>
            <a:r>
              <a:rPr kumimoji="1" lang="ja-JP" altLang="en-US" dirty="0"/>
              <a:t>注：運動する他人が縮んで「見える」のであって、動いている本人にとっては同じ。</a:t>
            </a:r>
            <a:endParaRPr kumimoji="1" lang="en-US" altLang="ja-JP" dirty="0"/>
          </a:p>
          <a:p>
            <a:r>
              <a:rPr kumimoji="1" lang="ja-JP" altLang="en-US" dirty="0"/>
              <a:t>時間もゆっくり進んでみえる（双子のパラドックス）</a:t>
            </a:r>
            <a:endParaRPr kumimoji="1" lang="en-US" altLang="ja-JP"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D82179-1CF0-3F4C-B904-FC77653A3ACC}"/>
              </a:ext>
            </a:extLst>
          </p:cNvPr>
          <p:cNvSpPr>
            <a:spLocks noGrp="1"/>
          </p:cNvSpPr>
          <p:nvPr>
            <p:ph type="title"/>
          </p:nvPr>
        </p:nvSpPr>
        <p:spPr/>
        <p:txBody>
          <a:bodyPr/>
          <a:lstStyle/>
          <a:p>
            <a:r>
              <a:rPr kumimoji="1" lang="ja-JP" altLang="en-US">
                <a:latin typeface="Hiragino Kaku Gothic ProN W3" panose="020B0300000000000000" pitchFamily="34" charset="-128"/>
                <a:ea typeface="Hiragino Kaku Gothic ProN W3" panose="020B0300000000000000" pitchFamily="34" charset="-128"/>
              </a:rPr>
              <a:t>原理と理論</a:t>
            </a:r>
          </a:p>
        </p:txBody>
      </p:sp>
      <p:sp>
        <p:nvSpPr>
          <p:cNvPr id="3" name="コンテンツ プレースホルダー 2">
            <a:extLst>
              <a:ext uri="{FF2B5EF4-FFF2-40B4-BE49-F238E27FC236}">
                <a16:creationId xmlns:a16="http://schemas.microsoft.com/office/drawing/2014/main" id="{DA7DC771-9B38-6347-98C6-6D8EA35EAF56}"/>
              </a:ext>
            </a:extLst>
          </p:cNvPr>
          <p:cNvSpPr>
            <a:spLocks noGrp="1"/>
          </p:cNvSpPr>
          <p:nvPr>
            <p:ph idx="1"/>
          </p:nvPr>
        </p:nvSpPr>
        <p:spPr/>
        <p:txBody>
          <a:bodyPr>
            <a:normAutofit fontScale="70000" lnSpcReduction="20000"/>
          </a:bodyPr>
          <a:lstStyle/>
          <a:p>
            <a:pPr>
              <a:lnSpc>
                <a:spcPct val="120000"/>
              </a:lnSpc>
            </a:pPr>
            <a:r>
              <a:rPr kumimoji="1" lang="ja-JP" altLang="en-US">
                <a:latin typeface="Hiragino Kaku Gothic ProN W3" panose="020B0300000000000000" pitchFamily="34" charset="-128"/>
                <a:ea typeface="Hiragino Kaku Gothic ProN W3" panose="020B0300000000000000" pitchFamily="34" charset="-128"/>
              </a:rPr>
              <a:t>アインシュタインは、地球上のどの方向に進む光の速度を測ってもその速度が変わらないということから、宇宙に絶対的な静止空間があり、その中を地球や光が運動しているという古典的な描像を捨て、「どのように運動している物体から見ても光の速度は一定に見える」ことを事実として受け入れ（光速度不変）、逆に空間や時間の性質がそのようにできているのだと考えて、特殊相対性理論を作った。</a:t>
            </a:r>
            <a:endParaRPr kumimoji="1" lang="en-US" altLang="ja-JP" dirty="0">
              <a:latin typeface="Hiragino Kaku Gothic ProN W3" panose="020B0300000000000000" pitchFamily="34" charset="-128"/>
              <a:ea typeface="Hiragino Kaku Gothic ProN W3" panose="020B0300000000000000" pitchFamily="34" charset="-128"/>
            </a:endParaRPr>
          </a:p>
          <a:p>
            <a:pPr>
              <a:lnSpc>
                <a:spcPct val="120000"/>
              </a:lnSpc>
            </a:pPr>
            <a:r>
              <a:rPr kumimoji="1" lang="ja-JP" altLang="en-US">
                <a:latin typeface="Hiragino Kaku Gothic ProN W3" panose="020B0300000000000000" pitchFamily="34" charset="-128"/>
                <a:ea typeface="Hiragino Kaku Gothic ProN W3" panose="020B0300000000000000" pitchFamily="34" charset="-128"/>
              </a:rPr>
              <a:t>つまり「光速度不変」は相対性理論が採用した「原理」である。原理</a:t>
            </a:r>
            <a:r>
              <a:rPr lang="ja-JP" altLang="en-US">
                <a:latin typeface="Hiragino Kaku Gothic ProN W3" panose="020B0300000000000000" pitchFamily="34" charset="-128"/>
                <a:ea typeface="Hiragino Kaku Gothic ProN W3" panose="020B0300000000000000" pitchFamily="34" charset="-128"/>
              </a:rPr>
              <a:t>は「なぜそうなるのか」は問わない、「世界はそういう風にできている」という前提。原理に基づいて理論を作り、その理論の予言が実験と合っていれば、その原理は正しいらしいということになる。</a:t>
            </a:r>
            <a:endParaRPr kumimoji="1" lang="en-US" altLang="ja-JP" dirty="0">
              <a:latin typeface="Hiragino Kaku Gothic ProN W3" panose="020B0300000000000000" pitchFamily="34" charset="-128"/>
              <a:ea typeface="Hiragino Kaku Gothic ProN W3" panose="020B0300000000000000" pitchFamily="34" charset="-128"/>
            </a:endParaRPr>
          </a:p>
          <a:p>
            <a:endParaRPr kumimoji="1" lang="ja-JP" altLang="en-US">
              <a:latin typeface="Hiragino Kaku Gothic ProN W3" panose="020B0300000000000000" pitchFamily="34" charset="-128"/>
              <a:ea typeface="Hiragino Kaku Gothic ProN W3" panose="020B0300000000000000" pitchFamily="34" charset="-128"/>
            </a:endParaRPr>
          </a:p>
        </p:txBody>
      </p:sp>
    </p:spTree>
    <p:extLst>
      <p:ext uri="{BB962C8B-B14F-4D97-AF65-F5344CB8AC3E}">
        <p14:creationId xmlns:p14="http://schemas.microsoft.com/office/powerpoint/2010/main" val="34265780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7470</TotalTime>
  <Words>896</Words>
  <Application>Microsoft Macintosh PowerPoint</Application>
  <PresentationFormat>画面に合わせる (4:3)</PresentationFormat>
  <Paragraphs>76</Paragraphs>
  <Slides>9</Slides>
  <Notes>8</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4" baseType="lpstr">
      <vt:lpstr>Hiragino Kaku Gothic ProN W3</vt:lpstr>
      <vt:lpstr>Arial</vt:lpstr>
      <vt:lpstr>Calibri</vt:lpstr>
      <vt:lpstr>Office テーマ</vt:lpstr>
      <vt:lpstr>数式</vt:lpstr>
      <vt:lpstr>アルベルト・アインシュタイン Albert Einstein, 1879-1955</vt:lpstr>
      <vt:lpstr>ラッセル・アインシュタイン宣言（1955年、ロンドン）</vt:lpstr>
      <vt:lpstr>特殊相対性理論 (A. Einstein, 1905)</vt:lpstr>
      <vt:lpstr>「相対性」の意味</vt:lpstr>
      <vt:lpstr>日常感覚の世界</vt:lpstr>
      <vt:lpstr>本当はこうなっている</vt:lpstr>
      <vt:lpstr>光の場合</vt:lpstr>
      <vt:lpstr>特殊相対性理論の帰結 光の速度に近い速度で運動しているものは縮んで見える</vt:lpstr>
      <vt:lpstr>原理と理論</vt:lpstr>
    </vt:vector>
  </TitlesOfParts>
  <Company>京都大学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京都精華大学 基礎講義 自然科学論B　 〜宇宙科学と人文社会科学・芸術表現〜</dc:title>
  <dc:creator>磯部 洋明</dc:creator>
  <cp:lastModifiedBy>Isobe Hiroaki</cp:lastModifiedBy>
  <cp:revision>105</cp:revision>
  <cp:lastPrinted>2012-06-25T23:32:21Z</cp:lastPrinted>
  <dcterms:created xsi:type="dcterms:W3CDTF">2010-11-09T02:04:02Z</dcterms:created>
  <dcterms:modified xsi:type="dcterms:W3CDTF">2019-10-14T03:40:17Z</dcterms:modified>
</cp:coreProperties>
</file>