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58" r:id="rId4"/>
    <p:sldId id="257" r:id="rId5"/>
    <p:sldId id="287" r:id="rId6"/>
    <p:sldId id="261" r:id="rId7"/>
    <p:sldId id="264" r:id="rId8"/>
    <p:sldId id="265" r:id="rId9"/>
    <p:sldId id="267" r:id="rId10"/>
    <p:sldId id="268" r:id="rId11"/>
    <p:sldId id="260" r:id="rId12"/>
    <p:sldId id="269" r:id="rId13"/>
    <p:sldId id="296" r:id="rId14"/>
    <p:sldId id="297" r:id="rId15"/>
    <p:sldId id="270" r:id="rId16"/>
    <p:sldId id="277" r:id="rId17"/>
    <p:sldId id="272" r:id="rId18"/>
    <p:sldId id="282" r:id="rId19"/>
    <p:sldId id="278" r:id="rId20"/>
    <p:sldId id="280" r:id="rId21"/>
    <p:sldId id="284" r:id="rId22"/>
    <p:sldId id="285" r:id="rId23"/>
    <p:sldId id="289" r:id="rId24"/>
    <p:sldId id="288" r:id="rId25"/>
    <p:sldId id="291" r:id="rId26"/>
    <p:sldId id="290" r:id="rId27"/>
    <p:sldId id="292" r:id="rId28"/>
    <p:sldId id="294" r:id="rId29"/>
    <p:sldId id="295" r:id="rId30"/>
    <p:sldId id="263" r:id="rId31"/>
    <p:sldId id="275" r:id="rId32"/>
    <p:sldId id="274" r:id="rId3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128" autoAdjust="0"/>
  </p:normalViewPr>
  <p:slideViewPr>
    <p:cSldViewPr snapToGrid="0" snapToObjects="1">
      <p:cViewPr varScale="1">
        <p:scale>
          <a:sx n="93" d="100"/>
          <a:sy n="93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8E174-0C1A-C14F-B59C-E75897D6A82E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EA743-C85D-C74F-8933-43AB8BCCE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9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D6C97-F385-4D4C-93C1-716B46720B6D}" type="slidenum">
              <a:rPr lang="en-US" altLang="ja-JP" smtClean="0"/>
              <a:pPr/>
              <a:t>6</a:t>
            </a:fld>
            <a:endParaRPr lang="en-US" altLang="ja-JP" smtClean="0"/>
          </a:p>
        </p:txBody>
      </p:sp>
      <p:sp>
        <p:nvSpPr>
          <p:cNvPr id="637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7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9430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469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819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39A67-DAEB-6146-9F48-D1B392DF0DC2}" type="slidenum">
              <a:rPr lang="en-US" altLang="ja-JP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29</a:t>
            </a:fld>
            <a:endParaRPr lang="en-US" altLang="ja-JP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b2</a:t>
            </a:r>
            <a:r>
              <a:rPr lang="ja-JP" alt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ちわ</a:t>
            </a:r>
            <a:endParaRPr lang="ja-JP" alt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5383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0A285-A13C-4572-8544-1BA77758E2AF}" type="slidenum">
              <a:rPr lang="en-US" altLang="ja-JP" smtClean="0"/>
              <a:pPr/>
              <a:t>31</a:t>
            </a:fld>
            <a:endParaRPr lang="en-US" altLang="ja-JP" smtClean="0"/>
          </a:p>
        </p:txBody>
      </p:sp>
      <p:sp>
        <p:nvSpPr>
          <p:cNvPr id="634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25598-0B96-4F4A-A66F-06E1D740B7C1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61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FBC029-3385-44CD-8740-858C40B849EF}" type="slidenum">
              <a:rPr lang="en-US" altLang="ja-JP" smtClean="0"/>
              <a:pPr>
                <a:defRPr/>
              </a:pPr>
              <a:t>7</a:t>
            </a:fld>
            <a:endParaRPr lang="en-US" altLang="ja-JP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691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54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1A491-9FE8-0B41-AA39-1FD52BD7168A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b2</a:t>
            </a:r>
            <a:r>
              <a:rPr lang="ja-JP" altLang="en-US" dirty="0" smtClean="0"/>
              <a:t>ち</a:t>
            </a:r>
            <a:endParaRPr lang="ja-JP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196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585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7446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754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6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46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3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253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16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165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66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36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708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94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A9D7E-7B08-074D-AFC6-76A2B66B29E1}" type="datetimeFigureOut">
              <a:rPr kumimoji="1" lang="ja-JP" altLang="en-US" smtClean="0"/>
              <a:t>12/05/06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09889-01AF-4C4E-B8EC-05E25B051A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08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7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8.png"/><Relationship Id="rId1" Type="http://schemas.microsoft.com/office/2007/relationships/media" Target="file://localhost/Users/isobe/Movies/sun/UnsharpNov91Red.mpg" TargetMode="External"/><Relationship Id="rId2" Type="http://schemas.openxmlformats.org/officeDocument/2006/relationships/video" Target="file://localhost/Users/isobe/Movies/sun/UnsharpNov91Red.m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9.png"/><Relationship Id="rId1" Type="http://schemas.microsoft.com/office/2007/relationships/media" Target="file://localhost/Users/isobe/Movies/sun/990318_195.mpg" TargetMode="External"/><Relationship Id="rId2" Type="http://schemas.openxmlformats.org/officeDocument/2006/relationships/video" Target="file://localhost/Users/isobe/Movies/sun/990318_195.m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0.png"/><Relationship Id="rId6" Type="http://schemas.openxmlformats.org/officeDocument/2006/relationships/image" Target="../media/image6.jpg"/><Relationship Id="rId1" Type="http://schemas.microsoft.com/office/2007/relationships/media" Target="file://localhost/Users/isobe/Movies/Hinode/flare/Flare061213CaH.mpg" TargetMode="External"/><Relationship Id="rId2" Type="http://schemas.openxmlformats.org/officeDocument/2006/relationships/video" Target="file://localhost/Users/isobe/Movies/Hinode/flare/Flare061213CaH.m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1.png"/><Relationship Id="rId6" Type="http://schemas.openxmlformats.org/officeDocument/2006/relationships/image" Target="../media/image6.jpg"/><Relationship Id="rId1" Type="http://schemas.microsoft.com/office/2007/relationships/media" Target="file://localhost/Users/isobe/Movies/sun/T171_X14_010415.mov" TargetMode="External"/><Relationship Id="rId2" Type="http://schemas.openxmlformats.org/officeDocument/2006/relationships/video" Target="file://localhost/Users/isobe/Movies/sun/T171_X14_010415.mo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2.png"/><Relationship Id="rId1" Type="http://schemas.microsoft.com/office/2007/relationships/media" Target="file://localhost/Users/isobe/Movies/sun/lasc_aug_99sm.mpg" TargetMode="External"/><Relationship Id="rId2" Type="http://schemas.openxmlformats.org/officeDocument/2006/relationships/video" Target="file://localhost/Users/isobe/Movies/sun/lasc_aug_99sm.m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33.png"/><Relationship Id="rId1" Type="http://schemas.microsoft.com/office/2007/relationships/media" Target="file://localhost/Users/isobe/Movies/etc/recon.mpg" TargetMode="External"/><Relationship Id="rId2" Type="http://schemas.openxmlformats.org/officeDocument/2006/relationships/video" Target="file://localhost/Users/isobe/Movies/etc/recon.m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2012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21</a:t>
            </a:r>
            <a:r>
              <a:rPr kumimoji="1" lang="ja-JP" altLang="en-US" dirty="0" smtClean="0"/>
              <a:t>日金環日食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（中高生向け資料）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424816" y="517184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altLang="ja-JP" sz="1600" dirty="0" smtClean="0">
                <a:solidFill>
                  <a:srgbClr val="000000"/>
                </a:solidFill>
              </a:rPr>
              <a:t>ver12.05.06 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磯部洋明</a:t>
            </a: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algn="r"/>
            <a:r>
              <a:rPr lang="ja-JP" altLang="en-US" sz="1600" dirty="0" smtClean="0">
                <a:solidFill>
                  <a:srgbClr val="000000"/>
                </a:solidFill>
              </a:rPr>
              <a:t>資料提供：</a:t>
            </a:r>
            <a:endParaRPr lang="en-US" altLang="ja-JP" sz="1600" dirty="0" smtClean="0">
              <a:solidFill>
                <a:srgbClr val="000000"/>
              </a:solidFill>
            </a:endParaRPr>
          </a:p>
          <a:p>
            <a:pPr algn="r"/>
            <a:r>
              <a:rPr lang="ja-JP" altLang="en-US" sz="1600" dirty="0" smtClean="0">
                <a:solidFill>
                  <a:srgbClr val="000000"/>
                </a:solidFill>
              </a:rPr>
              <a:t>黒河宏企（</a:t>
            </a:r>
            <a:r>
              <a:rPr lang="en-US" altLang="ja-JP" sz="1600" dirty="0" smtClean="0">
                <a:solidFill>
                  <a:srgbClr val="000000"/>
                </a:solidFill>
              </a:rPr>
              <a:t>NPO</a:t>
            </a:r>
            <a:r>
              <a:rPr lang="ja-JP" altLang="en-US" sz="1600" dirty="0" smtClean="0">
                <a:solidFill>
                  <a:srgbClr val="000000"/>
                </a:solidFill>
              </a:rPr>
              <a:t>法人花山星空ネットワーク）</a:t>
            </a:r>
            <a:endParaRPr lang="en-US" altLang="ja-JP" sz="1600" dirty="0" smtClean="0">
              <a:solidFill>
                <a:srgbClr val="000000"/>
              </a:solidFill>
            </a:endParaRPr>
          </a:p>
          <a:p>
            <a:pPr algn="r"/>
            <a:r>
              <a:rPr lang="ja-JP" altLang="en-US" sz="1600" dirty="0" smtClean="0">
                <a:solidFill>
                  <a:srgbClr val="000000"/>
                </a:solidFill>
              </a:rPr>
              <a:t>石井貴子（京大理附属天文台）</a:t>
            </a:r>
            <a:endParaRPr lang="en-US" altLang="ja-JP" sz="1600" dirty="0" smtClean="0">
              <a:solidFill>
                <a:srgbClr val="000000"/>
              </a:solidFill>
            </a:endParaRPr>
          </a:p>
          <a:p>
            <a:pPr algn="r"/>
            <a:r>
              <a:rPr kumimoji="1" lang="ja-JP" altLang="en-US" sz="1600" dirty="0" smtClean="0">
                <a:solidFill>
                  <a:srgbClr val="000000"/>
                </a:solidFill>
              </a:rPr>
              <a:t>国立天文台、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JAXA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、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NASA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0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440" y="-81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/>
              <a:t>日食の観測方法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" y="2709132"/>
            <a:ext cx="2764400" cy="1167905"/>
          </a:xfrm>
          <a:prstGeom prst="rect">
            <a:avLst/>
          </a:prstGeom>
        </p:spPr>
      </p:pic>
      <p:pic>
        <p:nvPicPr>
          <p:cNvPr id="5" name="図 4" descr="C:\kurokawa2_2010Feb25\NPO\グッズ製作\太陽めがね\2011\宣伝写真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2886" y="562602"/>
            <a:ext cx="3343914" cy="238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0" y="3969967"/>
            <a:ext cx="2764400" cy="15053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648523" y="1130732"/>
            <a:ext cx="331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1. </a:t>
            </a:r>
            <a:r>
              <a:rPr kumimoji="1" lang="ja-JP" altLang="en-US" sz="2000" dirty="0" smtClean="0"/>
              <a:t>専用の太陽めがね・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日食めがねを使う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49888" y="3115548"/>
            <a:ext cx="3314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2</a:t>
            </a:r>
            <a:r>
              <a:rPr kumimoji="1" lang="en-US" altLang="ja-JP" sz="2000" dirty="0" smtClean="0"/>
              <a:t>. </a:t>
            </a:r>
            <a:r>
              <a:rPr kumimoji="1" lang="ja-JP" altLang="en-US" sz="2000" dirty="0" smtClean="0"/>
              <a:t>小さな手鏡で太陽光を反射させ、</a:t>
            </a:r>
            <a:r>
              <a:rPr kumimoji="1" lang="en-US" altLang="ja-JP" sz="2000" dirty="0" smtClean="0"/>
              <a:t>10m</a:t>
            </a:r>
            <a:r>
              <a:rPr kumimoji="1" lang="ja-JP" altLang="en-US" sz="2000" dirty="0" smtClean="0"/>
              <a:t>ほど離れた壁に映してみる</a:t>
            </a:r>
            <a:r>
              <a:rPr lang="ja-JP" altLang="en-US" sz="2000" dirty="0" smtClean="0"/>
              <a:t>。欠けた太陽の形が分かります。人に向けないよう注意！</a:t>
            </a:r>
            <a:endParaRPr kumimoji="1" lang="en-US" altLang="ja-JP" sz="2000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086" y="3797737"/>
            <a:ext cx="2713986" cy="296313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911819" y="5475333"/>
            <a:ext cx="3314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3</a:t>
            </a:r>
            <a:r>
              <a:rPr kumimoji="1" lang="en-US" altLang="ja-JP" sz="2000" dirty="0" smtClean="0"/>
              <a:t>. </a:t>
            </a:r>
            <a:r>
              <a:rPr lang="ja-JP" altLang="en-US" sz="2000" dirty="0" smtClean="0"/>
              <a:t>木漏れ日を観察する。「ピンホールカメラ」の原理で、木漏れ日が欠けた太陽の形になります。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37312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近い将来日本で見られる日食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2000" dirty="0"/>
              <a:t>2016</a:t>
            </a:r>
            <a:r>
              <a:rPr lang="ja-JP" altLang="en-US" sz="2000" dirty="0"/>
              <a:t>年 ３月  ９日 </a:t>
            </a:r>
            <a:r>
              <a:rPr lang="ja-JP" altLang="en-US" sz="2000" dirty="0" smtClean="0"/>
              <a:t>全国</a:t>
            </a:r>
            <a:r>
              <a:rPr lang="ja-JP" altLang="en-US" sz="2000" dirty="0"/>
              <a:t>で部分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2019</a:t>
            </a:r>
            <a:r>
              <a:rPr lang="ja-JP" altLang="en-US" sz="2000" dirty="0"/>
              <a:t>年 １月  ６日 </a:t>
            </a:r>
            <a:r>
              <a:rPr lang="ja-JP" altLang="en-US" sz="2000" dirty="0" smtClean="0"/>
              <a:t>全国</a:t>
            </a:r>
            <a:r>
              <a:rPr lang="ja-JP" altLang="en-US" sz="2000" dirty="0"/>
              <a:t>で部分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2019</a:t>
            </a:r>
            <a:r>
              <a:rPr lang="ja-JP" altLang="en-US" sz="2000" dirty="0"/>
              <a:t>年 </a:t>
            </a:r>
            <a:r>
              <a:rPr lang="en-US" altLang="ja-JP" sz="2000" dirty="0"/>
              <a:t>12</a:t>
            </a:r>
            <a:r>
              <a:rPr lang="ja-JP" altLang="en-US" sz="2000" dirty="0"/>
              <a:t>月  </a:t>
            </a:r>
            <a:r>
              <a:rPr lang="en-US" altLang="ja-JP" sz="2000" dirty="0"/>
              <a:t>26</a:t>
            </a:r>
            <a:r>
              <a:rPr lang="ja-JP" altLang="en-US" sz="2000" dirty="0"/>
              <a:t>日 </a:t>
            </a:r>
            <a:r>
              <a:rPr lang="ja-JP" altLang="en-US" sz="2000" dirty="0" smtClean="0"/>
              <a:t>関東</a:t>
            </a:r>
            <a:r>
              <a:rPr lang="ja-JP" altLang="en-US" sz="2000" dirty="0"/>
              <a:t>より北で日没帯食（部分</a:t>
            </a:r>
            <a:r>
              <a:rPr lang="ja-JP" altLang="en-US" sz="2000" dirty="0" smtClean="0"/>
              <a:t>）</a:t>
            </a:r>
            <a:endParaRPr lang="ja-JP" altLang="en-US" sz="2000" dirty="0"/>
          </a:p>
          <a:p>
            <a:r>
              <a:rPr lang="en-US" altLang="ja-JP" sz="2000" dirty="0"/>
              <a:t>2020</a:t>
            </a:r>
            <a:r>
              <a:rPr lang="ja-JP" altLang="en-US" sz="2000" dirty="0"/>
              <a:t>年 ６月  </a:t>
            </a:r>
            <a:r>
              <a:rPr lang="en-US" altLang="ja-JP" sz="2000" dirty="0"/>
              <a:t>21</a:t>
            </a:r>
            <a:r>
              <a:rPr lang="ja-JP" altLang="en-US" sz="2000" dirty="0"/>
              <a:t>日 </a:t>
            </a:r>
            <a:r>
              <a:rPr lang="ja-JP" altLang="en-US" sz="2000" dirty="0" smtClean="0"/>
              <a:t>全国</a:t>
            </a:r>
            <a:r>
              <a:rPr lang="ja-JP" altLang="en-US" sz="2000" dirty="0"/>
              <a:t>で部分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2023</a:t>
            </a:r>
            <a:r>
              <a:rPr lang="ja-JP" altLang="en-US" sz="2000" dirty="0"/>
              <a:t>年 ４月  </a:t>
            </a:r>
            <a:r>
              <a:rPr lang="en-US" altLang="ja-JP" sz="2000" dirty="0"/>
              <a:t>20</a:t>
            </a:r>
            <a:r>
              <a:rPr lang="ja-JP" altLang="en-US" sz="2000" dirty="0"/>
              <a:t>日  </a:t>
            </a:r>
            <a:r>
              <a:rPr lang="ja-JP" altLang="en-US" sz="2000" dirty="0" smtClean="0"/>
              <a:t>九州</a:t>
            </a:r>
            <a:r>
              <a:rPr lang="ja-JP" altLang="en-US" sz="2000" dirty="0"/>
              <a:t>～東海の南岸で部分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2030</a:t>
            </a:r>
            <a:r>
              <a:rPr lang="ja-JP" altLang="en-US" sz="2000" dirty="0"/>
              <a:t>年 </a:t>
            </a:r>
            <a:r>
              <a:rPr lang="en-US" altLang="ja-JP" sz="2000" dirty="0"/>
              <a:t>6</a:t>
            </a:r>
            <a:r>
              <a:rPr lang="ja-JP" altLang="en-US" sz="2000" dirty="0"/>
              <a:t>月  １日 </a:t>
            </a:r>
            <a:r>
              <a:rPr lang="ja-JP" altLang="en-US" sz="2000" dirty="0" smtClean="0"/>
              <a:t>北海道</a:t>
            </a:r>
            <a:r>
              <a:rPr lang="ja-JP" altLang="en-US" sz="2000" dirty="0"/>
              <a:t>で金環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2031</a:t>
            </a:r>
            <a:r>
              <a:rPr lang="ja-JP" altLang="en-US" sz="2000" dirty="0"/>
              <a:t>年 </a:t>
            </a:r>
            <a:r>
              <a:rPr lang="en-US" altLang="ja-JP" sz="2000" dirty="0"/>
              <a:t>5</a:t>
            </a:r>
            <a:r>
              <a:rPr lang="ja-JP" altLang="en-US" sz="2000" dirty="0"/>
              <a:t>月  </a:t>
            </a:r>
            <a:r>
              <a:rPr lang="en-US" altLang="ja-JP" sz="2000" dirty="0"/>
              <a:t>21</a:t>
            </a:r>
            <a:r>
              <a:rPr lang="ja-JP" altLang="en-US" sz="2000" dirty="0"/>
              <a:t>日  </a:t>
            </a:r>
            <a:r>
              <a:rPr lang="ja-JP" altLang="en-US" sz="2000" dirty="0" smtClean="0"/>
              <a:t>九州</a:t>
            </a:r>
            <a:r>
              <a:rPr lang="ja-JP" altLang="en-US" sz="2000" dirty="0"/>
              <a:t>の南部以南で部分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2032</a:t>
            </a:r>
            <a:r>
              <a:rPr lang="ja-JP" altLang="en-US" sz="2000" dirty="0"/>
              <a:t>年 </a:t>
            </a:r>
            <a:r>
              <a:rPr lang="en-US" altLang="ja-JP" sz="2000" dirty="0"/>
              <a:t>11</a:t>
            </a:r>
            <a:r>
              <a:rPr lang="ja-JP" altLang="en-US" sz="2000" dirty="0"/>
              <a:t>月  ３日 </a:t>
            </a:r>
            <a:r>
              <a:rPr lang="ja-JP" altLang="en-US" sz="2000" dirty="0" smtClean="0"/>
              <a:t>関東</a:t>
            </a:r>
            <a:r>
              <a:rPr lang="ja-JP" altLang="en-US" sz="2000" dirty="0"/>
              <a:t>から北で日没帯食（部分</a:t>
            </a:r>
            <a:r>
              <a:rPr lang="ja-JP" altLang="en-US" sz="2000" dirty="0" smtClean="0"/>
              <a:t>）</a:t>
            </a:r>
            <a:endParaRPr lang="ja-JP" altLang="en-US" sz="2000" dirty="0"/>
          </a:p>
          <a:p>
            <a:r>
              <a:rPr lang="en-US" altLang="ja-JP" sz="2000" dirty="0"/>
              <a:t>2035</a:t>
            </a:r>
            <a:r>
              <a:rPr lang="ja-JP" altLang="en-US" sz="2000" dirty="0"/>
              <a:t>年 </a:t>
            </a:r>
            <a:r>
              <a:rPr lang="en-US" altLang="ja-JP" sz="2000" dirty="0"/>
              <a:t>9</a:t>
            </a:r>
            <a:r>
              <a:rPr lang="ja-JP" altLang="en-US" sz="2000" dirty="0"/>
              <a:t>月  ２日 </a:t>
            </a:r>
            <a:r>
              <a:rPr lang="ja-JP" altLang="en-US" sz="2000" dirty="0" smtClean="0"/>
              <a:t>北陸</a:t>
            </a:r>
            <a:r>
              <a:rPr lang="ja-JP" altLang="en-US" sz="2000" dirty="0"/>
              <a:t>～関東で皆既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2041</a:t>
            </a:r>
            <a:r>
              <a:rPr lang="ja-JP" altLang="en-US" sz="2000" dirty="0"/>
              <a:t>年 </a:t>
            </a:r>
            <a:r>
              <a:rPr lang="en-US" altLang="ja-JP" sz="2000" dirty="0"/>
              <a:t>10</a:t>
            </a:r>
            <a:r>
              <a:rPr lang="ja-JP" altLang="en-US" sz="2000" dirty="0"/>
              <a:t>月  </a:t>
            </a:r>
            <a:r>
              <a:rPr lang="en-US" altLang="ja-JP" sz="2000" dirty="0"/>
              <a:t>25</a:t>
            </a:r>
            <a:r>
              <a:rPr lang="ja-JP" altLang="en-US" sz="2000" dirty="0"/>
              <a:t>日 </a:t>
            </a:r>
            <a:r>
              <a:rPr lang="ja-JP" altLang="en-US" sz="2000" dirty="0" smtClean="0">
                <a:solidFill>
                  <a:srgbClr val="FF0000"/>
                </a:solidFill>
              </a:rPr>
              <a:t>京都</a:t>
            </a:r>
            <a:r>
              <a:rPr lang="ja-JP" altLang="en-US" sz="2000" dirty="0"/>
              <a:t>や名古屋で金環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2042</a:t>
            </a:r>
            <a:r>
              <a:rPr lang="ja-JP" altLang="en-US" sz="2000" dirty="0"/>
              <a:t>年 ４月  </a:t>
            </a:r>
            <a:r>
              <a:rPr lang="en-US" altLang="ja-JP" sz="2000" dirty="0"/>
              <a:t>20</a:t>
            </a:r>
            <a:r>
              <a:rPr lang="ja-JP" altLang="en-US" sz="2000" dirty="0"/>
              <a:t>日 </a:t>
            </a:r>
            <a:r>
              <a:rPr lang="ja-JP" altLang="en-US" sz="2000" dirty="0" smtClean="0"/>
              <a:t>八丈島</a:t>
            </a:r>
            <a:r>
              <a:rPr lang="ja-JP" altLang="en-US" sz="2000" dirty="0"/>
              <a:t>と小笠原間の海上で皆既</a:t>
            </a:r>
            <a:r>
              <a:rPr lang="ja-JP" altLang="en-US" sz="2000" dirty="0" smtClean="0"/>
              <a:t>日食</a:t>
            </a:r>
            <a:endParaRPr lang="ja-JP" altLang="en-US" sz="2000" dirty="0"/>
          </a:p>
          <a:p>
            <a:r>
              <a:rPr lang="en-US" altLang="ja-JP" sz="2000" dirty="0"/>
              <a:t>2042</a:t>
            </a:r>
            <a:r>
              <a:rPr lang="ja-JP" altLang="en-US" sz="2000" dirty="0"/>
              <a:t>年 </a:t>
            </a:r>
            <a:r>
              <a:rPr lang="en-US" altLang="ja-JP" sz="2000" dirty="0"/>
              <a:t>10</a:t>
            </a:r>
            <a:r>
              <a:rPr lang="ja-JP" altLang="en-US" sz="2000" dirty="0"/>
              <a:t>月  </a:t>
            </a:r>
            <a:r>
              <a:rPr lang="en-US" altLang="ja-JP" sz="2000" dirty="0"/>
              <a:t>14</a:t>
            </a:r>
            <a:r>
              <a:rPr lang="ja-JP" altLang="en-US" sz="2000" dirty="0"/>
              <a:t>日 </a:t>
            </a:r>
            <a:r>
              <a:rPr lang="ja-JP" altLang="en-US" sz="2000" dirty="0" smtClean="0"/>
              <a:t>種子島</a:t>
            </a:r>
            <a:r>
              <a:rPr lang="ja-JP" altLang="en-US" sz="2000" dirty="0"/>
              <a:t>以南で部分日食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27532" y="6398394"/>
            <a:ext cx="461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日没帯食：欠けた状態で日の入りを迎えること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905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補足資料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lang="ja-JP" altLang="en-US" sz="3200" dirty="0" smtClean="0"/>
              <a:t>（ご自由に取捨選択してお使い下さい）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300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「ひので」衛星が見た日食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074" y="1167661"/>
            <a:ext cx="5104276" cy="51042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2209"/>
            <a:ext cx="2540000" cy="1905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99999" y="3207209"/>
            <a:ext cx="27927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「ひので」</a:t>
            </a:r>
            <a:endParaRPr kumimoji="1" lang="en-US" altLang="ja-JP" dirty="0" smtClean="0"/>
          </a:p>
          <a:p>
            <a:r>
              <a:rPr lang="en-US" altLang="ja-JP" dirty="0" smtClean="0"/>
              <a:t>2006</a:t>
            </a:r>
            <a:r>
              <a:rPr lang="ja-JP" altLang="en-US" dirty="0" smtClean="0"/>
              <a:t>年に打ち上げられた日本の太陽観測衛星。可視光、極端紫外線、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線の</a:t>
            </a:r>
            <a:r>
              <a:rPr lang="en-US" altLang="ja-JP" dirty="0" smtClean="0"/>
              <a:t>3</a:t>
            </a:r>
            <a:r>
              <a:rPr lang="ja-JP" altLang="en-US" dirty="0" smtClean="0"/>
              <a:t>つの望遠鏡で太陽を観測している。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56594" y="6290095"/>
            <a:ext cx="79302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2007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3</a:t>
            </a:r>
            <a:r>
              <a:rPr lang="ja-JP" altLang="en-US" sz="1600" dirty="0" smtClean="0"/>
              <a:t>月 </a:t>
            </a:r>
            <a:r>
              <a:rPr lang="en-US" altLang="ja-JP" sz="1600" dirty="0" smtClean="0"/>
              <a:t>19</a:t>
            </a:r>
            <a:r>
              <a:rPr lang="ja-JP" altLang="en-US" sz="1600" dirty="0" smtClean="0"/>
              <a:t>日</a:t>
            </a:r>
            <a:r>
              <a:rPr lang="ja-JP" altLang="en-US" sz="1600" dirty="0" smtClean="0"/>
              <a:t>にひので</a:t>
            </a:r>
            <a:r>
              <a:rPr lang="en-US" altLang="ja-JP" sz="1600" dirty="0" smtClean="0"/>
              <a:t>X</a:t>
            </a:r>
            <a:r>
              <a:rPr lang="ja-JP" altLang="en-US" sz="1600" dirty="0" smtClean="0"/>
              <a:t>線望遠鏡が観測した日食。</a:t>
            </a:r>
            <a:endParaRPr lang="en-US" altLang="ja-JP" sz="1600" dirty="0" smtClean="0"/>
          </a:p>
          <a:p>
            <a:r>
              <a:rPr lang="ja-JP" altLang="en-US" sz="1600" dirty="0" smtClean="0"/>
              <a:t>動画はこちらから　</a:t>
            </a:r>
            <a:r>
              <a:rPr lang="en-US" altLang="ja-JP" sz="1600" dirty="0" smtClean="0"/>
              <a:t>http://</a:t>
            </a:r>
            <a:r>
              <a:rPr lang="en-US" altLang="ja-JP" sz="1600" dirty="0" err="1" smtClean="0"/>
              <a:t>hinode.nao.ac.jp</a:t>
            </a:r>
            <a:r>
              <a:rPr lang="en-US" altLang="ja-JP" sz="1600" dirty="0" smtClean="0"/>
              <a:t>/news/OldNews2007/070319Eclipse/</a:t>
            </a:r>
            <a:endParaRPr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6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03287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「ひので」衛星が見た月の地形</a:t>
            </a:r>
            <a:endParaRPr kumimoji="1"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756594" y="6290095"/>
            <a:ext cx="79302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2007</a:t>
            </a:r>
            <a:r>
              <a:rPr lang="ja-JP" altLang="en-US" sz="1600" dirty="0" smtClean="0"/>
              <a:t>年</a:t>
            </a:r>
            <a:r>
              <a:rPr lang="en-US" altLang="ja-JP" sz="1600" dirty="0"/>
              <a:t>2</a:t>
            </a:r>
            <a:r>
              <a:rPr lang="ja-JP" altLang="en-US" sz="1600" dirty="0" smtClean="0"/>
              <a:t>月</a:t>
            </a:r>
            <a:r>
              <a:rPr lang="en-US" altLang="ja-JP" sz="1600" dirty="0" smtClean="0"/>
              <a:t>18</a:t>
            </a:r>
            <a:r>
              <a:rPr lang="ja-JP" altLang="en-US" sz="1600" dirty="0" smtClean="0"/>
              <a:t>日</a:t>
            </a:r>
            <a:r>
              <a:rPr lang="ja-JP" altLang="en-US" sz="1600" dirty="0" smtClean="0"/>
              <a:t>にひのでが観測した部分日食。可視連続光。月の地形の凸凹が見える。</a:t>
            </a:r>
            <a:endParaRPr lang="en-US" altLang="ja-JP" sz="1600" dirty="0" smtClean="0"/>
          </a:p>
          <a:p>
            <a:r>
              <a:rPr lang="ja-JP" altLang="en-US" sz="1600" dirty="0" smtClean="0"/>
              <a:t>動画はこちらから　</a:t>
            </a:r>
            <a:r>
              <a:rPr lang="en-US" altLang="ja-JP" sz="1600" dirty="0" smtClean="0"/>
              <a:t>http://</a:t>
            </a:r>
            <a:r>
              <a:rPr lang="en-US" altLang="ja-JP" sz="1600" dirty="0" err="1" smtClean="0"/>
              <a:t>hinode.nao.ac.jp</a:t>
            </a:r>
            <a:r>
              <a:rPr lang="en-US" altLang="ja-JP" sz="1600" dirty="0" smtClean="0"/>
              <a:t>/news/OldNews2007/070319Eclipse/</a:t>
            </a:r>
            <a:endParaRPr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94" y="2317297"/>
            <a:ext cx="7627206" cy="381360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655" y="713622"/>
            <a:ext cx="2908601" cy="143981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7428539" y="1269874"/>
            <a:ext cx="286764" cy="1638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51243" y="939713"/>
            <a:ext cx="19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四角の部分を可視光</a:t>
            </a:r>
            <a:r>
              <a:rPr lang="ja-JP" altLang="en-US" dirty="0" smtClean="0"/>
              <a:t>の高解像度観測</a:t>
            </a:r>
            <a:r>
              <a:rPr kumimoji="1" lang="ja-JP" altLang="en-US" dirty="0" smtClean="0"/>
              <a:t>みると</a:t>
            </a:r>
            <a:r>
              <a:rPr kumimoji="1" lang="en-US" altLang="ja-JP" dirty="0" smtClean="0"/>
              <a:t>...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9502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太陽ってどんな星？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2919" y="1600200"/>
            <a:ext cx="3364160" cy="4525963"/>
          </a:xfrm>
        </p:spPr>
        <p:txBody>
          <a:bodyPr>
            <a:normAutofit fontScale="92500"/>
          </a:bodyPr>
          <a:lstStyle/>
          <a:p>
            <a:r>
              <a:rPr lang="ja-JP" altLang="en-US" sz="2400" dirty="0" smtClean="0"/>
              <a:t>自ら光を放つ「恒星」の一つ</a:t>
            </a:r>
            <a:endParaRPr lang="en-US" altLang="ja-JP" sz="2400" dirty="0"/>
          </a:p>
          <a:p>
            <a:r>
              <a:rPr kumimoji="1" lang="ja-JP" altLang="en-US" sz="2400" dirty="0" smtClean="0"/>
              <a:t>エネルギー源は水素の核融合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地球からの距離：約</a:t>
            </a:r>
            <a:r>
              <a:rPr lang="en-US" altLang="ja-JP" sz="2400" dirty="0" smtClean="0"/>
              <a:t>1</a:t>
            </a:r>
            <a:r>
              <a:rPr lang="ja-JP" altLang="en-US" sz="2400" dirty="0" smtClean="0"/>
              <a:t>億</a:t>
            </a:r>
            <a:r>
              <a:rPr lang="en-US" altLang="ja-JP" sz="2400" dirty="0" smtClean="0"/>
              <a:t>5</a:t>
            </a:r>
            <a:r>
              <a:rPr lang="ja-JP" altLang="en-US" sz="2400" dirty="0" smtClean="0"/>
              <a:t>千万</a:t>
            </a:r>
            <a:r>
              <a:rPr lang="en-US" altLang="ja-JP" sz="2400" dirty="0" smtClean="0"/>
              <a:t>km</a:t>
            </a:r>
          </a:p>
          <a:p>
            <a:r>
              <a:rPr kumimoji="1" lang="ja-JP" altLang="en-US" sz="2400" dirty="0" smtClean="0"/>
              <a:t>直径：約</a:t>
            </a:r>
            <a:r>
              <a:rPr kumimoji="1" lang="en-US" altLang="ja-JP" sz="2400" dirty="0" smtClean="0"/>
              <a:t>140</a:t>
            </a:r>
            <a:r>
              <a:rPr kumimoji="1" lang="ja-JP" altLang="en-US" sz="2400" dirty="0" smtClean="0"/>
              <a:t>万</a:t>
            </a:r>
            <a:r>
              <a:rPr kumimoji="1" lang="en-US" altLang="ja-JP" sz="2400" dirty="0" smtClean="0"/>
              <a:t>km</a:t>
            </a:r>
          </a:p>
          <a:p>
            <a:r>
              <a:rPr lang="ja-JP" altLang="en-US" sz="2400" dirty="0" smtClean="0"/>
              <a:t>質量：約</a:t>
            </a:r>
            <a:r>
              <a:rPr lang="en-US" altLang="ja-JP" sz="2400" dirty="0" smtClean="0"/>
              <a:t>2×10</a:t>
            </a:r>
            <a:r>
              <a:rPr lang="en-US" altLang="ja-JP" sz="2400" baseline="30000" dirty="0" smtClean="0"/>
              <a:t>30</a:t>
            </a:r>
            <a:r>
              <a:rPr lang="en-US" altLang="ja-JP" sz="2400" dirty="0" smtClean="0"/>
              <a:t>kg</a:t>
            </a:r>
          </a:p>
          <a:p>
            <a:r>
              <a:rPr kumimoji="1" lang="ja-JP" altLang="en-US" sz="2400" dirty="0" smtClean="0"/>
              <a:t>表面の温度は約</a:t>
            </a:r>
            <a:r>
              <a:rPr kumimoji="1" lang="en-US" altLang="ja-JP" sz="2400" dirty="0" smtClean="0"/>
              <a:t>6000</a:t>
            </a:r>
            <a:r>
              <a:rPr kumimoji="1" lang="ja-JP" altLang="en-US" sz="2400" dirty="0" smtClean="0"/>
              <a:t>度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黒く見える部分（黒点）は温度が低い（約</a:t>
            </a:r>
            <a:r>
              <a:rPr lang="en-US" altLang="ja-JP" sz="2400" dirty="0" smtClean="0"/>
              <a:t>4000</a:t>
            </a:r>
            <a:r>
              <a:rPr lang="ja-JP" altLang="en-US" sz="2400" dirty="0" smtClean="0"/>
              <a:t>度）</a:t>
            </a:r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  <p:pic>
        <p:nvPicPr>
          <p:cNvPr id="4" name="図 3" descr="w9206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79" y="1600201"/>
            <a:ext cx="5445955" cy="4084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73161" y="6505613"/>
            <a:ext cx="3896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京都大学飛騨天文台フレアモニター望遠鏡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4068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9672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黒点にズームアップすると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924" y="1417638"/>
            <a:ext cx="5165442" cy="490279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033941" y="6334780"/>
            <a:ext cx="5869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400" dirty="0" smtClean="0"/>
              <a:t>動画提供：岡本丈典</a:t>
            </a:r>
            <a:r>
              <a:rPr kumimoji="1" lang="en-US" altLang="ja-JP" sz="1400" dirty="0" smtClean="0"/>
              <a:t>(JAXA)</a:t>
            </a:r>
          </a:p>
          <a:p>
            <a:pPr algn="r"/>
            <a:r>
              <a:rPr lang="ja-JP" altLang="en-US" sz="1400" dirty="0" smtClean="0"/>
              <a:t>入手先：</a:t>
            </a:r>
            <a:r>
              <a:rPr lang="en-US" altLang="ja-JP" sz="1400" dirty="0" smtClean="0"/>
              <a:t>http://</a:t>
            </a:r>
            <a:r>
              <a:rPr lang="en-US" altLang="ja-JP" sz="1400" dirty="0" err="1" smtClean="0"/>
              <a:t>hinode.nao.ac.jp</a:t>
            </a:r>
            <a:r>
              <a:rPr lang="en-US" altLang="ja-JP" sz="1400" dirty="0" smtClean="0"/>
              <a:t>/~</a:t>
            </a:r>
            <a:r>
              <a:rPr lang="en-US" altLang="ja-JP" sz="1400" dirty="0" err="1" smtClean="0"/>
              <a:t>joten</a:t>
            </a:r>
            <a:r>
              <a:rPr lang="en-US" altLang="ja-JP" sz="1400" dirty="0" smtClean="0"/>
              <a:t>/</a:t>
            </a:r>
            <a:r>
              <a:rPr lang="en-US" altLang="ja-JP" sz="1400" dirty="0" err="1" smtClean="0"/>
              <a:t>hinodemovie</a:t>
            </a:r>
            <a:r>
              <a:rPr lang="en-US" altLang="ja-JP" sz="1400" dirty="0" smtClean="0"/>
              <a:t>/kakudai_hinode03.mpg</a:t>
            </a:r>
            <a:endParaRPr kumimoji="1" lang="ja-JP" altLang="en-US" sz="1400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928" y="1631180"/>
            <a:ext cx="3631995" cy="4525963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2400" dirty="0" smtClean="0"/>
              <a:t>黒点の正体は巨大な磁石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周りで動いている模様（粒状斑）は、温められたガスが上昇し、冷えたガスが下降する「対流」によるもの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黒点の一番暗い部分を「暗部」、周りの筋模様がある部分を「半暗部」と呼ぶ。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強力な磁場により対流が抑えられて、温度が下がっている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14993" y="105638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「ひので」衛星可視光望遠鏡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9" name="図 8" descr="Earth_GPN-2000-0011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84" y="377880"/>
            <a:ext cx="745448" cy="74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太陽コロナ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929" y="1631180"/>
            <a:ext cx="3932892" cy="4525963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皆既日食の時にみえる、太陽の外側に広がる大気</a:t>
            </a:r>
            <a:endParaRPr lang="en-US" altLang="ja-JP" sz="2400" dirty="0"/>
          </a:p>
          <a:p>
            <a:r>
              <a:rPr lang="ja-JP" altLang="en-US" sz="2400" dirty="0" smtClean="0"/>
              <a:t>温度は</a:t>
            </a:r>
            <a:r>
              <a:rPr lang="en-US" altLang="ja-JP" sz="2400" dirty="0" smtClean="0"/>
              <a:t>100</a:t>
            </a:r>
            <a:r>
              <a:rPr lang="ja-JP" altLang="en-US" sz="2400" dirty="0" smtClean="0"/>
              <a:t>万度以上！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なぜこんなに高温になっているかはまだ分かっていない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金環日食では残念ながら見えない</a:t>
            </a:r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  <p:pic>
        <p:nvPicPr>
          <p:cNvPr id="4" name="Picture 2" descr="corona_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8587" y="1631180"/>
            <a:ext cx="4864471" cy="4007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20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太陽の内部</a:t>
            </a:r>
            <a:endParaRPr lang="ja-JP" altLang="en-US" sz="3600" dirty="0"/>
          </a:p>
        </p:txBody>
      </p:sp>
      <p:pic>
        <p:nvPicPr>
          <p:cNvPr id="4" name="図 3" descr="Interi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44" y="1417638"/>
            <a:ext cx="5312588" cy="531258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8112" y="1417265"/>
            <a:ext cx="24391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対流層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（ガスの流れでエネルギーを外に運ぶ）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放射層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（光でエネルギーを外に運ぶ）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コア</a:t>
            </a:r>
            <a:endParaRPr lang="en-US" altLang="ja-JP" sz="2400" dirty="0" smtClean="0"/>
          </a:p>
          <a:p>
            <a:r>
              <a:rPr lang="ja-JP" altLang="en-US" sz="2400" dirty="0" smtClean="0"/>
              <a:t>（核融合が起きる場所。温度</a:t>
            </a:r>
            <a:r>
              <a:rPr lang="en-US" altLang="ja-JP" sz="2400" dirty="0" smtClean="0"/>
              <a:t>1500</a:t>
            </a:r>
            <a:r>
              <a:rPr lang="ja-JP" altLang="en-US" sz="2400" dirty="0" smtClean="0"/>
              <a:t>万度）</a:t>
            </a:r>
            <a:endParaRPr lang="en-US" altLang="ja-JP" sz="2400" dirty="0" smtClean="0"/>
          </a:p>
          <a:p>
            <a:endParaRPr kumimoji="1" lang="ja-JP" altLang="en-US" sz="240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707267" y="2484302"/>
            <a:ext cx="1939741" cy="29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stCxn id="5" idx="3"/>
          </p:cNvCxnSpPr>
          <p:nvPr/>
        </p:nvCxnSpPr>
        <p:spPr>
          <a:xfrm flipV="1">
            <a:off x="2707268" y="3698540"/>
            <a:ext cx="2288614" cy="3502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2707267" y="4103286"/>
            <a:ext cx="2707265" cy="1357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49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2119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様々な</a:t>
            </a:r>
            <a:r>
              <a:rPr lang="ja-JP" altLang="en-US" sz="3200" dirty="0" smtClean="0"/>
              <a:t>電磁波</a:t>
            </a:r>
            <a:endParaRPr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31391"/>
            <a:ext cx="7467600" cy="525943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36778" y="6489888"/>
            <a:ext cx="2326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From </a:t>
            </a:r>
            <a:r>
              <a:rPr lang="en-US" altLang="ja-JP" sz="1600" dirty="0" err="1"/>
              <a:t>w</a:t>
            </a:r>
            <a:r>
              <a:rPr kumimoji="1" lang="en-US" altLang="ja-JP" sz="1600" dirty="0" err="1" smtClean="0"/>
              <a:t>ikipedia</a:t>
            </a:r>
            <a:r>
              <a:rPr kumimoji="1" lang="en-US" altLang="ja-JP" sz="1600" dirty="0" smtClean="0"/>
              <a:t> commons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4435" y="6335999"/>
            <a:ext cx="3175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1nm</a:t>
            </a:r>
            <a:r>
              <a:rPr kumimoji="1" lang="ja-JP" altLang="en-US" sz="1400" dirty="0" smtClean="0"/>
              <a:t>（ナノメートル）＝</a:t>
            </a:r>
            <a:r>
              <a:rPr lang="en-US" altLang="ja-JP" sz="1400" dirty="0" smtClean="0"/>
              <a:t>10</a:t>
            </a:r>
            <a:r>
              <a:rPr lang="ja-JP" altLang="en-US" sz="1400" dirty="0" smtClean="0"/>
              <a:t>億分の</a:t>
            </a:r>
            <a:r>
              <a:rPr lang="en-US" altLang="ja-JP" sz="1400" dirty="0" smtClean="0"/>
              <a:t>1</a:t>
            </a:r>
            <a:r>
              <a:rPr lang="ja-JP" altLang="en-US" sz="1400" dirty="0" smtClean="0"/>
              <a:t>メートル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7975" y="1144451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ガンマ線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48554" y="1144451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エックス線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62115" y="114445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紫外線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85586" y="117123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赤外</a:t>
            </a:r>
            <a:r>
              <a:rPr kumimoji="1" lang="ja-JP" altLang="en-US" sz="1400" dirty="0" smtClean="0"/>
              <a:t>線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76454" y="114445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電波</a:t>
            </a:r>
            <a:endParaRPr kumimoji="1" lang="en-US" altLang="ja-JP" sz="14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81766" y="117123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可視光</a:t>
            </a:r>
            <a:endParaRPr kumimoji="1" lang="en-US" altLang="ja-JP" sz="14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85138" y="4619686"/>
            <a:ext cx="89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波長短い</a:t>
            </a:r>
            <a:endParaRPr kumimoji="1" lang="en-US" altLang="ja-JP" sz="1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57867" y="4618197"/>
            <a:ext cx="89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波長長い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136331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corona_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6788" y="-1133475"/>
            <a:ext cx="11077576" cy="9124950"/>
          </a:xfrm>
          <a:prstGeom prst="rect">
            <a:avLst/>
          </a:prstGeom>
          <a:noFill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804249" y="6165305"/>
            <a:ext cx="22765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ja-JP" altLang="en-US" sz="1800" b="1" dirty="0">
                <a:solidFill>
                  <a:srgbClr val="FFFFFF"/>
                </a:solidFill>
              </a:rPr>
              <a:t>１９９１年メキシコ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にて</a:t>
            </a:r>
            <a:endParaRPr lang="ja-JP" altLang="en-US" sz="1800" b="1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ja-JP" altLang="en-US" sz="1800" b="1" dirty="0">
                <a:solidFill>
                  <a:srgbClr val="FFFFFF"/>
                </a:solidFill>
              </a:rPr>
              <a:t>京都大学観測隊撮影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62453" y="26064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皆既日食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0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26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>
                <a:latin typeface="Times CY" pitchFamily="-106" charset="-52"/>
                <a:ea typeface="Osaka" pitchFamily="-106" charset="-128"/>
                <a:cs typeface="Osaka" pitchFamily="-106" charset="-128"/>
              </a:rPr>
              <a:t>様々</a:t>
            </a:r>
            <a:r>
              <a:rPr lang="ja-JP" altLang="en-US" sz="3200" dirty="0" smtClean="0">
                <a:latin typeface="Times CY" pitchFamily="-106" charset="-52"/>
                <a:ea typeface="Osaka" pitchFamily="-106" charset="-128"/>
                <a:cs typeface="Osaka" pitchFamily="-106" charset="-128"/>
              </a:rPr>
              <a:t>な</a:t>
            </a:r>
            <a:r>
              <a:rPr lang="ja-JP" altLang="en-US" sz="3200" dirty="0" smtClean="0">
                <a:latin typeface="Times CY" pitchFamily="-106" charset="-52"/>
                <a:ea typeface="Osaka" pitchFamily="-106" charset="-128"/>
                <a:cs typeface="Osaka" pitchFamily="-106" charset="-128"/>
              </a:rPr>
              <a:t>電磁波</a:t>
            </a:r>
            <a:r>
              <a:rPr lang="ja-JP" altLang="en-US" sz="3200" dirty="0" smtClean="0">
                <a:latin typeface="Times CY" pitchFamily="-106" charset="-52"/>
                <a:ea typeface="Osaka" pitchFamily="-106" charset="-128"/>
                <a:cs typeface="Osaka" pitchFamily="-106" charset="-128"/>
              </a:rPr>
              <a:t>で</a:t>
            </a:r>
            <a:r>
              <a:rPr lang="ja-JP" altLang="en-US" sz="3200" dirty="0" smtClean="0">
                <a:latin typeface="Times CY" pitchFamily="-106" charset="-52"/>
                <a:ea typeface="Osaka" pitchFamily="-106" charset="-128"/>
                <a:cs typeface="Osaka" pitchFamily="-106" charset="-128"/>
              </a:rPr>
              <a:t>見た太陽</a:t>
            </a:r>
            <a:endParaRPr lang="ja-JP" altLang="en-US" sz="3200" dirty="0">
              <a:latin typeface="Times CY" pitchFamily="-106" charset="-52"/>
              <a:ea typeface="Osaka" pitchFamily="-106" charset="-128"/>
              <a:cs typeface="Osaka" pitchFamily="-106" charset="-128"/>
            </a:endParaRPr>
          </a:p>
        </p:txBody>
      </p:sp>
      <p:pic>
        <p:nvPicPr>
          <p:cNvPr id="28676" name="Picture 4" descr="w9206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778" y="1945785"/>
            <a:ext cx="2912044" cy="2183832"/>
          </a:xfrm>
          <a:prstGeom prst="rect">
            <a:avLst/>
          </a:prstGeom>
          <a:noFill/>
        </p:spPr>
      </p:pic>
      <p:pic>
        <p:nvPicPr>
          <p:cNvPr id="2" name="図 1" descr="E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80" y="4384084"/>
            <a:ext cx="2656589" cy="2473916"/>
          </a:xfrm>
          <a:prstGeom prst="rect">
            <a:avLst/>
          </a:prstGeom>
        </p:spPr>
      </p:pic>
      <p:pic>
        <p:nvPicPr>
          <p:cNvPr id="3" name="図 2" descr="xrt-full-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3" y="4373136"/>
            <a:ext cx="2457255" cy="2457255"/>
          </a:xfrm>
          <a:prstGeom prst="rect">
            <a:avLst/>
          </a:prstGeom>
        </p:spPr>
      </p:pic>
      <p:pic>
        <p:nvPicPr>
          <p:cNvPr id="4" name="図 3" descr="NoRH980722_045031_17g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7" y="1992268"/>
            <a:ext cx="2101796" cy="2101796"/>
          </a:xfrm>
          <a:prstGeom prst="rect">
            <a:avLst/>
          </a:prstGeom>
        </p:spPr>
      </p:pic>
      <p:pic>
        <p:nvPicPr>
          <p:cNvPr id="5" name="図 4" descr="SmartHa_enhance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5" y="2010660"/>
            <a:ext cx="2165439" cy="216543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38247" y="154899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電波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95791" y="139970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可視連続光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90822" y="1484120"/>
            <a:ext cx="359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Hα</a:t>
            </a:r>
            <a:r>
              <a:rPr lang="ja-JP" altLang="en-US" sz="2400" dirty="0" smtClean="0"/>
              <a:t>線（水素の出す赤い光）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0290" y="62929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極端</a:t>
            </a:r>
            <a:r>
              <a:rPr kumimoji="1" lang="ja-JP" altLang="en-US" sz="2400" dirty="0" smtClean="0"/>
              <a:t>紫外線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78804" y="6214472"/>
            <a:ext cx="65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X</a:t>
            </a:r>
            <a:r>
              <a:rPr kumimoji="1" lang="ja-JP" altLang="en-US" sz="2400" dirty="0" smtClean="0"/>
              <a:t>線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3281" y="3852618"/>
            <a:ext cx="1751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野辺山電波ヘリオグラフ</a:t>
            </a:r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94847" y="3817065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chemeClr val="bg1"/>
                </a:solidFill>
              </a:rPr>
              <a:t>京都大学飛騨天文台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59992" y="386810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chemeClr val="bg1"/>
                </a:solidFill>
              </a:rPr>
              <a:t>京都大学飛騨天文台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83833" y="6537637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SOHO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衛星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98013" y="6534531"/>
            <a:ext cx="1086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</a:rPr>
              <a:t>「ひので」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衛星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6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X</a:t>
            </a:r>
            <a:r>
              <a:rPr lang="ja-JP" altLang="en-US" sz="4000" dirty="0" smtClean="0"/>
              <a:t>線</a:t>
            </a:r>
            <a:r>
              <a:rPr lang="ja-JP" altLang="en-US" sz="4000" dirty="0" smtClean="0"/>
              <a:t>で見た太陽</a:t>
            </a:r>
            <a:endParaRPr lang="ja-JP" altLang="en-US" sz="4000" dirty="0"/>
          </a:p>
        </p:txBody>
      </p:sp>
      <p:pic>
        <p:nvPicPr>
          <p:cNvPr id="4" name="UnsharpNov91Red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146" y="1417637"/>
            <a:ext cx="6633215" cy="488922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6130" y="1488982"/>
            <a:ext cx="2196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温度</a:t>
            </a:r>
            <a:r>
              <a:rPr lang="ja-JP" altLang="en-US" sz="2400" dirty="0" smtClean="0"/>
              <a:t>が</a:t>
            </a:r>
            <a:r>
              <a:rPr lang="en-US" altLang="ja-JP" sz="2400" dirty="0"/>
              <a:t>2</a:t>
            </a:r>
            <a:r>
              <a:rPr lang="en-US" altLang="ja-JP" sz="2400" dirty="0" smtClean="0"/>
              <a:t>00</a:t>
            </a:r>
            <a:r>
              <a:rPr lang="ja-JP" altLang="en-US" sz="2400" dirty="0" smtClean="0"/>
              <a:t>万度以上の</a:t>
            </a:r>
            <a:r>
              <a:rPr lang="ja-JP" altLang="en-US" sz="2400" dirty="0" smtClean="0">
                <a:solidFill>
                  <a:srgbClr val="FF0000"/>
                </a:solidFill>
              </a:rPr>
              <a:t>コロナ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endParaRPr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 smtClean="0"/>
              <a:t>黒点の上空が特に明るい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ピカッと光るのは、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太陽フレア</a:t>
            </a:r>
            <a:r>
              <a:rPr kumimoji="1" lang="ja-JP" altLang="en-US" sz="2400" dirty="0" smtClean="0"/>
              <a:t>と呼ばれる</a:t>
            </a:r>
            <a:r>
              <a:rPr lang="ja-JP" altLang="en-US" sz="2400" dirty="0" smtClean="0"/>
              <a:t>爆発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endParaRPr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3443" y="6429426"/>
            <a:ext cx="771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ようこう衛星　入手先：</a:t>
            </a:r>
            <a:r>
              <a:rPr lang="en-US" altLang="ja-JP" sz="1400" dirty="0" smtClean="0"/>
              <a:t>http</a:t>
            </a:r>
            <a:r>
              <a:rPr lang="en-US" altLang="ja-JP" sz="1400" dirty="0"/>
              <a:t>://</a:t>
            </a:r>
            <a:r>
              <a:rPr lang="en-US" altLang="ja-JP" sz="1400" dirty="0" err="1"/>
              <a:t>www.kwasan.kyoto-u.ac.jp</a:t>
            </a:r>
            <a:r>
              <a:rPr lang="en-US" altLang="ja-JP" sz="1400" dirty="0"/>
              <a:t>/~</a:t>
            </a:r>
            <a:r>
              <a:rPr lang="en-US" altLang="ja-JP" sz="1400" dirty="0" err="1"/>
              <a:t>isobe</a:t>
            </a:r>
            <a:r>
              <a:rPr lang="en-US" altLang="ja-JP" sz="1400" dirty="0"/>
              <a:t>/</a:t>
            </a:r>
            <a:r>
              <a:rPr lang="en-US" altLang="ja-JP" sz="1400" dirty="0" err="1"/>
              <a:t>nwork</a:t>
            </a:r>
            <a:r>
              <a:rPr lang="en-US" altLang="ja-JP" sz="1400" dirty="0"/>
              <a:t>/movie/UnsharpNov91Red.mpg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1262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2982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紫外線で見た太陽</a:t>
            </a:r>
            <a:endParaRPr lang="ja-JP" altLang="en-US" sz="3600" dirty="0"/>
          </a:p>
        </p:txBody>
      </p:sp>
      <p:pic>
        <p:nvPicPr>
          <p:cNvPr id="4" name="990318_195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4257" y="1121173"/>
            <a:ext cx="5391545" cy="539154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6512718"/>
            <a:ext cx="8122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SOHO</a:t>
            </a:r>
            <a:r>
              <a:rPr kumimoji="1" lang="ja-JP" altLang="en-US" sz="1600" dirty="0" smtClean="0"/>
              <a:t>衛星</a:t>
            </a:r>
            <a:r>
              <a:rPr lang="ja-JP" altLang="ja-JP" sz="1600" dirty="0"/>
              <a:t>　</a:t>
            </a:r>
            <a:r>
              <a:rPr lang="ja-JP" altLang="en-US" sz="1600" dirty="0" smtClean="0"/>
              <a:t>入手先：</a:t>
            </a:r>
            <a:r>
              <a:rPr lang="en-US" altLang="ja-JP" sz="1600" dirty="0" smtClean="0"/>
              <a:t>http://</a:t>
            </a:r>
            <a:r>
              <a:rPr lang="en-US" altLang="ja-JP" sz="1600" dirty="0" err="1" smtClean="0"/>
              <a:t>www.kwasan.kyoto-u.ac.jp</a:t>
            </a:r>
            <a:r>
              <a:rPr lang="en-US" altLang="ja-JP" sz="1600" dirty="0" smtClean="0"/>
              <a:t>/~</a:t>
            </a:r>
            <a:r>
              <a:rPr lang="en-US" altLang="ja-JP" sz="1600" dirty="0" err="1" smtClean="0"/>
              <a:t>isobe</a:t>
            </a:r>
            <a:r>
              <a:rPr lang="en-US" altLang="ja-JP" sz="1600" dirty="0" smtClean="0"/>
              <a:t>/</a:t>
            </a:r>
            <a:r>
              <a:rPr lang="en-US" altLang="ja-JP" sz="1600" dirty="0" err="1" smtClean="0"/>
              <a:t>nwork</a:t>
            </a:r>
            <a:r>
              <a:rPr lang="en-US" altLang="ja-JP" sz="1600" dirty="0" smtClean="0"/>
              <a:t>/movie/990318_195.mpg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7200" y="1657381"/>
            <a:ext cx="209839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コロナ中の</a:t>
            </a:r>
            <a:r>
              <a:rPr lang="ja-JP" altLang="en-US" dirty="0" smtClean="0"/>
              <a:t>温度が</a:t>
            </a:r>
            <a:r>
              <a:rPr lang="en-US" altLang="ja-JP" dirty="0" smtClean="0"/>
              <a:t>150</a:t>
            </a:r>
            <a:r>
              <a:rPr lang="ja-JP" altLang="en-US" dirty="0" smtClean="0"/>
              <a:t>万度</a:t>
            </a:r>
            <a:r>
              <a:rPr lang="en-US" altLang="en-US" dirty="0" err="1" smtClean="0"/>
              <a:t>のガスから出ている</a:t>
            </a:r>
            <a:r>
              <a:rPr lang="en-US" altLang="en-US" dirty="0" err="1" smtClean="0"/>
              <a:t>。X</a:t>
            </a:r>
            <a:r>
              <a:rPr lang="ja-JP" altLang="en-US" dirty="0" smtClean="0"/>
              <a:t>線でみているコロナ中で</a:t>
            </a:r>
            <a:r>
              <a:rPr lang="en-US" altLang="en-US" dirty="0" smtClean="0"/>
              <a:t>より少しだけ温度に低い</a:t>
            </a:r>
            <a:r>
              <a:rPr lang="ja-JP" altLang="en-US" dirty="0" smtClean="0"/>
              <a:t>部分。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73664" y="703759"/>
            <a:ext cx="1784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FeXII</a:t>
            </a:r>
            <a:r>
              <a:rPr kumimoji="1" lang="en-US" altLang="ja-JP" sz="1400" dirty="0" smtClean="0"/>
              <a:t> </a:t>
            </a:r>
            <a:r>
              <a:rPr kumimoji="1" lang="ja-JP" altLang="en-US" sz="1400" dirty="0" smtClean="0"/>
              <a:t>の輝線</a:t>
            </a:r>
            <a:r>
              <a:rPr kumimoji="1" lang="en-US" altLang="ja-JP" sz="1400" dirty="0" smtClean="0"/>
              <a:t>(</a:t>
            </a:r>
            <a:r>
              <a:rPr kumimoji="1" lang="en-US" altLang="ja-JP" sz="1400" dirty="0" smtClean="0"/>
              <a:t>19.5nm)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4482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28102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太陽フレア</a:t>
            </a:r>
            <a:endParaRPr lang="ja-JP" altLang="en-US" sz="4000" dirty="0"/>
          </a:p>
        </p:txBody>
      </p:sp>
      <p:pic>
        <p:nvPicPr>
          <p:cNvPr id="4" name="Flare061213CaH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6" y="853542"/>
            <a:ext cx="9144000" cy="4572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0965" y="5467462"/>
            <a:ext cx="6620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2006</a:t>
            </a:r>
            <a:r>
              <a:rPr kumimoji="1" lang="ja-JP" altLang="en-US" sz="1400" dirty="0" smtClean="0"/>
              <a:t>年</a:t>
            </a:r>
            <a:r>
              <a:rPr kumimoji="1" lang="en-US" altLang="ja-JP" sz="1400" dirty="0" smtClean="0"/>
              <a:t>12</a:t>
            </a:r>
            <a:r>
              <a:rPr kumimoji="1" lang="ja-JP" altLang="en-US" sz="1400" dirty="0" smtClean="0"/>
              <a:t>月</a:t>
            </a:r>
            <a:r>
              <a:rPr lang="en-US" altLang="ja-JP" sz="1400" dirty="0" smtClean="0"/>
              <a:t>13</a:t>
            </a:r>
            <a:r>
              <a:rPr lang="ja-JP" altLang="en-US" sz="1400" dirty="0" smtClean="0"/>
              <a:t>日</a:t>
            </a:r>
            <a:r>
              <a:rPr lang="ja-JP" altLang="en-US" sz="1400" dirty="0" smtClean="0"/>
              <a:t>、「ひので」衛星可視光望遠鏡（</a:t>
            </a:r>
            <a:r>
              <a:rPr lang="en-US" altLang="ja-JP" sz="1400" dirty="0" err="1" smtClean="0"/>
              <a:t>CaII</a:t>
            </a:r>
            <a:r>
              <a:rPr lang="en-US" altLang="ja-JP" sz="1400" dirty="0" smtClean="0"/>
              <a:t> H</a:t>
            </a:r>
            <a:r>
              <a:rPr lang="ja-JP" altLang="en-US" sz="1400" dirty="0" smtClean="0"/>
              <a:t>線による観測。彩層を見ている）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8226" y="5998693"/>
            <a:ext cx="701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フレア＝黒点の巨大な磁気エネルギーが突然解放されて起きる大爆発</a:t>
            </a:r>
            <a:endParaRPr kumimoji="1" lang="ja-JP" altLang="en-US" dirty="0"/>
          </a:p>
        </p:txBody>
      </p:sp>
      <p:pic>
        <p:nvPicPr>
          <p:cNvPr id="10" name="図 9" descr="Earth_GPN-2000-00113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15" y="79039"/>
            <a:ext cx="893571" cy="8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40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極端紫外線で見た</a:t>
            </a:r>
            <a:r>
              <a:rPr lang="ja-JP" altLang="en-US" sz="3200" dirty="0" smtClean="0"/>
              <a:t>太陽</a:t>
            </a:r>
            <a:r>
              <a:rPr lang="ja-JP" altLang="en-US" sz="3200" dirty="0" smtClean="0"/>
              <a:t>フレア</a:t>
            </a:r>
            <a:endParaRPr lang="ja-JP" altLang="en-US" sz="3200" dirty="0"/>
          </a:p>
        </p:txBody>
      </p:sp>
      <p:pic>
        <p:nvPicPr>
          <p:cNvPr id="4" name="T171_X14_010415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7184" y="1088628"/>
            <a:ext cx="6803863" cy="506072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056781" y="56385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0838" y="6567841"/>
            <a:ext cx="7596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TRACE</a:t>
            </a:r>
            <a:r>
              <a:rPr kumimoji="1" lang="ja-JP" altLang="en-US" sz="1400" dirty="0" smtClean="0"/>
              <a:t>衛星</a:t>
            </a:r>
            <a:r>
              <a:rPr kumimoji="1" lang="en-US" altLang="ja-JP" sz="1400" dirty="0" smtClean="0"/>
              <a:t> </a:t>
            </a:r>
            <a:r>
              <a:rPr kumimoji="1" lang="ja-JP" altLang="en-US" sz="1400" dirty="0" smtClean="0"/>
              <a:t>入手先：</a:t>
            </a:r>
            <a:r>
              <a:rPr lang="en-US" altLang="ja-JP" sz="1400" dirty="0"/>
              <a:t> http://</a:t>
            </a:r>
            <a:r>
              <a:rPr lang="en-US" altLang="ja-JP" sz="1400" dirty="0" err="1"/>
              <a:t>www.kwasan.kyoto-u.ac.jp</a:t>
            </a:r>
            <a:r>
              <a:rPr lang="en-US" altLang="ja-JP" sz="1400" dirty="0"/>
              <a:t>/~</a:t>
            </a:r>
            <a:r>
              <a:rPr lang="en-US" altLang="ja-JP" sz="1400" dirty="0" err="1"/>
              <a:t>isobe</a:t>
            </a:r>
            <a:r>
              <a:rPr lang="en-US" altLang="ja-JP" sz="1400" dirty="0"/>
              <a:t>/</a:t>
            </a:r>
            <a:r>
              <a:rPr lang="en-US" altLang="ja-JP" sz="1400" dirty="0" err="1"/>
              <a:t>nwork</a:t>
            </a:r>
            <a:r>
              <a:rPr lang="en-US" altLang="ja-JP" sz="1400" dirty="0"/>
              <a:t>/movie/T171_X14_010415.mov</a:t>
            </a:r>
            <a:r>
              <a:rPr kumimoji="1" lang="ja-JP" altLang="en-US" sz="1400" dirty="0" smtClean="0"/>
              <a:t>　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619" y="1364779"/>
            <a:ext cx="19527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画面が乱れるのは、太陽フレアで発生した高エネルギー粒子が人工衛星に搭載した紫外線用カメラに当たっているため。</a:t>
            </a:r>
            <a:endParaRPr kumimoji="1" lang="en-US" altLang="ja-JP" sz="1600" dirty="0" smtClean="0"/>
          </a:p>
          <a:p>
            <a:endParaRPr lang="en-US" altLang="ja-JP" sz="1600" dirty="0"/>
          </a:p>
          <a:p>
            <a:r>
              <a:rPr kumimoji="1" lang="ja-JP" altLang="en-US" sz="1600" dirty="0" smtClean="0"/>
              <a:t>この時もし宇宙飛行士が宇宙船外活動をしていると、致死量に近い被ばくをすることになる（</a:t>
            </a:r>
            <a:r>
              <a:rPr kumimoji="1" lang="en-US" altLang="ja-JP" sz="1600" dirty="0" smtClean="0"/>
              <a:t>~</a:t>
            </a:r>
            <a:r>
              <a:rPr kumimoji="1" lang="ja-JP" altLang="en-US" sz="1600" dirty="0" smtClean="0"/>
              <a:t>数</a:t>
            </a:r>
            <a:r>
              <a:rPr kumimoji="1" lang="en-US" altLang="ja-JP" sz="1600" dirty="0" err="1" smtClean="0"/>
              <a:t>Sv</a:t>
            </a:r>
            <a:r>
              <a:rPr lang="ja-JP" altLang="en-US" sz="1600" dirty="0" smtClean="0"/>
              <a:t>）</a:t>
            </a:r>
            <a:endParaRPr kumimoji="1" lang="ja-JP" altLang="en-US" sz="1600" dirty="0"/>
          </a:p>
        </p:txBody>
      </p:sp>
      <p:pic>
        <p:nvPicPr>
          <p:cNvPr id="9" name="図 8" descr="Earth_GPN-2000-00113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15" y="139399"/>
            <a:ext cx="833211" cy="83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5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326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太陽風</a:t>
            </a:r>
            <a:r>
              <a:rPr lang="ja-JP" altLang="en-US" sz="3200" dirty="0" smtClean="0"/>
              <a:t>とコロナ質量放出</a:t>
            </a:r>
            <a:endParaRPr lang="ja-JP" altLang="en-US" sz="3200" dirty="0"/>
          </a:p>
        </p:txBody>
      </p:sp>
      <p:pic>
        <p:nvPicPr>
          <p:cNvPr id="4" name="lasc_aug_99sm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7461" y="942330"/>
            <a:ext cx="6248455" cy="469700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51710" y="6523032"/>
            <a:ext cx="799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SOHO</a:t>
            </a:r>
            <a:r>
              <a:rPr kumimoji="1" lang="ja-JP" altLang="en-US" sz="1400" dirty="0" smtClean="0"/>
              <a:t>衛星／</a:t>
            </a:r>
            <a:r>
              <a:rPr kumimoji="1" lang="en-US" altLang="ja-JP" sz="1400" dirty="0" smtClean="0"/>
              <a:t>LASCO</a:t>
            </a:r>
            <a:r>
              <a:rPr kumimoji="1" lang="ja-JP" altLang="en-US" sz="1400" dirty="0" smtClean="0"/>
              <a:t>　入手先：</a:t>
            </a:r>
            <a:r>
              <a:rPr lang="en-US" altLang="ja-JP" sz="1400" dirty="0"/>
              <a:t>http://</a:t>
            </a:r>
            <a:r>
              <a:rPr lang="en-US" altLang="ja-JP" sz="1400" dirty="0" err="1"/>
              <a:t>www.kwasan.kyoto-u.ac.jp</a:t>
            </a:r>
            <a:r>
              <a:rPr lang="en-US" altLang="ja-JP" sz="1400" dirty="0"/>
              <a:t>/~</a:t>
            </a:r>
            <a:r>
              <a:rPr lang="en-US" altLang="ja-JP" sz="1400" dirty="0" err="1"/>
              <a:t>isobe</a:t>
            </a:r>
            <a:r>
              <a:rPr lang="en-US" altLang="ja-JP" sz="1400" dirty="0"/>
              <a:t>/</a:t>
            </a:r>
            <a:r>
              <a:rPr lang="en-US" altLang="ja-JP" sz="1400" dirty="0" err="1"/>
              <a:t>nwork</a:t>
            </a:r>
            <a:r>
              <a:rPr lang="en-US" altLang="ja-JP" sz="1400" dirty="0"/>
              <a:t>/movie/lasc_aug_99sm.mpg</a:t>
            </a:r>
            <a:r>
              <a:rPr lang="en-US" altLang="ja-JP" sz="1400" dirty="0" smtClean="0"/>
              <a:t> 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44945" y="5639331"/>
            <a:ext cx="548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人工衛星からのコロナグラフ観測。真ん中の白い丸が太陽。可視連続光で主に太陽風中の自由電子のトムソン散乱を見ている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5796" y="810706"/>
            <a:ext cx="2321419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人工衛星で宇宙</a:t>
            </a:r>
            <a:r>
              <a:rPr lang="ja-JP" altLang="en-US" dirty="0" smtClean="0"/>
              <a:t>から撮影した太陽の外側の様子。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中心の</a:t>
            </a:r>
            <a:r>
              <a:rPr lang="en-US" altLang="ja-JP" dirty="0" smtClean="0"/>
              <a:t>○</a:t>
            </a:r>
            <a:r>
              <a:rPr lang="ja-JP" altLang="en-US" dirty="0" smtClean="0"/>
              <a:t>が太陽の大きさ。太陽を隠すと背景の星と、太陽から流れ出るガス＝太陽風が見える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時折太陽フレアに伴って</a:t>
            </a:r>
            <a:r>
              <a:rPr lang="ja-JP" altLang="en-US" dirty="0" smtClean="0"/>
              <a:t>ガスの塊が</a:t>
            </a:r>
            <a:r>
              <a:rPr lang="ja-JP" altLang="en-US" dirty="0" smtClean="0"/>
              <a:t>宇宙空間に</a:t>
            </a:r>
            <a:r>
              <a:rPr lang="ja-JP" altLang="en-US" dirty="0" smtClean="0"/>
              <a:t>飛び出す</a:t>
            </a:r>
            <a:r>
              <a:rPr lang="ja-JP" altLang="en-US" dirty="0" smtClean="0"/>
              <a:t>。コロナ質量放出と呼ばれる。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コロナ質量放出が地球にやってくると、オーロラや磁気嵐など様々な影響がある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9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21357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コロナ質量放出が</a:t>
            </a:r>
            <a:r>
              <a:rPr lang="ja-JP" altLang="en-US" sz="3200" dirty="0" smtClean="0"/>
              <a:t>地球にやってくると</a:t>
            </a:r>
            <a:r>
              <a:rPr lang="en-US" altLang="ja-JP" sz="3200" dirty="0" smtClean="0"/>
              <a:t>...</a:t>
            </a:r>
            <a:endParaRPr lang="ja-JP" altLang="en-US" sz="3200" dirty="0"/>
          </a:p>
        </p:txBody>
      </p:sp>
      <p:pic>
        <p:nvPicPr>
          <p:cNvPr id="5" name="recon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281" y="1010451"/>
            <a:ext cx="7078407" cy="50931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2928" y="1393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動画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10915" y="6505791"/>
            <a:ext cx="777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Credit: NASA </a:t>
            </a:r>
            <a:r>
              <a:rPr kumimoji="1" lang="ja-JP" altLang="en-US" sz="1600" dirty="0" smtClean="0"/>
              <a:t>入手先：　</a:t>
            </a:r>
            <a:r>
              <a:rPr lang="en-US" altLang="ja-JP" sz="1600" dirty="0"/>
              <a:t>http://</a:t>
            </a:r>
            <a:r>
              <a:rPr lang="en-US" altLang="ja-JP" sz="1600" dirty="0" err="1"/>
              <a:t>www.kwasan.kyoto-u.ac.jp</a:t>
            </a:r>
            <a:r>
              <a:rPr lang="en-US" altLang="ja-JP" sz="1600" dirty="0"/>
              <a:t>/~</a:t>
            </a:r>
            <a:r>
              <a:rPr lang="en-US" altLang="ja-JP" sz="1600" dirty="0" err="1"/>
              <a:t>isobe</a:t>
            </a:r>
            <a:r>
              <a:rPr lang="en-US" altLang="ja-JP" sz="1600" dirty="0"/>
              <a:t>/</a:t>
            </a:r>
            <a:r>
              <a:rPr lang="en-US" altLang="ja-JP" sz="1600" dirty="0" err="1"/>
              <a:t>nwork</a:t>
            </a:r>
            <a:r>
              <a:rPr lang="en-US" altLang="ja-JP" sz="1600" dirty="0"/>
              <a:t>/movie/</a:t>
            </a:r>
            <a:r>
              <a:rPr lang="en-US" altLang="ja-JP" sz="1600" dirty="0" err="1"/>
              <a:t>recon.mpg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928" y="1297183"/>
            <a:ext cx="18324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電気を帯びた</a:t>
            </a:r>
            <a:r>
              <a:rPr kumimoji="1" lang="ja-JP" altLang="en-US" dirty="0" smtClean="0"/>
              <a:t>ガスの塊が地球の磁場に衝突し、地球の磁場が乱される＝＞磁気嵐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宇宙空間に電流が流れ、高エネルギーの電子が北極と南極に降り込み、オーロラを発生させる。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81627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4715" y="-6673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3200" dirty="0" smtClean="0"/>
              <a:t>宇宙天気予報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12" y="2171074"/>
            <a:ext cx="6146788" cy="4686926"/>
          </a:xfrm>
          <a:prstGeom prst="rect">
            <a:avLst/>
          </a:prstGeom>
        </p:spPr>
      </p:pic>
      <p:pic>
        <p:nvPicPr>
          <p:cNvPr id="5" name="図 4" descr="prominenceEIT3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7634">
            <a:off x="-573527" y="-532529"/>
            <a:ext cx="3307816" cy="330781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77716" y="6041809"/>
            <a:ext cx="1569660" cy="36933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発電所の被害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37461" y="5170113"/>
            <a:ext cx="1800493" cy="646331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衛星通信障害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r>
              <a:rPr lang="ja-JP" altLang="en-US" dirty="0" smtClean="0">
                <a:solidFill>
                  <a:srgbClr val="FFFFFF"/>
                </a:solidFill>
              </a:rPr>
              <a:t>測位衛星の誤差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30433" y="1777684"/>
            <a:ext cx="2167480" cy="36933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宇宙飛行士の被ばく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77355" y="2184729"/>
            <a:ext cx="1800493" cy="36933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人工衛星の故障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46883" y="4073457"/>
            <a:ext cx="1800493" cy="36933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電波通信の障害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6763" y="3782312"/>
            <a:ext cx="2485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太陽フレアが起きると</a:t>
            </a:r>
            <a:endParaRPr kumimoji="1" lang="en-US" altLang="ja-JP" dirty="0" smtClean="0"/>
          </a:p>
          <a:p>
            <a:r>
              <a:rPr lang="ja-JP" altLang="en-US" dirty="0" smtClean="0"/>
              <a:t>地球と人類の活動に</a:t>
            </a:r>
            <a:endParaRPr lang="en-US" altLang="ja-JP" dirty="0" smtClean="0"/>
          </a:p>
          <a:p>
            <a:r>
              <a:rPr kumimoji="1" lang="ja-JP" altLang="en-US" dirty="0" smtClean="0"/>
              <a:t>様々な影響がある。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太陽活動とその地球への影響を予報する「宇宙天気予報」がこれからの課題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370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太陽</a:t>
            </a:r>
            <a:r>
              <a:rPr lang="ja-JP" altLang="en-US" sz="3600" dirty="0" smtClean="0"/>
              <a:t>は約</a:t>
            </a:r>
            <a:r>
              <a:rPr lang="en-US" altLang="ja-JP" sz="3600" dirty="0" smtClean="0"/>
              <a:t>11</a:t>
            </a:r>
            <a:r>
              <a:rPr lang="ja-JP" altLang="en-US" sz="3600" dirty="0" smtClean="0"/>
              <a:t>年ごとに変化する</a:t>
            </a:r>
            <a:endParaRPr lang="ja-JP" altLang="en-US" sz="3600" dirty="0"/>
          </a:p>
        </p:txBody>
      </p:sp>
      <p:pic>
        <p:nvPicPr>
          <p:cNvPr id="4" name="図 3" descr="Magcyc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686" y="3475232"/>
            <a:ext cx="3978417" cy="3117590"/>
          </a:xfrm>
          <a:prstGeom prst="rect">
            <a:avLst/>
          </a:prstGeom>
        </p:spPr>
      </p:pic>
      <p:pic>
        <p:nvPicPr>
          <p:cNvPr id="5" name="図 4" descr="ChangingSxtSu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" y="1289217"/>
            <a:ext cx="4923418" cy="33437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82697" y="4166525"/>
            <a:ext cx="88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1991</a:t>
            </a:r>
            <a:r>
              <a:rPr kumimoji="1" lang="ja-JP" altLang="en-US" dirty="0" smtClean="0">
                <a:solidFill>
                  <a:schemeClr val="bg1"/>
                </a:solidFill>
              </a:rPr>
              <a:t>年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9630" y="4138818"/>
            <a:ext cx="1046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２０００</a:t>
            </a:r>
            <a:r>
              <a:rPr kumimoji="1" lang="ja-JP" altLang="en-US" dirty="0" smtClean="0">
                <a:solidFill>
                  <a:schemeClr val="bg1"/>
                </a:solidFill>
              </a:rPr>
              <a:t>年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9545" y="1417638"/>
            <a:ext cx="53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X</a:t>
            </a:r>
            <a:r>
              <a:rPr kumimoji="1" lang="ja-JP" altLang="en-US" dirty="0" smtClean="0">
                <a:solidFill>
                  <a:srgbClr val="FFFFFF"/>
                </a:solidFill>
              </a:rPr>
              <a:t>線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54045" y="35982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磁場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40127" y="1786970"/>
            <a:ext cx="2928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黒点の数</a:t>
            </a:r>
            <a:r>
              <a:rPr lang="ja-JP" altLang="en-US" sz="2400" dirty="0" smtClean="0"/>
              <a:t>が約</a:t>
            </a:r>
            <a:r>
              <a:rPr lang="en-US" altLang="ja-JP" sz="2400" dirty="0" smtClean="0"/>
              <a:t>11</a:t>
            </a:r>
            <a:r>
              <a:rPr lang="ja-JP" altLang="en-US" sz="2400" dirty="0" smtClean="0"/>
              <a:t>年で</a:t>
            </a:r>
            <a:endParaRPr lang="en-US" altLang="ja-JP" sz="2400" dirty="0" smtClean="0"/>
          </a:p>
          <a:p>
            <a:r>
              <a:rPr lang="ja-JP" altLang="en-US" sz="2400" dirty="0" smtClean="0"/>
              <a:t>ふえたりへったりする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3084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黒点の数と地球の気温</a:t>
            </a:r>
            <a:endParaRPr lang="ja-JP" altLang="en-US" sz="3600" dirty="0"/>
          </a:p>
        </p:txBody>
      </p:sp>
      <p:pic>
        <p:nvPicPr>
          <p:cNvPr id="27651" name="Picture 12" descr="SpotNumber-solanki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628" y="1295400"/>
            <a:ext cx="58674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4" descr="FrozenThem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2291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Line 25"/>
          <p:cNvSpPr>
            <a:spLocks noChangeShapeType="1"/>
          </p:cNvSpPr>
          <p:nvPr/>
        </p:nvSpPr>
        <p:spPr bwMode="auto">
          <a:xfrm flipH="1">
            <a:off x="1544144" y="2971800"/>
            <a:ext cx="173175" cy="1082675"/>
          </a:xfrm>
          <a:prstGeom prst="line">
            <a:avLst/>
          </a:prstGeom>
          <a:noFill/>
          <a:ln w="28575">
            <a:solidFill>
              <a:srgbClr val="4F81BD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56" name="Text Box 26"/>
          <p:cNvSpPr txBox="1">
            <a:spLocks noChangeArrowheads="1"/>
          </p:cNvSpPr>
          <p:nvPr/>
        </p:nvSpPr>
        <p:spPr bwMode="auto">
          <a:xfrm>
            <a:off x="1544144" y="3657600"/>
            <a:ext cx="310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dirty="0"/>
              <a:t>マウンダーミニマム</a:t>
            </a:r>
          </a:p>
        </p:txBody>
      </p:sp>
      <p:sp>
        <p:nvSpPr>
          <p:cNvPr id="27657" name="Text Box 27"/>
          <p:cNvSpPr txBox="1">
            <a:spLocks noChangeArrowheads="1"/>
          </p:cNvSpPr>
          <p:nvPr/>
        </p:nvSpPr>
        <p:spPr bwMode="auto">
          <a:xfrm>
            <a:off x="3962400" y="3928020"/>
            <a:ext cx="47496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altLang="ja-JP" sz="2000" dirty="0" smtClean="0"/>
              <a:t> </a:t>
            </a:r>
            <a:r>
              <a:rPr lang="ja-JP" altLang="en-US" sz="2000" dirty="0" smtClean="0"/>
              <a:t>今</a:t>
            </a:r>
            <a:r>
              <a:rPr lang="ja-JP" altLang="en-US" sz="2000" dirty="0" smtClean="0"/>
              <a:t>から</a:t>
            </a:r>
            <a:r>
              <a:rPr lang="en-US" altLang="ja-JP" sz="2000" dirty="0" smtClean="0"/>
              <a:t>300</a:t>
            </a:r>
            <a:r>
              <a:rPr lang="ja-JP" altLang="en-US" sz="2000" dirty="0" smtClean="0"/>
              <a:t>年ちょっと前、黒点がほとんどない時が</a:t>
            </a:r>
            <a:r>
              <a:rPr lang="ja-JP" altLang="en-US" sz="2000" dirty="0" smtClean="0"/>
              <a:t>あった</a:t>
            </a:r>
            <a:endParaRPr lang="en-US" altLang="ja-JP" sz="2000" dirty="0" smtClean="0"/>
          </a:p>
          <a:p>
            <a:pPr>
              <a:buFontTx/>
              <a:buChar char="•"/>
            </a:pPr>
            <a:r>
              <a:rPr lang="en-US" altLang="ja-JP" sz="2000" dirty="0" smtClean="0"/>
              <a:t> </a:t>
            </a:r>
            <a:r>
              <a:rPr lang="ja-JP" altLang="en-US" sz="2000" dirty="0" smtClean="0"/>
              <a:t>そのころ地球はミニ</a:t>
            </a:r>
            <a:r>
              <a:rPr lang="ja-JP" altLang="en-US" sz="2000" dirty="0" smtClean="0"/>
              <a:t>氷河期だった</a:t>
            </a:r>
            <a:endParaRPr lang="en-US" altLang="ja-JP" sz="2000" dirty="0" smtClean="0"/>
          </a:p>
          <a:p>
            <a:pPr>
              <a:buFontTx/>
              <a:buChar char="•"/>
            </a:pPr>
            <a:r>
              <a:rPr lang="en-US" altLang="ja-JP" sz="2000" dirty="0" smtClean="0"/>
              <a:t> </a:t>
            </a:r>
            <a:r>
              <a:rPr lang="ja-JP" altLang="en-US" sz="2000" dirty="0" smtClean="0"/>
              <a:t>歴史的には黒点が少ない時は地球が寒かったことが知られている</a:t>
            </a:r>
            <a:endParaRPr lang="en-US" altLang="ja-JP" sz="2000" dirty="0" smtClean="0"/>
          </a:p>
          <a:p>
            <a:pPr>
              <a:buFontTx/>
              <a:buChar char="•"/>
            </a:pPr>
            <a:r>
              <a:rPr lang="ja-JP" altLang="en-US" sz="2000" dirty="0" smtClean="0"/>
              <a:t>そのメカニズムはいくつか提唱されているが、本当に太陽が影響しているかどうかを含め、まだよく分かっていない</a:t>
            </a:r>
            <a:endParaRPr lang="en-US" altLang="ja-JP" sz="20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15405" y="157641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黒点数の変動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図 10" descr="Magcyc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606" y="1376991"/>
            <a:ext cx="2854653" cy="223731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589156" y="3142951"/>
            <a:ext cx="88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DCE6F2"/>
                </a:solidFill>
              </a:rPr>
              <a:t>1991</a:t>
            </a:r>
            <a:r>
              <a:rPr kumimoji="1" lang="ja-JP" altLang="en-US" dirty="0" smtClean="0">
                <a:solidFill>
                  <a:srgbClr val="DCE6F2"/>
                </a:solidFill>
              </a:rPr>
              <a:t>年</a:t>
            </a:r>
            <a:endParaRPr kumimoji="1" lang="ja-JP" altLang="en-US" dirty="0">
              <a:solidFill>
                <a:srgbClr val="DCE6F2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88199" y="3174116"/>
            <a:ext cx="88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DCE6F2"/>
                </a:solidFill>
              </a:rPr>
              <a:t>2000</a:t>
            </a:r>
            <a:r>
              <a:rPr kumimoji="1" lang="ja-JP" altLang="en-US" dirty="0" smtClean="0">
                <a:solidFill>
                  <a:srgbClr val="DCE6F2"/>
                </a:solidFill>
              </a:rPr>
              <a:t>年</a:t>
            </a:r>
            <a:endParaRPr kumimoji="1" lang="ja-JP" altLang="en-US" dirty="0">
              <a:solidFill>
                <a:srgbClr val="DCE6F2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3118" y="103566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太陽黒点の変化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05200" y="6503787"/>
            <a:ext cx="3339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そのころ</a:t>
            </a:r>
            <a:r>
              <a:rPr kumimoji="1" lang="ja-JP" altLang="en-US" sz="1400" dirty="0" smtClean="0"/>
              <a:t>のイギリスのテムズ川をかいた絵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5033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5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今回見えるのは</a:t>
            </a:r>
            <a:r>
              <a:rPr kumimoji="1" lang="en-US" altLang="ja-JP" sz="4000" dirty="0" smtClean="0">
                <a:solidFill>
                  <a:srgbClr val="FFFFFF"/>
                </a:solidFill>
              </a:rPr>
              <a:t>...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金環日食</a:t>
            </a:r>
            <a:r>
              <a:rPr kumimoji="1" lang="en-US" altLang="ja-JP" sz="4000" dirty="0" smtClean="0">
                <a:solidFill>
                  <a:srgbClr val="FFFFFF"/>
                </a:solidFill>
              </a:rPr>
              <a:t/>
            </a:r>
            <a:br>
              <a:rPr kumimoji="1" lang="en-US" altLang="ja-JP" sz="4000" dirty="0" smtClean="0">
                <a:solidFill>
                  <a:srgbClr val="FFFFFF"/>
                </a:solidFill>
              </a:rPr>
            </a:br>
            <a:r>
              <a:rPr lang="ja-JP" altLang="en-US" sz="3100" dirty="0" smtClean="0">
                <a:solidFill>
                  <a:srgbClr val="FFFFFF"/>
                </a:solidFill>
              </a:rPr>
              <a:t>（関西で見られるのは</a:t>
            </a:r>
            <a:r>
              <a:rPr lang="en-US" altLang="ja-JP" sz="3100" dirty="0" smtClean="0">
                <a:solidFill>
                  <a:srgbClr val="FFFFFF"/>
                </a:solidFill>
              </a:rPr>
              <a:t>282</a:t>
            </a:r>
            <a:r>
              <a:rPr lang="ja-JP" altLang="en-US" sz="3100" dirty="0" smtClean="0">
                <a:solidFill>
                  <a:srgbClr val="FFFFFF"/>
                </a:solidFill>
              </a:rPr>
              <a:t>年ぶり）</a:t>
            </a:r>
            <a:endParaRPr kumimoji="1" lang="ja-JP" altLang="en-US" sz="3100" dirty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54138" y="5936976"/>
            <a:ext cx="2996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FFFF"/>
                </a:solidFill>
              </a:rPr>
              <a:t>1987</a:t>
            </a:r>
            <a:r>
              <a:rPr lang="ja-JP" altLang="en-US" sz="1400" dirty="0" smtClean="0">
                <a:solidFill>
                  <a:srgbClr val="FFFFFF"/>
                </a:solidFill>
              </a:rPr>
              <a:t>年</a:t>
            </a:r>
            <a:r>
              <a:rPr lang="en-US" altLang="ja-JP" sz="1400" dirty="0" smtClean="0">
                <a:solidFill>
                  <a:srgbClr val="FFFFFF"/>
                </a:solidFill>
              </a:rPr>
              <a:t>9</a:t>
            </a:r>
            <a:r>
              <a:rPr lang="ja-JP" altLang="en-US" sz="1400" dirty="0" smtClean="0">
                <a:solidFill>
                  <a:srgbClr val="FFFFFF"/>
                </a:solidFill>
              </a:rPr>
              <a:t>月</a:t>
            </a:r>
            <a:r>
              <a:rPr lang="en-US" altLang="ja-JP" sz="1400" dirty="0" smtClean="0">
                <a:solidFill>
                  <a:srgbClr val="FFFFFF"/>
                </a:solidFill>
              </a:rPr>
              <a:t>23</a:t>
            </a:r>
            <a:r>
              <a:rPr lang="ja-JP" altLang="en-US" sz="1400" dirty="0" smtClean="0">
                <a:solidFill>
                  <a:srgbClr val="FFFFFF"/>
                </a:solidFill>
              </a:rPr>
              <a:t>日の金環日食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r>
              <a:rPr lang="ja-JP" altLang="en-US" sz="1400" dirty="0" smtClean="0">
                <a:solidFill>
                  <a:srgbClr val="FFFFFF"/>
                </a:solidFill>
              </a:rPr>
              <a:t>画像提供：千葉清隆氏、撮影地：沖縄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r>
              <a:rPr lang="ja-JP" altLang="en-US" sz="1400" dirty="0" smtClean="0">
                <a:solidFill>
                  <a:srgbClr val="FFFFFF"/>
                </a:solidFill>
              </a:rPr>
              <a:t>国立天文台</a:t>
            </a:r>
            <a:r>
              <a:rPr lang="en-US" altLang="ja-JP" sz="1400" dirty="0" smtClean="0">
                <a:solidFill>
                  <a:srgbClr val="FFFFFF"/>
                </a:solidFill>
              </a:rPr>
              <a:t>HP</a:t>
            </a:r>
            <a:r>
              <a:rPr lang="ja-JP" altLang="en-US" sz="1400" dirty="0" smtClean="0">
                <a:solidFill>
                  <a:srgbClr val="FFFFFF"/>
                </a:solidFill>
              </a:rPr>
              <a:t>より</a:t>
            </a:r>
            <a:endParaRPr lang="ja-JP" altLang="en-US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9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906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月と地球の距離</a:t>
            </a:r>
            <a:r>
              <a:rPr lang="ja-JP" altLang="en-US" sz="3200" dirty="0" smtClean="0"/>
              <a:t>は</a:t>
            </a:r>
            <a:r>
              <a:rPr lang="ja-JP" altLang="en-US" sz="3200" dirty="0" smtClean="0"/>
              <a:t>ずっと</a:t>
            </a:r>
            <a:r>
              <a:rPr lang="ja-JP" altLang="en-US" sz="3200" dirty="0" smtClean="0"/>
              <a:t>同じ</a:t>
            </a:r>
            <a:r>
              <a:rPr lang="ja-JP" altLang="en-US" sz="3200" dirty="0" smtClean="0"/>
              <a:t>ではない？</a:t>
            </a:r>
            <a:endParaRPr lang="ja-JP" altLang="en-US" sz="32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2737"/>
            <a:ext cx="8229600" cy="1533714"/>
          </a:xfrm>
        </p:spPr>
        <p:txBody>
          <a:bodyPr>
            <a:noAutofit/>
          </a:bodyPr>
          <a:lstStyle/>
          <a:p>
            <a:r>
              <a:rPr lang="ja-JP" altLang="en-US" sz="2400" dirty="0" smtClean="0"/>
              <a:t>月は今も</a:t>
            </a:r>
            <a:r>
              <a:rPr lang="en-US" altLang="ja-JP" sz="2400" dirty="0"/>
              <a:t>1</a:t>
            </a:r>
            <a:r>
              <a:rPr lang="ja-JP" altLang="en-US" sz="2400" dirty="0" smtClean="0"/>
              <a:t>年に約</a:t>
            </a:r>
            <a:r>
              <a:rPr lang="en-US" altLang="ja-JP" sz="2400" dirty="0" smtClean="0"/>
              <a:t>3.8cm</a:t>
            </a:r>
            <a:r>
              <a:rPr lang="ja-JP" altLang="en-US" sz="2400" dirty="0"/>
              <a:t>ずつ</a:t>
            </a:r>
            <a:r>
              <a:rPr lang="ja-JP" altLang="en-US" sz="2400" dirty="0" smtClean="0"/>
              <a:t>遠ざかっている</a:t>
            </a:r>
            <a:endParaRPr lang="en-US" altLang="ja-JP" sz="2400" dirty="0" smtClean="0"/>
          </a:p>
          <a:p>
            <a:r>
              <a:rPr lang="ja-JP" altLang="en-US" sz="2400" dirty="0" smtClean="0"/>
              <a:t>月と地球ができたばかりの頃、月と地球との距離は今の</a:t>
            </a:r>
            <a:r>
              <a:rPr lang="en-US" altLang="ja-JP" sz="2400" dirty="0" smtClean="0"/>
              <a:t>1/20</a:t>
            </a:r>
            <a:r>
              <a:rPr lang="ja-JP" altLang="en-US" sz="2400" dirty="0" smtClean="0"/>
              <a:t>くらい</a:t>
            </a:r>
            <a:r>
              <a:rPr lang="ja-JP" altLang="en-US" sz="2400" dirty="0" smtClean="0"/>
              <a:t>だった</a:t>
            </a:r>
            <a:r>
              <a:rPr lang="en-US" altLang="ja-JP" sz="2400" dirty="0" smtClean="0"/>
              <a:t>...</a:t>
            </a:r>
            <a:r>
              <a:rPr lang="ja-JP" altLang="en-US" sz="2400" dirty="0" smtClean="0"/>
              <a:t>昔</a:t>
            </a:r>
            <a:r>
              <a:rPr lang="ja-JP" altLang="en-US" sz="2400" dirty="0" smtClean="0"/>
              <a:t>はずっと大きく見えたはず</a:t>
            </a:r>
            <a:r>
              <a:rPr lang="ja-JP" altLang="en-US" sz="2400" dirty="0" smtClean="0"/>
              <a:t>！</a:t>
            </a:r>
            <a:endParaRPr lang="en-US" altLang="ja-JP" sz="2400" dirty="0" smtClean="0"/>
          </a:p>
          <a:p>
            <a:r>
              <a:rPr lang="ja-JP" altLang="en-US" sz="2400" dirty="0" smtClean="0"/>
              <a:t>遠い将来には月が遠ざかり、皆既日食は見えなくなる</a:t>
            </a:r>
            <a:endParaRPr lang="en-US" altLang="ja-JP" sz="2400" dirty="0" smtClean="0"/>
          </a:p>
        </p:txBody>
      </p:sp>
      <p:pic>
        <p:nvPicPr>
          <p:cNvPr id="4" name="Picture 4" descr="004061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54729" y="3073414"/>
            <a:ext cx="5420437" cy="3552426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4195" y="4329440"/>
            <a:ext cx="1516848" cy="14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7527393" y="3516128"/>
            <a:ext cx="1270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今より</a:t>
            </a:r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倍大きいとすると</a:t>
            </a:r>
            <a:r>
              <a:rPr kumimoji="1" lang="en-US" altLang="ja-JP" dirty="0" smtClean="0"/>
              <a:t>...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443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931" name="Text Box 3"/>
          <p:cNvSpPr txBox="1">
            <a:spLocks noChangeArrowheads="1"/>
          </p:cNvSpPr>
          <p:nvPr/>
        </p:nvSpPr>
        <p:spPr bwMode="auto">
          <a:xfrm>
            <a:off x="247815" y="1340769"/>
            <a:ext cx="8896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ja-JP" altLang="en-US" sz="2400" dirty="0">
                <a:latin typeface="Arial" pitchFamily="34" charset="0"/>
              </a:rPr>
              <a:t>月の公転面（白道）は地球の公転面（黄道）</a:t>
            </a:r>
            <a:r>
              <a:rPr lang="ja-JP" altLang="en-US" sz="2400" dirty="0" smtClean="0">
                <a:latin typeface="Arial" pitchFamily="34" charset="0"/>
              </a:rPr>
              <a:t>と約</a:t>
            </a:r>
            <a:r>
              <a:rPr lang="ja-JP" altLang="en-US" sz="2400" dirty="0">
                <a:latin typeface="Arial" pitchFamily="34" charset="0"/>
              </a:rPr>
              <a:t>５．１度傾いている</a:t>
            </a:r>
          </a:p>
        </p:txBody>
      </p:sp>
      <p:sp>
        <p:nvSpPr>
          <p:cNvPr id="2556932" name="Text Box 4"/>
          <p:cNvSpPr txBox="1">
            <a:spLocks noChangeArrowheads="1"/>
          </p:cNvSpPr>
          <p:nvPr/>
        </p:nvSpPr>
        <p:spPr bwMode="auto">
          <a:xfrm>
            <a:off x="107158" y="5908298"/>
            <a:ext cx="93614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ja-JP" altLang="en-US" sz="3200" dirty="0">
                <a:solidFill>
                  <a:srgbClr val="000000"/>
                </a:solidFill>
              </a:rPr>
              <a:t>月の</a:t>
            </a:r>
            <a:r>
              <a:rPr lang="ja-JP" altLang="en-US" sz="3200" dirty="0" smtClean="0">
                <a:solidFill>
                  <a:srgbClr val="000000"/>
                </a:solidFill>
              </a:rPr>
              <a:t>軌道が黄道と交わる点付近</a:t>
            </a:r>
            <a:r>
              <a:rPr lang="ja-JP" altLang="en-US" sz="3200" dirty="0">
                <a:solidFill>
                  <a:srgbClr val="000000"/>
                </a:solidFill>
              </a:rPr>
              <a:t>で</a:t>
            </a:r>
            <a:r>
              <a:rPr lang="ja-JP" altLang="en-US" sz="3200" dirty="0" smtClean="0">
                <a:solidFill>
                  <a:srgbClr val="000000"/>
                </a:solidFill>
              </a:rPr>
              <a:t>新月</a:t>
            </a:r>
            <a:r>
              <a:rPr lang="en-US" altLang="ja-JP" sz="3200" dirty="0" smtClean="0">
                <a:solidFill>
                  <a:srgbClr val="000000"/>
                </a:solidFill>
              </a:rPr>
              <a:t> </a:t>
            </a:r>
            <a:r>
              <a:rPr lang="en-US" altLang="ja-JP" sz="3200" dirty="0" smtClean="0">
                <a:solidFill>
                  <a:srgbClr val="000000"/>
                </a:solidFill>
              </a:rPr>
              <a:t>→</a:t>
            </a:r>
            <a:r>
              <a:rPr lang="ja-JP" altLang="en-US" sz="3200" dirty="0" smtClean="0">
                <a:solidFill>
                  <a:srgbClr val="000000"/>
                </a:solidFill>
              </a:rPr>
              <a:t>　日食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sp>
        <p:nvSpPr>
          <p:cNvPr id="2556935" name="Text Box 7"/>
          <p:cNvSpPr txBox="1">
            <a:spLocks noChangeArrowheads="1"/>
          </p:cNvSpPr>
          <p:nvPr/>
        </p:nvSpPr>
        <p:spPr bwMode="auto">
          <a:xfrm>
            <a:off x="514816" y="269861"/>
            <a:ext cx="81531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ja-JP" altLang="en-US" sz="3200" dirty="0" smtClean="0">
                <a:solidFill>
                  <a:srgbClr val="000000"/>
                </a:solidFill>
                <a:ea typeface="HG創英角ﾎﾟｯﾌﾟ体" pitchFamily="49" charset="-128"/>
              </a:rPr>
              <a:t>なぜ新月</a:t>
            </a:r>
            <a:r>
              <a:rPr lang="ja-JP" altLang="en-US" sz="3200" dirty="0">
                <a:solidFill>
                  <a:srgbClr val="000000"/>
                </a:solidFill>
                <a:ea typeface="HG創英角ﾎﾟｯﾌﾟ体" pitchFamily="49" charset="-128"/>
              </a:rPr>
              <a:t>の時でも、めったに日食に</a:t>
            </a:r>
            <a:r>
              <a:rPr lang="ja-JP" altLang="en-US" sz="3200" dirty="0" smtClean="0">
                <a:solidFill>
                  <a:srgbClr val="000000"/>
                </a:solidFill>
                <a:ea typeface="HG創英角ﾎﾟｯﾌﾟ体" pitchFamily="49" charset="-128"/>
              </a:rPr>
              <a:t>ならない？</a:t>
            </a:r>
            <a:endParaRPr lang="ja-JP" altLang="en-US" sz="3200" dirty="0">
              <a:solidFill>
                <a:srgbClr val="000000"/>
              </a:solidFill>
              <a:ea typeface="HG創英角ﾎﾟｯﾌﾟ体" pitchFamily="49" charset="-128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85827" y="1920705"/>
            <a:ext cx="8996067" cy="3505859"/>
            <a:chOff x="1886338" y="2273524"/>
            <a:chExt cx="5998324" cy="2337608"/>
          </a:xfrm>
        </p:grpSpPr>
        <p:sp>
          <p:nvSpPr>
            <p:cNvPr id="251915" name="Text Box 11"/>
            <p:cNvSpPr txBox="1">
              <a:spLocks noChangeArrowheads="1"/>
            </p:cNvSpPr>
            <p:nvPr/>
          </p:nvSpPr>
          <p:spPr bwMode="auto">
            <a:xfrm>
              <a:off x="4852988" y="2974975"/>
              <a:ext cx="44114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ja-JP" altLang="en-US" sz="1000"/>
                <a:t>地球</a:t>
              </a:r>
            </a:p>
          </p:txBody>
        </p:sp>
        <p:sp>
          <p:nvSpPr>
            <p:cNvPr id="251916" name="Text Box 12"/>
            <p:cNvSpPr txBox="1">
              <a:spLocks noChangeArrowheads="1"/>
            </p:cNvSpPr>
            <p:nvPr/>
          </p:nvSpPr>
          <p:spPr bwMode="auto">
            <a:xfrm>
              <a:off x="4618038" y="3419476"/>
              <a:ext cx="300082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ja-JP" altLang="en-US" sz="900"/>
                <a:t>月</a:t>
              </a:r>
            </a:p>
          </p:txBody>
        </p:sp>
        <p:sp>
          <p:nvSpPr>
            <p:cNvPr id="251917" name="Text Box 13"/>
            <p:cNvSpPr txBox="1">
              <a:spLocks noChangeArrowheads="1"/>
            </p:cNvSpPr>
            <p:nvPr/>
          </p:nvSpPr>
          <p:spPr bwMode="auto">
            <a:xfrm>
              <a:off x="3125789" y="3355976"/>
              <a:ext cx="49244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ja-JP" altLang="en-US" sz="1200"/>
                <a:t>太陽</a:t>
              </a:r>
            </a:p>
          </p:txBody>
        </p:sp>
        <p:sp>
          <p:nvSpPr>
            <p:cNvPr id="251919" name="Line 15"/>
            <p:cNvSpPr>
              <a:spLocks noChangeShapeType="1"/>
            </p:cNvSpPr>
            <p:nvPr/>
          </p:nvSpPr>
          <p:spPr bwMode="auto">
            <a:xfrm flipH="1">
              <a:off x="3779838" y="4114801"/>
              <a:ext cx="144463" cy="144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56944" name="Line 16"/>
            <p:cNvSpPr>
              <a:spLocks noChangeShapeType="1"/>
            </p:cNvSpPr>
            <p:nvPr/>
          </p:nvSpPr>
          <p:spPr bwMode="auto">
            <a:xfrm flipH="1" flipV="1">
              <a:off x="4788024" y="3429000"/>
              <a:ext cx="1296144" cy="5760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56945" name="Text Box 17"/>
            <p:cNvSpPr txBox="1">
              <a:spLocks noChangeArrowheads="1"/>
            </p:cNvSpPr>
            <p:nvPr/>
          </p:nvSpPr>
          <p:spPr bwMode="auto">
            <a:xfrm>
              <a:off x="6084169" y="3809356"/>
              <a:ext cx="18004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ja-JP" altLang="en-US" sz="1800" dirty="0">
                  <a:solidFill>
                    <a:srgbClr val="FF0000"/>
                  </a:solidFill>
                  <a:ea typeface="HG創英角ﾎﾟｯﾌﾟ体" pitchFamily="49" charset="-128"/>
                </a:rPr>
                <a:t>日食にならない</a:t>
              </a:r>
            </a:p>
          </p:txBody>
        </p:sp>
        <p:sp>
          <p:nvSpPr>
            <p:cNvPr id="2556946" name="Line 18"/>
            <p:cNvSpPr>
              <a:spLocks noChangeShapeType="1"/>
            </p:cNvSpPr>
            <p:nvPr/>
          </p:nvSpPr>
          <p:spPr bwMode="auto">
            <a:xfrm flipH="1" flipV="1">
              <a:off x="4067175" y="4149726"/>
              <a:ext cx="1009651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56947" name="Text Box 19"/>
            <p:cNvSpPr txBox="1">
              <a:spLocks noChangeArrowheads="1"/>
            </p:cNvSpPr>
            <p:nvPr/>
          </p:nvSpPr>
          <p:spPr bwMode="auto">
            <a:xfrm>
              <a:off x="4984749" y="4241800"/>
              <a:ext cx="16754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ja-JP" altLang="en-US" sz="1800" dirty="0" smtClean="0">
                  <a:solidFill>
                    <a:srgbClr val="FF0000"/>
                  </a:solidFill>
                  <a:ea typeface="HG創英角ﾎﾟｯﾌﾟ体" pitchFamily="49" charset="-128"/>
                </a:rPr>
                <a:t>日食</a:t>
              </a:r>
              <a:r>
                <a:rPr lang="ja-JP" altLang="en-US" dirty="0" smtClean="0">
                  <a:solidFill>
                    <a:srgbClr val="FF0000"/>
                  </a:solidFill>
                  <a:ea typeface="HG創英角ﾎﾟｯﾌﾟ体" pitchFamily="49" charset="-128"/>
                </a:rPr>
                <a:t>が起こる</a:t>
              </a:r>
              <a:endParaRPr lang="ja-JP" altLang="en-US" sz="1800" dirty="0">
                <a:solidFill>
                  <a:srgbClr val="FF0000"/>
                </a:solidFill>
                <a:ea typeface="HG創英角ﾎﾟｯﾌﾟ体" pitchFamily="49" charset="-128"/>
              </a:endParaRPr>
            </a:p>
          </p:txBody>
        </p:sp>
        <p:grpSp>
          <p:nvGrpSpPr>
            <p:cNvPr id="2" name="グループ化 43"/>
            <p:cNvGrpSpPr/>
            <p:nvPr/>
          </p:nvGrpSpPr>
          <p:grpSpPr>
            <a:xfrm>
              <a:off x="1886338" y="2273524"/>
              <a:ext cx="5418138" cy="2307605"/>
              <a:chOff x="1901825" y="1628800"/>
              <a:chExt cx="5418138" cy="2307605"/>
            </a:xfrm>
          </p:grpSpPr>
          <p:sp>
            <p:nvSpPr>
              <p:cNvPr id="251913" name="Oval 9"/>
              <p:cNvSpPr>
                <a:spLocks noChangeArrowheads="1"/>
              </p:cNvSpPr>
              <p:nvPr/>
            </p:nvSpPr>
            <p:spPr bwMode="auto">
              <a:xfrm>
                <a:off x="3917950" y="3429000"/>
                <a:ext cx="73025" cy="7302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342900" indent="-342900" algn="ctr"/>
                <a:endParaRPr lang="ja-JP" altLang="ja-JP"/>
              </a:p>
            </p:txBody>
          </p:sp>
          <p:grpSp>
            <p:nvGrpSpPr>
              <p:cNvPr id="3" name="グループ化 42"/>
              <p:cNvGrpSpPr/>
              <p:nvPr/>
            </p:nvGrpSpPr>
            <p:grpSpPr>
              <a:xfrm>
                <a:off x="1901825" y="1628800"/>
                <a:ext cx="5418138" cy="2307605"/>
                <a:chOff x="1901825" y="2238995"/>
                <a:chExt cx="5418138" cy="2307605"/>
              </a:xfrm>
            </p:grpSpPr>
            <p:sp>
              <p:nvSpPr>
                <p:cNvPr id="25191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4140200" y="4437112"/>
                  <a:ext cx="143768" cy="109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grpSp>
              <p:nvGrpSpPr>
                <p:cNvPr id="4" name="グループ化 41"/>
                <p:cNvGrpSpPr/>
                <p:nvPr/>
              </p:nvGrpSpPr>
              <p:grpSpPr>
                <a:xfrm>
                  <a:off x="1901825" y="2238995"/>
                  <a:ext cx="5418138" cy="2270125"/>
                  <a:chOff x="1901825" y="2238995"/>
                  <a:chExt cx="5418138" cy="2270125"/>
                </a:xfrm>
              </p:grpSpPr>
              <p:sp>
                <p:nvSpPr>
                  <p:cNvPr id="251914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76825" y="3395663"/>
                    <a:ext cx="142875" cy="714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5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901825" y="2238995"/>
                    <a:ext cx="5418138" cy="2270125"/>
                    <a:chOff x="1198" y="1434"/>
                    <a:chExt cx="3413" cy="1430"/>
                  </a:xfrm>
                </p:grpSpPr>
                <p:sp>
                  <p:nvSpPr>
                    <p:cNvPr id="251925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556" y="1834"/>
                      <a:ext cx="91" cy="54"/>
                    </a:xfrm>
                    <a:custGeom>
                      <a:avLst/>
                      <a:gdLst>
                        <a:gd name="T0" fmla="*/ 0 w 91"/>
                        <a:gd name="T1" fmla="*/ 8 h 54"/>
                        <a:gd name="T2" fmla="*/ 46 w 91"/>
                        <a:gd name="T3" fmla="*/ 8 h 54"/>
                        <a:gd name="T4" fmla="*/ 91 w 91"/>
                        <a:gd name="T5" fmla="*/ 54 h 54"/>
                        <a:gd name="T6" fmla="*/ 0 60000 65536"/>
                        <a:gd name="T7" fmla="*/ 0 60000 65536"/>
                        <a:gd name="T8" fmla="*/ 0 60000 65536"/>
                        <a:gd name="T9" fmla="*/ 0 w 91"/>
                        <a:gd name="T10" fmla="*/ 0 h 54"/>
                        <a:gd name="T11" fmla="*/ 91 w 91"/>
                        <a:gd name="T12" fmla="*/ 54 h 5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91" h="54">
                          <a:moveTo>
                            <a:pt x="0" y="8"/>
                          </a:moveTo>
                          <a:cubicBezTo>
                            <a:pt x="15" y="4"/>
                            <a:pt x="31" y="0"/>
                            <a:pt x="46" y="8"/>
                          </a:cubicBezTo>
                          <a:cubicBezTo>
                            <a:pt x="61" y="16"/>
                            <a:pt x="84" y="46"/>
                            <a:pt x="91" y="54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26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40" y="1796"/>
                      <a:ext cx="907" cy="4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27" name="Line 2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332" y="2296"/>
                      <a:ext cx="226" cy="4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28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71" y="2114"/>
                      <a:ext cx="45" cy="46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29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2" y="1751"/>
                      <a:ext cx="1905" cy="4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30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1" y="2159"/>
                      <a:ext cx="182" cy="182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31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8" y="1810"/>
                      <a:ext cx="2178" cy="893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32" name="Oval 28"/>
                    <p:cNvSpPr>
                      <a:spLocks noChangeArrowheads="1"/>
                    </p:cNvSpPr>
                    <p:nvPr/>
                  </p:nvSpPr>
                  <p:spPr bwMode="auto">
                    <a:xfrm rot="-1888436">
                      <a:off x="2967" y="1887"/>
                      <a:ext cx="454" cy="273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grpSp>
                  <p:nvGrpSpPr>
                    <p:cNvPr id="6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3" y="1434"/>
                      <a:ext cx="1958" cy="877"/>
                      <a:chOff x="1886" y="1525"/>
                      <a:chExt cx="1958" cy="877"/>
                    </a:xfrm>
                  </p:grpSpPr>
                  <p:sp>
                    <p:nvSpPr>
                      <p:cNvPr id="251937" name="Text Box 3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841" y="1813"/>
                        <a:ext cx="344" cy="2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342900" indent="-342900"/>
                        <a:r>
                          <a:rPr lang="en-US" altLang="ja-JP" sz="1600" b="1"/>
                          <a:t>5.1</a:t>
                        </a:r>
                        <a:r>
                          <a:rPr lang="en-US" altLang="ja-JP" sz="1600" b="1">
                            <a:cs typeface="Times New Roman" pitchFamily="18" charset="0"/>
                          </a:rPr>
                          <a:t>º</a:t>
                        </a:r>
                        <a:endParaRPr lang="en-US" altLang="en-US" sz="1600" b="1">
                          <a:cs typeface="Times New Roman" pitchFamily="18" charset="0"/>
                        </a:endParaRPr>
                      </a:p>
                    </p:txBody>
                  </p:sp>
                  <p:grpSp>
                    <p:nvGrpSpPr>
                      <p:cNvPr id="7" name="Group 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26" y="1661"/>
                        <a:ext cx="363" cy="272"/>
                        <a:chOff x="2426" y="1661"/>
                        <a:chExt cx="363" cy="272"/>
                      </a:xfrm>
                    </p:grpSpPr>
                    <p:sp>
                      <p:nvSpPr>
                        <p:cNvPr id="251944" name="Freeform 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26" y="1661"/>
                          <a:ext cx="318" cy="144"/>
                        </a:xfrm>
                        <a:custGeom>
                          <a:avLst/>
                          <a:gdLst>
                            <a:gd name="T0" fmla="*/ 0 w 318"/>
                            <a:gd name="T1" fmla="*/ 8 h 144"/>
                            <a:gd name="T2" fmla="*/ 91 w 318"/>
                            <a:gd name="T3" fmla="*/ 8 h 144"/>
                            <a:gd name="T4" fmla="*/ 273 w 318"/>
                            <a:gd name="T5" fmla="*/ 54 h 144"/>
                            <a:gd name="T6" fmla="*/ 318 w 318"/>
                            <a:gd name="T7" fmla="*/ 144 h 14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318"/>
                            <a:gd name="T13" fmla="*/ 0 h 144"/>
                            <a:gd name="T14" fmla="*/ 318 w 318"/>
                            <a:gd name="T15" fmla="*/ 144 h 14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318" h="144">
                              <a:moveTo>
                                <a:pt x="0" y="8"/>
                              </a:moveTo>
                              <a:cubicBezTo>
                                <a:pt x="23" y="4"/>
                                <a:pt x="46" y="0"/>
                                <a:pt x="91" y="8"/>
                              </a:cubicBezTo>
                              <a:cubicBezTo>
                                <a:pt x="136" y="16"/>
                                <a:pt x="235" y="31"/>
                                <a:pt x="273" y="54"/>
                              </a:cubicBezTo>
                              <a:cubicBezTo>
                                <a:pt x="311" y="77"/>
                                <a:pt x="311" y="137"/>
                                <a:pt x="318" y="144"/>
                              </a:cubicBezTo>
                            </a:path>
                          </a:pathLst>
                        </a:cu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251945" name="Line 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744" y="1797"/>
                          <a:ext cx="45" cy="1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</p:grpSp>
                  <p:grpSp>
                    <p:nvGrpSpPr>
                      <p:cNvPr id="8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56" y="1933"/>
                        <a:ext cx="196" cy="318"/>
                        <a:chOff x="2956" y="1933"/>
                        <a:chExt cx="196" cy="318"/>
                      </a:xfrm>
                    </p:grpSpPr>
                    <p:sp>
                      <p:nvSpPr>
                        <p:cNvPr id="251942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56" y="2115"/>
                          <a:ext cx="151" cy="136"/>
                        </a:xfrm>
                        <a:custGeom>
                          <a:avLst/>
                          <a:gdLst>
                            <a:gd name="T0" fmla="*/ 60 w 151"/>
                            <a:gd name="T1" fmla="*/ 0 h 136"/>
                            <a:gd name="T2" fmla="*/ 15 w 151"/>
                            <a:gd name="T3" fmla="*/ 90 h 136"/>
                            <a:gd name="T4" fmla="*/ 151 w 151"/>
                            <a:gd name="T5" fmla="*/ 136 h 136"/>
                            <a:gd name="T6" fmla="*/ 0 60000 65536"/>
                            <a:gd name="T7" fmla="*/ 0 60000 65536"/>
                            <a:gd name="T8" fmla="*/ 0 60000 65536"/>
                            <a:gd name="T9" fmla="*/ 0 w 151"/>
                            <a:gd name="T10" fmla="*/ 0 h 136"/>
                            <a:gd name="T11" fmla="*/ 151 w 151"/>
                            <a:gd name="T12" fmla="*/ 136 h 1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51" h="136">
                              <a:moveTo>
                                <a:pt x="60" y="0"/>
                              </a:moveTo>
                              <a:cubicBezTo>
                                <a:pt x="30" y="33"/>
                                <a:pt x="0" y="67"/>
                                <a:pt x="15" y="90"/>
                              </a:cubicBezTo>
                              <a:cubicBezTo>
                                <a:pt x="30" y="113"/>
                                <a:pt x="90" y="124"/>
                                <a:pt x="151" y="136"/>
                              </a:cubicBezTo>
                            </a:path>
                          </a:pathLst>
                        </a:cu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251943" name="Line 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971" y="1933"/>
                          <a:ext cx="181" cy="2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</p:grpSp>
                  <p:sp>
                    <p:nvSpPr>
                      <p:cNvPr id="251940" name="Text Box 3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86" y="1525"/>
                        <a:ext cx="682" cy="19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342900" indent="-342900"/>
                        <a:r>
                          <a:rPr lang="ja-JP" altLang="en-US" sz="1400" b="1">
                            <a:solidFill>
                              <a:schemeClr val="accent2"/>
                            </a:solidFill>
                          </a:rPr>
                          <a:t>月の公転面</a:t>
                        </a:r>
                      </a:p>
                    </p:txBody>
                  </p:sp>
                  <p:sp>
                    <p:nvSpPr>
                      <p:cNvPr id="251941" name="Text Box 3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049" y="2208"/>
                        <a:ext cx="795" cy="19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342900" indent="-342900"/>
                        <a:r>
                          <a:rPr lang="ja-JP" altLang="en-US" sz="1400" b="1">
                            <a:solidFill>
                              <a:schemeClr val="accent2"/>
                            </a:solidFill>
                          </a:rPr>
                          <a:t>地球の公転面</a:t>
                        </a:r>
                      </a:p>
                    </p:txBody>
                  </p:sp>
                </p:grpSp>
                <p:sp>
                  <p:nvSpPr>
                    <p:cNvPr id="251934" name="Oval 39"/>
                    <p:cNvSpPr>
                      <a:spLocks noChangeArrowheads="1"/>
                    </p:cNvSpPr>
                    <p:nvPr/>
                  </p:nvSpPr>
                  <p:spPr bwMode="auto">
                    <a:xfrm rot="3617400">
                      <a:off x="2416" y="2494"/>
                      <a:ext cx="296" cy="443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1935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3" y="2658"/>
                      <a:ext cx="91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342900" indent="-342900" algn="ctr"/>
                      <a:endParaRPr lang="ja-JP" altLang="ja-JP"/>
                    </a:p>
                  </p:txBody>
                </p:sp>
                <p:sp>
                  <p:nvSpPr>
                    <p:cNvPr id="251936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2" y="1979"/>
                      <a:ext cx="91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342900" indent="-342900" algn="ctr"/>
                      <a:endParaRPr lang="ja-JP" altLang="ja-JP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79017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900" name="Text Box 4"/>
          <p:cNvSpPr txBox="1">
            <a:spLocks noChangeArrowheads="1"/>
          </p:cNvSpPr>
          <p:nvPr/>
        </p:nvSpPr>
        <p:spPr bwMode="auto">
          <a:xfrm>
            <a:off x="539751" y="333375"/>
            <a:ext cx="427232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ja-JP" altLang="en-US" sz="3200" dirty="0" smtClean="0">
                <a:ea typeface="HG創英角ﾎﾟｯﾌﾟ体" pitchFamily="49" charset="-128"/>
              </a:rPr>
              <a:t>ピンホールカメラの</a:t>
            </a:r>
            <a:r>
              <a:rPr lang="ja-JP" altLang="en-US" sz="3200" dirty="0" smtClean="0">
                <a:ea typeface="HG創英角ﾎﾟｯﾌﾟ体" pitchFamily="49" charset="-128"/>
              </a:rPr>
              <a:t>原理</a:t>
            </a:r>
            <a:endParaRPr lang="ja-JP" altLang="en-US" sz="3200" dirty="0">
              <a:solidFill>
                <a:srgbClr val="3333FF"/>
              </a:solidFill>
              <a:ea typeface="HG創英角ﾎﾟｯﾌﾟ体" pitchFamily="49" charset="-128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39749" y="1341439"/>
            <a:ext cx="7780338" cy="4216399"/>
            <a:chOff x="340" y="845"/>
            <a:chExt cx="4901" cy="265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 rot="-798532">
              <a:off x="340" y="1298"/>
              <a:ext cx="1179" cy="1225"/>
              <a:chOff x="1565" y="2024"/>
              <a:chExt cx="1630" cy="1621"/>
            </a:xfrm>
          </p:grpSpPr>
          <p:sp>
            <p:nvSpPr>
              <p:cNvPr id="1616902" name="Oval 10"/>
              <p:cNvSpPr>
                <a:spLocks noChangeAspect="1" noChangeArrowheads="1"/>
              </p:cNvSpPr>
              <p:nvPr/>
            </p:nvSpPr>
            <p:spPr bwMode="auto">
              <a:xfrm>
                <a:off x="1565" y="2024"/>
                <a:ext cx="1377" cy="1344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ja-JP" altLang="ja-JP" sz="1800">
                  <a:latin typeface="Arial" charset="0"/>
                </a:endParaRPr>
              </a:p>
            </p:txBody>
          </p:sp>
          <p:sp>
            <p:nvSpPr>
              <p:cNvPr id="1616903" name="Oval 11"/>
              <p:cNvSpPr>
                <a:spLocks noChangeArrowheads="1"/>
              </p:cNvSpPr>
              <p:nvPr/>
            </p:nvSpPr>
            <p:spPr bwMode="auto">
              <a:xfrm>
                <a:off x="1727" y="2213"/>
                <a:ext cx="1468" cy="143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ja-JP" altLang="ja-JP" sz="1800">
                  <a:latin typeface="Arial" charset="0"/>
                </a:endParaRPr>
              </a:p>
            </p:txBody>
          </p:sp>
        </p:grp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4468" y="1344"/>
              <a:ext cx="0" cy="680"/>
              <a:chOff x="4604" y="1344"/>
              <a:chExt cx="0" cy="680"/>
            </a:xfrm>
          </p:grpSpPr>
          <p:sp>
            <p:nvSpPr>
              <p:cNvPr id="1616905" name="Line 9"/>
              <p:cNvSpPr>
                <a:spLocks noChangeShapeType="1"/>
              </p:cNvSpPr>
              <p:nvPr/>
            </p:nvSpPr>
            <p:spPr bwMode="auto">
              <a:xfrm>
                <a:off x="4604" y="134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16906" name="Line 10"/>
              <p:cNvSpPr>
                <a:spLocks noChangeShapeType="1"/>
              </p:cNvSpPr>
              <p:nvPr/>
            </p:nvSpPr>
            <p:spPr bwMode="auto">
              <a:xfrm>
                <a:off x="4604" y="1707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616912" name="Line 16"/>
            <p:cNvSpPr>
              <a:spLocks noChangeShapeType="1"/>
            </p:cNvSpPr>
            <p:nvPr/>
          </p:nvSpPr>
          <p:spPr bwMode="auto">
            <a:xfrm flipV="1">
              <a:off x="567" y="1616"/>
              <a:ext cx="4626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16910" name="Line 14"/>
            <p:cNvSpPr>
              <a:spLocks noChangeShapeType="1"/>
            </p:cNvSpPr>
            <p:nvPr/>
          </p:nvSpPr>
          <p:spPr bwMode="auto">
            <a:xfrm>
              <a:off x="5193" y="845"/>
              <a:ext cx="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5" name="Group 17"/>
            <p:cNvGrpSpPr>
              <a:grpSpLocks noChangeAspect="1"/>
            </p:cNvGrpSpPr>
            <p:nvPr/>
          </p:nvGrpSpPr>
          <p:grpSpPr bwMode="auto">
            <a:xfrm rot="9738742">
              <a:off x="5062" y="1618"/>
              <a:ext cx="179" cy="179"/>
              <a:chOff x="1565" y="2024"/>
              <a:chExt cx="1630" cy="1621"/>
            </a:xfrm>
          </p:grpSpPr>
          <p:sp>
            <p:nvSpPr>
              <p:cNvPr id="1616914" name="Oval 10"/>
              <p:cNvSpPr>
                <a:spLocks noChangeAspect="1" noChangeArrowheads="1"/>
              </p:cNvSpPr>
              <p:nvPr/>
            </p:nvSpPr>
            <p:spPr bwMode="auto">
              <a:xfrm>
                <a:off x="1565" y="2024"/>
                <a:ext cx="1377" cy="1344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ja-JP" altLang="ja-JP" sz="1800">
                  <a:latin typeface="Arial" charset="0"/>
                </a:endParaRPr>
              </a:p>
            </p:txBody>
          </p:sp>
          <p:sp>
            <p:nvSpPr>
              <p:cNvPr id="1616915" name="Oval 11"/>
              <p:cNvSpPr>
                <a:spLocks noChangeAspect="1" noChangeArrowheads="1"/>
              </p:cNvSpPr>
              <p:nvPr/>
            </p:nvSpPr>
            <p:spPr bwMode="auto">
              <a:xfrm>
                <a:off x="1727" y="2213"/>
                <a:ext cx="1468" cy="143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ja-JP" altLang="ja-JP" sz="1800">
                  <a:latin typeface="Arial" charset="0"/>
                </a:endParaRPr>
              </a:p>
            </p:txBody>
          </p:sp>
        </p:grpSp>
        <p:sp>
          <p:nvSpPr>
            <p:cNvPr id="1616917" name="Line 21"/>
            <p:cNvSpPr>
              <a:spLocks noChangeShapeType="1"/>
            </p:cNvSpPr>
            <p:nvPr/>
          </p:nvSpPr>
          <p:spPr bwMode="auto">
            <a:xfrm>
              <a:off x="975" y="1344"/>
              <a:ext cx="4173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16920" name="Line 24"/>
            <p:cNvSpPr>
              <a:spLocks noChangeShapeType="1"/>
            </p:cNvSpPr>
            <p:nvPr/>
          </p:nvSpPr>
          <p:spPr bwMode="auto">
            <a:xfrm flipV="1">
              <a:off x="3923" y="1797"/>
              <a:ext cx="499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16921" name="Text Box 25"/>
            <p:cNvSpPr txBox="1">
              <a:spLocks noChangeArrowheads="1"/>
            </p:cNvSpPr>
            <p:nvPr/>
          </p:nvSpPr>
          <p:spPr bwMode="auto">
            <a:xfrm>
              <a:off x="2517" y="2568"/>
              <a:ext cx="236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/>
              <a:r>
                <a:rPr lang="ja-JP" altLang="en-US" sz="3200">
                  <a:solidFill>
                    <a:srgbClr val="3333FF"/>
                  </a:solidFill>
                  <a:ea typeface="HG創英角ﾎﾟｯﾌﾟ体" pitchFamily="49" charset="-128"/>
                </a:rPr>
                <a:t>　　小さい穴</a:t>
              </a:r>
            </a:p>
            <a:p>
              <a:pPr marL="342900" indent="-342900"/>
              <a:r>
                <a:rPr lang="ja-JP" altLang="en-US" sz="3200">
                  <a:solidFill>
                    <a:srgbClr val="3333FF"/>
                  </a:solidFill>
                  <a:ea typeface="HG創英角ﾎﾟｯﾌﾟ体" pitchFamily="49" charset="-128"/>
                </a:rPr>
                <a:t>（ピンホール）</a:t>
              </a:r>
            </a:p>
          </p:txBody>
        </p:sp>
        <p:sp>
          <p:nvSpPr>
            <p:cNvPr id="1616922" name="Line 26"/>
            <p:cNvSpPr>
              <a:spLocks noChangeShapeType="1"/>
            </p:cNvSpPr>
            <p:nvPr/>
          </p:nvSpPr>
          <p:spPr bwMode="auto">
            <a:xfrm flipV="1">
              <a:off x="4876" y="2478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16923" name="Text Box 27"/>
            <p:cNvSpPr txBox="1">
              <a:spLocks noChangeArrowheads="1"/>
            </p:cNvSpPr>
            <p:nvPr/>
          </p:nvSpPr>
          <p:spPr bwMode="auto">
            <a:xfrm>
              <a:off x="4500" y="3268"/>
              <a:ext cx="6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ja-JP" altLang="en-US">
                  <a:solidFill>
                    <a:srgbClr val="3333FF"/>
                  </a:solidFill>
                  <a:ea typeface="HG創英角ﾎﾟｯﾌﾟ体" pitchFamily="49" charset="-128"/>
                </a:rPr>
                <a:t>地面や紙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11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日食が見えるメカニズム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7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full_moon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385" y="2275709"/>
            <a:ext cx="5660649" cy="5201678"/>
          </a:xfrm>
          <a:prstGeom prst="rect">
            <a:avLst/>
          </a:prstGeom>
        </p:spPr>
      </p:pic>
      <p:pic>
        <p:nvPicPr>
          <p:cNvPr id="5" name="図 4" descr="full_moon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13" y="2458020"/>
            <a:ext cx="5091635" cy="46788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-518481" y="-154896"/>
            <a:ext cx="10136815" cy="2648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2223181" y="1579973"/>
            <a:ext cx="4886021" cy="171807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469" y="2184059"/>
            <a:ext cx="522368" cy="51278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646" y="2184059"/>
            <a:ext cx="522368" cy="512783"/>
          </a:xfrm>
          <a:prstGeom prst="rect">
            <a:avLst/>
          </a:prstGeom>
        </p:spPr>
      </p:pic>
      <p:cxnSp>
        <p:nvCxnSpPr>
          <p:cNvPr id="15" name="直線コネクタ 14"/>
          <p:cNvCxnSpPr>
            <a:stCxn id="10" idx="3"/>
            <a:endCxn id="11" idx="1"/>
          </p:cNvCxnSpPr>
          <p:nvPr/>
        </p:nvCxnSpPr>
        <p:spPr>
          <a:xfrm>
            <a:off x="2440014" y="2440451"/>
            <a:ext cx="443145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図 7" descr="Earth_GPN-2000-0011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51" y="1969955"/>
            <a:ext cx="879032" cy="87903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942807" y="2071119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近い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42383" y="2086608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遠</a:t>
            </a:r>
            <a:r>
              <a:rPr kumimoji="1" lang="ja-JP" altLang="en-US" dirty="0" smtClean="0">
                <a:solidFill>
                  <a:srgbClr val="FFFFFF"/>
                </a:solidFill>
              </a:rPr>
              <a:t>い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7109202" y="2848987"/>
            <a:ext cx="0" cy="44906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2143256" y="2776856"/>
            <a:ext cx="0" cy="44906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-11574" y="635109"/>
            <a:ext cx="8900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</a:rPr>
              <a:t>月が地球の周りを公転する軌道</a:t>
            </a:r>
            <a:r>
              <a:rPr lang="ja-JP" altLang="en-US" sz="2400" dirty="0" smtClean="0">
                <a:solidFill>
                  <a:srgbClr val="FFFFFF"/>
                </a:solidFill>
              </a:rPr>
              <a:t>は</a:t>
            </a:r>
            <a:r>
              <a:rPr lang="ja-JP" altLang="en-US" sz="2400" dirty="0" smtClean="0">
                <a:solidFill>
                  <a:srgbClr val="FFFFFF"/>
                </a:solidFill>
              </a:rPr>
              <a:t>完全な少しだけ楕円になって</a:t>
            </a:r>
            <a:r>
              <a:rPr lang="ja-JP" altLang="en-US" sz="2400" dirty="0" smtClean="0">
                <a:solidFill>
                  <a:srgbClr val="FFFFFF"/>
                </a:solidFill>
              </a:rPr>
              <a:t>い</a:t>
            </a:r>
            <a:r>
              <a:rPr lang="ja-JP" altLang="en-US" sz="2400" dirty="0" smtClean="0">
                <a:solidFill>
                  <a:srgbClr val="FFFFFF"/>
                </a:solidFill>
              </a:rPr>
              <a:t>る</a:t>
            </a:r>
            <a:endParaRPr lang="en-US" altLang="ja-JP" sz="2400" dirty="0" smtClean="0">
              <a:solidFill>
                <a:srgbClr val="FFFFFF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rgbClr val="FFFFFF"/>
                </a:solidFill>
              </a:rPr>
              <a:t>＝＞月の見かけの大きさは変化する</a:t>
            </a:r>
            <a:endParaRPr lang="en-US" altLang="ja-JP" sz="2400" dirty="0" smtClean="0">
              <a:solidFill>
                <a:srgbClr val="FFFF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87151" y="6443649"/>
            <a:ext cx="502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＊地球が太陽の周りを公転する軌道もやはり楕円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1563" y="2820762"/>
            <a:ext cx="138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大きく見える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347373" y="2850456"/>
            <a:ext cx="136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小さく見える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7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155480" y="1078808"/>
            <a:ext cx="868902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ja-JP" altLang="en-US" sz="2400" dirty="0"/>
              <a:t>月と太陽の見かけの</a:t>
            </a:r>
            <a:r>
              <a:rPr lang="ja-JP" altLang="en-US" sz="2400" dirty="0" smtClean="0"/>
              <a:t>大きさ</a:t>
            </a:r>
            <a:r>
              <a:rPr lang="ja-JP" altLang="en-US" sz="2400" dirty="0" smtClean="0"/>
              <a:t>は</a:t>
            </a:r>
            <a:r>
              <a:rPr lang="ja-JP" altLang="en-US" sz="2400" dirty="0" smtClean="0"/>
              <a:t>ほぼ同じ</a:t>
            </a:r>
            <a:endParaRPr lang="en-US" altLang="ja-JP" sz="2400" dirty="0"/>
          </a:p>
          <a:p>
            <a:pPr marL="457200" indent="-457200">
              <a:buFont typeface="Arial"/>
              <a:buChar char="•"/>
            </a:pPr>
            <a:r>
              <a:rPr lang="ja-JP" altLang="en-US" sz="2400" dirty="0" smtClean="0"/>
              <a:t>が、公転軌道が楕円なので、月も太陽も、見かけの大きさが少しだけ変化する</a:t>
            </a:r>
            <a:endParaRPr lang="ja-JP" altLang="en-US" sz="2400" dirty="0"/>
          </a:p>
        </p:txBody>
      </p:sp>
      <p:sp>
        <p:nvSpPr>
          <p:cNvPr id="254981" name="Text Box 33"/>
          <p:cNvSpPr txBox="1">
            <a:spLocks noChangeArrowheads="1"/>
          </p:cNvSpPr>
          <p:nvPr/>
        </p:nvSpPr>
        <p:spPr bwMode="auto">
          <a:xfrm>
            <a:off x="2589034" y="321776"/>
            <a:ext cx="42481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ja-JP" altLang="en-US" sz="3200" dirty="0">
                <a:ea typeface="HG創英角ﾎﾟｯﾌﾟ体" pitchFamily="49" charset="-128"/>
              </a:rPr>
              <a:t>皆既日食と</a:t>
            </a:r>
            <a:r>
              <a:rPr lang="ja-JP" altLang="en-US" sz="3200" dirty="0" smtClean="0">
                <a:ea typeface="HG創英角ﾎﾟｯﾌﾟ体" pitchFamily="49" charset="-128"/>
              </a:rPr>
              <a:t>金環日食</a:t>
            </a:r>
            <a:endParaRPr lang="ja-JP" altLang="en-US" sz="3200" dirty="0">
              <a:ea typeface="HG創英角ﾎﾟｯﾌﾟ体" pitchFamily="49" charset="-128"/>
            </a:endParaRPr>
          </a:p>
        </p:txBody>
      </p:sp>
      <p:sp>
        <p:nvSpPr>
          <p:cNvPr id="35" name="テキスト ボックス 34"/>
          <p:cNvSpPr txBox="1">
            <a:spLocks noChangeArrowheads="1"/>
          </p:cNvSpPr>
          <p:nvPr/>
        </p:nvSpPr>
        <p:spPr bwMode="auto">
          <a:xfrm>
            <a:off x="1264777" y="2511826"/>
            <a:ext cx="6314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b="1" dirty="0"/>
              <a:t>月が太陽より</a:t>
            </a:r>
            <a:r>
              <a:rPr lang="ja-JP" altLang="en-US" sz="2800" b="1" dirty="0" smtClean="0"/>
              <a:t>大きく見える</a:t>
            </a:r>
            <a:r>
              <a:rPr lang="ja-JP" altLang="en-US" sz="2800" b="1" dirty="0" smtClean="0"/>
              <a:t>時</a:t>
            </a:r>
            <a:r>
              <a:rPr lang="en-US" altLang="ja-JP" sz="2800" b="1" dirty="0" smtClean="0"/>
              <a:t> ... 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皆既日食</a:t>
            </a:r>
            <a:endParaRPr lang="en-US" altLang="ja-JP" sz="2800" b="1" dirty="0" smtClean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>
            <a:spLocks noChangeArrowheads="1"/>
          </p:cNvSpPr>
          <p:nvPr/>
        </p:nvSpPr>
        <p:spPr bwMode="auto">
          <a:xfrm>
            <a:off x="1290425" y="3020345"/>
            <a:ext cx="6288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b="1" dirty="0"/>
              <a:t>月が太陽より</a:t>
            </a:r>
            <a:r>
              <a:rPr lang="ja-JP" altLang="en-US" sz="2800" b="1" dirty="0" smtClean="0"/>
              <a:t>小さく見える</a:t>
            </a:r>
            <a:r>
              <a:rPr lang="ja-JP" altLang="en-US" sz="2800" b="1" dirty="0" smtClean="0"/>
              <a:t>時</a:t>
            </a:r>
            <a:r>
              <a:rPr lang="en-US" altLang="ja-JP" sz="2800" b="1" dirty="0" smtClean="0"/>
              <a:t> ... 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金環日食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1" name="Picture 2" descr="corona_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6026" y="3785488"/>
            <a:ext cx="2882828" cy="2374677"/>
          </a:xfrm>
          <a:prstGeom prst="rect">
            <a:avLst/>
          </a:prstGeom>
          <a:noFill/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505" y="3739018"/>
            <a:ext cx="3362844" cy="2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5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4661675" y="188641"/>
            <a:ext cx="2993043" cy="347846"/>
            <a:chOff x="5220072" y="4355812"/>
            <a:chExt cx="2993043" cy="347846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220072" y="4365104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308304" y="4355812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028384" y="4365104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251" y="-1"/>
            <a:ext cx="9192763" cy="710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11562" y="1"/>
            <a:ext cx="4139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ja-JP" altLang="en-US" sz="3200" dirty="0" smtClean="0">
                <a:solidFill>
                  <a:srgbClr val="0000FF"/>
                </a:solidFill>
              </a:rPr>
              <a:t> </a:t>
            </a:r>
            <a:r>
              <a:rPr lang="en-US" altLang="ja-JP" sz="3200" dirty="0" smtClean="0">
                <a:solidFill>
                  <a:srgbClr val="0000FF"/>
                </a:solidFill>
              </a:rPr>
              <a:t> </a:t>
            </a:r>
            <a:r>
              <a:rPr lang="ja-JP" altLang="en-US" sz="3200" dirty="0" smtClean="0">
                <a:solidFill>
                  <a:srgbClr val="FFFF00"/>
                </a:solidFill>
              </a:rPr>
              <a:t>全国各地での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見え方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91012" y="3079405"/>
            <a:ext cx="278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←</a:t>
            </a:r>
            <a:r>
              <a:rPr kumimoji="1" lang="ja-JP" altLang="en-US" dirty="0" smtClean="0"/>
              <a:t>この帯の中では</a:t>
            </a:r>
            <a:endParaRPr kumimoji="1" lang="en-US" altLang="ja-JP" dirty="0" smtClean="0"/>
          </a:p>
          <a:p>
            <a:r>
              <a:rPr kumimoji="1" lang="ja-JP" altLang="en-US" dirty="0" smtClean="0"/>
              <a:t>金環日食として見えます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162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67545" y="188640"/>
            <a:ext cx="574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5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21</a:t>
            </a:r>
            <a:r>
              <a:rPr kumimoji="1" lang="ja-JP" altLang="en-US" sz="2800" dirty="0" smtClean="0"/>
              <a:t>日金環日食　京都での見え方</a:t>
            </a:r>
            <a:endParaRPr kumimoji="1" lang="en-US" altLang="ja-JP" sz="28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11761" y="816388"/>
            <a:ext cx="4262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食の始め：　　　　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6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時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17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分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40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秒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01242" y="1248436"/>
            <a:ext cx="4230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金環食の始め：  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7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時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29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分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54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秒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86306" y="1680484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金環食の真ん中：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7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時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30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分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35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秒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96561" y="2132857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金環食の終り：    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7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時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31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分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15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秒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03813" y="2564905"/>
            <a:ext cx="430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食の終り：           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8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時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55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分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18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秒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grpSp>
        <p:nvGrpSpPr>
          <p:cNvPr id="2" name="グループ化 15"/>
          <p:cNvGrpSpPr>
            <a:grpSpLocks noChangeAspect="1"/>
          </p:cNvGrpSpPr>
          <p:nvPr/>
        </p:nvGrpSpPr>
        <p:grpSpPr>
          <a:xfrm>
            <a:off x="35497" y="3115201"/>
            <a:ext cx="9068131" cy="3626168"/>
            <a:chOff x="0" y="2955751"/>
            <a:chExt cx="9646947" cy="3857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27784" y="2955751"/>
              <a:ext cx="7019163" cy="385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994307"/>
              <a:ext cx="4438040" cy="3816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グループ化 22"/>
          <p:cNvGrpSpPr>
            <a:grpSpLocks noChangeAspect="1"/>
          </p:cNvGrpSpPr>
          <p:nvPr/>
        </p:nvGrpSpPr>
        <p:grpSpPr>
          <a:xfrm>
            <a:off x="3995936" y="4348043"/>
            <a:ext cx="238283" cy="233085"/>
            <a:chOff x="2411760" y="384036"/>
            <a:chExt cx="5184576" cy="5071532"/>
          </a:xfrm>
        </p:grpSpPr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2411760" y="1340768"/>
              <a:ext cx="4114800" cy="41148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3687276" y="384036"/>
              <a:ext cx="3909060" cy="390906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21"/>
          <p:cNvGrpSpPr>
            <a:grpSpLocks noChangeAspect="1"/>
          </p:cNvGrpSpPr>
          <p:nvPr/>
        </p:nvGrpSpPr>
        <p:grpSpPr>
          <a:xfrm>
            <a:off x="4420892" y="3429000"/>
            <a:ext cx="223117" cy="241271"/>
            <a:chOff x="5316871" y="92334"/>
            <a:chExt cx="1487377" cy="1608474"/>
          </a:xfrm>
        </p:grpSpPr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5541779" y="92334"/>
              <a:ext cx="1262469" cy="126246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5316871" y="501464"/>
              <a:ext cx="1199345" cy="119934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グループ化 18"/>
          <p:cNvGrpSpPr>
            <a:grpSpLocks noChangeAspect="1"/>
          </p:cNvGrpSpPr>
          <p:nvPr/>
        </p:nvGrpSpPr>
        <p:grpSpPr>
          <a:xfrm>
            <a:off x="4211961" y="3933057"/>
            <a:ext cx="187036" cy="187036"/>
            <a:chOff x="2411760" y="1340768"/>
            <a:chExt cx="4114800" cy="4114800"/>
          </a:xfrm>
        </p:grpSpPr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2411760" y="1340768"/>
              <a:ext cx="4114800" cy="41148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2574239" y="1536165"/>
              <a:ext cx="3869969" cy="386996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491881" y="5373217"/>
            <a:ext cx="339305" cy="339305"/>
            <a:chOff x="3584623" y="5373216"/>
            <a:chExt cx="339305" cy="339305"/>
          </a:xfrm>
        </p:grpSpPr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3584623" y="5517232"/>
              <a:ext cx="195289" cy="19528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3738406" y="5373216"/>
              <a:ext cx="185522" cy="18552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3779912" y="4836489"/>
            <a:ext cx="288032" cy="251333"/>
            <a:chOff x="3779912" y="4836488"/>
            <a:chExt cx="288032" cy="251333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3779912" y="4901832"/>
              <a:ext cx="185989" cy="18598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3891256" y="4836488"/>
              <a:ext cx="176688" cy="17668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テキスト ボックス 27"/>
          <p:cNvSpPr txBox="1">
            <a:spLocks noChangeArrowheads="1"/>
          </p:cNvSpPr>
          <p:nvPr/>
        </p:nvSpPr>
        <p:spPr bwMode="auto">
          <a:xfrm>
            <a:off x="3303174" y="6444063"/>
            <a:ext cx="3312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2011/05/15</a:t>
            </a:r>
            <a:r>
              <a:rPr lang="ja-JP" altLang="en-US" b="1" dirty="0">
                <a:solidFill>
                  <a:srgbClr val="FFFF00"/>
                </a:solidFill>
              </a:rPr>
              <a:t>　（</a:t>
            </a:r>
            <a:r>
              <a:rPr lang="en-US" altLang="ja-JP" b="1" dirty="0">
                <a:solidFill>
                  <a:srgbClr val="FFFF00"/>
                </a:solidFill>
              </a:rPr>
              <a:t>05</a:t>
            </a:r>
            <a:r>
              <a:rPr lang="ja-JP" altLang="en-US" b="1" dirty="0">
                <a:solidFill>
                  <a:srgbClr val="FFFF00"/>
                </a:solidFill>
              </a:rPr>
              <a:t>時</a:t>
            </a:r>
            <a:r>
              <a:rPr lang="en-US" altLang="ja-JP" b="1" dirty="0">
                <a:solidFill>
                  <a:srgbClr val="FFFF00"/>
                </a:solidFill>
              </a:rPr>
              <a:t>42</a:t>
            </a:r>
            <a:r>
              <a:rPr lang="ja-JP" altLang="en-US" b="1" dirty="0">
                <a:solidFill>
                  <a:srgbClr val="FFFF00"/>
                </a:solidFill>
              </a:rPr>
              <a:t>分）　</a:t>
            </a:r>
            <a:endParaRPr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028384" y="6084004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FF00"/>
                </a:solidFill>
              </a:rPr>
              <a:t>大文字山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23530" y="608400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比叡山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398694" y="6156012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瓜生山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028385" y="6309320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rgbClr val="FFFF00"/>
                </a:solidFill>
              </a:rPr>
              <a:t>（如意ヶ岳）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100" dirty="0" smtClean="0"/>
              <a:t>日食を観測する時の注意</a:t>
            </a:r>
            <a:r>
              <a:rPr kumimoji="1" lang="en-US" altLang="ja-JP" sz="3100" dirty="0" smtClean="0"/>
              <a:t/>
            </a:r>
            <a:br>
              <a:rPr kumimoji="1" lang="en-US" altLang="ja-JP" sz="3100" dirty="0" smtClean="0"/>
            </a:br>
            <a:r>
              <a:rPr lang="ja-JP" altLang="en-US" dirty="0" smtClean="0">
                <a:solidFill>
                  <a:srgbClr val="FF0000"/>
                </a:solidFill>
              </a:rPr>
              <a:t>絶対に太陽を直接見ないこと！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76" y="1464108"/>
            <a:ext cx="5983516" cy="218474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344" y="3575688"/>
            <a:ext cx="5734144" cy="22988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30273" y="6009948"/>
            <a:ext cx="703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たとえまぶしくなくても、</a:t>
            </a:r>
            <a:r>
              <a:rPr lang="ja-JP" altLang="en-US" dirty="0" smtClean="0"/>
              <a:t>目</a:t>
            </a:r>
            <a:r>
              <a:rPr lang="ja-JP" altLang="en-US" dirty="0"/>
              <a:t>には</a:t>
            </a:r>
            <a:r>
              <a:rPr lang="ja-JP" altLang="en-US" dirty="0" smtClean="0"/>
              <a:t>見えない</a:t>
            </a:r>
            <a:r>
              <a:rPr lang="ja-JP" altLang="en-US" dirty="0" smtClean="0"/>
              <a:t>強い</a:t>
            </a:r>
            <a:r>
              <a:rPr lang="ja-JP" altLang="en-US" dirty="0" smtClean="0"/>
              <a:t>光</a:t>
            </a:r>
            <a:r>
              <a:rPr lang="ja-JP" altLang="en-US" dirty="0" smtClean="0"/>
              <a:t>（電磁波）</a:t>
            </a:r>
            <a:r>
              <a:rPr lang="ja-JP" altLang="en-US" dirty="0" smtClean="0"/>
              <a:t>が</a:t>
            </a:r>
            <a:r>
              <a:rPr lang="ja-JP" altLang="en-US" b="1" dirty="0"/>
              <a:t>目の奥</a:t>
            </a:r>
          </a:p>
          <a:p>
            <a:r>
              <a:rPr lang="ja-JP" altLang="en-US" b="1" dirty="0"/>
              <a:t>に届いて網膜を傷つけ、</a:t>
            </a:r>
            <a:r>
              <a:rPr lang="ja-JP" altLang="en-US" dirty="0"/>
              <a:t>その結果、</a:t>
            </a:r>
            <a:r>
              <a:rPr lang="ja-JP" altLang="en-US" b="1" dirty="0"/>
              <a:t>失明したりする可能性</a:t>
            </a:r>
            <a:r>
              <a:rPr lang="ja-JP" altLang="en-US" dirty="0"/>
              <a:t>が</a:t>
            </a:r>
            <a:r>
              <a:rPr lang="ja-JP" altLang="en-US" dirty="0" smtClean="0"/>
              <a:t>あります</a:t>
            </a:r>
            <a:r>
              <a:rPr lang="ja-JP" altLang="en-US" dirty="0" smtClean="0"/>
              <a:t>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8517931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1719</Words>
  <Application>Microsoft Macintosh PowerPoint</Application>
  <PresentationFormat>画面に合わせる (4:3)</PresentationFormat>
  <Paragraphs>250</Paragraphs>
  <Slides>32</Slides>
  <Notes>16</Notes>
  <HiddenSlides>0</HiddenSlides>
  <MMClips>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3" baseType="lpstr">
      <vt:lpstr>ホワイト</vt:lpstr>
      <vt:lpstr>2012年5月21日金環日食 （中高生向け資料）</vt:lpstr>
      <vt:lpstr>PowerPoint プレゼンテーション</vt:lpstr>
      <vt:lpstr>今回見えるのは...金環日食 （関西で見られるのは282年ぶり）</vt:lpstr>
      <vt:lpstr>日食が見えるメカニズム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日食を観測する時の注意 絶対に太陽を直接見ないこと！</vt:lpstr>
      <vt:lpstr>日食の観測方法</vt:lpstr>
      <vt:lpstr>近い将来日本で見られる日食</vt:lpstr>
      <vt:lpstr>補足資料 （ご自由に取捨選択してお使い下さい）</vt:lpstr>
      <vt:lpstr>「ひので」衛星が見た日食</vt:lpstr>
      <vt:lpstr>「ひので」衛星が見た月の地形</vt:lpstr>
      <vt:lpstr>太陽ってどんな星？</vt:lpstr>
      <vt:lpstr>黒点にズームアップすると</vt:lpstr>
      <vt:lpstr>太陽コロナ</vt:lpstr>
      <vt:lpstr>太陽の内部</vt:lpstr>
      <vt:lpstr>様々な電磁波</vt:lpstr>
      <vt:lpstr>様々な電磁波で見た太陽</vt:lpstr>
      <vt:lpstr>X線で見た太陽</vt:lpstr>
      <vt:lpstr>紫外線で見た太陽</vt:lpstr>
      <vt:lpstr>太陽フレア</vt:lpstr>
      <vt:lpstr>極端紫外線で見た太陽フレア</vt:lpstr>
      <vt:lpstr>太陽風とコロナ質量放出</vt:lpstr>
      <vt:lpstr>コロナ質量放出が地球にやってくると...</vt:lpstr>
      <vt:lpstr>宇宙天気予報</vt:lpstr>
      <vt:lpstr>太陽は約11年ごとに変化する</vt:lpstr>
      <vt:lpstr>黒点の数と地球の気温</vt:lpstr>
      <vt:lpstr>月と地球の距離はずっと同じではない？</vt:lpstr>
      <vt:lpstr>PowerPoint プレゼンテーション</vt:lpstr>
      <vt:lpstr>PowerPoint プレゼンテーション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5月21日金環日食 （中高生向け資料）</dc:title>
  <dc:creator>磯部 洋明</dc:creator>
  <cp:lastModifiedBy>磯部 洋明</cp:lastModifiedBy>
  <cp:revision>33</cp:revision>
  <dcterms:created xsi:type="dcterms:W3CDTF">2012-05-06T06:30:28Z</dcterms:created>
  <dcterms:modified xsi:type="dcterms:W3CDTF">2012-05-06T15:07:48Z</dcterms:modified>
</cp:coreProperties>
</file>