
<file path=[Content_Types].xml><?xml version="1.0" encoding="utf-8"?>
<Types xmlns="http://schemas.openxmlformats.org/package/2006/content-types">
  <Default Extension="xml" ContentType="application/xml"/>
  <Default Extension="jpg" ContentType="image/jpeg"/>
  <Default Extension="mpg" ContentType="video/unknown"/>
  <Default Extension="tiff" ContentType="image/tiff"/>
  <Default Extension="jpe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7.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338" r:id="rId3"/>
    <p:sldId id="342" r:id="rId4"/>
    <p:sldId id="339" r:id="rId5"/>
    <p:sldId id="343" r:id="rId6"/>
    <p:sldId id="340" r:id="rId7"/>
    <p:sldId id="341" r:id="rId8"/>
    <p:sldId id="344" r:id="rId9"/>
    <p:sldId id="345" r:id="rId10"/>
    <p:sldId id="346" r:id="rId11"/>
    <p:sldId id="348" r:id="rId12"/>
    <p:sldId id="349" r:id="rId13"/>
    <p:sldId id="350" r:id="rId14"/>
    <p:sldId id="352" r:id="rId15"/>
    <p:sldId id="354" r:id="rId16"/>
    <p:sldId id="353" r:id="rId17"/>
    <p:sldId id="355" r:id="rId18"/>
    <p:sldId id="327" r:id="rId19"/>
    <p:sldId id="356" r:id="rId20"/>
    <p:sldId id="322" r:id="rId21"/>
    <p:sldId id="299" r:id="rId22"/>
    <p:sldId id="312" r:id="rId23"/>
    <p:sldId id="300" r:id="rId24"/>
    <p:sldId id="302" r:id="rId25"/>
    <p:sldId id="359" r:id="rId26"/>
    <p:sldId id="360" r:id="rId27"/>
    <p:sldId id="361" r:id="rId28"/>
    <p:sldId id="362" r:id="rId29"/>
    <p:sldId id="363" r:id="rId30"/>
    <p:sldId id="364" r:id="rId31"/>
    <p:sldId id="310" r:id="rId32"/>
    <p:sldId id="303" r:id="rId33"/>
    <p:sldId id="304" r:id="rId34"/>
    <p:sldId id="305" r:id="rId35"/>
    <p:sldId id="306" r:id="rId36"/>
    <p:sldId id="328" r:id="rId37"/>
    <p:sldId id="358" r:id="rId38"/>
    <p:sldId id="323" r:id="rId39"/>
    <p:sldId id="324" r:id="rId40"/>
    <p:sldId id="325" r:id="rId41"/>
    <p:sldId id="326" r:id="rId42"/>
    <p:sldId id="335" r:id="rId43"/>
    <p:sldId id="332" r:id="rId44"/>
    <p:sldId id="281" r:id="rId45"/>
    <p:sldId id="283" r:id="rId46"/>
    <p:sldId id="334" r:id="rId47"/>
    <p:sldId id="366" r:id="rId48"/>
    <p:sldId id="365" r:id="rId4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74" autoAdjust="0"/>
  </p:normalViewPr>
  <p:slideViewPr>
    <p:cSldViewPr snapToGrid="0" snapToObjects="1">
      <p:cViewPr varScale="1">
        <p:scale>
          <a:sx n="75" d="100"/>
          <a:sy n="75" d="100"/>
        </p:scale>
        <p:origin x="-145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12/07/27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7</a:t>
            </a:fld>
            <a:endParaRPr lang="ja-JP" altLang="en-US"/>
          </a:p>
        </p:txBody>
      </p:sp>
    </p:spTree>
    <p:extLst>
      <p:ext uri="{BB962C8B-B14F-4D97-AF65-F5344CB8AC3E}">
        <p14:creationId xmlns:p14="http://schemas.microsoft.com/office/powerpoint/2010/main" val="379238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15</a:t>
            </a:fld>
            <a:endParaRPr lang="ja-JP" altLang="en-US"/>
          </a:p>
        </p:txBody>
      </p:sp>
    </p:spTree>
    <p:extLst>
      <p:ext uri="{BB962C8B-B14F-4D97-AF65-F5344CB8AC3E}">
        <p14:creationId xmlns:p14="http://schemas.microsoft.com/office/powerpoint/2010/main" val="174815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17</a:t>
            </a:fld>
            <a:endParaRPr lang="ja-JP" altLang="en-US"/>
          </a:p>
        </p:txBody>
      </p:sp>
    </p:spTree>
    <p:extLst>
      <p:ext uri="{BB962C8B-B14F-4D97-AF65-F5344CB8AC3E}">
        <p14:creationId xmlns:p14="http://schemas.microsoft.com/office/powerpoint/2010/main" val="55263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C0BA3D05-9B65-CA42-B0B3-3AC5B40F4F3C}" type="datetimeFigureOut">
              <a:rPr lang="ja-JP" altLang="en-US" smtClean="0"/>
              <a:t>12/07/27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ヒラギノ丸ゴ Pro W4"/>
              </a:defRPr>
            </a:lvl1pPr>
          </a:lstStyle>
          <a:p>
            <a:fld id="{C0BA3D05-9B65-CA42-B0B3-3AC5B40F4F3C}" type="datetimeFigureOut">
              <a:rPr lang="ja-JP" altLang="en-US" smtClean="0"/>
              <a:pPr/>
              <a:t>12/07/27</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ヒラギノ丸ゴ Pro W4"/>
              </a:defRPr>
            </a:lvl1pPr>
          </a:lstStyle>
          <a:p>
            <a:endParaRPr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ヒラギノ丸ゴ Pro W4"/>
              </a:defRPr>
            </a:lvl1pPr>
          </a:lstStyle>
          <a:p>
            <a:fld id="{9191823F-A024-7F44-8A2A-05E42DE5D1C4}"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ヒラギノ丸ゴ Pro W4"/>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ヒラギノ丸ゴ Pro W4"/>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ヒラギノ丸ゴ Pro W4"/>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ヒラギノ丸ゴ Pro W4"/>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hyperlink" Target="http://www.kantei.go.jp/jp/singi/utyuu/index.htm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mpg"/><Relationship Id="rId2" Type="http://schemas.openxmlformats.org/officeDocument/2006/relationships/video" Target="../media/media1.m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5"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8.png"/><Relationship Id="rId1" Type="http://schemas.microsoft.com/office/2007/relationships/media" Target="../media/media2.gif"/><Relationship Id="rId2" Type="http://schemas.openxmlformats.org/officeDocument/2006/relationships/video" Target="../media/media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13856" y="2156279"/>
            <a:ext cx="5121477" cy="1470025"/>
          </a:xfrm>
        </p:spPr>
        <p:txBody>
          <a:bodyPr>
            <a:normAutofit/>
          </a:bodyPr>
          <a:lstStyle/>
          <a:p>
            <a:r>
              <a:rPr lang="ja-JP" altLang="en-US" sz="3600" dirty="0" smtClean="0">
                <a:latin typeface="ヒラギノ丸ゴ Pro W4"/>
                <a:ea typeface="ヒラギノ丸ゴ Pro W4"/>
                <a:cs typeface="ヒラギノ丸ゴ Pro W4"/>
              </a:rPr>
              <a:t>宇宙と</a:t>
            </a:r>
            <a:r>
              <a:rPr lang="ja-JP" altLang="en-US" sz="3600" dirty="0" smtClean="0">
                <a:latin typeface="ヒラギノ丸ゴ Pro W4"/>
                <a:cs typeface="ヒラギノ丸ゴ Pro W4"/>
              </a:rPr>
              <a:t>人文・社会科学</a:t>
            </a:r>
            <a:endParaRPr lang="ja-JP" altLang="en-US" sz="3600" dirty="0">
              <a:latin typeface="ヒラギノ丸ゴ Pro W4"/>
              <a:ea typeface="ヒラギノ丸ゴ Pro W4"/>
              <a:cs typeface="ヒラギノ丸ゴ Pro W4"/>
            </a:endParaRPr>
          </a:p>
        </p:txBody>
      </p:sp>
      <p:sp>
        <p:nvSpPr>
          <p:cNvPr id="3" name="サブタイトル 2"/>
          <p:cNvSpPr>
            <a:spLocks noGrp="1"/>
          </p:cNvSpPr>
          <p:nvPr>
            <p:ph type="subTitle" idx="1"/>
          </p:nvPr>
        </p:nvSpPr>
        <p:spPr>
          <a:xfrm>
            <a:off x="1998305" y="3871686"/>
            <a:ext cx="5121477" cy="1752600"/>
          </a:xfrm>
        </p:spPr>
        <p:txBody>
          <a:bodyPr>
            <a:normAutofit/>
          </a:bodyPr>
          <a:lstStyle/>
          <a:p>
            <a:r>
              <a:rPr lang="ja-JP" altLang="en-US" sz="2400" dirty="0" smtClean="0">
                <a:solidFill>
                  <a:schemeClr val="tx1"/>
                </a:solidFill>
                <a:latin typeface="ヒラギノ丸ゴ Pro W4"/>
                <a:ea typeface="ヒラギノ丸ゴ Pro W4"/>
                <a:cs typeface="ヒラギノ丸ゴ Pro W4"/>
              </a:rPr>
              <a:t>磯部洋明</a:t>
            </a:r>
            <a:endParaRPr lang="en-US" altLang="ja-JP" sz="2400" dirty="0" smtClean="0">
              <a:solidFill>
                <a:schemeClr val="tx1"/>
              </a:solidFill>
              <a:latin typeface="ヒラギノ丸ゴ Pro W4"/>
              <a:ea typeface="ヒラギノ丸ゴ Pro W4"/>
              <a:cs typeface="ヒラギノ丸ゴ Pro W4"/>
            </a:endParaRPr>
          </a:p>
          <a:p>
            <a:r>
              <a:rPr lang="ja-JP" altLang="en-US" sz="2400" dirty="0" smtClean="0">
                <a:solidFill>
                  <a:schemeClr val="tx1"/>
                </a:solidFill>
                <a:latin typeface="ヒラギノ丸ゴ Pro W4"/>
                <a:ea typeface="ヒラギノ丸ゴ Pro W4"/>
                <a:cs typeface="ヒラギノ丸ゴ Pro W4"/>
              </a:rPr>
              <a:t>京都大学宇宙総合学研究ユニット</a:t>
            </a:r>
            <a:endParaRPr lang="en-US" altLang="ja-JP" sz="2400" dirty="0" smtClean="0">
              <a:solidFill>
                <a:schemeClr val="tx1"/>
              </a:solidFill>
              <a:latin typeface="ヒラギノ丸ゴ Pro W4"/>
              <a:ea typeface="ヒラギノ丸ゴ Pro W4"/>
              <a:cs typeface="ヒラギノ丸ゴ Pro W4"/>
            </a:endParaRPr>
          </a:p>
        </p:txBody>
      </p:sp>
      <p:pic>
        <p:nvPicPr>
          <p:cNvPr id="4" name="図 3" descr="USSS-Logo-blu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71" y="217714"/>
            <a:ext cx="1124857" cy="1124857"/>
          </a:xfrm>
          <a:prstGeom prst="rect">
            <a:avLst/>
          </a:prstGeom>
        </p:spPr>
      </p:pic>
      <p:sp>
        <p:nvSpPr>
          <p:cNvPr id="5" name="テキスト ボックス 4"/>
          <p:cNvSpPr txBox="1"/>
          <p:nvPr/>
        </p:nvSpPr>
        <p:spPr>
          <a:xfrm>
            <a:off x="1003271" y="6311889"/>
            <a:ext cx="7914446" cy="338554"/>
          </a:xfrm>
          <a:prstGeom prst="rect">
            <a:avLst/>
          </a:prstGeom>
          <a:noFill/>
        </p:spPr>
        <p:txBody>
          <a:bodyPr wrap="none" rtlCol="0">
            <a:spAutoFit/>
          </a:bodyPr>
          <a:lstStyle/>
          <a:p>
            <a:r>
              <a:rPr lang="ja-JP" altLang="en-US" sz="1600" dirty="0" smtClean="0"/>
              <a:t>環境</a:t>
            </a:r>
            <a:r>
              <a:rPr lang="ja-JP" altLang="en-US" sz="1600" dirty="0"/>
              <a:t>と</a:t>
            </a:r>
            <a:r>
              <a:rPr lang="ja-JP" altLang="en-US" sz="1600" dirty="0" smtClean="0"/>
              <a:t>コミュニケーション連続講演会</a:t>
            </a:r>
            <a:r>
              <a:rPr lang="en-US" altLang="ja-JP" sz="1600" dirty="0" smtClean="0"/>
              <a:t> 2012</a:t>
            </a:r>
            <a:r>
              <a:rPr lang="ja-JP" altLang="en-US" sz="1600" dirty="0" smtClean="0"/>
              <a:t>年</a:t>
            </a:r>
            <a:r>
              <a:rPr lang="en-US" altLang="ja-JP" sz="1600" dirty="0" smtClean="0"/>
              <a:t>7</a:t>
            </a:r>
            <a:r>
              <a:rPr lang="ja-JP" altLang="en-US" sz="1600" dirty="0" smtClean="0"/>
              <a:t>月</a:t>
            </a:r>
            <a:r>
              <a:rPr lang="en-US" altLang="ja-JP" sz="1600" dirty="0" smtClean="0"/>
              <a:t>27</a:t>
            </a:r>
            <a:r>
              <a:rPr lang="ja-JP" altLang="en-US" sz="1600" dirty="0" smtClean="0"/>
              <a:t>日　</a:t>
            </a:r>
            <a:r>
              <a:rPr lang="ja-JP" altLang="en-US" sz="1600" dirty="0"/>
              <a:t>神戸大学大学院国際文化学研究科</a:t>
            </a:r>
            <a:endParaRPr kumimoji="1"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10695"/>
          </a:xfrm>
        </p:spPr>
        <p:txBody>
          <a:bodyPr>
            <a:normAutofit/>
          </a:bodyPr>
          <a:lstStyle/>
          <a:p>
            <a:r>
              <a:rPr kumimoji="1" lang="ja-JP" altLang="en-US" sz="3600" dirty="0" smtClean="0"/>
              <a:t>宇宙と人文・社会科学</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人間の活動範囲が宇宙空間に拡大しつつあることに伴う現実的な</a:t>
            </a:r>
            <a:r>
              <a:rPr kumimoji="1" lang="ja-JP" altLang="en-US" dirty="0" smtClean="0"/>
              <a:t>諸問題</a:t>
            </a:r>
            <a:endParaRPr kumimoji="1" lang="en-US" altLang="ja-JP" dirty="0" smtClean="0"/>
          </a:p>
          <a:p>
            <a:endParaRPr lang="en-US" altLang="ja-JP" dirty="0"/>
          </a:p>
          <a:p>
            <a:r>
              <a:rPr kumimoji="1" lang="ja-JP" altLang="en-US" dirty="0" smtClean="0"/>
              <a:t>宇宙的な視点で見た</a:t>
            </a:r>
            <a:endParaRPr kumimoji="1" lang="ja-JP" altLang="en-US" dirty="0"/>
          </a:p>
        </p:txBody>
      </p:sp>
    </p:spTree>
    <p:extLst>
      <p:ext uri="{BB962C8B-B14F-4D97-AF65-F5344CB8AC3E}">
        <p14:creationId xmlns:p14="http://schemas.microsoft.com/office/powerpoint/2010/main" val="154665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京都大学宇宙総合学研究ユニット</a:t>
            </a:r>
            <a:endParaRPr lang="ja-JP" altLang="en-US" sz="3200" dirty="0"/>
          </a:p>
        </p:txBody>
      </p:sp>
      <p:sp>
        <p:nvSpPr>
          <p:cNvPr id="3" name="コンテンツ プレースホルダ 2"/>
          <p:cNvSpPr>
            <a:spLocks noGrp="1"/>
          </p:cNvSpPr>
          <p:nvPr>
            <p:ph idx="1"/>
          </p:nvPr>
        </p:nvSpPr>
        <p:spPr>
          <a:xfrm>
            <a:off x="457200" y="1600200"/>
            <a:ext cx="8447764" cy="4525963"/>
          </a:xfrm>
        </p:spPr>
        <p:txBody>
          <a:bodyPr>
            <a:normAutofit fontScale="92500" lnSpcReduction="20000"/>
          </a:bodyPr>
          <a:lstStyle/>
          <a:p>
            <a:r>
              <a:rPr lang="ja-JP" altLang="en-US" sz="2600" dirty="0" smtClean="0"/>
              <a:t>宇宙</a:t>
            </a:r>
            <a:r>
              <a:rPr lang="ja-JP" altLang="en-US" sz="2600" dirty="0" smtClean="0"/>
              <a:t>に</a:t>
            </a:r>
            <a:r>
              <a:rPr lang="ja-JP" altLang="en-US" sz="2600" dirty="0" smtClean="0"/>
              <a:t>直接関係した学問：天文学、物理学、地球惑星科学、宇宙工学</a:t>
            </a:r>
            <a:endParaRPr lang="en-US" altLang="ja-JP" sz="2600" dirty="0" smtClean="0"/>
          </a:p>
          <a:p>
            <a:endParaRPr lang="en-US" altLang="ja-JP" sz="2400" dirty="0"/>
          </a:p>
          <a:p>
            <a:r>
              <a:rPr lang="ja-JP" altLang="en-US" sz="2600" dirty="0" smtClean="0"/>
              <a:t>関連周辺分野：環境、エネルギー、宇宙医学、生命科学</a:t>
            </a:r>
            <a:endParaRPr lang="en-US" altLang="ja-JP" sz="2600" dirty="0"/>
          </a:p>
          <a:p>
            <a:endParaRPr lang="en-US" altLang="ja-JP" sz="2600" dirty="0" smtClean="0"/>
          </a:p>
          <a:p>
            <a:r>
              <a:rPr lang="ja-JP" altLang="en-US" sz="2600" dirty="0" smtClean="0"/>
              <a:t>（潜在的に）宇宙に関連した人文社会系科学：哲学・倫理学、文化人類学、社会学、法律、産業、教育、宗教など</a:t>
            </a:r>
            <a:endParaRPr lang="en-US" altLang="ja-JP" sz="2400" dirty="0" smtClean="0"/>
          </a:p>
          <a:p>
            <a:pPr marL="0" indent="0">
              <a:buNone/>
            </a:pPr>
            <a:endParaRPr lang="en-US" altLang="ja-JP" sz="2400" dirty="0" smtClean="0"/>
          </a:p>
          <a:p>
            <a:endParaRPr lang="en-US" altLang="ja-JP" sz="2400" dirty="0" smtClean="0"/>
          </a:p>
          <a:p>
            <a:r>
              <a:rPr lang="ja-JP" altLang="en-US" sz="2400" dirty="0" smtClean="0">
                <a:solidFill>
                  <a:srgbClr val="FF0000"/>
                </a:solidFill>
              </a:rPr>
              <a:t>人文</a:t>
            </a:r>
            <a:r>
              <a:rPr lang="ja-JP" altLang="en-US" sz="2400" dirty="0" smtClean="0">
                <a:solidFill>
                  <a:srgbClr val="FF0000"/>
                </a:solidFill>
              </a:rPr>
              <a:t>社会科学</a:t>
            </a:r>
            <a:r>
              <a:rPr lang="ja-JP" altLang="en-US" sz="2400" dirty="0" smtClean="0">
                <a:solidFill>
                  <a:srgbClr val="FF0000"/>
                </a:solidFill>
              </a:rPr>
              <a:t>分野</a:t>
            </a:r>
            <a:r>
              <a:rPr lang="ja-JP" altLang="en-US" sz="2400" dirty="0" smtClean="0">
                <a:solidFill>
                  <a:srgbClr val="FF0000"/>
                </a:solidFill>
              </a:rPr>
              <a:t>を含む、学際的な宇宙研究と社会への発信を目的に、</a:t>
            </a:r>
            <a:r>
              <a:rPr lang="en-US" altLang="ja-JP" sz="2400" dirty="0" smtClean="0">
                <a:solidFill>
                  <a:srgbClr val="FF0000"/>
                </a:solidFill>
              </a:rPr>
              <a:t>2008</a:t>
            </a:r>
            <a:r>
              <a:rPr lang="ja-JP" altLang="en-US" sz="2400" dirty="0" smtClean="0">
                <a:solidFill>
                  <a:srgbClr val="FF0000"/>
                </a:solidFill>
              </a:rPr>
              <a:t>年発足した組織</a:t>
            </a:r>
            <a:endParaRPr lang="en-US" altLang="ja-JP" sz="2400" dirty="0" smtClean="0">
              <a:solidFill>
                <a:srgbClr val="FF0000"/>
              </a:solidFill>
            </a:endParaRPr>
          </a:p>
          <a:p>
            <a:endParaRPr lang="en-US" altLang="ja-JP" sz="2400" dirty="0">
              <a:solidFill>
                <a:srgbClr val="FF0000"/>
              </a:solidFill>
            </a:endParaRPr>
          </a:p>
          <a:p>
            <a:r>
              <a:rPr lang="en-US" altLang="ja-JP" sz="2400" dirty="0" smtClean="0"/>
              <a:t>http://</a:t>
            </a:r>
            <a:r>
              <a:rPr lang="en-US" altLang="ja-JP" sz="2400" dirty="0" err="1" smtClean="0"/>
              <a:t>www.kwasan.kyoto-u.ac.jp</a:t>
            </a:r>
            <a:r>
              <a:rPr lang="en-US" altLang="ja-JP" sz="2400" dirty="0" smtClean="0"/>
              <a:t>/</a:t>
            </a:r>
            <a:r>
              <a:rPr lang="en-US" altLang="ja-JP" sz="2400" dirty="0" err="1" smtClean="0"/>
              <a:t>usss</a:t>
            </a:r>
            <a:r>
              <a:rPr lang="en-US" altLang="ja-JP" sz="2400" dirty="0" smtClean="0"/>
              <a:t>/</a:t>
            </a:r>
            <a:endParaRPr lang="en-US" altLang="ja-JP" sz="2400" dirty="0" smtClean="0"/>
          </a:p>
        </p:txBody>
      </p:sp>
    </p:spTree>
    <p:extLst>
      <p:ext uri="{BB962C8B-B14F-4D97-AF65-F5344CB8AC3E}">
        <p14:creationId xmlns:p14="http://schemas.microsoft.com/office/powerpoint/2010/main" val="878219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宇宙と法律：宇宙条約</a:t>
            </a:r>
            <a:endParaRPr kumimoji="1" lang="ja-JP" altLang="en-US" sz="3600" dirty="0"/>
          </a:p>
        </p:txBody>
      </p:sp>
      <p:sp>
        <p:nvSpPr>
          <p:cNvPr id="3" name="コンテンツ プレースホルダー 2"/>
          <p:cNvSpPr>
            <a:spLocks noGrp="1"/>
          </p:cNvSpPr>
          <p:nvPr>
            <p:ph idx="1"/>
          </p:nvPr>
        </p:nvSpPr>
        <p:spPr>
          <a:xfrm>
            <a:off x="457200" y="1417638"/>
            <a:ext cx="8229600" cy="4708525"/>
          </a:xfrm>
        </p:spPr>
        <p:txBody>
          <a:bodyPr>
            <a:normAutofit fontScale="92500" lnSpcReduction="20000"/>
          </a:bodyPr>
          <a:lstStyle/>
          <a:p>
            <a:r>
              <a:rPr lang="ja-JP" altLang="en-US" sz="2400" dirty="0" smtClean="0"/>
              <a:t>「</a:t>
            </a:r>
            <a:r>
              <a:rPr lang="ja-JP" altLang="en-US" sz="2400" b="1" dirty="0"/>
              <a:t>月その他の天体を含む宇宙空間の探査及び利用における国家活動を律する原則に関する</a:t>
            </a:r>
            <a:r>
              <a:rPr lang="ja-JP" altLang="en-US" sz="2400" b="1" dirty="0" smtClean="0"/>
              <a:t>条約</a:t>
            </a:r>
            <a:r>
              <a:rPr lang="ja-JP" altLang="en-US" sz="2400" b="1" dirty="0" smtClean="0"/>
              <a:t>」</a:t>
            </a:r>
            <a:endParaRPr lang="en-US" altLang="ja-JP" sz="2400" b="1" dirty="0" smtClean="0"/>
          </a:p>
          <a:p>
            <a:pPr lvl="1"/>
            <a:r>
              <a:rPr lang="ja-JP" altLang="en-US" sz="2000" b="1" dirty="0"/>
              <a:t>第</a:t>
            </a:r>
            <a:r>
              <a:rPr lang="en-US" altLang="ja-JP" sz="2000" b="1" dirty="0"/>
              <a:t>1</a:t>
            </a:r>
            <a:r>
              <a:rPr lang="ja-JP" altLang="en-US" sz="2000" b="1" dirty="0"/>
              <a:t>条</a:t>
            </a:r>
            <a:r>
              <a:rPr lang="ja-JP" altLang="en-US" sz="2000" dirty="0"/>
              <a:t> 月その他の天体を含む宇宙空間の探査及び利用は、すべての国の利益のために、その経済的又は科学的発展の程度にかかわりなく行われるものであり、全人類に認められる活動分野で</a:t>
            </a:r>
            <a:r>
              <a:rPr lang="ja-JP" altLang="en-US" sz="2000" dirty="0" smtClean="0"/>
              <a:t>ある</a:t>
            </a:r>
            <a:r>
              <a:rPr lang="en-US" altLang="ja-JP" sz="2000" dirty="0" smtClean="0"/>
              <a:t>..</a:t>
            </a:r>
          </a:p>
          <a:p>
            <a:pPr lvl="1"/>
            <a:r>
              <a:rPr lang="ja-JP" altLang="en-US" sz="2000" b="1" dirty="0"/>
              <a:t>第</a:t>
            </a:r>
            <a:r>
              <a:rPr lang="en-US" altLang="ja-JP" sz="2000" b="1" dirty="0"/>
              <a:t>2</a:t>
            </a:r>
            <a:r>
              <a:rPr lang="ja-JP" altLang="en-US" sz="2000" b="1" dirty="0" smtClean="0"/>
              <a:t>条</a:t>
            </a:r>
            <a:r>
              <a:rPr lang="en-US" altLang="ja-JP" sz="2000" b="1" dirty="0" smtClean="0"/>
              <a:t> </a:t>
            </a:r>
            <a:r>
              <a:rPr lang="ja-JP" altLang="en-US" sz="2000" dirty="0" smtClean="0"/>
              <a:t>月</a:t>
            </a:r>
            <a:r>
              <a:rPr lang="ja-JP" altLang="en-US" sz="2000" dirty="0"/>
              <a:t>その他の天体を含む宇宙空間は、主権の主張、使用若しくは占拠又はその他のいかなる手段によっても国家による取得の対象とは</a:t>
            </a:r>
            <a:r>
              <a:rPr lang="ja-JP" altLang="en-US" sz="2000" dirty="0" smtClean="0"/>
              <a:t>ならない</a:t>
            </a:r>
            <a:endParaRPr lang="en-US" altLang="ja-JP" sz="2000" dirty="0" smtClean="0"/>
          </a:p>
          <a:p>
            <a:pPr lvl="1"/>
            <a:r>
              <a:rPr lang="ja-JP" altLang="en-US" sz="2000" b="1" dirty="0"/>
              <a:t>第</a:t>
            </a:r>
            <a:r>
              <a:rPr lang="en-US" altLang="ja-JP" sz="2000" b="1" dirty="0"/>
              <a:t>4</a:t>
            </a:r>
            <a:r>
              <a:rPr lang="ja-JP" altLang="en-US" sz="2000" b="1" dirty="0"/>
              <a:t>条</a:t>
            </a:r>
            <a:r>
              <a:rPr lang="ja-JP" altLang="en-US" sz="2000" dirty="0"/>
              <a:t> 条約の当事国は、核兵器及び他の種類の大量破壊兵器を運ぶ物体を地球を回る軌道に乗せないこと、これらの兵器を天体に設置しないこと並びに他のいかなる方法によってもこれらの兵器を宇宙空間に配置しないことを約束</a:t>
            </a:r>
            <a:r>
              <a:rPr lang="ja-JP" altLang="en-US" sz="2000" dirty="0" smtClean="0"/>
              <a:t>する</a:t>
            </a:r>
            <a:r>
              <a:rPr lang="en-US" altLang="ja-JP" sz="2000" dirty="0" smtClean="0"/>
              <a:t>...</a:t>
            </a:r>
          </a:p>
          <a:p>
            <a:pPr lvl="1"/>
            <a:r>
              <a:rPr lang="ja-JP" altLang="en-US" sz="2000" b="1" dirty="0"/>
              <a:t>第</a:t>
            </a:r>
            <a:r>
              <a:rPr lang="en-US" altLang="ja-JP" sz="2000" b="1" dirty="0"/>
              <a:t>5</a:t>
            </a:r>
            <a:r>
              <a:rPr lang="ja-JP" altLang="en-US" sz="2000" b="1" dirty="0"/>
              <a:t>条</a:t>
            </a:r>
            <a:r>
              <a:rPr lang="ja-JP" altLang="en-US" sz="2000" dirty="0"/>
              <a:t> 条約の当事国は、宇宙飛行士を宇宙空間への人類の使節とみなし、事故、遭難又は他の当事国の領域若しくは公海における緊急着陸の場合には、その宇宙飛行士にすべての可能な援助を与えるものと</a:t>
            </a:r>
            <a:r>
              <a:rPr lang="ja-JP" altLang="en-US" sz="2000" dirty="0" smtClean="0"/>
              <a:t>する</a:t>
            </a:r>
            <a:r>
              <a:rPr lang="en-US" altLang="ja-JP" sz="2000" dirty="0" smtClean="0"/>
              <a:t>...</a:t>
            </a:r>
          </a:p>
          <a:p>
            <a:pPr lvl="1"/>
            <a:r>
              <a:rPr lang="ja-JP" altLang="en-US" sz="2000" dirty="0" smtClean="0"/>
              <a:t>約</a:t>
            </a:r>
            <a:r>
              <a:rPr lang="en-US" altLang="ja-JP" sz="2000" dirty="0" smtClean="0"/>
              <a:t>100</a:t>
            </a:r>
            <a:r>
              <a:rPr lang="ja-JP" altLang="en-US" sz="2000" dirty="0" smtClean="0"/>
              <a:t>カ国が批准</a:t>
            </a:r>
            <a:endParaRPr lang="en-US" altLang="ja-JP" sz="2000" dirty="0" smtClean="0"/>
          </a:p>
          <a:p>
            <a:pPr lvl="1"/>
            <a:endParaRPr kumimoji="1" lang="ja-JP" altLang="en-US" sz="2000" dirty="0"/>
          </a:p>
        </p:txBody>
      </p:sp>
    </p:spTree>
    <p:extLst>
      <p:ext uri="{BB962C8B-B14F-4D97-AF65-F5344CB8AC3E}">
        <p14:creationId xmlns:p14="http://schemas.microsoft.com/office/powerpoint/2010/main" val="251173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509"/>
            <a:ext cx="8229600" cy="1143000"/>
          </a:xfrm>
        </p:spPr>
        <p:txBody>
          <a:bodyPr>
            <a:normAutofit/>
          </a:bodyPr>
          <a:lstStyle/>
          <a:p>
            <a:r>
              <a:rPr kumimoji="1" lang="ja-JP" altLang="en-US" sz="3600" dirty="0" smtClean="0"/>
              <a:t>月の土地が買える？</a:t>
            </a:r>
            <a:endParaRPr kumimoji="1" lang="ja-JP" altLang="en-US" sz="3600" dirty="0"/>
          </a:p>
        </p:txBody>
      </p:sp>
      <p:pic>
        <p:nvPicPr>
          <p:cNvPr id="4" name="図 3"/>
          <p:cNvPicPr>
            <a:picLocks noChangeAspect="1"/>
          </p:cNvPicPr>
          <p:nvPr/>
        </p:nvPicPr>
        <p:blipFill>
          <a:blip r:embed="rId2"/>
          <a:stretch>
            <a:fillRect/>
          </a:stretch>
        </p:blipFill>
        <p:spPr>
          <a:xfrm>
            <a:off x="711199" y="948271"/>
            <a:ext cx="7595980" cy="5670907"/>
          </a:xfrm>
          <a:prstGeom prst="rect">
            <a:avLst/>
          </a:prstGeom>
        </p:spPr>
      </p:pic>
    </p:spTree>
    <p:extLst>
      <p:ext uri="{BB962C8B-B14F-4D97-AF65-F5344CB8AC3E}">
        <p14:creationId xmlns:p14="http://schemas.microsoft.com/office/powerpoint/2010/main" val="270411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8667" y="2509838"/>
            <a:ext cx="8534400" cy="1143000"/>
          </a:xfrm>
        </p:spPr>
        <p:txBody>
          <a:bodyPr>
            <a:noAutofit/>
          </a:bodyPr>
          <a:lstStyle/>
          <a:p>
            <a:r>
              <a:rPr kumimoji="1" lang="ja-JP" altLang="en-US" sz="2800" dirty="0" smtClean="0"/>
              <a:t>天体の私的所有権は認められるべきと思いますか？</a:t>
            </a:r>
            <a:endParaRPr kumimoji="1" lang="ja-JP" altLang="en-US" sz="2800" dirty="0"/>
          </a:p>
        </p:txBody>
      </p:sp>
    </p:spTree>
    <p:extLst>
      <p:ext uri="{BB962C8B-B14F-4D97-AF65-F5344CB8AC3E}">
        <p14:creationId xmlns:p14="http://schemas.microsoft.com/office/powerpoint/2010/main" val="132484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国際宇宙ステーション</a:t>
            </a:r>
            <a:endParaRPr kumimoji="1" lang="ja-JP" altLang="en-US" sz="3600" dirty="0"/>
          </a:p>
        </p:txBody>
      </p:sp>
      <p:pic>
        <p:nvPicPr>
          <p:cNvPr id="4" name="図 3"/>
          <p:cNvPicPr>
            <a:picLocks noChangeAspect="1"/>
          </p:cNvPicPr>
          <p:nvPr/>
        </p:nvPicPr>
        <p:blipFill>
          <a:blip r:embed="rId3"/>
          <a:stretch>
            <a:fillRect/>
          </a:stretch>
        </p:blipFill>
        <p:spPr>
          <a:xfrm>
            <a:off x="440267" y="1490138"/>
            <a:ext cx="4283652" cy="2849033"/>
          </a:xfrm>
          <a:prstGeom prst="rect">
            <a:avLst/>
          </a:prstGeom>
        </p:spPr>
      </p:pic>
      <p:sp>
        <p:nvSpPr>
          <p:cNvPr id="6" name="テキスト ボックス 5"/>
          <p:cNvSpPr txBox="1"/>
          <p:nvPr/>
        </p:nvSpPr>
        <p:spPr>
          <a:xfrm>
            <a:off x="7772400" y="1120806"/>
            <a:ext cx="641259" cy="369332"/>
          </a:xfrm>
          <a:prstGeom prst="rect">
            <a:avLst/>
          </a:prstGeom>
          <a:noFill/>
        </p:spPr>
        <p:txBody>
          <a:bodyPr wrap="none" rtlCol="0">
            <a:spAutoFit/>
          </a:bodyPr>
          <a:lstStyle/>
          <a:p>
            <a:r>
              <a:rPr kumimoji="1" lang="en-US" altLang="ja-JP" dirty="0" smtClean="0"/>
              <a:t>JAXA</a:t>
            </a:r>
            <a:endParaRPr kumimoji="1" lang="ja-JP" altLang="en-US" dirty="0"/>
          </a:p>
        </p:txBody>
      </p:sp>
      <p:pic>
        <p:nvPicPr>
          <p:cNvPr id="7" name="図 6"/>
          <p:cNvPicPr>
            <a:picLocks noChangeAspect="1"/>
          </p:cNvPicPr>
          <p:nvPr/>
        </p:nvPicPr>
        <p:blipFill>
          <a:blip r:embed="rId4"/>
          <a:stretch>
            <a:fillRect/>
          </a:stretch>
        </p:blipFill>
        <p:spPr>
          <a:xfrm>
            <a:off x="4893733" y="1574802"/>
            <a:ext cx="3657600" cy="2743200"/>
          </a:xfrm>
          <a:prstGeom prst="rect">
            <a:avLst/>
          </a:prstGeom>
        </p:spPr>
      </p:pic>
      <p:sp>
        <p:nvSpPr>
          <p:cNvPr id="8" name="テキスト ボックス 7"/>
          <p:cNvSpPr txBox="1"/>
          <p:nvPr/>
        </p:nvSpPr>
        <p:spPr>
          <a:xfrm>
            <a:off x="497711" y="4600204"/>
            <a:ext cx="8189089" cy="2031325"/>
          </a:xfrm>
          <a:prstGeom prst="rect">
            <a:avLst/>
          </a:prstGeom>
          <a:noFill/>
        </p:spPr>
        <p:txBody>
          <a:bodyPr wrap="square" rtlCol="0">
            <a:spAutoFit/>
          </a:bodyPr>
          <a:lstStyle/>
          <a:p>
            <a:r>
              <a:rPr lang="en-US" altLang="ja-JP" dirty="0"/>
              <a:t>1984</a:t>
            </a:r>
            <a:r>
              <a:rPr lang="ja-JP" altLang="en-US" dirty="0"/>
              <a:t>年にアメリカのレーガン大統領（当時）が承認。当時はソ連に対抗した</a:t>
            </a:r>
            <a:endParaRPr lang="en-US" altLang="ja-JP" dirty="0"/>
          </a:p>
          <a:p>
            <a:r>
              <a:rPr lang="ja-JP" altLang="en-US" dirty="0"/>
              <a:t>西側の計画。</a:t>
            </a:r>
            <a:r>
              <a:rPr lang="en-US" altLang="ja-JP" dirty="0"/>
              <a:t>90</a:t>
            </a:r>
            <a:r>
              <a:rPr lang="ja-JP" altLang="en-US" dirty="0"/>
              <a:t>年代にロシア（当時はミールを運用していた）が参加決定。</a:t>
            </a:r>
            <a:endParaRPr lang="en-US" altLang="ja-JP" dirty="0"/>
          </a:p>
          <a:p>
            <a:r>
              <a:rPr lang="ja-JP" altLang="en-US" dirty="0"/>
              <a:t>現在、米国、日本、カナダ、欧州各国（イギリス、フランス、ドイツ、イタリア、スイス、スペイン、オランダ、ベルギー、デンマーク、ノルウェー、スウェーデン）、ロシアが参加</a:t>
            </a:r>
            <a:r>
              <a:rPr lang="ja-JP" altLang="en-US" dirty="0" smtClean="0"/>
              <a:t>。</a:t>
            </a:r>
            <a:r>
              <a:rPr lang="en-US" altLang="ja-JP" dirty="0" smtClean="0"/>
              <a:t>2015</a:t>
            </a:r>
            <a:r>
              <a:rPr lang="ja-JP" altLang="en-US" dirty="0"/>
              <a:t>年まで運用決定。</a:t>
            </a:r>
            <a:r>
              <a:rPr lang="en-US" altLang="ja-JP" dirty="0"/>
              <a:t>2020</a:t>
            </a:r>
            <a:r>
              <a:rPr lang="ja-JP" altLang="en-US" dirty="0"/>
              <a:t>年まで延長を検討中</a:t>
            </a:r>
            <a:r>
              <a:rPr lang="ja-JP" altLang="en-US" dirty="0" smtClean="0"/>
              <a:t>。</a:t>
            </a:r>
            <a:endParaRPr lang="en-US" altLang="ja-JP" dirty="0" smtClean="0"/>
          </a:p>
          <a:p>
            <a:endParaRPr lang="en-US" altLang="ja-JP" dirty="0"/>
          </a:p>
          <a:p>
            <a:r>
              <a:rPr lang="ja-JP" altLang="en-US" dirty="0" smtClean="0"/>
              <a:t>日本は実験棟「きぼう」を提供</a:t>
            </a:r>
            <a:endParaRPr lang="en-US" altLang="ja-JP" dirty="0"/>
          </a:p>
        </p:txBody>
      </p:sp>
      <p:sp>
        <p:nvSpPr>
          <p:cNvPr id="3" name="テキスト ボックス 2"/>
          <p:cNvSpPr txBox="1"/>
          <p:nvPr/>
        </p:nvSpPr>
        <p:spPr>
          <a:xfrm>
            <a:off x="5147733" y="1214442"/>
            <a:ext cx="2389296" cy="369332"/>
          </a:xfrm>
          <a:prstGeom prst="rect">
            <a:avLst/>
          </a:prstGeom>
          <a:noFill/>
        </p:spPr>
        <p:txBody>
          <a:bodyPr wrap="none" rtlCol="0">
            <a:spAutoFit/>
          </a:bodyPr>
          <a:lstStyle/>
          <a:p>
            <a:r>
              <a:rPr kumimoji="1" lang="ja-JP" altLang="en-US" dirty="0" smtClean="0"/>
              <a:t>日本の実験棟「きぼう」</a:t>
            </a:r>
            <a:endParaRPr kumimoji="1" lang="ja-JP" altLang="en-US" dirty="0"/>
          </a:p>
        </p:txBody>
      </p:sp>
    </p:spTree>
    <p:extLst>
      <p:ext uri="{BB962C8B-B14F-4D97-AF65-F5344CB8AC3E}">
        <p14:creationId xmlns:p14="http://schemas.microsoft.com/office/powerpoint/2010/main" val="5824062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576"/>
            <a:ext cx="8229600" cy="1143000"/>
          </a:xfrm>
        </p:spPr>
        <p:txBody>
          <a:bodyPr>
            <a:normAutofit/>
          </a:bodyPr>
          <a:lstStyle/>
          <a:p>
            <a:r>
              <a:rPr kumimoji="1" lang="ja-JP" altLang="en-US" sz="3600" dirty="0" smtClean="0"/>
              <a:t>有人宇宙開発</a:t>
            </a:r>
            <a:endParaRPr kumimoji="1" lang="ja-JP" altLang="en-US" sz="3600" dirty="0"/>
          </a:p>
        </p:txBody>
      </p:sp>
      <p:pic>
        <p:nvPicPr>
          <p:cNvPr id="4" name="図 3"/>
          <p:cNvPicPr>
            <a:picLocks noChangeAspect="1"/>
          </p:cNvPicPr>
          <p:nvPr/>
        </p:nvPicPr>
        <p:blipFill>
          <a:blip r:embed="rId2"/>
          <a:stretch>
            <a:fillRect/>
          </a:stretch>
        </p:blipFill>
        <p:spPr>
          <a:xfrm>
            <a:off x="4930007" y="3047999"/>
            <a:ext cx="4044660" cy="3441171"/>
          </a:xfrm>
          <a:prstGeom prst="rect">
            <a:avLst/>
          </a:prstGeom>
        </p:spPr>
      </p:pic>
      <p:pic>
        <p:nvPicPr>
          <p:cNvPr id="5" name="図 4"/>
          <p:cNvPicPr>
            <a:picLocks noChangeAspect="1"/>
          </p:cNvPicPr>
          <p:nvPr/>
        </p:nvPicPr>
        <p:blipFill>
          <a:blip r:embed="rId3"/>
          <a:stretch>
            <a:fillRect/>
          </a:stretch>
        </p:blipFill>
        <p:spPr>
          <a:xfrm>
            <a:off x="203200" y="1629074"/>
            <a:ext cx="4588933" cy="2323449"/>
          </a:xfrm>
          <a:prstGeom prst="rect">
            <a:avLst/>
          </a:prstGeom>
        </p:spPr>
      </p:pic>
      <p:sp>
        <p:nvSpPr>
          <p:cNvPr id="6" name="テキスト ボックス 5"/>
          <p:cNvSpPr txBox="1"/>
          <p:nvPr/>
        </p:nvSpPr>
        <p:spPr>
          <a:xfrm>
            <a:off x="609600" y="1028179"/>
            <a:ext cx="7946206" cy="400110"/>
          </a:xfrm>
          <a:prstGeom prst="rect">
            <a:avLst/>
          </a:prstGeom>
          <a:noFill/>
        </p:spPr>
        <p:txBody>
          <a:bodyPr wrap="none" rtlCol="0">
            <a:spAutoFit/>
          </a:bodyPr>
          <a:lstStyle/>
          <a:p>
            <a:r>
              <a:rPr kumimoji="1" lang="ja-JP" altLang="en-US" sz="2000" dirty="0" smtClean="0"/>
              <a:t>現在、人を宇宙に連れていくことができるのはロシアと中国（と米国）のみ</a:t>
            </a:r>
            <a:endParaRPr kumimoji="1" lang="ja-JP" altLang="en-US" sz="2000" dirty="0"/>
          </a:p>
        </p:txBody>
      </p:sp>
      <p:sp>
        <p:nvSpPr>
          <p:cNvPr id="7" name="テキスト ボックス 6"/>
          <p:cNvSpPr txBox="1"/>
          <p:nvPr/>
        </p:nvSpPr>
        <p:spPr>
          <a:xfrm>
            <a:off x="203200" y="3986390"/>
            <a:ext cx="3690433" cy="646331"/>
          </a:xfrm>
          <a:prstGeom prst="rect">
            <a:avLst/>
          </a:prstGeom>
          <a:noFill/>
        </p:spPr>
        <p:txBody>
          <a:bodyPr wrap="none" rtlCol="0">
            <a:spAutoFit/>
          </a:bodyPr>
          <a:lstStyle/>
          <a:p>
            <a:r>
              <a:rPr kumimoji="1" lang="ja-JP" altLang="en-US" dirty="0" smtClean="0"/>
              <a:t>アメリカは低軌道への輸送は民間へ</a:t>
            </a:r>
            <a:endParaRPr kumimoji="1" lang="en-US" altLang="ja-JP" dirty="0" smtClean="0"/>
          </a:p>
          <a:p>
            <a:r>
              <a:rPr lang="ja-JP" altLang="en-US" dirty="0" smtClean="0"/>
              <a:t>（まだ実現してない）</a:t>
            </a:r>
            <a:endParaRPr kumimoji="1" lang="ja-JP" altLang="en-US" dirty="0"/>
          </a:p>
        </p:txBody>
      </p:sp>
      <p:sp>
        <p:nvSpPr>
          <p:cNvPr id="8" name="テキスト ボックス 7"/>
          <p:cNvSpPr txBox="1"/>
          <p:nvPr/>
        </p:nvSpPr>
        <p:spPr>
          <a:xfrm>
            <a:off x="5284234" y="2530123"/>
            <a:ext cx="3521099" cy="646331"/>
          </a:xfrm>
          <a:prstGeom prst="rect">
            <a:avLst/>
          </a:prstGeom>
          <a:noFill/>
        </p:spPr>
        <p:txBody>
          <a:bodyPr wrap="square" rtlCol="0">
            <a:spAutoFit/>
          </a:bodyPr>
          <a:lstStyle/>
          <a:p>
            <a:r>
              <a:rPr lang="ja-JP" altLang="en-US" dirty="0" smtClean="0"/>
              <a:t>中国の急速な台頭。独自宇宙ステーション建設</a:t>
            </a:r>
            <a:endParaRPr kumimoji="1" lang="ja-JP" altLang="en-US" dirty="0"/>
          </a:p>
        </p:txBody>
      </p:sp>
    </p:spTree>
    <p:extLst>
      <p:ext uri="{BB962C8B-B14F-4D97-AF65-F5344CB8AC3E}">
        <p14:creationId xmlns:p14="http://schemas.microsoft.com/office/powerpoint/2010/main" val="287718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063"/>
            <a:ext cx="8229600" cy="1143000"/>
          </a:xfrm>
        </p:spPr>
        <p:txBody>
          <a:bodyPr>
            <a:normAutofit/>
          </a:bodyPr>
          <a:lstStyle/>
          <a:p>
            <a:r>
              <a:rPr kumimoji="1" lang="ja-JP" altLang="en-US" sz="3200" dirty="0" smtClean="0"/>
              <a:t>日本政府が宇宙にかけているお金</a:t>
            </a:r>
            <a:endParaRPr kumimoji="1" lang="ja-JP" altLang="en-US" sz="3200" dirty="0"/>
          </a:p>
        </p:txBody>
      </p:sp>
      <p:pic>
        <p:nvPicPr>
          <p:cNvPr id="6" name="図 5" descr="yosa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49" y="751557"/>
            <a:ext cx="8735554" cy="5821063"/>
          </a:xfrm>
          <a:prstGeom prst="rect">
            <a:avLst/>
          </a:prstGeom>
        </p:spPr>
      </p:pic>
      <p:sp>
        <p:nvSpPr>
          <p:cNvPr id="7" name="テキスト ボックス 6"/>
          <p:cNvSpPr txBox="1"/>
          <p:nvPr/>
        </p:nvSpPr>
        <p:spPr>
          <a:xfrm>
            <a:off x="457200" y="6501275"/>
            <a:ext cx="7982248" cy="369332"/>
          </a:xfrm>
          <a:prstGeom prst="rect">
            <a:avLst/>
          </a:prstGeom>
          <a:noFill/>
        </p:spPr>
        <p:txBody>
          <a:bodyPr wrap="none" rtlCol="0">
            <a:spAutoFit/>
          </a:bodyPr>
          <a:lstStyle/>
          <a:p>
            <a:r>
              <a:rPr lang="ja-JP" altLang="en-US" dirty="0" smtClean="0"/>
              <a:t>宇宙開発戦略本部</a:t>
            </a:r>
            <a:r>
              <a:rPr lang="en-US" altLang="ja-JP" dirty="0" smtClean="0"/>
              <a:t> </a:t>
            </a:r>
            <a:r>
              <a:rPr lang="en-US" altLang="ja-JP" dirty="0" smtClean="0">
                <a:hlinkClick r:id="rId4"/>
              </a:rPr>
              <a:t>http</a:t>
            </a:r>
            <a:r>
              <a:rPr lang="en-US" altLang="ja-JP" dirty="0">
                <a:hlinkClick r:id="rId4"/>
              </a:rPr>
              <a:t>://www.kantei.go.jp/jp/singi/utyuu/</a:t>
            </a:r>
            <a:r>
              <a:rPr lang="en-US" altLang="ja-JP" dirty="0" smtClean="0">
                <a:hlinkClick r:id="rId4"/>
              </a:rPr>
              <a:t>index.html</a:t>
            </a:r>
            <a:r>
              <a:rPr lang="en-US" altLang="ja-JP" dirty="0" smtClean="0"/>
              <a:t> </a:t>
            </a:r>
            <a:r>
              <a:rPr lang="ja-JP" altLang="en-US" dirty="0" smtClean="0"/>
              <a:t>の資料より</a:t>
            </a:r>
            <a:endParaRPr kumimoji="1" lang="ja-JP" altLang="en-US" dirty="0"/>
          </a:p>
        </p:txBody>
      </p:sp>
    </p:spTree>
    <p:extLst>
      <p:ext uri="{BB962C8B-B14F-4D97-AF65-F5344CB8AC3E}">
        <p14:creationId xmlns:p14="http://schemas.microsoft.com/office/powerpoint/2010/main" val="42223894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62238"/>
            <a:ext cx="8229600" cy="1143000"/>
          </a:xfrm>
        </p:spPr>
        <p:txBody>
          <a:bodyPr>
            <a:normAutofit/>
          </a:bodyPr>
          <a:lstStyle/>
          <a:p>
            <a:r>
              <a:rPr kumimoji="1" lang="ja-JP" altLang="en-US" sz="2800" dirty="0" smtClean="0"/>
              <a:t>日本</a:t>
            </a:r>
            <a:r>
              <a:rPr kumimoji="1" lang="ja-JP" altLang="en-US" sz="2800" dirty="0" smtClean="0"/>
              <a:t>は</a:t>
            </a:r>
            <a:r>
              <a:rPr kumimoji="1" lang="ja-JP" altLang="en-US" sz="2800" dirty="0" smtClean="0"/>
              <a:t>独自の</a:t>
            </a:r>
            <a:r>
              <a:rPr kumimoji="1" lang="ja-JP" altLang="en-US" sz="2800" dirty="0" smtClean="0"/>
              <a:t>有人</a:t>
            </a:r>
            <a:r>
              <a:rPr kumimoji="1" lang="ja-JP" altLang="en-US" sz="2800" dirty="0" smtClean="0"/>
              <a:t>宇宙輸送をやる</a:t>
            </a:r>
            <a:r>
              <a:rPr kumimoji="1" lang="ja-JP" altLang="en-US" sz="2800" dirty="0" smtClean="0"/>
              <a:t>べき</a:t>
            </a:r>
            <a:r>
              <a:rPr kumimoji="1" lang="ja-JP" altLang="en-US" sz="2800" dirty="0" smtClean="0"/>
              <a:t>です</a:t>
            </a:r>
            <a:r>
              <a:rPr kumimoji="1" lang="ja-JP" altLang="en-US" sz="2800" dirty="0" smtClean="0"/>
              <a:t>か</a:t>
            </a:r>
            <a:r>
              <a:rPr kumimoji="1" lang="ja-JP" altLang="en-US" sz="2800" dirty="0" smtClean="0"/>
              <a:t>？</a:t>
            </a:r>
            <a:endParaRPr kumimoji="1" lang="ja-JP" altLang="en-US" sz="2800" dirty="0"/>
          </a:p>
        </p:txBody>
      </p:sp>
    </p:spTree>
    <p:extLst>
      <p:ext uri="{BB962C8B-B14F-4D97-AF65-F5344CB8AC3E}">
        <p14:creationId xmlns:p14="http://schemas.microsoft.com/office/powerpoint/2010/main" val="14052286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257800" y="546100"/>
            <a:ext cx="3429000" cy="5257800"/>
          </a:xfrm>
          <a:prstGeom prst="rect">
            <a:avLst/>
          </a:prstGeom>
        </p:spPr>
      </p:pic>
      <p:sp>
        <p:nvSpPr>
          <p:cNvPr id="5" name="テキスト ボックス 4"/>
          <p:cNvSpPr txBox="1"/>
          <p:nvPr/>
        </p:nvSpPr>
        <p:spPr>
          <a:xfrm>
            <a:off x="321733" y="546100"/>
            <a:ext cx="4622329" cy="1200329"/>
          </a:xfrm>
          <a:prstGeom prst="rect">
            <a:avLst/>
          </a:prstGeom>
          <a:noFill/>
        </p:spPr>
        <p:txBody>
          <a:bodyPr wrap="none" rtlCol="0">
            <a:spAutoFit/>
          </a:bodyPr>
          <a:lstStyle/>
          <a:p>
            <a:r>
              <a:rPr kumimoji="1" lang="ja-JP" altLang="en-US" dirty="0" smtClean="0"/>
              <a:t>アメリカのスペースシャトルは、</a:t>
            </a:r>
            <a:r>
              <a:rPr kumimoji="1" lang="en-US" altLang="ja-JP" dirty="0" smtClean="0"/>
              <a:t>135</a:t>
            </a:r>
            <a:r>
              <a:rPr lang="ja-JP" altLang="en-US" dirty="0" smtClean="0"/>
              <a:t>回飛行して</a:t>
            </a:r>
            <a:endParaRPr lang="en-US" altLang="ja-JP" dirty="0" smtClean="0"/>
          </a:p>
          <a:p>
            <a:r>
              <a:rPr kumimoji="1" lang="en-US" altLang="ja-JP" dirty="0" smtClean="0"/>
              <a:t>2</a:t>
            </a:r>
            <a:r>
              <a:rPr kumimoji="1" lang="ja-JP" altLang="en-US" dirty="0" smtClean="0"/>
              <a:t>回失敗。それぞれ</a:t>
            </a:r>
            <a:r>
              <a:rPr kumimoji="1" lang="en-US" altLang="ja-JP" dirty="0" smtClean="0"/>
              <a:t>7</a:t>
            </a:r>
            <a:r>
              <a:rPr kumimoji="1" lang="ja-JP" altLang="en-US" dirty="0" smtClean="0"/>
              <a:t>名の乗組員が全員死亡。</a:t>
            </a:r>
            <a:endParaRPr kumimoji="1" lang="en-US" altLang="ja-JP" dirty="0" smtClean="0"/>
          </a:p>
          <a:p>
            <a:endParaRPr lang="en-US" altLang="ja-JP" dirty="0"/>
          </a:p>
          <a:p>
            <a:r>
              <a:rPr kumimoji="1" lang="ja-JP" altLang="en-US" dirty="0" smtClean="0"/>
              <a:t>成功率は</a:t>
            </a:r>
            <a:r>
              <a:rPr lang="en-US" altLang="ja-JP" dirty="0" smtClean="0"/>
              <a:t>133/135 = 98.5 %</a:t>
            </a:r>
            <a:endParaRPr kumimoji="1" lang="ja-JP" altLang="en-US" dirty="0"/>
          </a:p>
        </p:txBody>
      </p:sp>
      <p:sp>
        <p:nvSpPr>
          <p:cNvPr id="7" name="タイトル 1"/>
          <p:cNvSpPr txBox="1">
            <a:spLocks/>
          </p:cNvSpPr>
          <p:nvPr/>
        </p:nvSpPr>
        <p:spPr>
          <a:xfrm>
            <a:off x="457200" y="3103107"/>
            <a:ext cx="4216400" cy="1143000"/>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kumimoji="1" sz="4400" kern="1200">
                <a:solidFill>
                  <a:schemeClr val="tx1"/>
                </a:solidFill>
                <a:latin typeface="+mj-lt"/>
                <a:ea typeface="ヒラギノ丸ゴ Pro W4"/>
                <a:cs typeface="+mj-cs"/>
              </a:defRPr>
            </a:lvl1pPr>
          </a:lstStyle>
          <a:p>
            <a:r>
              <a:rPr lang="ja-JP" altLang="en-US" sz="3600" dirty="0" smtClean="0"/>
              <a:t>日本が有人輸送機を開発</a:t>
            </a:r>
            <a:r>
              <a:rPr lang="en-US" altLang="ja-JP" sz="3600" dirty="0" smtClean="0"/>
              <a:t>...</a:t>
            </a:r>
          </a:p>
          <a:p>
            <a:endParaRPr lang="en-US" altLang="ja-JP" sz="3600" dirty="0" smtClean="0"/>
          </a:p>
          <a:p>
            <a:r>
              <a:rPr lang="ja-JP" altLang="en-US" sz="3600" dirty="0" smtClean="0"/>
              <a:t>成功率</a:t>
            </a:r>
            <a:r>
              <a:rPr lang="ja-JP" altLang="en-US" sz="3600" dirty="0" smtClean="0"/>
              <a:t>何</a:t>
            </a:r>
            <a:r>
              <a:rPr lang="en-US" altLang="ja-JP" sz="3600" dirty="0" smtClean="0"/>
              <a:t>%</a:t>
            </a:r>
            <a:r>
              <a:rPr lang="ja-JP" altLang="en-US" sz="3600" dirty="0" smtClean="0"/>
              <a:t>になったらゴーサイン？</a:t>
            </a:r>
            <a:endParaRPr lang="ja-JP" altLang="en-US" sz="3600" dirty="0"/>
          </a:p>
        </p:txBody>
      </p:sp>
    </p:spTree>
    <p:extLst>
      <p:ext uri="{BB962C8B-B14F-4D97-AF65-F5344CB8AC3E}">
        <p14:creationId xmlns:p14="http://schemas.microsoft.com/office/powerpoint/2010/main" val="2616475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8993"/>
            <a:ext cx="8229600" cy="1143000"/>
          </a:xfrm>
        </p:spPr>
        <p:txBody>
          <a:bodyPr>
            <a:normAutofit/>
          </a:bodyPr>
          <a:lstStyle/>
          <a:p>
            <a:r>
              <a:rPr kumimoji="1" lang="ja-JP" altLang="en-US" sz="3600" dirty="0" smtClean="0"/>
              <a:t>自己紹介</a:t>
            </a:r>
            <a:endParaRPr kumimoji="1" lang="ja-JP" altLang="en-US" sz="3600" dirty="0"/>
          </a:p>
        </p:txBody>
      </p:sp>
      <p:sp>
        <p:nvSpPr>
          <p:cNvPr id="3" name="コンテンツ プレースホルダー 2"/>
          <p:cNvSpPr>
            <a:spLocks noGrp="1"/>
          </p:cNvSpPr>
          <p:nvPr>
            <p:ph idx="1"/>
          </p:nvPr>
        </p:nvSpPr>
        <p:spPr>
          <a:xfrm>
            <a:off x="512424" y="1011240"/>
            <a:ext cx="8229600" cy="866011"/>
          </a:xfrm>
        </p:spPr>
        <p:txBody>
          <a:bodyPr>
            <a:normAutofit/>
          </a:bodyPr>
          <a:lstStyle/>
          <a:p>
            <a:r>
              <a:rPr kumimoji="1" lang="ja-JP" altLang="en-US" sz="2400" dirty="0" smtClean="0"/>
              <a:t>本業は、宇宙物理学者（天文学者）で</a:t>
            </a:r>
            <a:r>
              <a:rPr lang="ja-JP" altLang="en-US" sz="2400" dirty="0" smtClean="0"/>
              <a:t>す。</a:t>
            </a:r>
            <a:endParaRPr kumimoji="1" lang="ja-JP" altLang="en-US" sz="2400" dirty="0"/>
          </a:p>
        </p:txBody>
      </p:sp>
      <p:pic>
        <p:nvPicPr>
          <p:cNvPr id="4" name="UnsharpNov91Red.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846" y="1941814"/>
            <a:ext cx="4443658" cy="3332744"/>
          </a:xfrm>
          <a:prstGeom prst="rect">
            <a:avLst/>
          </a:prstGeom>
        </p:spPr>
      </p:pic>
      <p:sp>
        <p:nvSpPr>
          <p:cNvPr id="6" name="テキスト ボックス 5"/>
          <p:cNvSpPr txBox="1"/>
          <p:nvPr/>
        </p:nvSpPr>
        <p:spPr>
          <a:xfrm>
            <a:off x="139846" y="1550761"/>
            <a:ext cx="1636386" cy="400110"/>
          </a:xfrm>
          <a:prstGeom prst="rect">
            <a:avLst/>
          </a:prstGeom>
          <a:noFill/>
        </p:spPr>
        <p:txBody>
          <a:bodyPr wrap="none" rtlCol="0">
            <a:spAutoFit/>
          </a:bodyPr>
          <a:lstStyle/>
          <a:p>
            <a:r>
              <a:rPr kumimoji="1" lang="ja-JP" altLang="en-US" sz="2000" dirty="0" smtClean="0"/>
              <a:t>こんな研究や</a:t>
            </a:r>
            <a:endParaRPr kumimoji="1" lang="ja-JP" altLang="en-US" sz="2000" dirty="0"/>
          </a:p>
        </p:txBody>
      </p:sp>
      <p:sp>
        <p:nvSpPr>
          <p:cNvPr id="7" name="テキスト ボックス 6"/>
          <p:cNvSpPr txBox="1"/>
          <p:nvPr/>
        </p:nvSpPr>
        <p:spPr>
          <a:xfrm>
            <a:off x="5199300" y="2715637"/>
            <a:ext cx="2744461" cy="400110"/>
          </a:xfrm>
          <a:prstGeom prst="rect">
            <a:avLst/>
          </a:prstGeom>
          <a:noFill/>
        </p:spPr>
        <p:txBody>
          <a:bodyPr wrap="none" rtlCol="0">
            <a:spAutoFit/>
          </a:bodyPr>
          <a:lstStyle/>
          <a:p>
            <a:r>
              <a:rPr kumimoji="1" lang="ja-JP" altLang="en-US" sz="2000" dirty="0" smtClean="0"/>
              <a:t>こんな研究をしています</a:t>
            </a:r>
            <a:endParaRPr kumimoji="1" lang="ja-JP" altLang="en-US" sz="2000" dirty="0"/>
          </a:p>
        </p:txBody>
      </p:sp>
      <p:pic>
        <p:nvPicPr>
          <p:cNvPr id="8" name="図 7"/>
          <p:cNvPicPr>
            <a:picLocks noChangeAspect="1"/>
          </p:cNvPicPr>
          <p:nvPr/>
        </p:nvPicPr>
        <p:blipFill>
          <a:blip r:embed="rId5"/>
          <a:stretch>
            <a:fillRect/>
          </a:stretch>
        </p:blipFill>
        <p:spPr>
          <a:xfrm>
            <a:off x="4638719" y="3736126"/>
            <a:ext cx="4525826" cy="2629289"/>
          </a:xfrm>
          <a:prstGeom prst="rect">
            <a:avLst/>
          </a:prstGeom>
        </p:spPr>
      </p:pic>
      <p:pic>
        <p:nvPicPr>
          <p:cNvPr id="9" name="図 8"/>
          <p:cNvPicPr>
            <a:picLocks noChangeAspect="1"/>
          </p:cNvPicPr>
          <p:nvPr/>
        </p:nvPicPr>
        <p:blipFill>
          <a:blip r:embed="rId6"/>
          <a:stretch>
            <a:fillRect/>
          </a:stretch>
        </p:blipFill>
        <p:spPr>
          <a:xfrm>
            <a:off x="4638721" y="3113851"/>
            <a:ext cx="1932810" cy="714554"/>
          </a:xfrm>
          <a:prstGeom prst="rect">
            <a:avLst/>
          </a:prstGeom>
        </p:spPr>
      </p:pic>
      <p:sp>
        <p:nvSpPr>
          <p:cNvPr id="10" name="テキスト ボックス 9"/>
          <p:cNvSpPr txBox="1"/>
          <p:nvPr/>
        </p:nvSpPr>
        <p:spPr>
          <a:xfrm>
            <a:off x="457200" y="6235964"/>
            <a:ext cx="3345587" cy="400110"/>
          </a:xfrm>
          <a:prstGeom prst="rect">
            <a:avLst/>
          </a:prstGeom>
          <a:noFill/>
        </p:spPr>
        <p:txBody>
          <a:bodyPr wrap="none" rtlCol="0">
            <a:spAutoFit/>
          </a:bodyPr>
          <a:lstStyle/>
          <a:p>
            <a:r>
              <a:rPr kumimoji="1" lang="ja-JP" altLang="en-US" sz="2000" dirty="0" smtClean="0"/>
              <a:t>それがなぜ人文・社会科学？</a:t>
            </a:r>
            <a:endParaRPr kumimoji="1" lang="ja-JP" altLang="en-US" sz="2000" dirty="0"/>
          </a:p>
        </p:txBody>
      </p:sp>
    </p:spTree>
    <p:extLst>
      <p:ext uri="{BB962C8B-B14F-4D97-AF65-F5344CB8AC3E}">
        <p14:creationId xmlns:p14="http://schemas.microsoft.com/office/powerpoint/2010/main" val="1352270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人類はなぜ宇宙へいくのか</a:t>
            </a:r>
            <a:endParaRPr kumimoji="1" lang="ja-JP" altLang="en-US" sz="3600" dirty="0"/>
          </a:p>
        </p:txBody>
      </p:sp>
      <p:sp>
        <p:nvSpPr>
          <p:cNvPr id="3" name="コンテンツ プレースホルダー 2"/>
          <p:cNvSpPr>
            <a:spLocks noGrp="1"/>
          </p:cNvSpPr>
          <p:nvPr>
            <p:ph idx="1"/>
          </p:nvPr>
        </p:nvSpPr>
        <p:spPr>
          <a:xfrm>
            <a:off x="457200" y="1309912"/>
            <a:ext cx="8229600" cy="4525963"/>
          </a:xfrm>
        </p:spPr>
        <p:txBody>
          <a:bodyPr>
            <a:normAutofit/>
          </a:bodyPr>
          <a:lstStyle/>
          <a:p>
            <a:r>
              <a:rPr lang="ja-JP" altLang="en-US" sz="2400" dirty="0" smtClean="0"/>
              <a:t>生命</a:t>
            </a:r>
            <a:r>
              <a:rPr lang="ja-JP" altLang="en-US" sz="2400" dirty="0" smtClean="0"/>
              <a:t>は海から生存圏を拡大し、人類はその居住権を拡げてきた。宇宙へ進出するのは生命と人類の歴史の必然である。</a:t>
            </a:r>
            <a:endParaRPr lang="en-US" altLang="ja-JP" sz="2400" dirty="0" smtClean="0"/>
          </a:p>
          <a:p>
            <a:pPr lvl="1"/>
            <a:r>
              <a:rPr lang="ja-JP" altLang="en-US" sz="2000" dirty="0" smtClean="0"/>
              <a:t>ホンマか？</a:t>
            </a:r>
            <a:endParaRPr lang="en-US" altLang="ja-JP" sz="2000" dirty="0" smtClean="0"/>
          </a:p>
          <a:p>
            <a:endParaRPr kumimoji="1" lang="en-US" altLang="ja-JP" sz="2400" dirty="0" smtClean="0"/>
          </a:p>
          <a:p>
            <a:r>
              <a:rPr kumimoji="1" lang="ja-JP" altLang="en-US" sz="2400" dirty="0" smtClean="0"/>
              <a:t>夢</a:t>
            </a:r>
            <a:r>
              <a:rPr kumimoji="1" lang="ja-JP" altLang="en-US" sz="2400" dirty="0" smtClean="0"/>
              <a:t>、希望、ロマン</a:t>
            </a:r>
            <a:r>
              <a:rPr kumimoji="1" lang="ja-JP" altLang="en-US" sz="2400" dirty="0" smtClean="0"/>
              <a:t>希望</a:t>
            </a:r>
            <a:endParaRPr kumimoji="1" lang="en-US" altLang="ja-JP" sz="2400" dirty="0" smtClean="0"/>
          </a:p>
          <a:p>
            <a:pPr lvl="1"/>
            <a:r>
              <a:rPr lang="ja-JP" altLang="en-US" sz="2000" dirty="0" smtClean="0"/>
              <a:t>それで腹がふくれるか？</a:t>
            </a:r>
            <a:endParaRPr lang="en-US" altLang="ja-JP" sz="2000" dirty="0" smtClean="0"/>
          </a:p>
          <a:p>
            <a:endParaRPr kumimoji="1" lang="en-US" altLang="ja-JP" sz="2400" dirty="0" smtClean="0"/>
          </a:p>
          <a:p>
            <a:r>
              <a:rPr lang="ja-JP" altLang="en-US" sz="2400" dirty="0" smtClean="0"/>
              <a:t>自在</a:t>
            </a:r>
            <a:r>
              <a:rPr lang="ja-JP" altLang="en-US" sz="2400" dirty="0"/>
              <a:t>な宇宙利用</a:t>
            </a:r>
            <a:r>
              <a:rPr lang="ja-JP" altLang="en-US" sz="2400" dirty="0" smtClean="0"/>
              <a:t>能力</a:t>
            </a:r>
            <a:r>
              <a:rPr lang="ja-JP" altLang="en-US" sz="2400" dirty="0" smtClean="0"/>
              <a:t>を持つ事が、</a:t>
            </a:r>
            <a:r>
              <a:rPr lang="ja-JP" altLang="en-US" sz="2400" dirty="0" smtClean="0"/>
              <a:t>外交</a:t>
            </a:r>
            <a:r>
              <a:rPr lang="ja-JP" altLang="en-US" sz="2400" dirty="0"/>
              <a:t>・</a:t>
            </a:r>
            <a:r>
              <a:rPr lang="ja-JP" altLang="en-US" sz="2400" dirty="0" smtClean="0"/>
              <a:t>ソフトパワー</a:t>
            </a:r>
            <a:r>
              <a:rPr lang="ja-JP" altLang="en-US" sz="2400" dirty="0" smtClean="0"/>
              <a:t>維持の上で必要</a:t>
            </a:r>
            <a:endParaRPr lang="en-US" altLang="ja-JP" sz="2400" dirty="0"/>
          </a:p>
          <a:p>
            <a:pPr lvl="1"/>
            <a:r>
              <a:rPr lang="ja-JP" altLang="en-US" sz="2000" dirty="0"/>
              <a:t>「日本の」視点</a:t>
            </a:r>
            <a:r>
              <a:rPr lang="ja-JP" altLang="en-US" sz="2000" dirty="0" smtClean="0"/>
              <a:t>として</a:t>
            </a:r>
            <a:r>
              <a:rPr lang="ja-JP" altLang="en-US" sz="2000" dirty="0"/>
              <a:t>は正しいとしても？</a:t>
            </a:r>
            <a:endParaRPr lang="en-US" altLang="ja-JP" sz="2000" dirty="0"/>
          </a:p>
          <a:p>
            <a:pPr lvl="1"/>
            <a:endParaRPr lang="en-US" altLang="ja-JP" sz="2000" dirty="0"/>
          </a:p>
          <a:p>
            <a:pPr lvl="1"/>
            <a:endParaRPr lang="en-US" altLang="ja-JP" sz="2000" dirty="0" smtClean="0"/>
          </a:p>
        </p:txBody>
      </p:sp>
    </p:spTree>
    <p:extLst>
      <p:ext uri="{BB962C8B-B14F-4D97-AF65-F5344CB8AC3E}">
        <p14:creationId xmlns:p14="http://schemas.microsoft.com/office/powerpoint/2010/main" val="27088687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12587" y="5033379"/>
            <a:ext cx="6131413" cy="1143000"/>
          </a:xfrm>
        </p:spPr>
        <p:txBody>
          <a:bodyPr>
            <a:normAutofit/>
          </a:bodyPr>
          <a:lstStyle/>
          <a:p>
            <a:r>
              <a:rPr kumimoji="1" lang="ja-JP" altLang="en-US" sz="3200" dirty="0" smtClean="0"/>
              <a:t>宇宙は人間に</a:t>
            </a:r>
            <a:r>
              <a:rPr kumimoji="1" lang="en-US" altLang="ja-JP" sz="3200" dirty="0" smtClean="0"/>
              <a:t/>
            </a:r>
            <a:br>
              <a:rPr kumimoji="1" lang="en-US" altLang="ja-JP" sz="3200" dirty="0" smtClean="0"/>
            </a:br>
            <a:r>
              <a:rPr kumimoji="1" lang="ja-JP" altLang="en-US" sz="3200" dirty="0" smtClean="0"/>
              <a:t>何をもたらしてきたか</a:t>
            </a:r>
            <a:endParaRPr kumimoji="1" lang="ja-JP" altLang="en-US" sz="3200" dirty="0"/>
          </a:p>
        </p:txBody>
      </p:sp>
      <p:pic>
        <p:nvPicPr>
          <p:cNvPr id="4" name="図 3"/>
          <p:cNvPicPr>
            <a:picLocks noChangeAspect="1"/>
          </p:cNvPicPr>
          <p:nvPr/>
        </p:nvPicPr>
        <p:blipFill>
          <a:blip r:embed="rId2"/>
          <a:stretch>
            <a:fillRect/>
          </a:stretch>
        </p:blipFill>
        <p:spPr>
          <a:xfrm>
            <a:off x="0" y="2895793"/>
            <a:ext cx="3012587" cy="3962207"/>
          </a:xfrm>
          <a:prstGeom prst="rect">
            <a:avLst/>
          </a:prstGeom>
        </p:spPr>
      </p:pic>
      <p:pic>
        <p:nvPicPr>
          <p:cNvPr id="5" name="図 4" descr="hosi2-yok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587" y="0"/>
            <a:ext cx="6420171" cy="3872010"/>
          </a:xfrm>
          <a:prstGeom prst="rect">
            <a:avLst/>
          </a:prstGeom>
        </p:spPr>
      </p:pic>
    </p:spTree>
    <p:extLst>
      <p:ext uri="{BB962C8B-B14F-4D97-AF65-F5344CB8AC3E}">
        <p14:creationId xmlns:p14="http://schemas.microsoft.com/office/powerpoint/2010/main" val="683101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45651" y="262464"/>
            <a:ext cx="8726752" cy="982133"/>
          </a:xfrm>
        </p:spPr>
        <p:txBody>
          <a:bodyPr>
            <a:noAutofit/>
          </a:bodyPr>
          <a:lstStyle/>
          <a:p>
            <a:pPr marL="0" indent="0">
              <a:buNone/>
            </a:pPr>
            <a:r>
              <a:rPr lang="fr-FR" altLang="ja-JP" sz="2000" i="1" dirty="0" smtClean="0"/>
              <a:t>« D'où venons</a:t>
            </a:r>
            <a:r>
              <a:rPr lang="fr-FR" altLang="ja-JP" sz="2000" i="1" dirty="0"/>
              <a:t>-nous? Que sommes-nous? Où allons-nous</a:t>
            </a:r>
            <a:r>
              <a:rPr lang="fr-FR" altLang="ja-JP" sz="2000" i="1" dirty="0" smtClean="0"/>
              <a:t>?  »</a:t>
            </a:r>
            <a:endParaRPr lang="en-US" altLang="ja-JP" sz="2000" dirty="0" smtClean="0"/>
          </a:p>
          <a:p>
            <a:pPr marL="0" indent="0">
              <a:buNone/>
            </a:pPr>
            <a:r>
              <a:rPr lang="en-US" altLang="ja-JP" sz="2000" dirty="0" smtClean="0"/>
              <a:t>“</a:t>
            </a:r>
            <a:r>
              <a:rPr lang="ja-JP" altLang="en-US" sz="2000" dirty="0" smtClean="0"/>
              <a:t>我々</a:t>
            </a:r>
            <a:r>
              <a:rPr lang="ja-JP" altLang="en-US" sz="2000" dirty="0"/>
              <a:t>はどこから来たのか</a:t>
            </a:r>
            <a:r>
              <a:rPr lang="ja-JP" altLang="en-US" sz="2000" dirty="0" smtClean="0"/>
              <a:t>？我々</a:t>
            </a:r>
            <a:r>
              <a:rPr lang="ja-JP" altLang="en-US" sz="2000" dirty="0"/>
              <a:t>は何者か</a:t>
            </a:r>
            <a:r>
              <a:rPr lang="ja-JP" altLang="en-US" sz="2000" dirty="0" smtClean="0"/>
              <a:t>？我々</a:t>
            </a:r>
            <a:r>
              <a:rPr lang="ja-JP" altLang="en-US" sz="2000" dirty="0"/>
              <a:t>はどこに行くのか</a:t>
            </a:r>
            <a:r>
              <a:rPr lang="ja-JP" altLang="en-US" sz="2000" dirty="0" smtClean="0"/>
              <a:t>？</a:t>
            </a:r>
            <a:r>
              <a:rPr lang="en-US" altLang="ja-JP" sz="2000" dirty="0" smtClean="0"/>
              <a:t>” </a:t>
            </a:r>
          </a:p>
          <a:p>
            <a:pPr marL="0" indent="0">
              <a:buNone/>
            </a:pPr>
            <a:r>
              <a:rPr lang="en-US" altLang="ja-JP" sz="2000" dirty="0" smtClean="0"/>
              <a:t>Paul Gauguin </a:t>
            </a:r>
            <a:r>
              <a:rPr lang="ja-JP" altLang="en-US" sz="2000" dirty="0" smtClean="0"/>
              <a:t>ボストン美術館所蔵</a:t>
            </a:r>
            <a:endParaRPr kumimoji="1" lang="ja-JP" altLang="en-US" sz="2000" dirty="0"/>
          </a:p>
        </p:txBody>
      </p:sp>
      <p:pic>
        <p:nvPicPr>
          <p:cNvPr id="4" name="図 3" descr="Woher_kommen_wir_Wer_sind_wir_Wohin_gehen_w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3" y="1389741"/>
            <a:ext cx="9078117" cy="3404294"/>
          </a:xfrm>
          <a:prstGeom prst="rect">
            <a:avLst/>
          </a:prstGeom>
        </p:spPr>
      </p:pic>
      <p:sp>
        <p:nvSpPr>
          <p:cNvPr id="2" name="テキスト ボックス 1"/>
          <p:cNvSpPr txBox="1"/>
          <p:nvPr/>
        </p:nvSpPr>
        <p:spPr>
          <a:xfrm>
            <a:off x="344713" y="5152570"/>
            <a:ext cx="8363857" cy="1508105"/>
          </a:xfrm>
          <a:prstGeom prst="rect">
            <a:avLst/>
          </a:prstGeom>
          <a:noFill/>
        </p:spPr>
        <p:txBody>
          <a:bodyPr wrap="square" rtlCol="0">
            <a:spAutoFit/>
          </a:bodyPr>
          <a:lstStyle/>
          <a:p>
            <a:r>
              <a:rPr lang="ja-JP" altLang="en-US" sz="2000" dirty="0" smtClean="0"/>
              <a:t>現代の宇宙探査の目的</a:t>
            </a:r>
            <a:endParaRPr lang="en-US" altLang="ja-JP" sz="2000" dirty="0" smtClean="0"/>
          </a:p>
          <a:p>
            <a:r>
              <a:rPr lang="en-US" altLang="ja-JP" sz="2400" dirty="0" smtClean="0"/>
              <a:t>“Where did we come from? </a:t>
            </a:r>
            <a:r>
              <a:rPr kumimoji="1" lang="en-US" altLang="ja-JP" sz="2400" dirty="0" smtClean="0"/>
              <a:t>What is our place in the universe? What is our destiny?”</a:t>
            </a:r>
          </a:p>
          <a:p>
            <a:r>
              <a:rPr lang="en-US" altLang="ja-JP" sz="2400" dirty="0" smtClean="0"/>
              <a:t>Global Exploration Strategy, 2007</a:t>
            </a:r>
            <a:endParaRPr kumimoji="1" lang="ja-JP" altLang="en-US" sz="2400" dirty="0"/>
          </a:p>
        </p:txBody>
      </p:sp>
    </p:spTree>
    <p:extLst>
      <p:ext uri="{BB962C8B-B14F-4D97-AF65-F5344CB8AC3E}">
        <p14:creationId xmlns:p14="http://schemas.microsoft.com/office/powerpoint/2010/main" val="17501472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781452" y="1893871"/>
            <a:ext cx="3449886" cy="2587415"/>
          </a:xfrm>
          <a:prstGeom prst="rect">
            <a:avLst/>
          </a:prstGeom>
        </p:spPr>
      </p:pic>
      <p:sp>
        <p:nvSpPr>
          <p:cNvPr id="5" name="テキスト ボックス 4"/>
          <p:cNvSpPr txBox="1"/>
          <p:nvPr/>
        </p:nvSpPr>
        <p:spPr>
          <a:xfrm>
            <a:off x="4370472" y="2060650"/>
            <a:ext cx="4283667" cy="1384995"/>
          </a:xfrm>
          <a:prstGeom prst="rect">
            <a:avLst/>
          </a:prstGeom>
          <a:noFill/>
        </p:spPr>
        <p:txBody>
          <a:bodyPr wrap="square" rtlCol="0">
            <a:spAutoFit/>
          </a:bodyPr>
          <a:lstStyle/>
          <a:p>
            <a:r>
              <a:rPr lang="ja-JP" altLang="en-US" dirty="0" smtClean="0"/>
              <a:t>古代インドの宇宙観</a:t>
            </a:r>
            <a:endParaRPr lang="en-US" altLang="ja-JP" dirty="0" smtClean="0"/>
          </a:p>
          <a:p>
            <a:r>
              <a:rPr lang="en-US" altLang="ja-JP" dirty="0" smtClean="0"/>
              <a:t>http</a:t>
            </a:r>
            <a:r>
              <a:rPr lang="en-US" altLang="ja-JP" dirty="0"/>
              <a:t>://rikanet2.</a:t>
            </a:r>
            <a:r>
              <a:rPr lang="en-US" altLang="ja-JP" dirty="0" smtClean="0"/>
              <a:t>jst.go.jp</a:t>
            </a:r>
            <a:r>
              <a:rPr lang="ja-JP" altLang="en-US" dirty="0" smtClean="0"/>
              <a:t>より拝借</a:t>
            </a:r>
            <a:endParaRPr lang="en-US" altLang="ja-JP" dirty="0" smtClean="0"/>
          </a:p>
          <a:p>
            <a:r>
              <a:rPr kumimoji="1" lang="ja-JP" altLang="en-US" sz="1600" dirty="0" smtClean="0"/>
              <a:t>（ちなみに天文学史の専門家によると、古代インドでこんな宇宙像が描かれたという文献的証拠は「無い」そうです</a:t>
            </a:r>
            <a:r>
              <a:rPr lang="ja-JP" altLang="en-US" sz="1600" dirty="0" smtClean="0"/>
              <a:t>）</a:t>
            </a:r>
            <a:endParaRPr kumimoji="1" lang="ja-JP" altLang="en-US" sz="1600" dirty="0"/>
          </a:p>
        </p:txBody>
      </p:sp>
      <p:sp>
        <p:nvSpPr>
          <p:cNvPr id="6" name="コンテンツ プレースホルダー 5"/>
          <p:cNvSpPr>
            <a:spLocks noGrp="1"/>
          </p:cNvSpPr>
          <p:nvPr>
            <p:ph idx="1"/>
          </p:nvPr>
        </p:nvSpPr>
        <p:spPr>
          <a:xfrm>
            <a:off x="424539" y="281405"/>
            <a:ext cx="8229600" cy="1002456"/>
          </a:xfrm>
        </p:spPr>
        <p:txBody>
          <a:bodyPr>
            <a:noAutofit/>
          </a:bodyPr>
          <a:lstStyle/>
          <a:p>
            <a:r>
              <a:rPr lang="ja-JP" altLang="en-US" sz="1800" dirty="0" smtClean="0"/>
              <a:t>神話とは</a:t>
            </a:r>
            <a:r>
              <a:rPr lang="en-US" altLang="ja-JP" sz="1800" dirty="0" smtClean="0"/>
              <a:t>『</a:t>
            </a:r>
            <a:r>
              <a:rPr lang="ja-JP" altLang="en-US" sz="1800" dirty="0" smtClean="0"/>
              <a:t>我々がこの世界の中で、なぜ、どのように存在するように至ったか、我々はどこから来てどこに向かっているのかについての物語説明と表現」（鎌田東二）</a:t>
            </a:r>
            <a:endParaRPr lang="en-US" altLang="ja-JP" sz="1800" dirty="0" smtClean="0"/>
          </a:p>
          <a:p>
            <a:r>
              <a:rPr lang="ja-JP" altLang="en-US" sz="1800" dirty="0" smtClean="0"/>
              <a:t>ヒトはいつの時代も、「宇宙（世界）はどうなっているのか？」に興味を頂いてきた</a:t>
            </a:r>
            <a:endParaRPr kumimoji="1" lang="ja-JP" altLang="en-US" sz="1800" dirty="0"/>
          </a:p>
        </p:txBody>
      </p:sp>
      <p:pic>
        <p:nvPicPr>
          <p:cNvPr id="7" name="図 6"/>
          <p:cNvPicPr>
            <a:picLocks noChangeAspect="1"/>
          </p:cNvPicPr>
          <p:nvPr/>
        </p:nvPicPr>
        <p:blipFill>
          <a:blip r:embed="rId3"/>
          <a:stretch>
            <a:fillRect/>
          </a:stretch>
        </p:blipFill>
        <p:spPr>
          <a:xfrm>
            <a:off x="4844142" y="3870792"/>
            <a:ext cx="3320144" cy="2795911"/>
          </a:xfrm>
          <a:prstGeom prst="rect">
            <a:avLst/>
          </a:prstGeom>
        </p:spPr>
      </p:pic>
      <p:sp>
        <p:nvSpPr>
          <p:cNvPr id="8" name="テキスト ボックス 7"/>
          <p:cNvSpPr txBox="1"/>
          <p:nvPr/>
        </p:nvSpPr>
        <p:spPr>
          <a:xfrm>
            <a:off x="2627271" y="5805714"/>
            <a:ext cx="1764200" cy="369332"/>
          </a:xfrm>
          <a:prstGeom prst="rect">
            <a:avLst/>
          </a:prstGeom>
          <a:noFill/>
        </p:spPr>
        <p:txBody>
          <a:bodyPr wrap="none" rtlCol="0">
            <a:spAutoFit/>
          </a:bodyPr>
          <a:lstStyle/>
          <a:p>
            <a:r>
              <a:rPr kumimoji="1" lang="ja-JP" altLang="en-US" dirty="0" smtClean="0"/>
              <a:t>天動説</a:t>
            </a:r>
            <a:r>
              <a:rPr kumimoji="1" lang="en-US" altLang="ja-JP" dirty="0" err="1" smtClean="0"/>
              <a:t>vs</a:t>
            </a:r>
            <a:r>
              <a:rPr kumimoji="1" lang="ja-JP" altLang="en-US" dirty="0" smtClean="0"/>
              <a:t>地動説</a:t>
            </a:r>
            <a:endParaRPr kumimoji="1" lang="ja-JP" altLang="en-US" dirty="0"/>
          </a:p>
        </p:txBody>
      </p:sp>
    </p:spTree>
    <p:extLst>
      <p:ext uri="{BB962C8B-B14F-4D97-AF65-F5344CB8AC3E}">
        <p14:creationId xmlns:p14="http://schemas.microsoft.com/office/powerpoint/2010/main" val="6995066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060915_CMB_Timeline75.jpg"/>
          <p:cNvPicPr>
            <a:picLocks noChangeAspect="1"/>
          </p:cNvPicPr>
          <p:nvPr/>
        </p:nvPicPr>
        <p:blipFill>
          <a:blip r:embed="rId2"/>
          <a:stretch>
            <a:fillRect/>
          </a:stretch>
        </p:blipFill>
        <p:spPr>
          <a:xfrm>
            <a:off x="-18144" y="18143"/>
            <a:ext cx="9525001" cy="6858000"/>
          </a:xfrm>
          <a:prstGeom prst="rect">
            <a:avLst/>
          </a:prstGeom>
        </p:spPr>
      </p:pic>
      <p:sp>
        <p:nvSpPr>
          <p:cNvPr id="2" name="タイトル 1"/>
          <p:cNvSpPr>
            <a:spLocks noGrp="1"/>
          </p:cNvSpPr>
          <p:nvPr>
            <p:ph type="title"/>
          </p:nvPr>
        </p:nvSpPr>
        <p:spPr/>
        <p:txBody>
          <a:bodyPr>
            <a:normAutofit/>
          </a:bodyPr>
          <a:lstStyle/>
          <a:p>
            <a:r>
              <a:rPr lang="ja-JP" altLang="en-US" sz="4000" dirty="0" smtClean="0">
                <a:solidFill>
                  <a:schemeClr val="bg1"/>
                </a:solidFill>
              </a:rPr>
              <a:t>現代の宇宙観</a:t>
            </a:r>
            <a:endParaRPr kumimoji="1" lang="ja-JP" altLang="en-US" sz="4000" dirty="0">
              <a:solidFill>
                <a:schemeClr val="bg1"/>
              </a:solidFill>
            </a:endParaRPr>
          </a:p>
        </p:txBody>
      </p:sp>
    </p:spTree>
    <p:extLst>
      <p:ext uri="{BB962C8B-B14F-4D97-AF65-F5344CB8AC3E}">
        <p14:creationId xmlns:p14="http://schemas.microsoft.com/office/powerpoint/2010/main" val="19592428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49580"/>
            <a:ext cx="8229600" cy="1143000"/>
          </a:xfrm>
        </p:spPr>
        <p:txBody>
          <a:bodyPr>
            <a:normAutofit fontScale="90000"/>
          </a:bodyPr>
          <a:lstStyle/>
          <a:p>
            <a:r>
              <a:rPr kumimoji="1" lang="ja-JP" altLang="en-US" dirty="0" smtClean="0"/>
              <a:t>宇宙の歴史は、複雑さを増す歴史？</a:t>
            </a:r>
            <a:endParaRPr kumimoji="1" lang="ja-JP" altLang="en-US" dirty="0"/>
          </a:p>
        </p:txBody>
      </p:sp>
    </p:spTree>
    <p:extLst>
      <p:ext uri="{BB962C8B-B14F-4D97-AF65-F5344CB8AC3E}">
        <p14:creationId xmlns:p14="http://schemas.microsoft.com/office/powerpoint/2010/main" val="12415923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0">
                <a:schemeClr val="bg1"/>
              </a:gs>
              <a:gs pos="100000">
                <a:schemeClr val="accent6"/>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できたばかりの宇宙は、水素とヘリウムくらいしかない、のっぺりとした世界</a:t>
            </a:r>
            <a:endParaRPr kumimoji="1" lang="ja-JP" altLang="en-US" dirty="0">
              <a:solidFill>
                <a:schemeClr val="tx1"/>
              </a:solidFill>
            </a:endParaRPr>
          </a:p>
        </p:txBody>
      </p:sp>
    </p:spTree>
    <p:extLst>
      <p:ext uri="{BB962C8B-B14F-4D97-AF65-F5344CB8AC3E}">
        <p14:creationId xmlns:p14="http://schemas.microsoft.com/office/powerpoint/2010/main" val="34724321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754480" cy="400110"/>
          </a:xfrm>
          <a:prstGeom prst="rect">
            <a:avLst/>
          </a:prstGeom>
          <a:noFill/>
        </p:spPr>
        <p:txBody>
          <a:bodyPr wrap="none" rtlCol="0">
            <a:spAutoFit/>
          </a:bodyPr>
          <a:lstStyle/>
          <a:p>
            <a:r>
              <a:rPr kumimoji="1" lang="ja-JP" altLang="en-US" sz="2000" dirty="0" smtClean="0">
                <a:solidFill>
                  <a:schemeClr val="bg1"/>
                </a:solidFill>
              </a:rPr>
              <a:t>銀河ができ、星ができる</a:t>
            </a:r>
            <a:endParaRPr kumimoji="1" lang="ja-JP" altLang="en-US" sz="2000" dirty="0">
              <a:solidFill>
                <a:schemeClr val="bg1"/>
              </a:solidFill>
            </a:endParaRPr>
          </a:p>
        </p:txBody>
      </p:sp>
    </p:spTree>
    <p:extLst>
      <p:ext uri="{BB962C8B-B14F-4D97-AF65-F5344CB8AC3E}">
        <p14:creationId xmlns:p14="http://schemas.microsoft.com/office/powerpoint/2010/main" val="11584153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2428870" cy="369332"/>
          </a:xfrm>
          <a:prstGeom prst="rect">
            <a:avLst/>
          </a:prstGeom>
          <a:noFill/>
        </p:spPr>
        <p:txBody>
          <a:bodyPr wrap="none" rtlCol="0">
            <a:spAutoFit/>
          </a:bodyPr>
          <a:lstStyle/>
          <a:p>
            <a:r>
              <a:rPr kumimoji="1" lang="ja-JP" altLang="en-US" dirty="0" smtClean="0"/>
              <a:t>星の中で元素が作られ</a:t>
            </a:r>
            <a:endParaRPr kumimoji="1" lang="ja-JP" altLang="en-US" dirty="0"/>
          </a:p>
        </p:txBody>
      </p:sp>
      <p:sp>
        <p:nvSpPr>
          <p:cNvPr id="9" name="テキスト ボックス 8"/>
          <p:cNvSpPr txBox="1"/>
          <p:nvPr/>
        </p:nvSpPr>
        <p:spPr>
          <a:xfrm>
            <a:off x="5498278" y="673379"/>
            <a:ext cx="3396483" cy="369332"/>
          </a:xfrm>
          <a:prstGeom prst="rect">
            <a:avLst/>
          </a:prstGeom>
          <a:noFill/>
        </p:spPr>
        <p:txBody>
          <a:bodyPr wrap="none" rtlCol="0">
            <a:spAutoFit/>
          </a:bodyPr>
          <a:lstStyle/>
          <a:p>
            <a:r>
              <a:rPr kumimoji="1" lang="ja-JP" altLang="en-US" dirty="0" smtClean="0"/>
              <a:t>星の死とともに宇宙にばらまかれ</a:t>
            </a:r>
            <a:endParaRPr kumimoji="1" lang="ja-JP" altLang="en-US" dirty="0"/>
          </a:p>
        </p:txBody>
      </p:sp>
      <p:sp>
        <p:nvSpPr>
          <p:cNvPr id="10" name="テキスト ボックス 9"/>
          <p:cNvSpPr txBox="1"/>
          <p:nvPr/>
        </p:nvSpPr>
        <p:spPr>
          <a:xfrm>
            <a:off x="5226943" y="5997746"/>
            <a:ext cx="2538976" cy="646331"/>
          </a:xfrm>
          <a:prstGeom prst="rect">
            <a:avLst/>
          </a:prstGeom>
          <a:noFill/>
        </p:spPr>
        <p:txBody>
          <a:bodyPr wrap="none" rtlCol="0">
            <a:spAutoFit/>
          </a:bodyPr>
          <a:lstStyle/>
          <a:p>
            <a:r>
              <a:rPr lang="ja-JP" altLang="en-US" dirty="0" smtClean="0"/>
              <a:t>その中から地球のような</a:t>
            </a:r>
            <a:endParaRPr lang="en-US" altLang="ja-JP" dirty="0" smtClean="0"/>
          </a:p>
          <a:p>
            <a:r>
              <a:rPr lang="ja-JP" altLang="en-US" dirty="0" smtClean="0"/>
              <a:t>惑星が生まれる</a:t>
            </a:r>
            <a:endParaRPr kumimoji="1" lang="ja-JP" altLang="en-US" dirty="0"/>
          </a:p>
        </p:txBody>
      </p:sp>
    </p:spTree>
    <p:extLst>
      <p:ext uri="{BB962C8B-B14F-4D97-AF65-F5344CB8AC3E}">
        <p14:creationId xmlns:p14="http://schemas.microsoft.com/office/powerpoint/2010/main" val="13162247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pic>
        <p:nvPicPr>
          <p:cNvPr id="8" name="図 7"/>
          <p:cNvPicPr>
            <a:picLocks noChangeAspect="1"/>
          </p:cNvPicPr>
          <p:nvPr/>
        </p:nvPicPr>
        <p:blipFill>
          <a:blip r:embed="rId3"/>
          <a:stretch>
            <a:fillRect/>
          </a:stretch>
        </p:blipFill>
        <p:spPr>
          <a:xfrm>
            <a:off x="2094407" y="1285686"/>
            <a:ext cx="3405836" cy="2069045"/>
          </a:xfrm>
          <a:prstGeom prst="rect">
            <a:avLst/>
          </a:prstGeom>
        </p:spPr>
      </p:pic>
      <p:pic>
        <p:nvPicPr>
          <p:cNvPr id="9" name="図 8"/>
          <p:cNvPicPr>
            <a:picLocks noChangeAspect="1"/>
          </p:cNvPicPr>
          <p:nvPr/>
        </p:nvPicPr>
        <p:blipFill>
          <a:blip r:embed="rId4"/>
          <a:stretch>
            <a:fillRect/>
          </a:stretch>
        </p:blipFill>
        <p:spPr>
          <a:xfrm>
            <a:off x="5500243" y="2475605"/>
            <a:ext cx="3024951" cy="3122706"/>
          </a:xfrm>
          <a:prstGeom prst="rect">
            <a:avLst/>
          </a:prstGeom>
        </p:spPr>
      </p:pic>
      <p:sp>
        <p:nvSpPr>
          <p:cNvPr id="5" name="テキスト ボックス 4"/>
          <p:cNvSpPr txBox="1"/>
          <p:nvPr/>
        </p:nvSpPr>
        <p:spPr>
          <a:xfrm>
            <a:off x="2311948" y="374443"/>
            <a:ext cx="1544413" cy="369332"/>
          </a:xfrm>
          <a:prstGeom prst="rect">
            <a:avLst/>
          </a:prstGeom>
          <a:noFill/>
        </p:spPr>
        <p:txBody>
          <a:bodyPr wrap="none" rtlCol="0">
            <a:spAutoFit/>
          </a:bodyPr>
          <a:lstStyle/>
          <a:p>
            <a:r>
              <a:rPr kumimoji="1" lang="ja-JP" altLang="en-US" dirty="0" smtClean="0"/>
              <a:t>生命が生まれ</a:t>
            </a:r>
            <a:endParaRPr kumimoji="1" lang="ja-JP" altLang="en-US" dirty="0"/>
          </a:p>
        </p:txBody>
      </p:sp>
      <p:sp>
        <p:nvSpPr>
          <p:cNvPr id="10" name="テキスト ボックス 9"/>
          <p:cNvSpPr txBox="1"/>
          <p:nvPr/>
        </p:nvSpPr>
        <p:spPr>
          <a:xfrm>
            <a:off x="3669181" y="896943"/>
            <a:ext cx="2171989" cy="369332"/>
          </a:xfrm>
          <a:prstGeom prst="rect">
            <a:avLst/>
          </a:prstGeom>
          <a:noFill/>
        </p:spPr>
        <p:txBody>
          <a:bodyPr wrap="none" rtlCol="0">
            <a:spAutoFit/>
          </a:bodyPr>
          <a:lstStyle/>
          <a:p>
            <a:r>
              <a:rPr lang="ja-JP" altLang="en-US" dirty="0" smtClean="0"/>
              <a:t>複雑な細胞に進化し</a:t>
            </a:r>
            <a:endParaRPr kumimoji="1" lang="ja-JP" altLang="en-US" dirty="0"/>
          </a:p>
        </p:txBody>
      </p:sp>
      <p:sp>
        <p:nvSpPr>
          <p:cNvPr id="11" name="テキスト ボックス 10"/>
          <p:cNvSpPr txBox="1"/>
          <p:nvPr/>
        </p:nvSpPr>
        <p:spPr>
          <a:xfrm>
            <a:off x="5841170" y="1928470"/>
            <a:ext cx="3457797" cy="369332"/>
          </a:xfrm>
          <a:prstGeom prst="rect">
            <a:avLst/>
          </a:prstGeom>
          <a:noFill/>
        </p:spPr>
        <p:txBody>
          <a:bodyPr wrap="none" rtlCol="0">
            <a:spAutoFit/>
          </a:bodyPr>
          <a:lstStyle/>
          <a:p>
            <a:r>
              <a:rPr lang="ja-JP" altLang="en-US" dirty="0" smtClean="0"/>
              <a:t>さらに複雑な多細胞生物が誕生し</a:t>
            </a:r>
            <a:endParaRPr kumimoji="1" lang="ja-JP" altLang="en-US" dirty="0"/>
          </a:p>
        </p:txBody>
      </p:sp>
      <p:pic>
        <p:nvPicPr>
          <p:cNvPr id="12" name="図 11"/>
          <p:cNvPicPr>
            <a:picLocks noChangeAspect="1"/>
          </p:cNvPicPr>
          <p:nvPr/>
        </p:nvPicPr>
        <p:blipFill>
          <a:blip r:embed="rId5"/>
          <a:stretch>
            <a:fillRect/>
          </a:stretch>
        </p:blipFill>
        <p:spPr>
          <a:xfrm>
            <a:off x="2985901" y="3874668"/>
            <a:ext cx="2514342" cy="2396398"/>
          </a:xfrm>
          <a:prstGeom prst="rect">
            <a:avLst/>
          </a:prstGeom>
        </p:spPr>
      </p:pic>
      <p:pic>
        <p:nvPicPr>
          <p:cNvPr id="13" name="図 12"/>
          <p:cNvPicPr>
            <a:picLocks noChangeAspect="1"/>
          </p:cNvPicPr>
          <p:nvPr/>
        </p:nvPicPr>
        <p:blipFill>
          <a:blip r:embed="rId6"/>
          <a:stretch>
            <a:fillRect/>
          </a:stretch>
        </p:blipFill>
        <p:spPr>
          <a:xfrm>
            <a:off x="203562" y="4441616"/>
            <a:ext cx="3465619" cy="2313390"/>
          </a:xfrm>
          <a:prstGeom prst="rect">
            <a:avLst/>
          </a:prstGeom>
        </p:spPr>
      </p:pic>
      <p:sp>
        <p:nvSpPr>
          <p:cNvPr id="14" name="テキスト ボックス 13"/>
          <p:cNvSpPr txBox="1"/>
          <p:nvPr/>
        </p:nvSpPr>
        <p:spPr>
          <a:xfrm>
            <a:off x="259765" y="4061115"/>
            <a:ext cx="1325303" cy="369332"/>
          </a:xfrm>
          <a:prstGeom prst="rect">
            <a:avLst/>
          </a:prstGeom>
          <a:noFill/>
        </p:spPr>
        <p:txBody>
          <a:bodyPr wrap="none" rtlCol="0">
            <a:spAutoFit/>
          </a:bodyPr>
          <a:lstStyle/>
          <a:p>
            <a:r>
              <a:rPr lang="ja-JP" altLang="en-US" dirty="0" smtClean="0"/>
              <a:t>知的に進化</a:t>
            </a:r>
            <a:endParaRPr kumimoji="1" lang="ja-JP" altLang="en-US" dirty="0"/>
          </a:p>
        </p:txBody>
      </p:sp>
    </p:spTree>
    <p:extLst>
      <p:ext uri="{BB962C8B-B14F-4D97-AF65-F5344CB8AC3E}">
        <p14:creationId xmlns:p14="http://schemas.microsoft.com/office/powerpoint/2010/main" val="37292942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14468"/>
            <a:ext cx="8229600" cy="1143000"/>
          </a:xfrm>
        </p:spPr>
        <p:txBody>
          <a:bodyPr>
            <a:noAutofit/>
          </a:bodyPr>
          <a:lstStyle/>
          <a:p>
            <a:r>
              <a:rPr lang="ja-JP" altLang="en-US" sz="2800" dirty="0" smtClean="0"/>
              <a:t>あなたと宇宙には何の関係があると思いますか？</a:t>
            </a:r>
            <a:endParaRPr kumimoji="1" lang="ja-JP" altLang="en-US" sz="2800" dirty="0"/>
          </a:p>
        </p:txBody>
      </p:sp>
    </p:spTree>
    <p:extLst>
      <p:ext uri="{BB962C8B-B14F-4D97-AF65-F5344CB8AC3E}">
        <p14:creationId xmlns:p14="http://schemas.microsoft.com/office/powerpoint/2010/main" val="334646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423" y="146520"/>
            <a:ext cx="8229600" cy="1143000"/>
          </a:xfrm>
        </p:spPr>
        <p:txBody>
          <a:bodyPr>
            <a:normAutofit/>
          </a:bodyPr>
          <a:lstStyle/>
          <a:p>
            <a:r>
              <a:rPr kumimoji="1" lang="ja-JP" altLang="en-US" sz="3600" dirty="0" smtClean="0"/>
              <a:t>生物多様性</a:t>
            </a:r>
            <a:endParaRPr kumimoji="1" lang="ja-JP" altLang="en-US" sz="3600" dirty="0"/>
          </a:p>
        </p:txBody>
      </p:sp>
      <p:pic>
        <p:nvPicPr>
          <p:cNvPr id="4" name="Picture 2" descr="34"/>
          <p:cNvPicPr>
            <a:picLocks noChangeAspect="1" noChangeArrowheads="1"/>
          </p:cNvPicPr>
          <p:nvPr/>
        </p:nvPicPr>
        <p:blipFill>
          <a:blip r:embed="rId2"/>
          <a:srcRect/>
          <a:stretch>
            <a:fillRect/>
          </a:stretch>
        </p:blipFill>
        <p:spPr bwMode="auto">
          <a:xfrm>
            <a:off x="294466" y="1173841"/>
            <a:ext cx="8392334" cy="5477325"/>
          </a:xfrm>
          <a:prstGeom prst="rect">
            <a:avLst/>
          </a:prstGeom>
          <a:noFill/>
          <a:ln w="9525">
            <a:noFill/>
            <a:miter lim="800000"/>
            <a:headEnd/>
            <a:tailEnd/>
          </a:ln>
        </p:spPr>
      </p:pic>
      <p:pic>
        <p:nvPicPr>
          <p:cNvPr id="5" name="図 4"/>
          <p:cNvPicPr>
            <a:picLocks noChangeAspect="1"/>
          </p:cNvPicPr>
          <p:nvPr/>
        </p:nvPicPr>
        <p:blipFill>
          <a:blip r:embed="rId3"/>
          <a:stretch>
            <a:fillRect/>
          </a:stretch>
        </p:blipFill>
        <p:spPr>
          <a:xfrm rot="16200000">
            <a:off x="294426" y="219909"/>
            <a:ext cx="1420139" cy="1846181"/>
          </a:xfrm>
          <a:prstGeom prst="rect">
            <a:avLst/>
          </a:prstGeom>
        </p:spPr>
      </p:pic>
      <p:pic>
        <p:nvPicPr>
          <p:cNvPr id="6" name="図 5"/>
          <p:cNvPicPr>
            <a:picLocks noChangeAspect="1"/>
          </p:cNvPicPr>
          <p:nvPr/>
        </p:nvPicPr>
        <p:blipFill>
          <a:blip r:embed="rId4"/>
          <a:stretch>
            <a:fillRect/>
          </a:stretch>
        </p:blipFill>
        <p:spPr>
          <a:xfrm>
            <a:off x="6935844" y="184150"/>
            <a:ext cx="1963935" cy="1482771"/>
          </a:xfrm>
          <a:prstGeom prst="rect">
            <a:avLst/>
          </a:prstGeom>
        </p:spPr>
      </p:pic>
    </p:spTree>
    <p:extLst>
      <p:ext uri="{BB962C8B-B14F-4D97-AF65-F5344CB8AC3E}">
        <p14:creationId xmlns:p14="http://schemas.microsoft.com/office/powerpoint/2010/main" val="27014358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4408716" y="274638"/>
            <a:ext cx="4298193" cy="6447290"/>
          </a:xfrm>
          <a:prstGeom prst="rect">
            <a:avLst/>
          </a:prstGeom>
        </p:spPr>
      </p:pic>
      <p:sp>
        <p:nvSpPr>
          <p:cNvPr id="5" name="テキスト ボックス 4"/>
          <p:cNvSpPr txBox="1"/>
          <p:nvPr/>
        </p:nvSpPr>
        <p:spPr>
          <a:xfrm>
            <a:off x="529771" y="1868714"/>
            <a:ext cx="3320145" cy="2554545"/>
          </a:xfrm>
          <a:prstGeom prst="rect">
            <a:avLst/>
          </a:prstGeom>
          <a:noFill/>
        </p:spPr>
        <p:txBody>
          <a:bodyPr wrap="square" rtlCol="0">
            <a:spAutoFit/>
          </a:bodyPr>
          <a:lstStyle/>
          <a:p>
            <a:r>
              <a:rPr kumimoji="1" lang="ja-JP" altLang="en-US" sz="2000" dirty="0" smtClean="0"/>
              <a:t>映画「グスコーブドリの伝記」</a:t>
            </a:r>
            <a:endParaRPr lang="en-US" altLang="ja-JP" sz="2000" dirty="0" smtClean="0"/>
          </a:p>
          <a:p>
            <a:r>
              <a:rPr kumimoji="1" lang="ja-JP" altLang="en-US" sz="2000" dirty="0" smtClean="0"/>
              <a:t>原作：宮沢賢治</a:t>
            </a:r>
            <a:endParaRPr kumimoji="1" lang="en-US" altLang="ja-JP" sz="2000" dirty="0" smtClean="0"/>
          </a:p>
          <a:p>
            <a:r>
              <a:rPr lang="ja-JP" altLang="en-US" sz="2000" dirty="0" smtClean="0"/>
              <a:t>監督・脚本：杉井ギサブロー</a:t>
            </a:r>
            <a:endParaRPr lang="en-US" altLang="ja-JP" sz="2000" dirty="0" smtClean="0"/>
          </a:p>
          <a:p>
            <a:r>
              <a:rPr kumimoji="1" lang="en-US" altLang="ja-JP" sz="2000" dirty="0" smtClean="0"/>
              <a:t>7.7</a:t>
            </a:r>
            <a:r>
              <a:rPr kumimoji="1" lang="ja-JP" altLang="en-US" sz="2000" dirty="0" smtClean="0"/>
              <a:t>ロードショー！</a:t>
            </a:r>
            <a:endParaRPr kumimoji="1" lang="en-US" altLang="ja-JP" sz="2000" dirty="0" smtClean="0"/>
          </a:p>
          <a:p>
            <a:endParaRPr lang="en-US" altLang="ja-JP" sz="2000" dirty="0"/>
          </a:p>
          <a:p>
            <a:endParaRPr kumimoji="1" lang="en-US" altLang="ja-JP" sz="2000" dirty="0" smtClean="0"/>
          </a:p>
          <a:p>
            <a:r>
              <a:rPr lang="ja-JP" altLang="en-US" sz="2000" dirty="0" smtClean="0"/>
              <a:t>映画内の、クーポー先生の講義シーンに注目して下さい</a:t>
            </a:r>
            <a:endParaRPr kumimoji="1" lang="ja-JP" altLang="en-US" sz="2000" dirty="0"/>
          </a:p>
        </p:txBody>
      </p:sp>
    </p:spTree>
    <p:extLst>
      <p:ext uri="{BB962C8B-B14F-4D97-AF65-F5344CB8AC3E}">
        <p14:creationId xmlns:p14="http://schemas.microsoft.com/office/powerpoint/2010/main" val="19814201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20</a:t>
            </a:r>
            <a:r>
              <a:rPr lang="ja-JP" altLang="en-US" dirty="0" smtClean="0"/>
              <a:t>世紀の宇宙開発の最大の成果</a:t>
            </a:r>
            <a:endParaRPr kumimoji="1" lang="ja-JP" altLang="en-US"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260" y="1894733"/>
            <a:ext cx="3693170" cy="3693170"/>
          </a:xfrm>
          <a:prstGeom prst="rect">
            <a:avLst/>
          </a:prstGeom>
        </p:spPr>
      </p:pic>
    </p:spTree>
    <p:extLst>
      <p:ext uri="{BB962C8B-B14F-4D97-AF65-F5344CB8AC3E}">
        <p14:creationId xmlns:p14="http://schemas.microsoft.com/office/powerpoint/2010/main" val="3081099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71465"/>
            <a:ext cx="8229600" cy="5479017"/>
          </a:xfrm>
        </p:spPr>
        <p:txBody>
          <a:bodyPr>
            <a:normAutofit/>
          </a:bodyPr>
          <a:lstStyle/>
          <a:p>
            <a:endParaRPr kumimoji="1" lang="en-US" altLang="ja-JP" sz="2800" dirty="0"/>
          </a:p>
          <a:p>
            <a:r>
              <a:rPr lang="ja-JP" altLang="en-US" sz="2800" dirty="0" smtClean="0"/>
              <a:t>「宇宙から見ると国境などない」</a:t>
            </a:r>
            <a:r>
              <a:rPr lang="en-US" altLang="ja-JP" sz="2800" dirty="0" smtClean="0"/>
              <a:t>...</a:t>
            </a:r>
            <a:r>
              <a:rPr lang="ja-JP" altLang="en-US" sz="2800" dirty="0" smtClean="0"/>
              <a:t>宇宙飛行士が口を揃えて言う言葉</a:t>
            </a:r>
            <a:endParaRPr kumimoji="1" lang="en-US" altLang="ja-JP" sz="2800" dirty="0" smtClean="0"/>
          </a:p>
          <a:p>
            <a:endParaRPr lang="en-US" altLang="ja-JP" sz="2800" dirty="0"/>
          </a:p>
          <a:p>
            <a:r>
              <a:rPr kumimoji="1" lang="ja-JP" altLang="en-US" sz="2800" dirty="0" smtClean="0"/>
              <a:t>米</a:t>
            </a:r>
            <a:r>
              <a:rPr kumimoji="1" lang="ja-JP" altLang="en-US" sz="2800" dirty="0" smtClean="0"/>
              <a:t>ソの冷戦を終わらせたのは、究極的には宇宙か</a:t>
            </a:r>
            <a:r>
              <a:rPr lang="ja-JP" altLang="en-US" sz="2800" dirty="0" smtClean="0"/>
              <a:t>ら見た地球の姿で</a:t>
            </a:r>
            <a:r>
              <a:rPr lang="ja-JP" altLang="en-US" sz="2800" dirty="0" smtClean="0"/>
              <a:t>ある</a:t>
            </a:r>
            <a:r>
              <a:rPr lang="ja-JP" altLang="en-US" sz="2800" dirty="0" smtClean="0"/>
              <a:t>（</a:t>
            </a:r>
            <a:r>
              <a:rPr kumimoji="1" lang="ja-JP" altLang="en-US" sz="2800" dirty="0" smtClean="0"/>
              <a:t>立花隆</a:t>
            </a:r>
            <a:r>
              <a:rPr kumimoji="1" lang="ja-JP" altLang="en-US" sz="2800" dirty="0" smtClean="0"/>
              <a:t>）</a:t>
            </a:r>
            <a:endParaRPr kumimoji="1" lang="en-US" altLang="ja-JP" sz="2800" dirty="0" smtClean="0"/>
          </a:p>
          <a:p>
            <a:endParaRPr lang="en-US" altLang="ja-JP" sz="2800" dirty="0"/>
          </a:p>
          <a:p>
            <a:r>
              <a:rPr kumimoji="1" lang="ja-JP" altLang="en-US" sz="2800" dirty="0" smtClean="0"/>
              <a:t>「宇宙船地球号」</a:t>
            </a:r>
            <a:endParaRPr kumimoji="1" lang="ja-JP" altLang="en-US" sz="2800" dirty="0"/>
          </a:p>
        </p:txBody>
      </p:sp>
    </p:spTree>
    <p:extLst>
      <p:ext uri="{BB962C8B-B14F-4D97-AF65-F5344CB8AC3E}">
        <p14:creationId xmlns:p14="http://schemas.microsoft.com/office/powerpoint/2010/main" val="2609480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それで、いいのか？</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sz="2800" dirty="0"/>
              <a:t>世界中の人が地球市民という意識を持ち、インターネットでつながり、自由や民主主義といった価値観を共有する世界。</a:t>
            </a:r>
            <a:endParaRPr lang="en-US" altLang="ja-JP" sz="2800" dirty="0"/>
          </a:p>
          <a:p>
            <a:pPr marL="0" indent="0">
              <a:buNone/>
            </a:pPr>
            <a:endParaRPr lang="en-US" altLang="ja-JP" sz="2800" dirty="0"/>
          </a:p>
          <a:p>
            <a:r>
              <a:rPr lang="ja-JP" altLang="en-US" sz="2800" dirty="0"/>
              <a:t>それは究極のグローバル化。「みんなが同じ文化」「みんなが同じ考え方」で本当にいいのか？</a:t>
            </a:r>
            <a:endParaRPr lang="en-US" altLang="ja-JP" sz="2800" dirty="0"/>
          </a:p>
          <a:p>
            <a:endParaRPr lang="en-US" altLang="ja-JP" sz="2800" dirty="0"/>
          </a:p>
          <a:p>
            <a:r>
              <a:rPr lang="ja-JP" altLang="en-US" sz="2800" dirty="0"/>
              <a:t>情報化と宇宙開発は、人間の世界を再び「複雑」から「均一」に戻してしまっていないか？</a:t>
            </a:r>
            <a:endParaRPr lang="en-US" altLang="ja-JP" sz="2800" dirty="0"/>
          </a:p>
          <a:p>
            <a:endParaRPr lang="en-US" altLang="ja-JP" sz="2800" dirty="0"/>
          </a:p>
          <a:p>
            <a:endParaRPr kumimoji="1" lang="en-US" altLang="ja-JP" sz="2800" dirty="0" smtClean="0"/>
          </a:p>
          <a:p>
            <a:endParaRPr lang="en-US" altLang="ja-JP" sz="2800" dirty="0"/>
          </a:p>
          <a:p>
            <a:endParaRPr kumimoji="1" lang="ja-JP" altLang="en-US" sz="2800" dirty="0"/>
          </a:p>
        </p:txBody>
      </p:sp>
    </p:spTree>
    <p:extLst>
      <p:ext uri="{BB962C8B-B14F-4D97-AF65-F5344CB8AC3E}">
        <p14:creationId xmlns:p14="http://schemas.microsoft.com/office/powerpoint/2010/main" val="2137905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677"/>
            <a:ext cx="8229600" cy="1143000"/>
          </a:xfrm>
        </p:spPr>
        <p:txBody>
          <a:bodyPr>
            <a:noAutofit/>
          </a:bodyPr>
          <a:lstStyle/>
          <a:p>
            <a:r>
              <a:rPr kumimoji="1" lang="ja-JP" altLang="en-US" sz="3200" dirty="0" smtClean="0"/>
              <a:t>人間は文化を変えて環境に適応してきた</a:t>
            </a:r>
            <a:endParaRPr kumimoji="1" lang="ja-JP" altLang="en-US" sz="3200" dirty="0"/>
          </a:p>
        </p:txBody>
      </p:sp>
      <p:pic>
        <p:nvPicPr>
          <p:cNvPr id="4"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5356"/>
            <a:ext cx="91440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82491" y="975916"/>
            <a:ext cx="5859697" cy="523220"/>
          </a:xfrm>
          <a:prstGeom prst="rect">
            <a:avLst/>
          </a:prstGeom>
          <a:noFill/>
        </p:spPr>
        <p:txBody>
          <a:bodyPr wrap="none" rtlCol="0">
            <a:spAutoFit/>
          </a:bodyPr>
          <a:lstStyle/>
          <a:p>
            <a:r>
              <a:rPr kumimoji="1" lang="ja-JP" altLang="en-US" sz="2800" dirty="0" smtClean="0"/>
              <a:t>様々な自然環境＝＞多様な種の生命</a:t>
            </a:r>
            <a:endParaRPr kumimoji="1" lang="ja-JP" altLang="en-US" sz="2800" dirty="0"/>
          </a:p>
        </p:txBody>
      </p:sp>
      <p:sp>
        <p:nvSpPr>
          <p:cNvPr id="6" name="テキスト ボックス 5"/>
          <p:cNvSpPr txBox="1"/>
          <p:nvPr/>
        </p:nvSpPr>
        <p:spPr>
          <a:xfrm>
            <a:off x="234891" y="3897543"/>
            <a:ext cx="6398306" cy="523220"/>
          </a:xfrm>
          <a:prstGeom prst="rect">
            <a:avLst/>
          </a:prstGeom>
          <a:noFill/>
        </p:spPr>
        <p:txBody>
          <a:bodyPr wrap="none" rtlCol="0">
            <a:spAutoFit/>
          </a:bodyPr>
          <a:lstStyle/>
          <a:p>
            <a:r>
              <a:rPr kumimoji="1" lang="ja-JP" altLang="en-US" sz="2800" dirty="0" smtClean="0"/>
              <a:t>様々な自然・社会的環境＝＞多様な文化</a:t>
            </a:r>
            <a:endParaRPr kumimoji="1" lang="ja-JP" altLang="en-US" sz="2800" dirty="0"/>
          </a:p>
        </p:txBody>
      </p:sp>
      <p:pic>
        <p:nvPicPr>
          <p:cNvPr id="7" name="図 6" descr="06378_1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7" y="4591350"/>
            <a:ext cx="2286867" cy="1715150"/>
          </a:xfrm>
          <a:prstGeom prst="rect">
            <a:avLst/>
          </a:prstGeom>
        </p:spPr>
      </p:pic>
      <p:pic>
        <p:nvPicPr>
          <p:cNvPr id="8" name="図 7" descr="297168main_apollo_11_1024-7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200" y="4487244"/>
            <a:ext cx="2425675" cy="1819256"/>
          </a:xfrm>
          <a:prstGeom prst="rect">
            <a:avLst/>
          </a:prstGeom>
        </p:spPr>
      </p:pic>
      <p:pic>
        <p:nvPicPr>
          <p:cNvPr id="9" name="図 8"/>
          <p:cNvPicPr>
            <a:picLocks noChangeAspect="1"/>
          </p:cNvPicPr>
          <p:nvPr/>
        </p:nvPicPr>
        <p:blipFill>
          <a:blip r:embed="rId5"/>
          <a:stretch>
            <a:fillRect/>
          </a:stretch>
        </p:blipFill>
        <p:spPr>
          <a:xfrm>
            <a:off x="2232283" y="4591350"/>
            <a:ext cx="2259479" cy="1715150"/>
          </a:xfrm>
          <a:prstGeom prst="rect">
            <a:avLst/>
          </a:prstGeom>
        </p:spPr>
      </p:pic>
      <p:pic>
        <p:nvPicPr>
          <p:cNvPr id="11" name="図 10"/>
          <p:cNvPicPr>
            <a:picLocks noChangeAspect="1"/>
          </p:cNvPicPr>
          <p:nvPr/>
        </p:nvPicPr>
        <p:blipFill>
          <a:blip r:embed="rId6"/>
          <a:stretch>
            <a:fillRect/>
          </a:stretch>
        </p:blipFill>
        <p:spPr>
          <a:xfrm>
            <a:off x="4424778" y="4636342"/>
            <a:ext cx="2499556" cy="1670158"/>
          </a:xfrm>
          <a:prstGeom prst="rect">
            <a:avLst/>
          </a:prstGeom>
        </p:spPr>
      </p:pic>
    </p:spTree>
    <p:extLst>
      <p:ext uri="{BB962C8B-B14F-4D97-AF65-F5344CB8AC3E}">
        <p14:creationId xmlns:p14="http://schemas.microsoft.com/office/powerpoint/2010/main" val="8513245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9057" y="238352"/>
            <a:ext cx="8229600" cy="1143000"/>
          </a:xfrm>
        </p:spPr>
        <p:txBody>
          <a:bodyPr>
            <a:normAutofit/>
          </a:bodyPr>
          <a:lstStyle/>
          <a:p>
            <a:pPr algn="l"/>
            <a:r>
              <a:rPr lang="ja-JP" altLang="en-US" sz="3600" dirty="0" smtClean="0"/>
              <a:t>レヴィ＝ストロースさん曰く</a:t>
            </a:r>
            <a:endParaRPr kumimoji="1" lang="ja-JP" altLang="en-US" sz="3600" dirty="0"/>
          </a:p>
        </p:txBody>
      </p:sp>
      <p:sp>
        <p:nvSpPr>
          <p:cNvPr id="3" name="コンテンツ プレースホルダー 2"/>
          <p:cNvSpPr>
            <a:spLocks noGrp="1"/>
          </p:cNvSpPr>
          <p:nvPr>
            <p:ph idx="1"/>
          </p:nvPr>
        </p:nvSpPr>
        <p:spPr>
          <a:xfrm>
            <a:off x="457200" y="1791624"/>
            <a:ext cx="8229600" cy="4132940"/>
          </a:xfrm>
        </p:spPr>
        <p:txBody>
          <a:bodyPr>
            <a:normAutofit/>
          </a:bodyPr>
          <a:lstStyle/>
          <a:p>
            <a:endParaRPr kumimoji="1" lang="en-US" altLang="ja-JP" sz="2400" dirty="0" smtClean="0"/>
          </a:p>
          <a:p>
            <a:r>
              <a:rPr lang="ja-JP" altLang="en-US" sz="2400" dirty="0" smtClean="0"/>
              <a:t>創造に満ちた偉大な時代とは、</a:t>
            </a:r>
            <a:r>
              <a:rPr lang="ja-JP" altLang="en-US" sz="2400" dirty="0" smtClean="0">
                <a:solidFill>
                  <a:srgbClr val="FF0000"/>
                </a:solidFill>
              </a:rPr>
              <a:t>遠く離れたパートナーと刺激を与え合える程度に情報交換ができ</a:t>
            </a:r>
            <a:r>
              <a:rPr lang="ja-JP" altLang="en-US" sz="2400" dirty="0" smtClean="0"/>
              <a:t>、しかもその頻度と速度は、集団・個人間に不可欠の壁を小さくしすぎて交換が容易になり、</a:t>
            </a:r>
            <a:r>
              <a:rPr lang="ja-JP" altLang="en-US" sz="2400" dirty="0" smtClean="0">
                <a:solidFill>
                  <a:srgbClr val="FF0000"/>
                </a:solidFill>
              </a:rPr>
              <a:t>画一化が進み多様性が見失われない程度に留まっていた</a:t>
            </a:r>
            <a:r>
              <a:rPr lang="ja-JP" altLang="en-US" sz="2400" dirty="0" smtClean="0"/>
              <a:t>時代</a:t>
            </a:r>
            <a:r>
              <a:rPr lang="en-US" altLang="ja-JP" sz="2400" dirty="0"/>
              <a:t> </a:t>
            </a:r>
            <a:endParaRPr kumimoji="1" lang="ja-JP" altLang="en-US" sz="2400" dirty="0"/>
          </a:p>
        </p:txBody>
      </p:sp>
      <p:pic>
        <p:nvPicPr>
          <p:cNvPr id="4" name="図 3"/>
          <p:cNvPicPr>
            <a:picLocks noChangeAspect="1"/>
          </p:cNvPicPr>
          <p:nvPr/>
        </p:nvPicPr>
        <p:blipFill>
          <a:blip r:embed="rId2"/>
          <a:stretch>
            <a:fillRect/>
          </a:stretch>
        </p:blipFill>
        <p:spPr>
          <a:xfrm>
            <a:off x="6609712" y="111351"/>
            <a:ext cx="2355817" cy="1566618"/>
          </a:xfrm>
          <a:prstGeom prst="rect">
            <a:avLst/>
          </a:prstGeom>
        </p:spPr>
      </p:pic>
      <p:sp>
        <p:nvSpPr>
          <p:cNvPr id="5" name="テキスト ボックス 4"/>
          <p:cNvSpPr txBox="1"/>
          <p:nvPr/>
        </p:nvSpPr>
        <p:spPr>
          <a:xfrm>
            <a:off x="4741296" y="5640194"/>
            <a:ext cx="3865161" cy="307777"/>
          </a:xfrm>
          <a:prstGeom prst="rect">
            <a:avLst/>
          </a:prstGeom>
          <a:noFill/>
        </p:spPr>
        <p:txBody>
          <a:bodyPr wrap="none" rtlCol="0">
            <a:spAutoFit/>
          </a:bodyPr>
          <a:lstStyle/>
          <a:p>
            <a:r>
              <a:rPr lang="ja-JP" altLang="en-US" sz="1400" dirty="0" smtClean="0"/>
              <a:t>レヴィ</a:t>
            </a:r>
            <a:r>
              <a:rPr lang="en-US" altLang="ja-JP" sz="1400" dirty="0" smtClean="0"/>
              <a:t>=</a:t>
            </a:r>
            <a:r>
              <a:rPr lang="ja-JP" altLang="en-US" sz="1400" dirty="0" smtClean="0"/>
              <a:t>ストロース「レヴィ</a:t>
            </a:r>
            <a:r>
              <a:rPr lang="en-US" altLang="ja-JP" sz="1400" dirty="0" smtClean="0"/>
              <a:t>=</a:t>
            </a:r>
            <a:r>
              <a:rPr lang="ja-JP" altLang="en-US" sz="1400" dirty="0" smtClean="0"/>
              <a:t>ストロース講義」平凡社</a:t>
            </a:r>
            <a:endParaRPr kumimoji="1" lang="ja-JP" altLang="en-US" sz="1400" dirty="0"/>
          </a:p>
        </p:txBody>
      </p:sp>
      <p:sp>
        <p:nvSpPr>
          <p:cNvPr id="6" name="テキスト ボックス 5"/>
          <p:cNvSpPr txBox="1"/>
          <p:nvPr/>
        </p:nvSpPr>
        <p:spPr>
          <a:xfrm>
            <a:off x="985723" y="6374748"/>
            <a:ext cx="4475504" cy="461665"/>
          </a:xfrm>
          <a:prstGeom prst="rect">
            <a:avLst/>
          </a:prstGeom>
          <a:noFill/>
        </p:spPr>
        <p:txBody>
          <a:bodyPr wrap="none" rtlCol="0">
            <a:spAutoFit/>
          </a:bodyPr>
          <a:lstStyle/>
          <a:p>
            <a:r>
              <a:rPr lang="ja-JP" altLang="en-US" sz="2400" dirty="0" smtClean="0"/>
              <a:t>多様性の維持には隔絶が必要？</a:t>
            </a:r>
            <a:endParaRPr kumimoji="1" lang="ja-JP" altLang="en-US" sz="2400" dirty="0"/>
          </a:p>
        </p:txBody>
      </p:sp>
    </p:spTree>
    <p:extLst>
      <p:ext uri="{BB962C8B-B14F-4D97-AF65-F5344CB8AC3E}">
        <p14:creationId xmlns:p14="http://schemas.microsoft.com/office/powerpoint/2010/main" val="3392115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r>
              <a:rPr lang="ja-JP" altLang="en-US" sz="2400" dirty="0"/>
              <a:t>おそらく私たちは、平等と博愛がいつの日かヒトのあいだに、多様性を損なうことなく実現される夢を描いているのだろう。しかし、人類が、かつて想像し得た価値のみの不毛な消費者となり、亜流の作品と幼稚な発明を生み出すことに甘んじたくないならば、人類は、真の創造が、異なった価値観からの呼びかけにたいするある意味の聴力障害を想定し、それが</a:t>
            </a:r>
            <a:r>
              <a:rPr lang="ja-JP" altLang="en-US" sz="2400" dirty="0">
                <a:solidFill>
                  <a:srgbClr val="FF0000"/>
                </a:solidFill>
              </a:rPr>
              <a:t>異なった価値観の拒否、あるいはその否定にまでつながるものである</a:t>
            </a:r>
            <a:r>
              <a:rPr lang="ja-JP" altLang="en-US" sz="2400" dirty="0"/>
              <a:t>ことを、学ばなくてはならない</a:t>
            </a:r>
            <a:endParaRPr lang="en-US" altLang="ja-JP" sz="2400" dirty="0"/>
          </a:p>
          <a:p>
            <a:endParaRPr kumimoji="1" lang="ja-JP" altLang="en-US" sz="2400" dirty="0"/>
          </a:p>
        </p:txBody>
      </p:sp>
      <p:sp>
        <p:nvSpPr>
          <p:cNvPr id="4" name="テキスト ボックス 3"/>
          <p:cNvSpPr txBox="1"/>
          <p:nvPr/>
        </p:nvSpPr>
        <p:spPr>
          <a:xfrm>
            <a:off x="3705598" y="5334000"/>
            <a:ext cx="4981202" cy="369332"/>
          </a:xfrm>
          <a:prstGeom prst="rect">
            <a:avLst/>
          </a:prstGeom>
          <a:noFill/>
        </p:spPr>
        <p:txBody>
          <a:bodyPr wrap="none" rtlCol="0">
            <a:spAutoFit/>
          </a:bodyPr>
          <a:lstStyle/>
          <a:p>
            <a:r>
              <a:rPr lang="ja-JP" altLang="en-US" dirty="0"/>
              <a:t>　</a:t>
            </a:r>
            <a:r>
              <a:rPr lang="ja-JP" altLang="en-US" dirty="0" smtClean="0"/>
              <a:t>レヴィ</a:t>
            </a:r>
            <a:r>
              <a:rPr lang="en-US" altLang="ja-JP" dirty="0"/>
              <a:t>=</a:t>
            </a:r>
            <a:r>
              <a:rPr lang="ja-JP" altLang="en-US" dirty="0"/>
              <a:t>ストロース「はるかなる視線」みすず</a:t>
            </a:r>
            <a:r>
              <a:rPr lang="ja-JP" altLang="en-US" dirty="0" smtClean="0"/>
              <a:t>書房</a:t>
            </a:r>
            <a:endParaRPr lang="en-US" altLang="ja-JP" dirty="0"/>
          </a:p>
        </p:txBody>
      </p:sp>
    </p:spTree>
    <p:extLst>
      <p:ext uri="{BB962C8B-B14F-4D97-AF65-F5344CB8AC3E}">
        <p14:creationId xmlns:p14="http://schemas.microsoft.com/office/powerpoint/2010/main" val="218796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宇宙は夢と希望か</a:t>
            </a:r>
            <a:endParaRPr kumimoji="1" lang="ja-JP" altLang="en-US" sz="3600" dirty="0"/>
          </a:p>
        </p:txBody>
      </p:sp>
      <p:pic>
        <p:nvPicPr>
          <p:cNvPr id="4" name="図 3"/>
          <p:cNvPicPr>
            <a:picLocks noChangeAspect="1"/>
          </p:cNvPicPr>
          <p:nvPr/>
        </p:nvPicPr>
        <p:blipFill>
          <a:blip r:embed="rId2"/>
          <a:stretch>
            <a:fillRect/>
          </a:stretch>
        </p:blipFill>
        <p:spPr>
          <a:xfrm>
            <a:off x="4731233" y="1251849"/>
            <a:ext cx="3444329" cy="4828499"/>
          </a:xfrm>
          <a:prstGeom prst="rect">
            <a:avLst/>
          </a:prstGeom>
        </p:spPr>
      </p:pic>
      <p:pic>
        <p:nvPicPr>
          <p:cNvPr id="5" name="図 4"/>
          <p:cNvPicPr>
            <a:picLocks noChangeAspect="1"/>
          </p:cNvPicPr>
          <p:nvPr/>
        </p:nvPicPr>
        <p:blipFill>
          <a:blip r:embed="rId3"/>
          <a:stretch>
            <a:fillRect/>
          </a:stretch>
        </p:blipFill>
        <p:spPr>
          <a:xfrm>
            <a:off x="789214" y="1272491"/>
            <a:ext cx="3326799" cy="4807857"/>
          </a:xfrm>
          <a:prstGeom prst="rect">
            <a:avLst/>
          </a:prstGeom>
        </p:spPr>
      </p:pic>
      <p:sp>
        <p:nvSpPr>
          <p:cNvPr id="3" name="テキスト ボックス 2"/>
          <p:cNvSpPr txBox="1"/>
          <p:nvPr/>
        </p:nvSpPr>
        <p:spPr>
          <a:xfrm>
            <a:off x="1016686" y="6197521"/>
            <a:ext cx="5972609" cy="646331"/>
          </a:xfrm>
          <a:prstGeom prst="rect">
            <a:avLst/>
          </a:prstGeom>
          <a:noFill/>
        </p:spPr>
        <p:txBody>
          <a:bodyPr wrap="none" rtlCol="0">
            <a:spAutoFit/>
          </a:bodyPr>
          <a:lstStyle/>
          <a:p>
            <a:r>
              <a:rPr kumimoji="1" lang="ja-JP" altLang="en-US" dirty="0" smtClean="0"/>
              <a:t>「夢があっていいですね」「自分たちとは遠い特殊な場所」</a:t>
            </a:r>
            <a:endParaRPr kumimoji="1" lang="en-US" altLang="ja-JP" dirty="0" smtClean="0"/>
          </a:p>
          <a:p>
            <a:r>
              <a:rPr kumimoji="1" lang="en-US" altLang="ja-JP" dirty="0" smtClean="0"/>
              <a:t>...</a:t>
            </a:r>
            <a:r>
              <a:rPr kumimoji="1" lang="ja-JP" altLang="en-US" dirty="0" smtClean="0"/>
              <a:t>「だからこれまでやってこれたのかもしれない」</a:t>
            </a:r>
            <a:r>
              <a:rPr kumimoji="1" lang="en-US" altLang="ja-JP" dirty="0" smtClean="0"/>
              <a:t> by </a:t>
            </a:r>
            <a:r>
              <a:rPr kumimoji="1" lang="ja-JP" altLang="en-US" dirty="0" smtClean="0"/>
              <a:t>中村さん</a:t>
            </a:r>
            <a:endParaRPr kumimoji="1" lang="ja-JP" altLang="en-US" dirty="0"/>
          </a:p>
        </p:txBody>
      </p:sp>
    </p:spTree>
    <p:extLst>
      <p:ext uri="{BB962C8B-B14F-4D97-AF65-F5344CB8AC3E}">
        <p14:creationId xmlns:p14="http://schemas.microsoft.com/office/powerpoint/2010/main" val="35407815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625728" y="1600200"/>
            <a:ext cx="3810000" cy="3810000"/>
          </a:xfrm>
          <a:prstGeom prst="rect">
            <a:avLst/>
          </a:prstGeom>
        </p:spPr>
      </p:pic>
      <p:sp>
        <p:nvSpPr>
          <p:cNvPr id="2" name="タイトル 1"/>
          <p:cNvSpPr>
            <a:spLocks noGrp="1"/>
          </p:cNvSpPr>
          <p:nvPr>
            <p:ph type="title"/>
          </p:nvPr>
        </p:nvSpPr>
        <p:spPr/>
        <p:txBody>
          <a:bodyPr>
            <a:normAutofit/>
          </a:bodyPr>
          <a:lstStyle/>
          <a:p>
            <a:r>
              <a:rPr kumimoji="1" lang="ja-JP" altLang="en-US" sz="3600" dirty="0" smtClean="0"/>
              <a:t>希望ってなに？</a:t>
            </a:r>
            <a:endParaRPr kumimoji="1" lang="ja-JP" altLang="en-US" sz="3600" dirty="0"/>
          </a:p>
        </p:txBody>
      </p:sp>
      <p:sp>
        <p:nvSpPr>
          <p:cNvPr id="3" name="コンテンツ プレースホルダー 2"/>
          <p:cNvSpPr>
            <a:spLocks noGrp="1"/>
          </p:cNvSpPr>
          <p:nvPr>
            <p:ph idx="1"/>
          </p:nvPr>
        </p:nvSpPr>
        <p:spPr>
          <a:xfrm>
            <a:off x="94339" y="1600200"/>
            <a:ext cx="5529943" cy="4525963"/>
          </a:xfrm>
        </p:spPr>
        <p:txBody>
          <a:bodyPr/>
          <a:lstStyle/>
          <a:p>
            <a:r>
              <a:rPr lang="en-US" altLang="ja-JP" dirty="0" smtClean="0"/>
              <a:t>“Hope is a wish for something to come true by action” </a:t>
            </a:r>
            <a:r>
              <a:rPr lang="ja-JP" altLang="en-US" sz="2400" dirty="0" smtClean="0"/>
              <a:t>（東大社研「希望学」より）</a:t>
            </a:r>
            <a:endParaRPr lang="en-US" altLang="ja-JP" sz="2400" dirty="0" smtClean="0"/>
          </a:p>
          <a:p>
            <a:endParaRPr kumimoji="1" lang="en-US" altLang="ja-JP" sz="2400" dirty="0"/>
          </a:p>
          <a:p>
            <a:r>
              <a:rPr kumimoji="1" lang="ja-JP" altLang="en-US" sz="2400" dirty="0" smtClean="0"/>
              <a:t>「希望」は「幸福」とは違う。「幸福」は現状維持を求めるのに対し、「希望」は現状を未来に向かって変化させる力を生み出す</a:t>
            </a:r>
            <a:endParaRPr kumimoji="1" lang="ja-JP" altLang="en-US" sz="2400" dirty="0"/>
          </a:p>
        </p:txBody>
      </p:sp>
    </p:spTree>
    <p:extLst>
      <p:ext uri="{BB962C8B-B14F-4D97-AF65-F5344CB8AC3E}">
        <p14:creationId xmlns:p14="http://schemas.microsoft.com/office/powerpoint/2010/main" val="5559949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2183"/>
            <a:ext cx="8229600" cy="1143000"/>
          </a:xfrm>
        </p:spPr>
        <p:txBody>
          <a:bodyPr>
            <a:normAutofit/>
          </a:bodyPr>
          <a:lstStyle/>
          <a:p>
            <a:r>
              <a:rPr kumimoji="1" lang="ja-JP" altLang="en-US" sz="3600" dirty="0" smtClean="0"/>
              <a:t>人は宇宙で何をしているのか</a:t>
            </a:r>
            <a:endParaRPr kumimoji="1" lang="ja-JP" altLang="en-US" sz="3600" dirty="0"/>
          </a:p>
        </p:txBody>
      </p:sp>
      <p:pic>
        <p:nvPicPr>
          <p:cNvPr id="5" name="図 4"/>
          <p:cNvPicPr>
            <a:picLocks noChangeAspect="1"/>
          </p:cNvPicPr>
          <p:nvPr/>
        </p:nvPicPr>
        <p:blipFill>
          <a:blip r:embed="rId2"/>
          <a:stretch>
            <a:fillRect/>
          </a:stretch>
        </p:blipFill>
        <p:spPr>
          <a:xfrm>
            <a:off x="261159" y="1215183"/>
            <a:ext cx="4078221" cy="1925827"/>
          </a:xfrm>
          <a:prstGeom prst="rect">
            <a:avLst/>
          </a:prstGeom>
        </p:spPr>
      </p:pic>
      <p:sp>
        <p:nvSpPr>
          <p:cNvPr id="6" name="テキスト ボックス 5"/>
          <p:cNvSpPr txBox="1"/>
          <p:nvPr/>
        </p:nvSpPr>
        <p:spPr>
          <a:xfrm>
            <a:off x="236304" y="3036746"/>
            <a:ext cx="3237585" cy="338554"/>
          </a:xfrm>
          <a:prstGeom prst="rect">
            <a:avLst/>
          </a:prstGeom>
          <a:noFill/>
        </p:spPr>
        <p:txBody>
          <a:bodyPr wrap="none" rtlCol="0">
            <a:spAutoFit/>
          </a:bodyPr>
          <a:lstStyle/>
          <a:p>
            <a:r>
              <a:rPr kumimoji="1" lang="ja-JP" altLang="en-US" sz="1600" dirty="0" smtClean="0"/>
              <a:t>ハワイ・マウナケア山頂の望遠鏡群</a:t>
            </a:r>
            <a:endParaRPr kumimoji="1" lang="ja-JP" altLang="en-US" sz="1600" dirty="0"/>
          </a:p>
        </p:txBody>
      </p:sp>
      <p:sp>
        <p:nvSpPr>
          <p:cNvPr id="7" name="テキスト ボックス 6"/>
          <p:cNvSpPr txBox="1"/>
          <p:nvPr/>
        </p:nvSpPr>
        <p:spPr>
          <a:xfrm>
            <a:off x="4307384" y="1278337"/>
            <a:ext cx="4873575" cy="1077218"/>
          </a:xfrm>
          <a:prstGeom prst="rect">
            <a:avLst/>
          </a:prstGeom>
          <a:noFill/>
        </p:spPr>
        <p:txBody>
          <a:bodyPr wrap="none" rtlCol="0">
            <a:spAutoFit/>
          </a:bodyPr>
          <a:lstStyle/>
          <a:p>
            <a:r>
              <a:rPr lang="ja-JP" altLang="en-US" sz="2400" dirty="0" smtClean="0">
                <a:solidFill>
                  <a:srgbClr val="0000FF"/>
                </a:solidFill>
              </a:rPr>
              <a:t>宇宙を知る</a:t>
            </a:r>
            <a:endParaRPr lang="en-US" altLang="ja-JP" sz="2400" dirty="0" smtClean="0">
              <a:solidFill>
                <a:srgbClr val="0000FF"/>
              </a:solidFill>
            </a:endParaRPr>
          </a:p>
          <a:p>
            <a:r>
              <a:rPr kumimoji="1" lang="ja-JP" altLang="en-US" sz="2000" dirty="0" smtClean="0"/>
              <a:t>天文学、物理学、惑星科学、宇宙生物学</a:t>
            </a:r>
            <a:r>
              <a:rPr kumimoji="1" lang="en-US" altLang="ja-JP" sz="2000" dirty="0" smtClean="0"/>
              <a:t>...</a:t>
            </a:r>
          </a:p>
          <a:p>
            <a:r>
              <a:rPr kumimoji="1" lang="ja-JP" altLang="en-US" sz="2000" dirty="0" smtClean="0"/>
              <a:t>知的好奇心がドライブ</a:t>
            </a:r>
            <a:endParaRPr kumimoji="1" lang="ja-JP" altLang="en-US" sz="2000" dirty="0"/>
          </a:p>
        </p:txBody>
      </p:sp>
      <p:pic>
        <p:nvPicPr>
          <p:cNvPr id="8" name="図 7"/>
          <p:cNvPicPr>
            <a:picLocks noChangeAspect="1"/>
          </p:cNvPicPr>
          <p:nvPr/>
        </p:nvPicPr>
        <p:blipFill>
          <a:blip r:embed="rId3"/>
          <a:stretch>
            <a:fillRect/>
          </a:stretch>
        </p:blipFill>
        <p:spPr>
          <a:xfrm>
            <a:off x="6441950" y="2798261"/>
            <a:ext cx="2302570" cy="1772979"/>
          </a:xfrm>
          <a:prstGeom prst="rect">
            <a:avLst/>
          </a:prstGeom>
        </p:spPr>
      </p:pic>
      <p:sp>
        <p:nvSpPr>
          <p:cNvPr id="9" name="テキスト ボックス 8"/>
          <p:cNvSpPr txBox="1"/>
          <p:nvPr/>
        </p:nvSpPr>
        <p:spPr>
          <a:xfrm>
            <a:off x="6384230" y="4561053"/>
            <a:ext cx="2569934" cy="338554"/>
          </a:xfrm>
          <a:prstGeom prst="rect">
            <a:avLst/>
          </a:prstGeom>
          <a:noFill/>
        </p:spPr>
        <p:txBody>
          <a:bodyPr wrap="none" rtlCol="0">
            <a:spAutoFit/>
          </a:bodyPr>
          <a:lstStyle/>
          <a:p>
            <a:r>
              <a:rPr lang="ja-JP" altLang="en-US" sz="1600" dirty="0" smtClean="0"/>
              <a:t>気象衛星「ひまわり」の画像</a:t>
            </a:r>
            <a:endParaRPr kumimoji="1" lang="ja-JP" altLang="en-US" sz="1600" dirty="0"/>
          </a:p>
        </p:txBody>
      </p:sp>
      <p:sp>
        <p:nvSpPr>
          <p:cNvPr id="10" name="テキスト ボックス 9"/>
          <p:cNvSpPr txBox="1"/>
          <p:nvPr/>
        </p:nvSpPr>
        <p:spPr>
          <a:xfrm>
            <a:off x="1062647" y="3476196"/>
            <a:ext cx="5163869" cy="1077218"/>
          </a:xfrm>
          <a:prstGeom prst="rect">
            <a:avLst/>
          </a:prstGeom>
          <a:noFill/>
        </p:spPr>
        <p:txBody>
          <a:bodyPr wrap="none" rtlCol="0">
            <a:spAutoFit/>
          </a:bodyPr>
          <a:lstStyle/>
          <a:p>
            <a:pPr algn="r"/>
            <a:r>
              <a:rPr lang="ja-JP" altLang="en-US" sz="2400" dirty="0" smtClean="0">
                <a:solidFill>
                  <a:srgbClr val="0000FF"/>
                </a:solidFill>
              </a:rPr>
              <a:t>宇宙を利用する</a:t>
            </a:r>
            <a:endParaRPr lang="en-US" altLang="ja-JP" sz="2400" dirty="0" smtClean="0">
              <a:solidFill>
                <a:srgbClr val="0000FF"/>
              </a:solidFill>
            </a:endParaRPr>
          </a:p>
          <a:p>
            <a:pPr algn="r"/>
            <a:r>
              <a:rPr lang="ja-JP" altLang="en-US" sz="2000" dirty="0" smtClean="0"/>
              <a:t>気象衛星、通信、測位、災害監視、軍事利用</a:t>
            </a:r>
            <a:r>
              <a:rPr lang="en-US" altLang="ja-JP" sz="2000" dirty="0" smtClean="0"/>
              <a:t>...</a:t>
            </a:r>
          </a:p>
          <a:p>
            <a:pPr algn="r"/>
            <a:r>
              <a:rPr lang="ja-JP" altLang="en-US" sz="2000" dirty="0" smtClean="0"/>
              <a:t>実生活に役立っている</a:t>
            </a:r>
            <a:endParaRPr lang="en-US" altLang="ja-JP" sz="2000" dirty="0" smtClean="0"/>
          </a:p>
        </p:txBody>
      </p:sp>
      <p:pic>
        <p:nvPicPr>
          <p:cNvPr id="11" name="図 10"/>
          <p:cNvPicPr>
            <a:picLocks noChangeAspect="1"/>
          </p:cNvPicPr>
          <p:nvPr/>
        </p:nvPicPr>
        <p:blipFill>
          <a:blip r:embed="rId4"/>
          <a:stretch>
            <a:fillRect/>
          </a:stretch>
        </p:blipFill>
        <p:spPr>
          <a:xfrm>
            <a:off x="457200" y="4872256"/>
            <a:ext cx="2563543" cy="1704998"/>
          </a:xfrm>
          <a:prstGeom prst="rect">
            <a:avLst/>
          </a:prstGeom>
        </p:spPr>
      </p:pic>
      <p:sp>
        <p:nvSpPr>
          <p:cNvPr id="12" name="テキスト ボックス 11"/>
          <p:cNvSpPr txBox="1"/>
          <p:nvPr/>
        </p:nvSpPr>
        <p:spPr>
          <a:xfrm>
            <a:off x="457200" y="6523441"/>
            <a:ext cx="2060179" cy="338554"/>
          </a:xfrm>
          <a:prstGeom prst="rect">
            <a:avLst/>
          </a:prstGeom>
          <a:noFill/>
        </p:spPr>
        <p:txBody>
          <a:bodyPr wrap="none" rtlCol="0">
            <a:spAutoFit/>
          </a:bodyPr>
          <a:lstStyle/>
          <a:p>
            <a:r>
              <a:rPr lang="ja-JP" altLang="en-US" sz="1600" dirty="0" smtClean="0"/>
              <a:t>国際宇宙ステーション</a:t>
            </a:r>
            <a:endParaRPr kumimoji="1" lang="ja-JP" altLang="en-US" sz="1600" dirty="0"/>
          </a:p>
        </p:txBody>
      </p:sp>
      <p:sp>
        <p:nvSpPr>
          <p:cNvPr id="13" name="テキスト ボックス 12"/>
          <p:cNvSpPr txBox="1"/>
          <p:nvPr/>
        </p:nvSpPr>
        <p:spPr>
          <a:xfrm>
            <a:off x="3020743" y="4976583"/>
            <a:ext cx="5933421" cy="1692771"/>
          </a:xfrm>
          <a:prstGeom prst="rect">
            <a:avLst/>
          </a:prstGeom>
          <a:noFill/>
        </p:spPr>
        <p:txBody>
          <a:bodyPr wrap="square" rtlCol="0">
            <a:spAutoFit/>
          </a:bodyPr>
          <a:lstStyle/>
          <a:p>
            <a:r>
              <a:rPr lang="ja-JP" altLang="en-US" sz="2400" dirty="0" smtClean="0">
                <a:solidFill>
                  <a:srgbClr val="0000FF"/>
                </a:solidFill>
              </a:rPr>
              <a:t>宇宙に行く</a:t>
            </a:r>
            <a:endParaRPr lang="en-US" altLang="ja-JP" sz="2400" dirty="0" smtClean="0">
              <a:solidFill>
                <a:srgbClr val="0000FF"/>
              </a:solidFill>
            </a:endParaRPr>
          </a:p>
          <a:p>
            <a:r>
              <a:rPr lang="ja-JP" altLang="en-US" sz="2000" dirty="0" smtClean="0"/>
              <a:t>今まで行った事ある人は</a:t>
            </a:r>
            <a:r>
              <a:rPr lang="en-US" altLang="ja-JP" sz="2000" dirty="0" smtClean="0"/>
              <a:t>500</a:t>
            </a:r>
            <a:r>
              <a:rPr lang="ja-JP" altLang="en-US" sz="2000" dirty="0" smtClean="0"/>
              <a:t>人以上（ほとんどが職業宇宙飛行士）</a:t>
            </a:r>
            <a:endParaRPr lang="en-US" altLang="ja-JP" sz="2000" dirty="0" smtClean="0"/>
          </a:p>
          <a:p>
            <a:r>
              <a:rPr lang="ja-JP" altLang="en-US" sz="2000" dirty="0" smtClean="0"/>
              <a:t>民間宇宙観光がそのうち始まる？</a:t>
            </a:r>
            <a:endParaRPr kumimoji="1" lang="en-US" altLang="ja-JP" sz="2000" dirty="0" smtClean="0"/>
          </a:p>
          <a:p>
            <a:r>
              <a:rPr lang="ja-JP" altLang="en-US" sz="2000" dirty="0" smtClean="0"/>
              <a:t>いつかは宇宙に住む？</a:t>
            </a:r>
            <a:endParaRPr kumimoji="1" lang="ja-JP" altLang="en-US" sz="2000" dirty="0"/>
          </a:p>
        </p:txBody>
      </p:sp>
    </p:spTree>
    <p:extLst>
      <p:ext uri="{BB962C8B-B14F-4D97-AF65-F5344CB8AC3E}">
        <p14:creationId xmlns:p14="http://schemas.microsoft.com/office/powerpoint/2010/main" val="1393175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508909" y="2236282"/>
            <a:ext cx="3635091" cy="3635091"/>
          </a:xfrm>
          <a:prstGeom prst="rect">
            <a:avLst/>
          </a:prstGeom>
        </p:spPr>
      </p:pic>
      <p:sp>
        <p:nvSpPr>
          <p:cNvPr id="2" name="タイトル 1"/>
          <p:cNvSpPr>
            <a:spLocks noGrp="1"/>
          </p:cNvSpPr>
          <p:nvPr>
            <p:ph type="title"/>
          </p:nvPr>
        </p:nvSpPr>
        <p:spPr/>
        <p:txBody>
          <a:bodyPr>
            <a:normAutofit/>
          </a:bodyPr>
          <a:lstStyle/>
          <a:p>
            <a:r>
              <a:rPr kumimoji="1" lang="ja-JP" altLang="en-US" sz="3600" dirty="0" smtClean="0"/>
              <a:t>幸福なら希望はいらない？</a:t>
            </a:r>
            <a:endParaRPr kumimoji="1" lang="ja-JP" altLang="en-US" sz="3600" dirty="0"/>
          </a:p>
        </p:txBody>
      </p:sp>
      <p:sp>
        <p:nvSpPr>
          <p:cNvPr id="3" name="コンテンツ プレースホルダー 2"/>
          <p:cNvSpPr>
            <a:spLocks noGrp="1"/>
          </p:cNvSpPr>
          <p:nvPr>
            <p:ph idx="1"/>
          </p:nvPr>
        </p:nvSpPr>
        <p:spPr>
          <a:xfrm>
            <a:off x="457199" y="1618343"/>
            <a:ext cx="5185229" cy="4525963"/>
          </a:xfrm>
        </p:spPr>
        <p:txBody>
          <a:bodyPr>
            <a:normAutofit/>
          </a:bodyPr>
          <a:lstStyle/>
          <a:p>
            <a:r>
              <a:rPr kumimoji="1" lang="ja-JP" altLang="en-US" sz="2400" dirty="0" smtClean="0"/>
              <a:t>「絶望の国の幸福な若者たち」古市憲寿</a:t>
            </a:r>
            <a:endParaRPr kumimoji="1" lang="en-US" altLang="ja-JP" sz="2400" dirty="0" smtClean="0"/>
          </a:p>
          <a:p>
            <a:endParaRPr lang="en-US" altLang="ja-JP" sz="2400" dirty="0"/>
          </a:p>
          <a:p>
            <a:r>
              <a:rPr kumimoji="1" lang="ja-JP" altLang="en-US" sz="2400" dirty="0" smtClean="0"/>
              <a:t>格差社会、閉塞感</a:t>
            </a:r>
            <a:r>
              <a:rPr kumimoji="1" lang="en-US" altLang="ja-JP" sz="2400" dirty="0" smtClean="0"/>
              <a:t>...</a:t>
            </a:r>
            <a:r>
              <a:rPr kumimoji="1" lang="ja-JP" altLang="en-US" sz="2400" dirty="0" smtClean="0"/>
              <a:t>だが、</a:t>
            </a:r>
            <a:endParaRPr kumimoji="1" lang="en-US" altLang="ja-JP" sz="2400" dirty="0" smtClean="0"/>
          </a:p>
          <a:p>
            <a:endParaRPr lang="en-US" altLang="ja-JP" sz="2400" dirty="0" smtClean="0"/>
          </a:p>
          <a:p>
            <a:r>
              <a:rPr lang="en-US" altLang="ja-JP" sz="2400" dirty="0" smtClean="0"/>
              <a:t>2010</a:t>
            </a:r>
            <a:r>
              <a:rPr lang="ja-JP" altLang="en-US" sz="2400" dirty="0" smtClean="0"/>
              <a:t>年の時点で、</a:t>
            </a:r>
            <a:r>
              <a:rPr lang="en-US" altLang="ja-JP" sz="2400" dirty="0" smtClean="0"/>
              <a:t>20</a:t>
            </a:r>
            <a:r>
              <a:rPr lang="ja-JP" altLang="en-US" sz="2400" dirty="0" smtClean="0"/>
              <a:t>代の約</a:t>
            </a:r>
            <a:r>
              <a:rPr lang="en-US" altLang="ja-JP" sz="2400" dirty="0" smtClean="0"/>
              <a:t>70%</a:t>
            </a:r>
            <a:r>
              <a:rPr lang="ja-JP" altLang="en-US" sz="2400" dirty="0" smtClean="0"/>
              <a:t>が現在の生活に満足していると応えている。若者の幸福感は過去最高！</a:t>
            </a:r>
            <a:endParaRPr lang="en-US" altLang="ja-JP" sz="2400" dirty="0"/>
          </a:p>
          <a:p>
            <a:endParaRPr kumimoji="1" lang="ja-JP" altLang="en-US" sz="2400" dirty="0"/>
          </a:p>
        </p:txBody>
      </p:sp>
    </p:spTree>
    <p:extLst>
      <p:ext uri="{BB962C8B-B14F-4D97-AF65-F5344CB8AC3E}">
        <p14:creationId xmlns:p14="http://schemas.microsoft.com/office/powerpoint/2010/main" val="19906059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90915"/>
            <a:ext cx="8229600" cy="4525963"/>
          </a:xfrm>
        </p:spPr>
        <p:txBody>
          <a:bodyPr>
            <a:normAutofit fontScale="70000" lnSpcReduction="20000"/>
          </a:bodyPr>
          <a:lstStyle/>
          <a:p>
            <a:pPr marL="0" indent="0">
              <a:buNone/>
            </a:pPr>
            <a:r>
              <a:rPr kumimoji="1" lang="en-US" altLang="ja-JP" dirty="0" smtClean="0"/>
              <a:t>『</a:t>
            </a:r>
            <a:r>
              <a:rPr kumimoji="1" lang="ja-JP" altLang="en-US" dirty="0" smtClean="0"/>
              <a:t>宇宙とか言ってられないくらいの社会問題が、この国には山積している</a:t>
            </a:r>
            <a:r>
              <a:rPr lang="en-US" altLang="ja-JP" dirty="0" smtClean="0"/>
              <a:t>』</a:t>
            </a:r>
          </a:p>
          <a:p>
            <a:pPr marL="0" indent="0">
              <a:buNone/>
            </a:pPr>
            <a:endParaRPr kumimoji="1" lang="en-US" altLang="ja-JP" dirty="0" smtClean="0"/>
          </a:p>
          <a:p>
            <a:pPr marL="0" indent="0">
              <a:buNone/>
            </a:pPr>
            <a:r>
              <a:rPr lang="en-US" altLang="ja-JP" dirty="0" smtClean="0"/>
              <a:t>『</a:t>
            </a:r>
            <a:r>
              <a:rPr lang="ja-JP" altLang="en-US" dirty="0" smtClean="0"/>
              <a:t>ロマンは、僕たちの胸を高鳴らせる。だけどロマンで社会問題は解決しない。「これだけ困っている人がいる時代、なんで宇宙なんていくの」と聞かれた時に、堂々と返せる答えを僕は持ち合わせていない</a:t>
            </a:r>
            <a:r>
              <a:rPr lang="en-US" altLang="ja-JP" dirty="0" smtClean="0"/>
              <a:t>』</a:t>
            </a:r>
          </a:p>
          <a:p>
            <a:pPr marL="0" indent="0">
              <a:buNone/>
            </a:pPr>
            <a:endParaRPr kumimoji="1" lang="en-US" altLang="ja-JP" dirty="0" smtClean="0"/>
          </a:p>
          <a:p>
            <a:pPr marL="0" indent="0">
              <a:buNone/>
            </a:pPr>
            <a:r>
              <a:rPr kumimoji="1" lang="en-US" altLang="ja-JP" dirty="0" smtClean="0"/>
              <a:t>『</a:t>
            </a:r>
            <a:r>
              <a:rPr kumimoji="1" lang="ja-JP" altLang="en-US" dirty="0" smtClean="0"/>
              <a:t>科学技術がどこまでも進歩するというのは、すこぶる近代的な発想だ。今日よりも明日がよくなるという時代の発想だ。もはやそんな前提を共有できない時代、かつてフロンティアであったはずの宇宙は、時代遅れなものになりつつある</a:t>
            </a:r>
            <a:r>
              <a:rPr kumimoji="1" lang="en-US" altLang="ja-JP" dirty="0" smtClean="0"/>
              <a:t>』</a:t>
            </a:r>
          </a:p>
          <a:p>
            <a:pPr marL="0" indent="0">
              <a:buNone/>
            </a:pPr>
            <a:endParaRPr lang="en-US" altLang="ja-JP" dirty="0" smtClean="0"/>
          </a:p>
          <a:p>
            <a:pPr marL="0" indent="0">
              <a:buNone/>
            </a:pPr>
            <a:r>
              <a:rPr lang="ja-JP" altLang="en-US" dirty="0" smtClean="0"/>
              <a:t>ー古市憲寿「なんで宇宙なんていくの？」</a:t>
            </a:r>
            <a:r>
              <a:rPr lang="en-US" altLang="ja-JP" dirty="0" smtClean="0"/>
              <a:t> </a:t>
            </a:r>
            <a:r>
              <a:rPr lang="ja-JP" altLang="en-US" dirty="0" smtClean="0"/>
              <a:t>新潮</a:t>
            </a:r>
            <a:r>
              <a:rPr lang="en-US" altLang="ja-JP" dirty="0" smtClean="0"/>
              <a:t>2012</a:t>
            </a:r>
            <a:r>
              <a:rPr lang="ja-JP" altLang="en-US" dirty="0" smtClean="0"/>
              <a:t>年月号</a:t>
            </a:r>
            <a:endParaRPr kumimoji="1" lang="ja-JP" altLang="en-US" dirty="0"/>
          </a:p>
        </p:txBody>
      </p:sp>
      <p:sp>
        <p:nvSpPr>
          <p:cNvPr id="4" name="タイトル 1"/>
          <p:cNvSpPr>
            <a:spLocks noGrp="1"/>
          </p:cNvSpPr>
          <p:nvPr>
            <p:ph type="title"/>
          </p:nvPr>
        </p:nvSpPr>
        <p:spPr>
          <a:xfrm>
            <a:off x="457200" y="274638"/>
            <a:ext cx="5058229" cy="1143000"/>
          </a:xfrm>
        </p:spPr>
        <p:txBody>
          <a:bodyPr>
            <a:normAutofit/>
          </a:bodyPr>
          <a:lstStyle/>
          <a:p>
            <a:pPr algn="l"/>
            <a:r>
              <a:rPr kumimoji="1" lang="ja-JP" altLang="en-US" sz="2800" dirty="0" smtClean="0"/>
              <a:t>古市憲寿さ</a:t>
            </a:r>
            <a:r>
              <a:rPr lang="ja-JP" altLang="en-US" sz="2800" dirty="0" smtClean="0"/>
              <a:t>ん曰く</a:t>
            </a:r>
            <a:endParaRPr kumimoji="1" lang="ja-JP" altLang="en-US" sz="2800" dirty="0"/>
          </a:p>
        </p:txBody>
      </p:sp>
    </p:spTree>
    <p:extLst>
      <p:ext uri="{BB962C8B-B14F-4D97-AF65-F5344CB8AC3E}">
        <p14:creationId xmlns:p14="http://schemas.microsoft.com/office/powerpoint/2010/main" val="12417294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Autofit/>
          </a:bodyPr>
          <a:lstStyle/>
          <a:p>
            <a:r>
              <a:rPr lang="ja-JP" altLang="en-US" sz="2400" dirty="0" smtClean="0"/>
              <a:t>「持続可能」だが「発展のない」社会は、持続可能に幸福か？</a:t>
            </a:r>
            <a:endParaRPr lang="en-US" altLang="ja-JP" sz="2400" dirty="0" smtClean="0"/>
          </a:p>
          <a:p>
            <a:pPr lvl="1"/>
            <a:r>
              <a:rPr lang="ja-JP" altLang="en-US" sz="2000" dirty="0" smtClean="0"/>
              <a:t>長期的には、地球環境レベルの変化は避けられない</a:t>
            </a:r>
            <a:endParaRPr lang="en-US" altLang="ja-JP" sz="2000" dirty="0" smtClean="0"/>
          </a:p>
          <a:p>
            <a:pPr lvl="1"/>
            <a:endParaRPr lang="en-US" altLang="ja-JP" sz="2000" dirty="0" smtClean="0"/>
          </a:p>
          <a:p>
            <a:r>
              <a:rPr lang="ja-JP" altLang="en-US" sz="2400" dirty="0" smtClean="0"/>
              <a:t>変化しつづける世界を、なるべく不幸せにならず生き延びるためには、変化に適応するための「多様性」と「活力＝それを生み出すための希望」が必要</a:t>
            </a:r>
            <a:endParaRPr lang="en-US" altLang="ja-JP" sz="2400" dirty="0"/>
          </a:p>
          <a:p>
            <a:pPr lvl="1"/>
            <a:endParaRPr lang="en-US" altLang="ja-JP" sz="2000" dirty="0"/>
          </a:p>
          <a:p>
            <a:r>
              <a:rPr lang="ja-JP" altLang="en-US" sz="2400" dirty="0" smtClean="0"/>
              <a:t>誰にとっても宇宙＝希望ではない。が、宇宙へ行くという開かれた可能性があることは、少なくとも社会の一部に対して希望を与えるのかも</a:t>
            </a:r>
            <a:endParaRPr lang="en-US" altLang="ja-JP" sz="2400" dirty="0" smtClean="0"/>
          </a:p>
          <a:p>
            <a:pPr lvl="1"/>
            <a:r>
              <a:rPr lang="ja-JP" altLang="en-US" sz="2000" dirty="0" smtClean="0"/>
              <a:t>そしてその「一部」とは、地上において「反社会的」と見なされている人々かもしれない</a:t>
            </a:r>
            <a:endParaRPr lang="en-US" altLang="ja-JP" sz="2000" dirty="0" smtClean="0"/>
          </a:p>
        </p:txBody>
      </p:sp>
    </p:spTree>
    <p:extLst>
      <p:ext uri="{BB962C8B-B14F-4D97-AF65-F5344CB8AC3E}">
        <p14:creationId xmlns:p14="http://schemas.microsoft.com/office/powerpoint/2010/main" val="10705222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5058229" cy="1143000"/>
          </a:xfrm>
        </p:spPr>
        <p:txBody>
          <a:bodyPr>
            <a:normAutofit/>
          </a:bodyPr>
          <a:lstStyle/>
          <a:p>
            <a:pPr algn="l"/>
            <a:r>
              <a:rPr kumimoji="1" lang="ja-JP" altLang="en-US" sz="3200" dirty="0" smtClean="0"/>
              <a:t>ボーヴォワールさ</a:t>
            </a:r>
            <a:r>
              <a:rPr lang="ja-JP" altLang="en-US" sz="3200" dirty="0" smtClean="0"/>
              <a:t>ん曰く</a:t>
            </a:r>
            <a:endParaRPr kumimoji="1" lang="ja-JP" altLang="en-US" sz="3200" dirty="0"/>
          </a:p>
        </p:txBody>
      </p:sp>
      <p:sp>
        <p:nvSpPr>
          <p:cNvPr id="3" name="コンテンツ プレースホルダー 2"/>
          <p:cNvSpPr>
            <a:spLocks noGrp="1"/>
          </p:cNvSpPr>
          <p:nvPr>
            <p:ph idx="1"/>
          </p:nvPr>
        </p:nvSpPr>
        <p:spPr>
          <a:xfrm>
            <a:off x="457200" y="1364341"/>
            <a:ext cx="8229600" cy="5124327"/>
          </a:xfrm>
        </p:spPr>
        <p:txBody>
          <a:bodyPr>
            <a:noAutofit/>
          </a:bodyPr>
          <a:lstStyle/>
          <a:p>
            <a:pPr marL="0" indent="0">
              <a:buNone/>
            </a:pPr>
            <a:r>
              <a:rPr lang="ja-JP" altLang="en-US" sz="2000" dirty="0"/>
              <a:t>東の地を征服するための遠征を考えた王</a:t>
            </a:r>
            <a:endParaRPr lang="en-US" altLang="ja-JP" sz="2000" dirty="0"/>
          </a:p>
          <a:p>
            <a:r>
              <a:rPr lang="ja-JP" altLang="en-US" sz="2000" i="1" dirty="0">
                <a:solidFill>
                  <a:srgbClr val="FF0000"/>
                </a:solidFill>
              </a:rPr>
              <a:t>王：まずギリシャを征服するぞ</a:t>
            </a:r>
            <a:endParaRPr lang="en-US" altLang="ja-JP" sz="2000" i="1" dirty="0">
              <a:solidFill>
                <a:srgbClr val="FF0000"/>
              </a:solidFill>
            </a:endParaRPr>
          </a:p>
          <a:p>
            <a:r>
              <a:rPr lang="ja-JP" altLang="en-US" sz="2000" i="1" dirty="0">
                <a:solidFill>
                  <a:srgbClr val="0000FF"/>
                </a:solidFill>
              </a:rPr>
              <a:t>賢者：その次は？</a:t>
            </a:r>
            <a:endParaRPr lang="en-US" altLang="ja-JP" sz="2000" i="1" dirty="0">
              <a:solidFill>
                <a:srgbClr val="0000FF"/>
              </a:solidFill>
            </a:endParaRPr>
          </a:p>
          <a:p>
            <a:r>
              <a:rPr lang="ja-JP" altLang="en-US" sz="2000" i="1" dirty="0">
                <a:solidFill>
                  <a:srgbClr val="FF0000"/>
                </a:solidFill>
              </a:rPr>
              <a:t>王：</a:t>
            </a:r>
            <a:r>
              <a:rPr lang="en-US" altLang="ja-JP" sz="2000" i="1" dirty="0">
                <a:solidFill>
                  <a:srgbClr val="FF0000"/>
                </a:solidFill>
              </a:rPr>
              <a:t> </a:t>
            </a:r>
            <a:r>
              <a:rPr lang="ja-JP" altLang="en-US" sz="2000" i="1" dirty="0">
                <a:solidFill>
                  <a:srgbClr val="FF0000"/>
                </a:solidFill>
              </a:rPr>
              <a:t>アフリカを征服する</a:t>
            </a:r>
            <a:endParaRPr lang="en-US" altLang="ja-JP" sz="2000" i="1" dirty="0">
              <a:solidFill>
                <a:srgbClr val="FF0000"/>
              </a:solidFill>
            </a:endParaRPr>
          </a:p>
          <a:p>
            <a:r>
              <a:rPr lang="ja-JP" altLang="en-US" sz="2000" i="1" dirty="0">
                <a:solidFill>
                  <a:srgbClr val="0000FF"/>
                </a:solidFill>
              </a:rPr>
              <a:t>賢者：アフリカの次は？</a:t>
            </a:r>
            <a:endParaRPr lang="en-US" altLang="ja-JP" sz="2000" i="1" dirty="0">
              <a:solidFill>
                <a:srgbClr val="0000FF"/>
              </a:solidFill>
            </a:endParaRPr>
          </a:p>
          <a:p>
            <a:r>
              <a:rPr lang="ja-JP" altLang="en-US" sz="2000" i="1" dirty="0">
                <a:solidFill>
                  <a:srgbClr val="FF0000"/>
                </a:solidFill>
              </a:rPr>
              <a:t>王：アジアに行こう、まず小アジア、次にアラビアだ</a:t>
            </a:r>
            <a:endParaRPr lang="en-US" altLang="ja-JP" sz="2000" i="1" dirty="0">
              <a:solidFill>
                <a:srgbClr val="FF0000"/>
              </a:solidFill>
            </a:endParaRPr>
          </a:p>
          <a:p>
            <a:r>
              <a:rPr lang="ja-JP" altLang="en-US" sz="2000" i="1" dirty="0">
                <a:solidFill>
                  <a:srgbClr val="0000FF"/>
                </a:solidFill>
              </a:rPr>
              <a:t>賢者：ではアラビアの次は？</a:t>
            </a:r>
            <a:endParaRPr lang="en-US" altLang="ja-JP" sz="2000" i="1" dirty="0">
              <a:solidFill>
                <a:srgbClr val="0000FF"/>
              </a:solidFill>
            </a:endParaRPr>
          </a:p>
          <a:p>
            <a:r>
              <a:rPr lang="ja-JP" altLang="en-US" sz="2000" i="1" dirty="0">
                <a:solidFill>
                  <a:srgbClr val="FF0000"/>
                </a:solidFill>
              </a:rPr>
              <a:t>王：インドまで行こう</a:t>
            </a:r>
            <a:endParaRPr lang="en-US" altLang="ja-JP" sz="2000" i="1" dirty="0">
              <a:solidFill>
                <a:srgbClr val="FF0000"/>
              </a:solidFill>
            </a:endParaRPr>
          </a:p>
          <a:p>
            <a:r>
              <a:rPr lang="ja-JP" altLang="en-US" sz="2000" i="1" dirty="0">
                <a:solidFill>
                  <a:srgbClr val="0000FF"/>
                </a:solidFill>
              </a:rPr>
              <a:t>賢者：インドの次は？</a:t>
            </a:r>
            <a:endParaRPr lang="en-US" altLang="ja-JP" sz="2000" i="1" dirty="0">
              <a:solidFill>
                <a:srgbClr val="0000FF"/>
              </a:solidFill>
            </a:endParaRPr>
          </a:p>
          <a:p>
            <a:r>
              <a:rPr lang="ja-JP" altLang="en-US" sz="2000" i="1" dirty="0">
                <a:solidFill>
                  <a:srgbClr val="FF0000"/>
                </a:solidFill>
              </a:rPr>
              <a:t>王：ああ、休息いたそう</a:t>
            </a:r>
            <a:endParaRPr lang="en-US" altLang="ja-JP" sz="2000" i="1" dirty="0">
              <a:solidFill>
                <a:srgbClr val="FF0000"/>
              </a:solidFill>
            </a:endParaRPr>
          </a:p>
          <a:p>
            <a:r>
              <a:rPr lang="ja-JP" altLang="en-US" sz="2000" i="1" dirty="0">
                <a:solidFill>
                  <a:srgbClr val="0000FF"/>
                </a:solidFill>
              </a:rPr>
              <a:t>賢者：なぜ今休息しないのですか？</a:t>
            </a:r>
          </a:p>
          <a:p>
            <a:endParaRPr kumimoji="1" lang="en-US" altLang="ja-JP" sz="2000" dirty="0" smtClean="0">
              <a:solidFill>
                <a:srgbClr val="0000FF"/>
              </a:solidFill>
            </a:endParaRPr>
          </a:p>
          <a:p>
            <a:pPr marL="0" indent="0">
              <a:buNone/>
            </a:pPr>
            <a:r>
              <a:rPr lang="ja-JP" altLang="en-US" sz="2000" dirty="0" smtClean="0"/>
              <a:t>賢者の言うことはもっともである。が、人間の本質をより言い当てているのはどちらか？</a:t>
            </a:r>
            <a:endParaRPr kumimoji="1" lang="ja-JP" altLang="en-US" sz="2000" dirty="0"/>
          </a:p>
        </p:txBody>
      </p:sp>
      <p:sp>
        <p:nvSpPr>
          <p:cNvPr id="4" name="テキスト ボックス 3"/>
          <p:cNvSpPr txBox="1"/>
          <p:nvPr/>
        </p:nvSpPr>
        <p:spPr>
          <a:xfrm>
            <a:off x="5333361" y="6488668"/>
            <a:ext cx="3480440" cy="307777"/>
          </a:xfrm>
          <a:prstGeom prst="rect">
            <a:avLst/>
          </a:prstGeom>
          <a:noFill/>
        </p:spPr>
        <p:txBody>
          <a:bodyPr wrap="none" rtlCol="0">
            <a:spAutoFit/>
          </a:bodyPr>
          <a:lstStyle/>
          <a:p>
            <a:r>
              <a:rPr lang="ja-JP" altLang="en-US" sz="1400" dirty="0" smtClean="0"/>
              <a:t>＊ボーヴォワール</a:t>
            </a:r>
            <a:r>
              <a:rPr kumimoji="1" lang="ja-JP" altLang="en-US" sz="1400" dirty="0" smtClean="0"/>
              <a:t>「人間について」新潮文庫</a:t>
            </a:r>
            <a:endParaRPr kumimoji="1" lang="en-US" altLang="ja-JP" sz="1400" dirty="0" smtClean="0"/>
          </a:p>
        </p:txBody>
      </p:sp>
      <p:pic>
        <p:nvPicPr>
          <p:cNvPr id="5" name="図 4"/>
          <p:cNvPicPr>
            <a:picLocks noChangeAspect="1"/>
          </p:cNvPicPr>
          <p:nvPr/>
        </p:nvPicPr>
        <p:blipFill>
          <a:blip r:embed="rId2"/>
          <a:stretch>
            <a:fillRect/>
          </a:stretch>
        </p:blipFill>
        <p:spPr>
          <a:xfrm>
            <a:off x="6594929" y="274638"/>
            <a:ext cx="1905000" cy="1905000"/>
          </a:xfrm>
          <a:prstGeom prst="rect">
            <a:avLst/>
          </a:prstGeom>
        </p:spPr>
      </p:pic>
    </p:spTree>
    <p:extLst>
      <p:ext uri="{BB962C8B-B14F-4D97-AF65-F5344CB8AC3E}">
        <p14:creationId xmlns:p14="http://schemas.microsoft.com/office/powerpoint/2010/main" val="36865891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宇宙を開拓するのは誰？</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3614563202"/>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tc>
                <a:tc>
                  <a:txBody>
                    <a:bodyPr/>
                    <a:lstStyle/>
                    <a:p>
                      <a:r>
                        <a:rPr kumimoji="1" lang="ja-JP" altLang="en-US" sz="2000" dirty="0" smtClean="0"/>
                        <a:t>メイフラワー号</a:t>
                      </a:r>
                      <a:endParaRPr kumimoji="1" lang="ja-JP" altLang="en-US" sz="2000" dirty="0"/>
                    </a:p>
                  </a:txBody>
                  <a:tcPr/>
                </a:tc>
                <a:tc>
                  <a:txBody>
                    <a:bodyPr/>
                    <a:lstStyle/>
                    <a:p>
                      <a:r>
                        <a:rPr kumimoji="1" lang="ja-JP" altLang="en-US" sz="2000" dirty="0" smtClean="0"/>
                        <a:t>モルモン教徒</a:t>
                      </a:r>
                      <a:endParaRPr kumimoji="1" lang="ja-JP" altLang="en-US" sz="2000" dirty="0"/>
                    </a:p>
                  </a:txBody>
                  <a:tcPr/>
                </a:tc>
                <a:tc>
                  <a:txBody>
                    <a:bodyPr/>
                    <a:lstStyle/>
                    <a:p>
                      <a:r>
                        <a:rPr kumimoji="1" lang="ja-JP" altLang="en-US" sz="2000" dirty="0" smtClean="0"/>
                        <a:t>巨大宇宙コロニー</a:t>
                      </a:r>
                      <a:endParaRPr kumimoji="1" lang="ja-JP" altLang="en-US" sz="2000" dirty="0"/>
                    </a:p>
                  </a:txBody>
                  <a:tcPr/>
                </a:tc>
                <a:tc>
                  <a:txBody>
                    <a:bodyPr/>
                    <a:lstStyle/>
                    <a:p>
                      <a:r>
                        <a:rPr kumimoji="1" lang="ja-JP" altLang="en-US" sz="2000" dirty="0" smtClean="0"/>
                        <a:t>小惑星への移住</a:t>
                      </a:r>
                      <a:endParaRPr kumimoji="1" lang="ja-JP" altLang="en-US" sz="2000" dirty="0"/>
                    </a:p>
                  </a:txBody>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2000" dirty="0" smtClean="0"/>
                        <a:t>7.5</a:t>
                      </a:r>
                      <a:endParaRPr kumimoji="1" lang="ja-JP" altLang="en-US" sz="2000" dirty="0"/>
                    </a:p>
                  </a:txBody>
                  <a:tcPr/>
                </a:tc>
                <a:tc>
                  <a:txBody>
                    <a:bodyPr/>
                    <a:lstStyle/>
                    <a:p>
                      <a:r>
                        <a:rPr kumimoji="1" lang="en-US" altLang="ja-JP" sz="2000" dirty="0" smtClean="0"/>
                        <a:t>2.5</a:t>
                      </a:r>
                      <a:endParaRPr kumimoji="1" lang="ja-JP" altLang="en-US" sz="2000" dirty="0"/>
                    </a:p>
                  </a:txBody>
                  <a:tcPr/>
                </a:tc>
                <a:tc>
                  <a:txBody>
                    <a:bodyPr/>
                    <a:lstStyle/>
                    <a:p>
                      <a:r>
                        <a:rPr kumimoji="1" lang="en-US" altLang="ja-JP" sz="2000" dirty="0" smtClean="0"/>
                        <a:t>1,500</a:t>
                      </a:r>
                      <a:endParaRPr kumimoji="1" lang="ja-JP" altLang="en-US" sz="2000" dirty="0"/>
                    </a:p>
                  </a:txBody>
                  <a:tcPr/>
                </a:tc>
                <a:tc>
                  <a:txBody>
                    <a:bodyPr/>
                    <a:lstStyle/>
                    <a:p>
                      <a:r>
                        <a:rPr kumimoji="1" lang="en-US" altLang="ja-JP" sz="2000" dirty="0" smtClean="0"/>
                        <a:t>6</a:t>
                      </a:r>
                      <a:endParaRPr kumimoji="1" lang="ja-JP" altLang="en-US" sz="2000" dirty="0"/>
                    </a:p>
                  </a:txBody>
                  <a:tcPr/>
                </a:tc>
              </a:tr>
            </a:tbl>
          </a:graphicData>
        </a:graphic>
      </p:graphicFrame>
      <p:sp>
        <p:nvSpPr>
          <p:cNvPr id="10" name="テキスト ボックス 9"/>
          <p:cNvSpPr txBox="1"/>
          <p:nvPr/>
        </p:nvSpPr>
        <p:spPr>
          <a:xfrm>
            <a:off x="280060" y="1366155"/>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40163343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宇宙進出を「移民」の観点か</a:t>
            </a:r>
            <a:r>
              <a:rPr lang="ja-JP" altLang="en-US" sz="3200" dirty="0" smtClean="0"/>
              <a:t>ら見ると</a:t>
            </a:r>
            <a:endParaRPr kumimoji="1" lang="ja-JP" altLang="en-US" sz="3200" dirty="0"/>
          </a:p>
        </p:txBody>
      </p:sp>
      <p:sp>
        <p:nvSpPr>
          <p:cNvPr id="3" name="コンテンツ プレースホルダー 2"/>
          <p:cNvSpPr>
            <a:spLocks noGrp="1"/>
          </p:cNvSpPr>
          <p:nvPr>
            <p:ph idx="1"/>
          </p:nvPr>
        </p:nvSpPr>
        <p:spPr>
          <a:xfrm>
            <a:off x="457200" y="1418770"/>
            <a:ext cx="8229600" cy="4525963"/>
          </a:xfrm>
        </p:spPr>
        <p:txBody>
          <a:bodyPr>
            <a:noAutofit/>
          </a:bodyPr>
          <a:lstStyle/>
          <a:p>
            <a:r>
              <a:rPr kumimoji="1" lang="ja-JP" altLang="en-US" sz="2000" dirty="0" smtClean="0"/>
              <a:t>大規模な移民が発生するのは「社会がある</a:t>
            </a:r>
            <a:r>
              <a:rPr lang="ja-JP" altLang="en-US" sz="2000" dirty="0" smtClean="0"/>
              <a:t>程度安定し、ただし段々とじり貧に。中間層が国内で上昇の希望を持てない場合」</a:t>
            </a:r>
            <a:endParaRPr lang="en-US" altLang="ja-JP" sz="2000" dirty="0" smtClean="0"/>
          </a:p>
          <a:p>
            <a:pPr lvl="1"/>
            <a:r>
              <a:rPr lang="ja-JP" altLang="en-US" sz="1600" dirty="0" smtClean="0"/>
              <a:t>社会が混乱してから出るのは「難民」</a:t>
            </a:r>
            <a:endParaRPr lang="en-US" altLang="ja-JP" sz="1600" dirty="0" smtClean="0"/>
          </a:p>
          <a:p>
            <a:pPr lvl="1"/>
            <a:endParaRPr kumimoji="1" lang="en-US" altLang="ja-JP" sz="1600" dirty="0"/>
          </a:p>
          <a:p>
            <a:r>
              <a:rPr kumimoji="1" lang="ja-JP" altLang="en-US" sz="2000" dirty="0" smtClean="0"/>
              <a:t>現状に希望を持てない、迫害されているような人、集団が出てゆく</a:t>
            </a:r>
            <a:endParaRPr kumimoji="1" lang="en-US" altLang="ja-JP" sz="2000" dirty="0" smtClean="0"/>
          </a:p>
          <a:p>
            <a:endParaRPr lang="en-US" altLang="ja-JP" sz="2000" dirty="0"/>
          </a:p>
          <a:p>
            <a:r>
              <a:rPr kumimoji="1" lang="ja-JP" altLang="en-US" sz="2000" dirty="0" smtClean="0"/>
              <a:t>地球周回軌道は国家の覇権争い</a:t>
            </a:r>
            <a:r>
              <a:rPr kumimoji="1" lang="en-US" altLang="ja-JP" sz="2000" dirty="0" smtClean="0"/>
              <a:t> </a:t>
            </a:r>
            <a:r>
              <a:rPr kumimoji="1" lang="en-US" altLang="ja-JP" sz="2000" dirty="0" err="1" smtClean="0"/>
              <a:t>vs</a:t>
            </a:r>
            <a:r>
              <a:rPr kumimoji="1" lang="en-US" altLang="ja-JP" sz="2000" dirty="0" smtClean="0"/>
              <a:t> </a:t>
            </a:r>
            <a:r>
              <a:rPr kumimoji="1" lang="ja-JP" altLang="en-US" sz="2000" dirty="0" smtClean="0"/>
              <a:t>平和的な「国」際利用の場となるだろう</a:t>
            </a:r>
            <a:endParaRPr kumimoji="1" lang="en-US" altLang="ja-JP" sz="2000" dirty="0" smtClean="0"/>
          </a:p>
          <a:p>
            <a:endParaRPr lang="en-US" altLang="ja-JP" sz="2000" dirty="0"/>
          </a:p>
          <a:p>
            <a:r>
              <a:rPr kumimoji="1" lang="ja-JP" altLang="en-US" sz="2000" dirty="0" smtClean="0"/>
              <a:t>が、人間が深宇宙に出て行くとき、そのプレーヤーは国家ではなく、経済合理性を追求する企業ですらないかもしれない</a:t>
            </a:r>
            <a:endParaRPr kumimoji="1" lang="en-US" altLang="ja-JP" sz="2000" dirty="0" smtClean="0"/>
          </a:p>
          <a:p>
            <a:endParaRPr lang="en-US" altLang="ja-JP" sz="2000" dirty="0"/>
          </a:p>
          <a:p>
            <a:r>
              <a:rPr kumimoji="1" lang="ja-JP" altLang="en-US" sz="2000" dirty="0" smtClean="0"/>
              <a:t>その時代の宇宙空間のガバナンスは？</a:t>
            </a:r>
            <a:endParaRPr kumimoji="1" lang="en-US" altLang="ja-JP" sz="2000" dirty="0" smtClean="0"/>
          </a:p>
          <a:p>
            <a:endParaRPr lang="en-US" altLang="ja-JP" sz="2000" dirty="0"/>
          </a:p>
          <a:p>
            <a:endParaRPr kumimoji="1" lang="en-US" altLang="ja-JP" sz="2000" dirty="0" smtClean="0"/>
          </a:p>
        </p:txBody>
      </p:sp>
    </p:spTree>
    <p:extLst>
      <p:ext uri="{BB962C8B-B14F-4D97-AF65-F5344CB8AC3E}">
        <p14:creationId xmlns:p14="http://schemas.microsoft.com/office/powerpoint/2010/main" val="106925681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まとめ</a:t>
            </a:r>
            <a:endParaRPr kumimoji="1" lang="ja-JP" altLang="en-US" sz="3600" dirty="0"/>
          </a:p>
        </p:txBody>
      </p:sp>
      <p:sp>
        <p:nvSpPr>
          <p:cNvPr id="3" name="コンテンツ プレースホルダー 2"/>
          <p:cNvSpPr>
            <a:spLocks noGrp="1"/>
          </p:cNvSpPr>
          <p:nvPr>
            <p:ph idx="1"/>
          </p:nvPr>
        </p:nvSpPr>
        <p:spPr/>
        <p:txBody>
          <a:bodyPr>
            <a:normAutofit lnSpcReduction="10000"/>
          </a:bodyPr>
          <a:lstStyle/>
          <a:p>
            <a:r>
              <a:rPr lang="ja-JP" altLang="en-US" sz="2400" dirty="0" smtClean="0"/>
              <a:t>好むと好まないとに関わらず、地球環境は宇宙から影響をうけており、人類の活動範囲は宇宙に広がりつつある。</a:t>
            </a:r>
            <a:endParaRPr lang="en-US" altLang="ja-JP" sz="2400" dirty="0" smtClean="0"/>
          </a:p>
          <a:p>
            <a:endParaRPr lang="en-US" altLang="ja-JP" sz="2400" dirty="0"/>
          </a:p>
          <a:p>
            <a:r>
              <a:rPr lang="ja-JP" altLang="en-US" sz="2400" dirty="0" smtClean="0"/>
              <a:t>人が活動するところには、必ず人文社会科学の対象となる問題がある。</a:t>
            </a:r>
            <a:endParaRPr lang="en-US" altLang="ja-JP" sz="2400" dirty="0"/>
          </a:p>
          <a:p>
            <a:endParaRPr kumimoji="1" lang="en-US" altLang="ja-JP" sz="2400" dirty="0" smtClean="0"/>
          </a:p>
          <a:p>
            <a:r>
              <a:rPr kumimoji="1" lang="ja-JP" altLang="en-US" sz="2400" dirty="0" smtClean="0"/>
              <a:t>「宇宙」とはある限定された分野ではない。人間がその一部であるこの世界そのもの。</a:t>
            </a:r>
            <a:endParaRPr kumimoji="1" lang="en-US" altLang="ja-JP" sz="2400" dirty="0" smtClean="0"/>
          </a:p>
          <a:p>
            <a:endParaRPr lang="en-US" altLang="ja-JP" sz="2400" dirty="0"/>
          </a:p>
          <a:p>
            <a:r>
              <a:rPr kumimoji="1" lang="ja-JP" altLang="en-US" sz="2400" dirty="0" smtClean="0"/>
              <a:t>宇宙の人文社会科学とは、宇宙的な空間・時間スケールで人類が自らを知り、未来のグランドデザインを描く営みである。</a:t>
            </a:r>
            <a:endParaRPr kumimoji="1" lang="ja-JP" altLang="en-US" sz="2400" dirty="0"/>
          </a:p>
        </p:txBody>
      </p:sp>
    </p:spTree>
    <p:extLst>
      <p:ext uri="{BB962C8B-B14F-4D97-AF65-F5344CB8AC3E}">
        <p14:creationId xmlns:p14="http://schemas.microsoft.com/office/powerpoint/2010/main" val="32300522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a:xfrm>
            <a:off x="457200" y="1600200"/>
            <a:ext cx="3868843" cy="4525963"/>
          </a:xfrm>
        </p:spPr>
        <p:txBody>
          <a:bodyPr>
            <a:normAutofit/>
          </a:bodyPr>
          <a:lstStyle/>
          <a:p>
            <a:r>
              <a:rPr lang="en-US" altLang="ja-JP" sz="2400" dirty="0" smtClean="0"/>
              <a:t>SF</a:t>
            </a:r>
            <a:r>
              <a:rPr lang="ja-JP" altLang="en-US" sz="2400" dirty="0" smtClean="0"/>
              <a:t>（宇宙）は</a:t>
            </a:r>
            <a:r>
              <a:rPr lang="ja-JP" altLang="en-US" sz="2400" dirty="0"/>
              <a:t>人間が存在できない「</a:t>
            </a:r>
            <a:r>
              <a:rPr lang="ja-JP" altLang="en-US" sz="2400" dirty="0" smtClean="0"/>
              <a:t>シビア</a:t>
            </a:r>
            <a:r>
              <a:rPr lang="ja-JP" altLang="en-US" sz="2400" dirty="0"/>
              <a:t>な環境」を提供する</a:t>
            </a:r>
            <a:r>
              <a:rPr lang="ja-JP" altLang="en-US" sz="2400" dirty="0" smtClean="0"/>
              <a:t>。</a:t>
            </a:r>
            <a:endParaRPr lang="en-US" altLang="ja-JP" sz="2400" dirty="0" smtClean="0"/>
          </a:p>
          <a:p>
            <a:r>
              <a:rPr lang="ja-JP" altLang="en-US" sz="2400" dirty="0" smtClean="0"/>
              <a:t>それ</a:t>
            </a:r>
            <a:r>
              <a:rPr lang="ja-JP" altLang="en-US" sz="2400" dirty="0"/>
              <a:t>はヒトに「生きること」を</a:t>
            </a:r>
            <a:r>
              <a:rPr lang="ja-JP" altLang="en-US" sz="2400" dirty="0" smtClean="0"/>
              <a:t>再考</a:t>
            </a:r>
            <a:r>
              <a:rPr lang="ja-JP" altLang="en-US" sz="2400" dirty="0"/>
              <a:t>させる。</a:t>
            </a:r>
          </a:p>
        </p:txBody>
      </p:sp>
      <p:pic>
        <p:nvPicPr>
          <p:cNvPr id="4" name="図 3" descr="スナップショット 2010-11-17 04-16-13.tiff"/>
          <p:cNvPicPr>
            <a:picLocks noChangeAspect="1"/>
          </p:cNvPicPr>
          <p:nvPr/>
        </p:nvPicPr>
        <p:blipFill>
          <a:blip r:embed="rId2"/>
          <a:stretch>
            <a:fillRect/>
          </a:stretch>
        </p:blipFill>
        <p:spPr>
          <a:xfrm>
            <a:off x="4548104" y="446615"/>
            <a:ext cx="4339703" cy="6174119"/>
          </a:xfrm>
          <a:prstGeom prst="rect">
            <a:avLst/>
          </a:prstGeom>
        </p:spPr>
      </p:pic>
      <p:sp>
        <p:nvSpPr>
          <p:cNvPr id="5" name="テキスト ボックス 4"/>
          <p:cNvSpPr txBox="1"/>
          <p:nvPr/>
        </p:nvSpPr>
        <p:spPr>
          <a:xfrm>
            <a:off x="1228038" y="6126163"/>
            <a:ext cx="2338412" cy="369332"/>
          </a:xfrm>
          <a:prstGeom prst="rect">
            <a:avLst/>
          </a:prstGeom>
          <a:noFill/>
        </p:spPr>
        <p:txBody>
          <a:bodyPr wrap="none" rtlCol="0">
            <a:spAutoFit/>
          </a:bodyPr>
          <a:lstStyle/>
          <a:p>
            <a:r>
              <a:rPr kumimoji="1" lang="ja-JP" altLang="en-US" dirty="0" smtClean="0">
                <a:ea typeface="ヒラギノ丸ゴ Pro W4"/>
              </a:rPr>
              <a:t>竹宮惠子</a:t>
            </a:r>
            <a:r>
              <a:rPr lang="en-US" altLang="ja-JP" dirty="0" smtClean="0">
                <a:ea typeface="ヒラギノ丸ゴ Pro W4"/>
              </a:rPr>
              <a:t> </a:t>
            </a:r>
            <a:r>
              <a:rPr lang="ja-JP" altLang="en-US" dirty="0" smtClean="0">
                <a:ea typeface="ヒラギノ丸ゴ Pro W4"/>
              </a:rPr>
              <a:t>エデン</a:t>
            </a:r>
            <a:r>
              <a:rPr lang="en-US" altLang="ja-JP" dirty="0" smtClean="0">
                <a:ea typeface="ヒラギノ丸ゴ Pro W4"/>
              </a:rPr>
              <a:t>2185</a:t>
            </a:r>
            <a:endParaRPr kumimoji="1" lang="ja-JP" altLang="en-US" dirty="0">
              <a:ea typeface="ヒラギノ丸ゴ Pro W4"/>
            </a:endParaRPr>
          </a:p>
        </p:txBody>
      </p:sp>
    </p:spTree>
    <p:extLst>
      <p:ext uri="{BB962C8B-B14F-4D97-AF65-F5344CB8AC3E}">
        <p14:creationId xmlns:p14="http://schemas.microsoft.com/office/powerpoint/2010/main" val="189411477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5066" y="274638"/>
            <a:ext cx="8229600" cy="1143000"/>
          </a:xfrm>
        </p:spPr>
        <p:txBody>
          <a:bodyPr>
            <a:normAutofit/>
          </a:bodyPr>
          <a:lstStyle/>
          <a:p>
            <a:r>
              <a:rPr kumimoji="1" lang="ja-JP" altLang="en-US" sz="3200" dirty="0" smtClean="0"/>
              <a:t>再び</a:t>
            </a:r>
            <a:r>
              <a:rPr lang="ja-JP" altLang="en-US" sz="3200" dirty="0" smtClean="0"/>
              <a:t>レヴィ</a:t>
            </a:r>
            <a:r>
              <a:rPr lang="en-US" altLang="ja-JP" sz="3200" dirty="0" smtClean="0"/>
              <a:t>=</a:t>
            </a:r>
            <a:r>
              <a:rPr lang="ja-JP" altLang="en-US" sz="3200" dirty="0" smtClean="0"/>
              <a:t>ストロース</a:t>
            </a:r>
            <a:endParaRPr kumimoji="1" lang="ja-JP" altLang="en-US" sz="3200" dirty="0"/>
          </a:p>
        </p:txBody>
      </p:sp>
      <p:sp>
        <p:nvSpPr>
          <p:cNvPr id="3" name="コンテンツ プレースホルダー 2"/>
          <p:cNvSpPr>
            <a:spLocks noGrp="1"/>
          </p:cNvSpPr>
          <p:nvPr>
            <p:ph idx="1"/>
          </p:nvPr>
        </p:nvSpPr>
        <p:spPr>
          <a:xfrm>
            <a:off x="457200" y="2218282"/>
            <a:ext cx="8229600" cy="3674517"/>
          </a:xfrm>
        </p:spPr>
        <p:txBody>
          <a:bodyPr>
            <a:noAutofit/>
          </a:bodyPr>
          <a:lstStyle/>
          <a:p>
            <a:r>
              <a:rPr kumimoji="1" lang="ja-JP" altLang="en-US" sz="2000" dirty="0" smtClean="0"/>
              <a:t>遠く離れた天体は情報が限られているが故に、天文学は細部に囚われずに対象を抽象化して見ることができた。</a:t>
            </a:r>
            <a:endParaRPr kumimoji="1" lang="en-US" altLang="ja-JP" sz="2000" dirty="0" smtClean="0"/>
          </a:p>
          <a:p>
            <a:endParaRPr lang="en-US" altLang="ja-JP" sz="2000" dirty="0" smtClean="0"/>
          </a:p>
          <a:p>
            <a:r>
              <a:rPr lang="ja-JP" altLang="en-US" sz="2000" dirty="0" smtClean="0"/>
              <a:t>人類学</a:t>
            </a:r>
            <a:r>
              <a:rPr lang="ja-JP" altLang="en-US" sz="2000" dirty="0"/>
              <a:t>は自然科学における天文学と似ている</a:t>
            </a:r>
            <a:r>
              <a:rPr lang="ja-JP" altLang="en-US" sz="2000" dirty="0" smtClean="0"/>
              <a:t>。</a:t>
            </a:r>
            <a:r>
              <a:rPr lang="ja-JP" altLang="en-US" sz="2000" dirty="0" smtClean="0"/>
              <a:t>自分と全く違う文化を見ることで、対象を抽象化し、人類の本質的な部分を見ることができる。</a:t>
            </a:r>
            <a:endParaRPr lang="en-US" altLang="ja-JP" sz="2000" dirty="0" smtClean="0"/>
          </a:p>
          <a:p>
            <a:endParaRPr lang="en-US" altLang="ja-JP" sz="2000" dirty="0"/>
          </a:p>
          <a:p>
            <a:r>
              <a:rPr lang="ja-JP" altLang="en-US" sz="2000" dirty="0" smtClean="0"/>
              <a:t>宇宙がもたらすものは、古くは世阿弥が「離見の見」と呼んだこの視点だろうか。</a:t>
            </a:r>
            <a:endParaRPr kumimoji="1" lang="ja-JP" altLang="en-US" sz="2000" dirty="0"/>
          </a:p>
        </p:txBody>
      </p:sp>
      <p:pic>
        <p:nvPicPr>
          <p:cNvPr id="4" name="図 3"/>
          <p:cNvPicPr>
            <a:picLocks noChangeAspect="1"/>
          </p:cNvPicPr>
          <p:nvPr/>
        </p:nvPicPr>
        <p:blipFill>
          <a:blip r:embed="rId2"/>
          <a:stretch>
            <a:fillRect/>
          </a:stretch>
        </p:blipFill>
        <p:spPr>
          <a:xfrm>
            <a:off x="6079066" y="274638"/>
            <a:ext cx="2355817" cy="1566618"/>
          </a:xfrm>
          <a:prstGeom prst="rect">
            <a:avLst/>
          </a:prstGeom>
        </p:spPr>
      </p:pic>
    </p:spTree>
    <p:extLst>
      <p:ext uri="{BB962C8B-B14F-4D97-AF65-F5344CB8AC3E}">
        <p14:creationId xmlns:p14="http://schemas.microsoft.com/office/powerpoint/2010/main" val="4130459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宇宙利用は既に必須の社会インフラ</a:t>
            </a:r>
            <a:endParaRPr kumimoji="1" lang="ja-JP" altLang="en-US" sz="3200" dirty="0"/>
          </a:p>
        </p:txBody>
      </p:sp>
      <p:sp>
        <p:nvSpPr>
          <p:cNvPr id="3" name="コンテンツ プレースホルダー 2"/>
          <p:cNvSpPr>
            <a:spLocks noGrp="1"/>
          </p:cNvSpPr>
          <p:nvPr>
            <p:ph idx="1"/>
          </p:nvPr>
        </p:nvSpPr>
        <p:spPr>
          <a:xfrm>
            <a:off x="457200" y="1397745"/>
            <a:ext cx="8229600" cy="4896615"/>
          </a:xfrm>
        </p:spPr>
        <p:txBody>
          <a:bodyPr>
            <a:noAutofit/>
          </a:bodyPr>
          <a:lstStyle/>
          <a:p>
            <a:r>
              <a:rPr kumimoji="1" lang="ja-JP" altLang="en-US" sz="2400" dirty="0" smtClean="0"/>
              <a:t>気象衛星</a:t>
            </a:r>
            <a:endParaRPr kumimoji="1" lang="en-US" altLang="ja-JP" sz="2400" dirty="0" smtClean="0"/>
          </a:p>
          <a:p>
            <a:pPr lvl="1"/>
            <a:r>
              <a:rPr lang="ja-JP" altLang="en-US" sz="2000" dirty="0" smtClean="0"/>
              <a:t>天気予報に必須！</a:t>
            </a:r>
            <a:endParaRPr lang="en-US" altLang="ja-JP" sz="2000" dirty="0" smtClean="0"/>
          </a:p>
          <a:p>
            <a:r>
              <a:rPr lang="ja-JP" altLang="en-US" sz="2400" dirty="0" smtClean="0"/>
              <a:t>地球観測衛星</a:t>
            </a:r>
            <a:endParaRPr lang="en-US" altLang="ja-JP" sz="2400" dirty="0" smtClean="0"/>
          </a:p>
          <a:p>
            <a:pPr lvl="1"/>
            <a:r>
              <a:rPr lang="ja-JP" altLang="en-US" sz="2000" dirty="0" smtClean="0"/>
              <a:t>地球環境観測、災害監視、地形精密計測</a:t>
            </a:r>
            <a:endParaRPr lang="en-US" altLang="ja-JP" sz="2000" dirty="0" smtClean="0"/>
          </a:p>
          <a:p>
            <a:r>
              <a:rPr kumimoji="1" lang="ja-JP" altLang="en-US" sz="2400" dirty="0" smtClean="0"/>
              <a:t>放送・通信衛星</a:t>
            </a:r>
            <a:endParaRPr kumimoji="1" lang="en-US" altLang="ja-JP" sz="2400" dirty="0" smtClean="0"/>
          </a:p>
          <a:p>
            <a:pPr lvl="1"/>
            <a:r>
              <a:rPr lang="en-US" altLang="ja-JP" sz="2000" dirty="0" smtClean="0"/>
              <a:t>BS</a:t>
            </a:r>
            <a:r>
              <a:rPr lang="ja-JP" altLang="en-US" sz="2000" dirty="0" smtClean="0"/>
              <a:t>、スカパー、衛星電話</a:t>
            </a:r>
            <a:r>
              <a:rPr lang="en-US" altLang="ja-JP" sz="2000" dirty="0" smtClean="0"/>
              <a:t>...</a:t>
            </a:r>
          </a:p>
          <a:p>
            <a:r>
              <a:rPr lang="ja-JP" altLang="en-US" sz="2400" dirty="0" smtClean="0"/>
              <a:t>測位衛星</a:t>
            </a:r>
            <a:endParaRPr lang="en-US" altLang="ja-JP" sz="2400" dirty="0" smtClean="0"/>
          </a:p>
          <a:p>
            <a:pPr lvl="1"/>
            <a:r>
              <a:rPr kumimoji="1" lang="en-US" altLang="ja-JP" sz="2000" dirty="0" smtClean="0"/>
              <a:t>GPS</a:t>
            </a:r>
            <a:r>
              <a:rPr kumimoji="1" lang="ja-JP" altLang="en-US" sz="2000" dirty="0" smtClean="0"/>
              <a:t>付き携帯、カーナビ、船舶・航空機の運行</a:t>
            </a:r>
            <a:r>
              <a:rPr kumimoji="1" lang="en-US" altLang="ja-JP" sz="2000" dirty="0" smtClean="0"/>
              <a:t>...</a:t>
            </a:r>
            <a:endParaRPr lang="en-US" altLang="ja-JP" sz="2400" dirty="0" smtClean="0"/>
          </a:p>
          <a:p>
            <a:r>
              <a:rPr kumimoji="1" lang="ja-JP" altLang="en-US" sz="2400" dirty="0" smtClean="0"/>
              <a:t>情報収集・軍事利用</a:t>
            </a:r>
            <a:endParaRPr kumimoji="1" lang="en-US" altLang="ja-JP" sz="2400" dirty="0" smtClean="0"/>
          </a:p>
          <a:p>
            <a:pPr lvl="1"/>
            <a:r>
              <a:rPr lang="ja-JP" altLang="en-US" sz="2000" dirty="0" smtClean="0"/>
              <a:t>世界的にはこの目的の利用が多い</a:t>
            </a:r>
            <a:endParaRPr lang="en-US" altLang="ja-JP" sz="2000" dirty="0" smtClean="0"/>
          </a:p>
          <a:p>
            <a:pPr lvl="1"/>
            <a:r>
              <a:rPr lang="ja-JP" altLang="en-US" sz="2000" dirty="0" smtClean="0"/>
              <a:t>日本は長らく平和利用に徹してきたが、安全保障分野の利用（情報収集衛星）も始まっている</a:t>
            </a:r>
            <a:endParaRPr lang="en-US" altLang="ja-JP" sz="2000" dirty="0" smtClean="0"/>
          </a:p>
        </p:txBody>
      </p:sp>
    </p:spTree>
    <p:extLst>
      <p:ext uri="{BB962C8B-B14F-4D97-AF65-F5344CB8AC3E}">
        <p14:creationId xmlns:p14="http://schemas.microsoft.com/office/powerpoint/2010/main" val="68667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30428"/>
            <a:ext cx="8229600" cy="1143000"/>
          </a:xfrm>
        </p:spPr>
        <p:txBody>
          <a:bodyPr>
            <a:noAutofit/>
          </a:bodyPr>
          <a:lstStyle/>
          <a:p>
            <a:r>
              <a:rPr kumimoji="1" lang="en-US" altLang="ja-JP" sz="3200" dirty="0" smtClean="0"/>
              <a:t>GPS</a:t>
            </a:r>
            <a:r>
              <a:rPr kumimoji="1" lang="ja-JP" altLang="en-US" sz="3200" dirty="0" smtClean="0"/>
              <a:t>ってなぜ位置が分かるか知ってますか？</a:t>
            </a:r>
            <a:endParaRPr kumimoji="1" lang="ja-JP" altLang="en-US" sz="3200" dirty="0"/>
          </a:p>
        </p:txBody>
      </p:sp>
    </p:spTree>
    <p:extLst>
      <p:ext uri="{BB962C8B-B14F-4D97-AF65-F5344CB8AC3E}">
        <p14:creationId xmlns:p14="http://schemas.microsoft.com/office/powerpoint/2010/main" val="6490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4208"/>
            <a:ext cx="8229600" cy="1143000"/>
          </a:xfrm>
        </p:spPr>
        <p:txBody>
          <a:bodyPr>
            <a:noAutofit/>
          </a:bodyPr>
          <a:lstStyle/>
          <a:p>
            <a:r>
              <a:rPr lang="en-US" altLang="ja-JP" sz="3200" dirty="0"/>
              <a:t>Global Positioning System </a:t>
            </a:r>
            <a:r>
              <a:rPr lang="en-US" altLang="ja-JP" sz="3200" dirty="0" smtClean="0"/>
              <a:t/>
            </a:r>
            <a:br>
              <a:rPr lang="en-US" altLang="ja-JP" sz="3200" dirty="0" smtClean="0"/>
            </a:br>
            <a:r>
              <a:rPr lang="en-US" altLang="ja-JP" sz="3200" dirty="0" smtClean="0"/>
              <a:t>(</a:t>
            </a:r>
            <a:r>
              <a:rPr kumimoji="1" lang="en-US" altLang="ja-JP" sz="3200" dirty="0" smtClean="0"/>
              <a:t>GPS: </a:t>
            </a:r>
            <a:r>
              <a:rPr kumimoji="1" lang="ja-JP" altLang="en-US" sz="3200" dirty="0" smtClean="0"/>
              <a:t>全地球測位システム）</a:t>
            </a:r>
            <a:endParaRPr kumimoji="1" lang="ja-JP" altLang="en-US" sz="3200" dirty="0"/>
          </a:p>
        </p:txBody>
      </p:sp>
      <p:pic>
        <p:nvPicPr>
          <p:cNvPr id="4" name="ConstellationGP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2816" y="1924421"/>
            <a:ext cx="3048000" cy="2438400"/>
          </a:xfrm>
          <a:prstGeom prst="rect">
            <a:avLst/>
          </a:prstGeom>
        </p:spPr>
      </p:pic>
      <p:sp>
        <p:nvSpPr>
          <p:cNvPr id="5" name="コンテンツ プレースホルダー 2"/>
          <p:cNvSpPr>
            <a:spLocks noGrp="1"/>
          </p:cNvSpPr>
          <p:nvPr>
            <p:ph idx="1"/>
          </p:nvPr>
        </p:nvSpPr>
        <p:spPr>
          <a:xfrm>
            <a:off x="181079" y="1416150"/>
            <a:ext cx="6059113" cy="4963504"/>
          </a:xfrm>
        </p:spPr>
        <p:txBody>
          <a:bodyPr>
            <a:noAutofit/>
          </a:bodyPr>
          <a:lstStyle/>
          <a:p>
            <a:r>
              <a:rPr kumimoji="1" lang="ja-JP" altLang="en-US" sz="2000" dirty="0" smtClean="0"/>
              <a:t>地球周回軌道をにある約</a:t>
            </a:r>
            <a:r>
              <a:rPr kumimoji="1" lang="en-US" altLang="ja-JP" sz="2000" dirty="0" smtClean="0"/>
              <a:t>30</a:t>
            </a:r>
            <a:r>
              <a:rPr kumimoji="1" lang="ja-JP" altLang="en-US" sz="2000" dirty="0" smtClean="0"/>
              <a:t>個の人工衛星のうち、数個から電波を受信することで、自分のいる位置を計算できる</a:t>
            </a:r>
            <a:endParaRPr lang="en-US" altLang="ja-JP" sz="2000" dirty="0"/>
          </a:p>
          <a:p>
            <a:r>
              <a:rPr kumimoji="1" lang="ja-JP" altLang="en-US" sz="2000" dirty="0" smtClean="0"/>
              <a:t>衛星が送るのは、時刻と軌道の情報。</a:t>
            </a:r>
            <a:endParaRPr kumimoji="1" lang="en-US" altLang="ja-JP" sz="2000" dirty="0" smtClean="0"/>
          </a:p>
          <a:p>
            <a:r>
              <a:rPr kumimoji="1" lang="ja-JP" altLang="en-US" sz="2000" dirty="0" smtClean="0"/>
              <a:t>電波が届くまでの時間が衛星からの距離によって異なることを使い、位置を計算する（衛星は電波を</a:t>
            </a:r>
            <a:r>
              <a:rPr kumimoji="1" lang="ja-JP" altLang="en-US" sz="2000" dirty="0" smtClean="0">
                <a:solidFill>
                  <a:srgbClr val="000000"/>
                </a:solidFill>
              </a:rPr>
              <a:t>送っているだけ</a:t>
            </a:r>
            <a:r>
              <a:rPr kumimoji="1" lang="ja-JP" altLang="en-US" sz="2000" dirty="0" smtClean="0"/>
              <a:t>なので、</a:t>
            </a:r>
            <a:r>
              <a:rPr kumimoji="1" lang="ja-JP" altLang="en-US" sz="2000" dirty="0" smtClean="0">
                <a:solidFill>
                  <a:srgbClr val="FF0000"/>
                </a:solidFill>
              </a:rPr>
              <a:t>追跡されているわけではない</a:t>
            </a:r>
            <a:r>
              <a:rPr kumimoji="1" lang="ja-JP" altLang="en-US" sz="2000" dirty="0" smtClean="0"/>
              <a:t>）</a:t>
            </a:r>
            <a:endParaRPr lang="en-US" altLang="ja-JP" sz="2000" dirty="0"/>
          </a:p>
          <a:p>
            <a:r>
              <a:rPr kumimoji="1" lang="ja-JP" altLang="en-US" sz="2000" dirty="0" smtClean="0"/>
              <a:t>用途：携帯、カーナビ、航空機や船舶の運行</a:t>
            </a:r>
            <a:r>
              <a:rPr lang="ja-JP" altLang="en-US" sz="2000" dirty="0" smtClean="0"/>
              <a:t>等</a:t>
            </a:r>
            <a:endParaRPr lang="en-US" altLang="ja-JP" sz="2000" dirty="0" smtClean="0"/>
          </a:p>
          <a:p>
            <a:endParaRPr lang="en-US" altLang="ja-JP" sz="2000" dirty="0" smtClean="0"/>
          </a:p>
          <a:p>
            <a:r>
              <a:rPr lang="ja-JP" altLang="en-US" sz="2000" dirty="0" smtClean="0"/>
              <a:t>本来</a:t>
            </a:r>
            <a:r>
              <a:rPr lang="ja-JP" altLang="en-US" sz="2000" dirty="0"/>
              <a:t>は</a:t>
            </a:r>
            <a:r>
              <a:rPr lang="ja-JP" altLang="en-US" sz="2000" dirty="0">
                <a:solidFill>
                  <a:srgbClr val="FF0000"/>
                </a:solidFill>
              </a:rPr>
              <a:t>軍事用</a:t>
            </a:r>
            <a:r>
              <a:rPr lang="ja-JP" altLang="en-US" sz="2000" dirty="0"/>
              <a:t>にアメリカが打ち上げたシステム。非軍事目的に「も」使われている。</a:t>
            </a:r>
            <a:endParaRPr lang="en-US" altLang="ja-JP" sz="2000" dirty="0"/>
          </a:p>
          <a:p>
            <a:r>
              <a:rPr lang="ja-JP" altLang="en-US" sz="2000" dirty="0"/>
              <a:t>米軍の決定次第で、信号を止めることも、誤った信号を潜り込ませることも可能。社会インフラを依存してよいのか？</a:t>
            </a:r>
            <a:endParaRPr lang="en-US" altLang="ja-JP" sz="2000" dirty="0"/>
          </a:p>
          <a:p>
            <a:r>
              <a:rPr kumimoji="1" lang="ja-JP" altLang="en-US" sz="2000" dirty="0" smtClean="0"/>
              <a:t>欧・露・中は独自の測位システムを開発</a:t>
            </a:r>
            <a:endParaRPr kumimoji="1" lang="en-US" altLang="ja-JP" sz="2000" dirty="0" smtClean="0"/>
          </a:p>
          <a:p>
            <a:endParaRPr lang="en-US" altLang="ja-JP" sz="2000" dirty="0"/>
          </a:p>
        </p:txBody>
      </p:sp>
    </p:spTree>
    <p:extLst>
      <p:ext uri="{BB962C8B-B14F-4D97-AF65-F5344CB8AC3E}">
        <p14:creationId xmlns:p14="http://schemas.microsoft.com/office/powerpoint/2010/main" val="2438571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968"/>
            <a:ext cx="8229600" cy="1143000"/>
          </a:xfrm>
        </p:spPr>
        <p:txBody>
          <a:bodyPr>
            <a:normAutofit/>
          </a:bodyPr>
          <a:lstStyle/>
          <a:p>
            <a:r>
              <a:rPr lang="ja-JP" altLang="en-US" sz="3200" dirty="0" smtClean="0"/>
              <a:t>宇宙観光旅行の時代はもう来てる？</a:t>
            </a:r>
            <a:endParaRPr kumimoji="1" lang="ja-JP" altLang="en-US" sz="3200" dirty="0"/>
          </a:p>
        </p:txBody>
      </p:sp>
      <p:pic>
        <p:nvPicPr>
          <p:cNvPr id="4" name="図 3" descr="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12" y="1066584"/>
            <a:ext cx="8156552" cy="4859678"/>
          </a:xfrm>
          <a:prstGeom prst="rect">
            <a:avLst/>
          </a:prstGeom>
        </p:spPr>
      </p:pic>
      <p:sp>
        <p:nvSpPr>
          <p:cNvPr id="5" name="テキスト ボックス 4"/>
          <p:cNvSpPr txBox="1"/>
          <p:nvPr/>
        </p:nvSpPr>
        <p:spPr>
          <a:xfrm>
            <a:off x="754714" y="6055102"/>
            <a:ext cx="4067941" cy="707886"/>
          </a:xfrm>
          <a:prstGeom prst="rect">
            <a:avLst/>
          </a:prstGeom>
          <a:noFill/>
        </p:spPr>
        <p:txBody>
          <a:bodyPr wrap="none" rtlCol="0">
            <a:spAutoFit/>
          </a:bodyPr>
          <a:lstStyle/>
          <a:p>
            <a:r>
              <a:rPr kumimoji="1" lang="ja-JP" altLang="en-US" sz="2000" dirty="0" smtClean="0"/>
              <a:t>宇宙を舞台にした新しいビジネス？</a:t>
            </a:r>
            <a:endParaRPr kumimoji="1" lang="en-US" altLang="ja-JP" sz="2000" dirty="0" smtClean="0"/>
          </a:p>
          <a:p>
            <a:r>
              <a:rPr lang="ja-JP" altLang="en-US" sz="2000" dirty="0" smtClean="0"/>
              <a:t>事故が起きたら？犯罪が起きたら？</a:t>
            </a:r>
            <a:endParaRPr kumimoji="1" lang="ja-JP" altLang="en-US" sz="2000" dirty="0"/>
          </a:p>
        </p:txBody>
      </p:sp>
    </p:spTree>
    <p:extLst>
      <p:ext uri="{BB962C8B-B14F-4D97-AF65-F5344CB8AC3E}">
        <p14:creationId xmlns:p14="http://schemas.microsoft.com/office/powerpoint/2010/main" val="220739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宇宙体験は人を変える？</a:t>
            </a:r>
            <a:endParaRPr kumimoji="1" lang="ja-JP" altLang="en-US" sz="3600" dirty="0"/>
          </a:p>
        </p:txBody>
      </p:sp>
      <p:pic>
        <p:nvPicPr>
          <p:cNvPr id="4" name="図 3" descr="スナップショット 2010-11-30 13-36-35.tiff"/>
          <p:cNvPicPr>
            <a:picLocks noChangeAspect="1"/>
          </p:cNvPicPr>
          <p:nvPr/>
        </p:nvPicPr>
        <p:blipFill>
          <a:blip r:embed="rId2"/>
          <a:stretch>
            <a:fillRect/>
          </a:stretch>
        </p:blipFill>
        <p:spPr>
          <a:xfrm>
            <a:off x="7518400" y="171921"/>
            <a:ext cx="1494686" cy="2151586"/>
          </a:xfrm>
          <a:prstGeom prst="rect">
            <a:avLst/>
          </a:prstGeom>
        </p:spPr>
      </p:pic>
      <p:pic>
        <p:nvPicPr>
          <p:cNvPr id="6" name="図 5"/>
          <p:cNvPicPr>
            <a:picLocks noChangeAspect="1"/>
          </p:cNvPicPr>
          <p:nvPr/>
        </p:nvPicPr>
        <p:blipFill>
          <a:blip r:embed="rId3"/>
          <a:stretch>
            <a:fillRect/>
          </a:stretch>
        </p:blipFill>
        <p:spPr>
          <a:xfrm>
            <a:off x="631493" y="1307511"/>
            <a:ext cx="2044785" cy="2472331"/>
          </a:xfrm>
          <a:prstGeom prst="rect">
            <a:avLst/>
          </a:prstGeom>
        </p:spPr>
      </p:pic>
      <p:sp>
        <p:nvSpPr>
          <p:cNvPr id="7" name="テキスト ボックス 6"/>
          <p:cNvSpPr txBox="1"/>
          <p:nvPr/>
        </p:nvSpPr>
        <p:spPr>
          <a:xfrm>
            <a:off x="2963333" y="1642541"/>
            <a:ext cx="4148667" cy="923330"/>
          </a:xfrm>
          <a:prstGeom prst="rect">
            <a:avLst/>
          </a:prstGeom>
          <a:noFill/>
        </p:spPr>
        <p:txBody>
          <a:bodyPr wrap="square" rtlCol="0">
            <a:spAutoFit/>
          </a:bodyPr>
          <a:lstStyle/>
          <a:p>
            <a:r>
              <a:rPr kumimoji="1" lang="ja-JP" altLang="en-US" dirty="0" smtClean="0"/>
              <a:t>エドガー・ミッチェル（アポロ</a:t>
            </a:r>
            <a:r>
              <a:rPr kumimoji="1" lang="en-US" altLang="ja-JP" dirty="0" smtClean="0"/>
              <a:t>14</a:t>
            </a:r>
            <a:r>
              <a:rPr kumimoji="1" lang="ja-JP" altLang="en-US" dirty="0" smtClean="0"/>
              <a:t>号クルー）</a:t>
            </a:r>
            <a:endParaRPr kumimoji="1" lang="en-US" altLang="ja-JP" dirty="0" smtClean="0"/>
          </a:p>
          <a:p>
            <a:r>
              <a:rPr lang="ja-JP" altLang="en-US" dirty="0" smtClean="0"/>
              <a:t>宇宙飛行中に</a:t>
            </a:r>
            <a:r>
              <a:rPr lang="ja-JP" altLang="en-US" dirty="0"/>
              <a:t>「宇宙知性」を感じ、帰還後、その正体を</a:t>
            </a:r>
            <a:r>
              <a:rPr lang="ja-JP" altLang="en-US" dirty="0" smtClean="0"/>
              <a:t>探る「</a:t>
            </a:r>
            <a:r>
              <a:rPr lang="ja-JP" altLang="en-US" dirty="0"/>
              <a:t>超常体験研究所</a:t>
            </a:r>
            <a:r>
              <a:rPr lang="ja-JP" altLang="en-US" dirty="0" smtClean="0"/>
              <a:t>」設立</a:t>
            </a:r>
            <a:endParaRPr lang="ja-JP" altLang="en-US" dirty="0"/>
          </a:p>
        </p:txBody>
      </p:sp>
      <p:pic>
        <p:nvPicPr>
          <p:cNvPr id="8" name="図 7"/>
          <p:cNvPicPr>
            <a:picLocks noChangeAspect="1"/>
          </p:cNvPicPr>
          <p:nvPr/>
        </p:nvPicPr>
        <p:blipFill>
          <a:blip r:embed="rId4"/>
          <a:stretch>
            <a:fillRect/>
          </a:stretch>
        </p:blipFill>
        <p:spPr>
          <a:xfrm>
            <a:off x="6180661" y="2868466"/>
            <a:ext cx="2161147" cy="2435719"/>
          </a:xfrm>
          <a:prstGeom prst="rect">
            <a:avLst/>
          </a:prstGeom>
        </p:spPr>
      </p:pic>
      <p:sp>
        <p:nvSpPr>
          <p:cNvPr id="9" name="テキスト ボックス 8"/>
          <p:cNvSpPr txBox="1"/>
          <p:nvPr/>
        </p:nvSpPr>
        <p:spPr>
          <a:xfrm>
            <a:off x="2285999" y="4025676"/>
            <a:ext cx="3809997" cy="923330"/>
          </a:xfrm>
          <a:prstGeom prst="rect">
            <a:avLst/>
          </a:prstGeom>
          <a:noFill/>
        </p:spPr>
        <p:txBody>
          <a:bodyPr wrap="square" rtlCol="0">
            <a:spAutoFit/>
          </a:bodyPr>
          <a:lstStyle/>
          <a:p>
            <a:r>
              <a:rPr kumimoji="1" lang="ja-JP" altLang="en-US" dirty="0" smtClean="0"/>
              <a:t>ジム・アーウィン（アポロ</a:t>
            </a:r>
            <a:r>
              <a:rPr kumimoji="1" lang="en-US" altLang="ja-JP" dirty="0" smtClean="0"/>
              <a:t>15</a:t>
            </a:r>
            <a:r>
              <a:rPr kumimoji="1" lang="ja-JP" altLang="en-US" dirty="0" smtClean="0"/>
              <a:t>号クルー）</a:t>
            </a:r>
            <a:endParaRPr kumimoji="1" lang="en-US" altLang="ja-JP" dirty="0" smtClean="0"/>
          </a:p>
          <a:p>
            <a:r>
              <a:rPr kumimoji="1" lang="ja-JP" altLang="en-US" dirty="0" smtClean="0"/>
              <a:t>月面で「神の声」を聞き、帰還後はキリスト教布教の道に</a:t>
            </a:r>
            <a:endParaRPr kumimoji="1" lang="en-US" altLang="ja-JP" dirty="0" smtClean="0"/>
          </a:p>
        </p:txBody>
      </p:sp>
      <p:sp>
        <p:nvSpPr>
          <p:cNvPr id="10" name="テキスト ボックス 9"/>
          <p:cNvSpPr txBox="1"/>
          <p:nvPr/>
        </p:nvSpPr>
        <p:spPr>
          <a:xfrm>
            <a:off x="1117600" y="5706533"/>
            <a:ext cx="7172757" cy="646331"/>
          </a:xfrm>
          <a:prstGeom prst="rect">
            <a:avLst/>
          </a:prstGeom>
          <a:noFill/>
        </p:spPr>
        <p:txBody>
          <a:bodyPr wrap="none" rtlCol="0">
            <a:spAutoFit/>
          </a:bodyPr>
          <a:lstStyle/>
          <a:p>
            <a:r>
              <a:rPr kumimoji="1" lang="ja-JP" altLang="en-US" dirty="0" smtClean="0"/>
              <a:t>訓練された軍人出身の職業宇宙飛行士でも大きなインパクト</a:t>
            </a:r>
            <a:r>
              <a:rPr kumimoji="1" lang="ja-JP" altLang="en-US" smtClean="0"/>
              <a:t>を与えうる</a:t>
            </a:r>
            <a:r>
              <a:rPr kumimoji="1" lang="ja-JP" altLang="en-US" dirty="0" smtClean="0"/>
              <a:t>。</a:t>
            </a:r>
            <a:endParaRPr kumimoji="1" lang="en-US" altLang="ja-JP" dirty="0" smtClean="0"/>
          </a:p>
          <a:p>
            <a:r>
              <a:rPr lang="ja-JP" altLang="en-US" dirty="0" smtClean="0"/>
              <a:t>普通の人が行くようになったら？</a:t>
            </a:r>
            <a:endParaRPr kumimoji="1" lang="ja-JP" altLang="en-US" dirty="0"/>
          </a:p>
        </p:txBody>
      </p:sp>
    </p:spTree>
    <p:extLst>
      <p:ext uri="{BB962C8B-B14F-4D97-AF65-F5344CB8AC3E}">
        <p14:creationId xmlns:p14="http://schemas.microsoft.com/office/powerpoint/2010/main" val="12436721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2908</TotalTime>
  <Words>2936</Words>
  <Application>Microsoft Macintosh PowerPoint</Application>
  <PresentationFormat>画面に合わせる (4:3)</PresentationFormat>
  <Paragraphs>283</Paragraphs>
  <Slides>48</Slides>
  <Notes>3</Notes>
  <HiddenSlides>0</HiddenSlides>
  <MMClips>2</MMClips>
  <ScaleCrop>false</ScaleCrop>
  <HeadingPairs>
    <vt:vector size="4" baseType="variant">
      <vt:variant>
        <vt:lpstr>テーマ</vt:lpstr>
      </vt:variant>
      <vt:variant>
        <vt:i4>1</vt:i4>
      </vt:variant>
      <vt:variant>
        <vt:lpstr>スライド タイトル</vt:lpstr>
      </vt:variant>
      <vt:variant>
        <vt:i4>48</vt:i4>
      </vt:variant>
    </vt:vector>
  </HeadingPairs>
  <TitlesOfParts>
    <vt:vector size="49" baseType="lpstr">
      <vt:lpstr>Office テーマ</vt:lpstr>
      <vt:lpstr>宇宙と人文・社会科学</vt:lpstr>
      <vt:lpstr>自己紹介</vt:lpstr>
      <vt:lpstr>あなたと宇宙には何の関係があると思いますか？</vt:lpstr>
      <vt:lpstr>人は宇宙で何をしているのか</vt:lpstr>
      <vt:lpstr>宇宙利用は既に必須の社会インフラ</vt:lpstr>
      <vt:lpstr>GPSってなぜ位置が分かるか知ってますか？</vt:lpstr>
      <vt:lpstr>Global Positioning System  (GPS: 全地球測位システム）</vt:lpstr>
      <vt:lpstr>宇宙観光旅行の時代はもう来てる？</vt:lpstr>
      <vt:lpstr>宇宙体験は人を変える？</vt:lpstr>
      <vt:lpstr>宇宙と人文・社会科学</vt:lpstr>
      <vt:lpstr>京都大学宇宙総合学研究ユニット</vt:lpstr>
      <vt:lpstr>宇宙と法律：宇宙条約</vt:lpstr>
      <vt:lpstr>月の土地が買える？</vt:lpstr>
      <vt:lpstr>天体の私的所有権は認められるべきと思いますか？</vt:lpstr>
      <vt:lpstr>国際宇宙ステーション</vt:lpstr>
      <vt:lpstr>有人宇宙開発</vt:lpstr>
      <vt:lpstr>日本政府が宇宙にかけているお金</vt:lpstr>
      <vt:lpstr>日本は独自の有人宇宙輸送をやるべきですか？</vt:lpstr>
      <vt:lpstr>PowerPoint プレゼンテーション</vt:lpstr>
      <vt:lpstr>人類はなぜ宇宙へいくのか</vt:lpstr>
      <vt:lpstr>宇宙は人間に 何をもたらしてきたか</vt:lpstr>
      <vt:lpstr>PowerPoint プレゼンテーション</vt:lpstr>
      <vt:lpstr>PowerPoint プレゼンテーション</vt:lpstr>
      <vt:lpstr>現代の宇宙観</vt:lpstr>
      <vt:lpstr>宇宙の歴史は、複雑さを増す歴史？</vt:lpstr>
      <vt:lpstr>PowerPoint プレゼンテーション</vt:lpstr>
      <vt:lpstr>PowerPoint プレゼンテーション</vt:lpstr>
      <vt:lpstr>PowerPoint プレゼンテーション</vt:lpstr>
      <vt:lpstr>PowerPoint プレゼンテーション</vt:lpstr>
      <vt:lpstr>生物多様性</vt:lpstr>
      <vt:lpstr>PowerPoint プレゼンテーション</vt:lpstr>
      <vt:lpstr>20世紀の宇宙開発の最大の成果</vt:lpstr>
      <vt:lpstr>PowerPoint プレゼンテーション</vt:lpstr>
      <vt:lpstr>それで、いいのか？</vt:lpstr>
      <vt:lpstr>人間は文化を変えて環境に適応してきた</vt:lpstr>
      <vt:lpstr>レヴィ＝ストロースさん曰く</vt:lpstr>
      <vt:lpstr>PowerPoint プレゼンテーション</vt:lpstr>
      <vt:lpstr>宇宙は夢と希望か</vt:lpstr>
      <vt:lpstr>希望ってなに？</vt:lpstr>
      <vt:lpstr>幸福なら希望はいらない？</vt:lpstr>
      <vt:lpstr>古市憲寿さん曰く</vt:lpstr>
      <vt:lpstr>PowerPoint プレゼンテーション</vt:lpstr>
      <vt:lpstr>ボーヴォワールさん曰く</vt:lpstr>
      <vt:lpstr>宇宙を開拓するのは誰？</vt:lpstr>
      <vt:lpstr>宇宙進出を「移民」の観点から見ると</vt:lpstr>
      <vt:lpstr>まとめ</vt:lpstr>
      <vt:lpstr>PowerPoint プレゼンテーション</vt:lpstr>
      <vt:lpstr>再びレヴィ=ストロース</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磯部 洋明</cp:lastModifiedBy>
  <cp:revision>122</cp:revision>
  <dcterms:created xsi:type="dcterms:W3CDTF">2010-11-16T18:03:00Z</dcterms:created>
  <dcterms:modified xsi:type="dcterms:W3CDTF">2012-07-27T02:35:28Z</dcterms:modified>
</cp:coreProperties>
</file>