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63" r:id="rId2"/>
    <p:sldId id="362" r:id="rId3"/>
    <p:sldId id="258" r:id="rId4"/>
    <p:sldId id="361" r:id="rId5"/>
    <p:sldId id="264" r:id="rId6"/>
    <p:sldId id="267" r:id="rId7"/>
    <p:sldId id="268" r:id="rId8"/>
    <p:sldId id="274" r:id="rId9"/>
    <p:sldId id="275" r:id="rId10"/>
    <p:sldId id="297" r:id="rId11"/>
    <p:sldId id="300" r:id="rId12"/>
    <p:sldId id="301" r:id="rId13"/>
    <p:sldId id="346" r:id="rId14"/>
    <p:sldId id="347" r:id="rId15"/>
    <p:sldId id="348" r:id="rId16"/>
    <p:sldId id="349" r:id="rId17"/>
    <p:sldId id="316" r:id="rId18"/>
    <p:sldId id="321" r:id="rId19"/>
    <p:sldId id="330" r:id="rId20"/>
    <p:sldId id="334" r:id="rId21"/>
    <p:sldId id="351" r:id="rId22"/>
    <p:sldId id="340" r:id="rId23"/>
    <p:sldId id="342" r:id="rId24"/>
    <p:sldId id="364" r:id="rId25"/>
    <p:sldId id="365" r:id="rId26"/>
    <p:sldId id="366" r:id="rId27"/>
    <p:sldId id="367" r:id="rId2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7" d="100"/>
          <a:sy n="87" d="100"/>
        </p:scale>
        <p:origin x="-9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D8AA6-4855-ED4A-83E0-6019EEF8BF51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88570-E00A-454C-8656-38768FB6C27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164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593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1390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713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1630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c1</a:t>
            </a:r>
            <a:r>
              <a:rPr kumimoji="1" lang="ja-JP" altLang="en-US" dirty="0" smtClean="0"/>
              <a:t>ちわ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837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4525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0DBE1C-B7CF-C649-A6D8-40448CCC2E5C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3C58992-F054-0E4F-89DC-753906E536BB}" type="slidenum">
              <a:rPr lang="en-US" altLang="ja-JP" sz="1200"/>
              <a:pPr algn="r"/>
              <a:t>17</a:t>
            </a:fld>
            <a:endParaRPr lang="en-US" altLang="ja-JP" sz="1200"/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dirty="0" smtClean="0">
                <a:latin typeface="Arial" pitchFamily="-106" charset="0"/>
                <a:ea typeface="ＭＳ Ｐ明朝" pitchFamily="-106" charset="-128"/>
              </a:rPr>
              <a:t>b1</a:t>
            </a:r>
            <a:r>
              <a:rPr lang="ja-JP" altLang="en-US" dirty="0" smtClean="0">
                <a:latin typeface="Arial" pitchFamily="-106" charset="0"/>
                <a:ea typeface="ＭＳ Ｐ明朝" pitchFamily="-106" charset="-128"/>
              </a:rPr>
              <a:t>ちわ</a:t>
            </a:r>
            <a:endParaRPr lang="ja-JP" dirty="0">
              <a:latin typeface="Arial" pitchFamily="-106" charset="0"/>
              <a:ea typeface="ＭＳ Ｐ明朝" pitchFamily="-106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943DC-EB44-8946-8164-C9C6AEAE6F32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505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6D240AF-5DF4-104B-A980-B9ACBBEAA4DA}" type="slidenum">
              <a:rPr lang="en-US" altLang="ja-JP" sz="1200"/>
              <a:pPr algn="r"/>
              <a:t>18</a:t>
            </a:fld>
            <a:endParaRPr lang="en-US" altLang="ja-JP" sz="1200"/>
          </a:p>
        </p:txBody>
      </p:sp>
      <p:sp>
        <p:nvSpPr>
          <p:cNvPr id="150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dirty="0" smtClean="0">
                <a:latin typeface="Arial" pitchFamily="-106" charset="0"/>
                <a:ea typeface="ＭＳ Ｐ明朝" pitchFamily="-106" charset="-128"/>
              </a:rPr>
              <a:t>c1</a:t>
            </a:r>
            <a:r>
              <a:rPr lang="ja-JP" altLang="en-US" dirty="0" smtClean="0">
                <a:latin typeface="Arial" pitchFamily="-106" charset="0"/>
                <a:ea typeface="ＭＳ Ｐ明朝" pitchFamily="-106" charset="-128"/>
              </a:rPr>
              <a:t>ちわ</a:t>
            </a:r>
            <a:endParaRPr lang="ja-JP" dirty="0">
              <a:latin typeface="Arial" pitchFamily="-106" charset="0"/>
              <a:ea typeface="ＭＳ Ｐ明朝" pitchFamily="-106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17F657-43E5-D34A-9036-E82B11DBDF97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dirty="0" smtClean="0">
                <a:latin typeface="Arial" pitchFamily="-106" charset="0"/>
                <a:ea typeface="ＭＳ Ｐ明朝" pitchFamily="-106" charset="-128"/>
              </a:rPr>
              <a:t>b1</a:t>
            </a:r>
            <a:r>
              <a:rPr lang="ja-JP" altLang="en-US" dirty="0" smtClean="0">
                <a:latin typeface="Arial" pitchFamily="-106" charset="0"/>
                <a:ea typeface="ＭＳ Ｐ明朝" pitchFamily="-106" charset="-128"/>
              </a:rPr>
              <a:t>ちわ</a:t>
            </a:r>
            <a:endParaRPr lang="ja-JP" dirty="0">
              <a:latin typeface="Arial" pitchFamily="-106" charset="0"/>
              <a:ea typeface="ＭＳ Ｐ明朝" pitchFamily="-106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1954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5ACAA-2582-5748-9F6B-54BFC8F9CA5B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dirty="0" smtClean="0">
                <a:latin typeface="Arial" pitchFamily="-106" charset="0"/>
                <a:ea typeface="ＭＳ Ｐ明朝" pitchFamily="-106" charset="-128"/>
              </a:rPr>
              <a:t>c1</a:t>
            </a:r>
            <a:r>
              <a:rPr lang="ja-JP" altLang="en-US" dirty="0" smtClean="0">
                <a:latin typeface="Arial" pitchFamily="-106" charset="0"/>
                <a:ea typeface="ＭＳ Ｐ明朝" pitchFamily="-106" charset="-128"/>
              </a:rPr>
              <a:t>ちわ</a:t>
            </a:r>
            <a:endParaRPr lang="ja-JP" dirty="0">
              <a:latin typeface="Arial" pitchFamily="-106" charset="0"/>
              <a:ea typeface="ＭＳ Ｐ明朝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8753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669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063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325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c2</a:t>
            </a:r>
            <a:r>
              <a:rPr kumimoji="1" lang="ja-JP" altLang="en-US" dirty="0" smtClean="0"/>
              <a:t>ちわ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797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4613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A7ABBF-B7E9-ED47-A44C-1A33790F8955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D2C1B2B-592A-1442-90AC-D9B4A12A8A9A}" type="slidenum">
              <a:rPr lang="en-US" altLang="ja-JP" sz="1200">
                <a:latin typeface="Times New Roman" pitchFamily="-106" charset="0"/>
              </a:rPr>
              <a:pPr algn="r"/>
              <a:t>8</a:t>
            </a:fld>
            <a:endParaRPr lang="en-US" altLang="ja-JP" sz="1200">
              <a:latin typeface="Times New Roman" pitchFamily="-106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altLang="ja-JP" dirty="0" smtClean="0">
                <a:latin typeface="Arial" pitchFamily="-106" charset="0"/>
                <a:ea typeface="ＭＳ Ｐ明朝" pitchFamily="-106" charset="-128"/>
              </a:rPr>
              <a:t>c1</a:t>
            </a:r>
            <a:r>
              <a:rPr lang="ja-JP" altLang="en-US" dirty="0" smtClean="0">
                <a:latin typeface="Arial" pitchFamily="-106" charset="0"/>
                <a:ea typeface="ＭＳ Ｐ明朝" pitchFamily="-106" charset="-128"/>
              </a:rPr>
              <a:t>ちわ</a:t>
            </a:r>
            <a:endParaRPr lang="ja-JP" altLang="en-US" dirty="0">
              <a:latin typeface="Arial" pitchFamily="-106" charset="0"/>
              <a:ea typeface="ＭＳ Ｐ明朝" pitchFamily="-10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867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422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083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3298B-256B-924F-9FF4-CC0FC205189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718C8-5E09-CA46-B855-4AE7AA35506D}" type="datetimeFigureOut">
              <a:rPr lang="ja-JP" altLang="en-US" smtClean="0"/>
              <a:pPr/>
              <a:t>2014/11/02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3401" y="15765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400" dirty="0" smtClean="0">
                <a:latin typeface="Osaka"/>
                <a:ea typeface="Osaka"/>
                <a:cs typeface="Osaka"/>
              </a:rPr>
              <a:t>宇宙を感じる</a:t>
            </a:r>
            <a:endParaRPr kumimoji="1" lang="ja-JP" altLang="en-US" sz="2400" dirty="0">
              <a:latin typeface="Osaka"/>
              <a:ea typeface="Osaka"/>
              <a:cs typeface="Osaka"/>
            </a:endParaRPr>
          </a:p>
        </p:txBody>
      </p:sp>
      <p:pic>
        <p:nvPicPr>
          <p:cNvPr id="4" name="図 3" descr="hs-2009-25-x-1280x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0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My Documents\My Pictures\火星\HST-Mars\nasa-mars-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048" y="658959"/>
            <a:ext cx="7155330" cy="536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241993" y="5666442"/>
            <a:ext cx="70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NASA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041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0420" name="Picture 2" descr="C:\My Documents\My Pictures\火星\HST-Mars\marsd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857375"/>
            <a:ext cx="799465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太陽系最大の火山ーオリンポス山</a:t>
            </a:r>
            <a:r>
              <a:rPr lang="en-US" altLang="ja-JP"/>
              <a:t/>
            </a:r>
            <a:br>
              <a:rPr lang="en-US" altLang="ja-JP"/>
            </a:br>
            <a:r>
              <a:rPr lang="ja-JP" altLang="en-US"/>
              <a:t>２５０００ｍ</a:t>
            </a:r>
          </a:p>
        </p:txBody>
      </p:sp>
      <p:pic>
        <p:nvPicPr>
          <p:cNvPr id="61443" name="Picture 2" descr="C:\My Documents\My Pictures\火星\olymper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071688"/>
            <a:ext cx="6096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火星の表面に今も水がある？</a:t>
            </a:r>
            <a:endParaRPr lang="ja-JP" altLang="en-US" sz="3200" dirty="0"/>
          </a:p>
        </p:txBody>
      </p:sp>
      <p:pic>
        <p:nvPicPr>
          <p:cNvPr id="4" name="図 3" descr="PIA09027_a_ann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7764"/>
            <a:ext cx="8686800" cy="464705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69839" y="5010475"/>
            <a:ext cx="88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2001</a:t>
            </a:r>
            <a:r>
              <a:rPr kumimoji="1" lang="ja-JP" altLang="en-US" dirty="0" smtClean="0"/>
              <a:t>年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92782" y="5009348"/>
            <a:ext cx="88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2005</a:t>
            </a:r>
            <a:r>
              <a:rPr kumimoji="1" lang="ja-JP" altLang="en-US" dirty="0" smtClean="0"/>
              <a:t>年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28295" y="6489891"/>
            <a:ext cx="320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Mars Global Surveyor  NASA/JPL</a:t>
            </a:r>
            <a:endParaRPr kumimoji="1" lang="ja-JP" altLang="en-US" dirty="0"/>
          </a:p>
        </p:txBody>
      </p:sp>
      <p:pic>
        <p:nvPicPr>
          <p:cNvPr id="8" name="図 7" descr="PIA09027_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92" y="405822"/>
            <a:ext cx="6718216" cy="5873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09950" cy="114300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溶岩の流れた跡？</a:t>
            </a:r>
            <a:endParaRPr lang="ja-JP" altLang="en-US" sz="3200" dirty="0"/>
          </a:p>
        </p:txBody>
      </p:sp>
      <p:sp>
        <p:nvSpPr>
          <p:cNvPr id="3" name="正方形/長方形 2"/>
          <p:cNvSpPr/>
          <p:nvPr/>
        </p:nvSpPr>
        <p:spPr>
          <a:xfrm>
            <a:off x="284025" y="6291611"/>
            <a:ext cx="7840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http://</a:t>
            </a:r>
            <a:r>
              <a:rPr lang="en-US" altLang="ja-JP" dirty="0" err="1" smtClean="0"/>
              <a:t>marsprogram.jpl.nasa.gov/multimedia/images/?ImageID</a:t>
            </a:r>
            <a:r>
              <a:rPr lang="en-US" altLang="ja-JP" dirty="0" smtClean="0"/>
              <a:t>=174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50" y="167681"/>
            <a:ext cx="4876850" cy="6123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632" y="162811"/>
            <a:ext cx="7150644" cy="62009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73176" y="2178975"/>
            <a:ext cx="1776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火星に着陸した探査機</a:t>
            </a:r>
            <a:r>
              <a:rPr kumimoji="1" lang="en-US" altLang="ja-JP" dirty="0" smtClean="0"/>
              <a:t> (</a:t>
            </a:r>
            <a:r>
              <a:rPr lang="en-US" altLang="ja-JP" dirty="0" smtClean="0"/>
              <a:t>Sprit</a:t>
            </a:r>
            <a:r>
              <a:rPr kumimoji="1" lang="en-US" altLang="ja-JP" dirty="0" smtClean="0"/>
              <a:t>)  </a:t>
            </a:r>
            <a:r>
              <a:rPr kumimoji="1" lang="ja-JP" altLang="en-US" dirty="0" smtClean="0"/>
              <a:t>から見た風景</a:t>
            </a:r>
            <a:endParaRPr kumimoji="1" lang="en-US" altLang="ja-JP" dirty="0" smtClean="0"/>
          </a:p>
          <a:p>
            <a:r>
              <a:rPr lang="en-US" altLang="ja-JP" dirty="0" smtClean="0"/>
              <a:t>(NASA/JPL)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853" y="1698050"/>
            <a:ext cx="9645706" cy="275995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5261696"/>
            <a:ext cx="635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火星に着陸した探査機</a:t>
            </a:r>
            <a:r>
              <a:rPr kumimoji="1" lang="en-US" altLang="ja-JP" dirty="0" smtClean="0"/>
              <a:t> (</a:t>
            </a:r>
            <a:r>
              <a:rPr lang="en-US" altLang="ja-JP" dirty="0" smtClean="0"/>
              <a:t>Opportunity</a:t>
            </a:r>
            <a:r>
              <a:rPr kumimoji="1" lang="en-US" altLang="ja-JP" dirty="0" smtClean="0"/>
              <a:t>) </a:t>
            </a:r>
            <a:r>
              <a:rPr kumimoji="1" lang="ja-JP" altLang="en-US" dirty="0" smtClean="0"/>
              <a:t>から見た風景</a:t>
            </a:r>
            <a:r>
              <a:rPr lang="en-US" altLang="ja-JP" dirty="0" smtClean="0"/>
              <a:t>(NASA/JPL)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43566" y="5985287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もっと火星の画像が見たい人はこちらへ</a:t>
            </a:r>
            <a:endParaRPr lang="en-US" altLang="ja-JP" dirty="0" smtClean="0"/>
          </a:p>
          <a:p>
            <a:r>
              <a:rPr lang="en-US" altLang="ja-JP" dirty="0" smtClean="0"/>
              <a:t>http://</a:t>
            </a:r>
            <a:r>
              <a:rPr lang="en-US" altLang="ja-JP" dirty="0" err="1" smtClean="0"/>
              <a:t>marsprogram.jpl.nasa.gov</a:t>
            </a:r>
            <a:r>
              <a:rPr lang="en-US" altLang="ja-JP" dirty="0" smtClean="0"/>
              <a:t>/multimedia/images/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4" descr="earthjup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73567" y="435466"/>
            <a:ext cx="6970433" cy="5869081"/>
          </a:xfrm>
          <a:noFill/>
        </p:spPr>
      </p:pic>
      <p:sp>
        <p:nvSpPr>
          <p:cNvPr id="7680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dirty="0" smtClean="0"/>
              <a:t>木星</a:t>
            </a:r>
            <a:r>
              <a:rPr lang="en-US" altLang="ja-JP" dirty="0"/>
              <a:t> </a:t>
            </a:r>
            <a:r>
              <a:rPr lang="en-US" altLang="ja-JP" dirty="0" smtClean="0"/>
              <a:t>Jupiter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36991" y="7177117"/>
            <a:ext cx="91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NASA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3106738" cy="1143000"/>
          </a:xfrm>
        </p:spPr>
        <p:txBody>
          <a:bodyPr/>
          <a:lstStyle/>
          <a:p>
            <a:r>
              <a:rPr lang="ja-JP" altLang="en-US" sz="4000"/>
              <a:t>ガリレオ衛星</a:t>
            </a:r>
          </a:p>
        </p:txBody>
      </p:sp>
      <p:pic>
        <p:nvPicPr>
          <p:cNvPr id="81923" name="Picture 4" descr="galjup04＿ガリレオ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92500" y="0"/>
            <a:ext cx="4810125" cy="6858000"/>
          </a:xfrm>
          <a:noFill/>
        </p:spPr>
      </p:pic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8008938" y="1339850"/>
            <a:ext cx="7286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/>
              <a:t>イオ</a:t>
            </a:r>
          </a:p>
        </p:txBody>
      </p:sp>
      <p:sp>
        <p:nvSpPr>
          <p:cNvPr id="81925" name="Text Box 7"/>
          <p:cNvSpPr txBox="1">
            <a:spLocks noChangeArrowheads="1"/>
          </p:cNvSpPr>
          <p:nvPr/>
        </p:nvSpPr>
        <p:spPr bwMode="auto">
          <a:xfrm>
            <a:off x="6351588" y="6315075"/>
            <a:ext cx="906462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カリスト</a:t>
            </a:r>
          </a:p>
        </p:txBody>
      </p:sp>
      <p:sp>
        <p:nvSpPr>
          <p:cNvPr id="81926" name="Text Box 8"/>
          <p:cNvSpPr txBox="1">
            <a:spLocks noChangeArrowheads="1"/>
          </p:cNvSpPr>
          <p:nvPr/>
        </p:nvSpPr>
        <p:spPr bwMode="auto">
          <a:xfrm>
            <a:off x="8151813" y="4441825"/>
            <a:ext cx="9969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ガニメデ</a:t>
            </a:r>
          </a:p>
        </p:txBody>
      </p:sp>
      <p:sp>
        <p:nvSpPr>
          <p:cNvPr id="81927" name="Text Box 9"/>
          <p:cNvSpPr txBox="1">
            <a:spLocks noChangeArrowheads="1"/>
          </p:cNvSpPr>
          <p:nvPr/>
        </p:nvSpPr>
        <p:spPr bwMode="auto">
          <a:xfrm>
            <a:off x="7216775" y="2859088"/>
            <a:ext cx="103981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エウロパ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土星</a:t>
            </a:r>
            <a:r>
              <a:rPr lang="en-US" altLang="ja-JP" dirty="0" smtClean="0"/>
              <a:t>(Saturn)</a:t>
            </a:r>
            <a:endParaRPr lang="ja-JP" altLang="en-US" dirty="0"/>
          </a:p>
        </p:txBody>
      </p:sp>
      <p:pic>
        <p:nvPicPr>
          <p:cNvPr id="6" name="Picture 3" descr="PIA05389_mode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6604" y="1299392"/>
            <a:ext cx="5367758" cy="5367758"/>
          </a:xfrm>
          <a:prstGeom prst="rect">
            <a:avLst/>
          </a:prstGeom>
        </p:spPr>
      </p:pic>
      <p:pic>
        <p:nvPicPr>
          <p:cNvPr id="3" name="Cassini-sed-06-023-twohou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4363" y="554604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33" y="620611"/>
            <a:ext cx="5521198" cy="58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3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/>
              <a:t>ガリレオ</a:t>
            </a:r>
            <a:r>
              <a:rPr lang="ja-JP" altLang="en-US" sz="4000" dirty="0" smtClean="0"/>
              <a:t>の</a:t>
            </a:r>
            <a:r>
              <a:rPr lang="ja-JP" altLang="en-US" sz="4000" dirty="0" smtClean="0"/>
              <a:t>土星</a:t>
            </a:r>
            <a:r>
              <a:rPr lang="ja-JP" altLang="en-US" sz="4000" dirty="0" smtClean="0"/>
              <a:t>スケッチ</a:t>
            </a:r>
            <a:endParaRPr lang="ja-JP" altLang="en-US" sz="4000" dirty="0"/>
          </a:p>
        </p:txBody>
      </p:sp>
      <p:pic>
        <p:nvPicPr>
          <p:cNvPr id="95235" name="Picture 2" descr="C:\My Documents\My Pictures\Galilei\huygens_phases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5080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IA03156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080000" y="2266576"/>
            <a:ext cx="3939308" cy="297903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 smtClean="0"/>
              <a:t>土星の衛星、タイタン　</a:t>
            </a:r>
            <a:endParaRPr lang="ja-JP" altLang="en-US" sz="2800" dirty="0"/>
          </a:p>
        </p:txBody>
      </p:sp>
      <p:pic>
        <p:nvPicPr>
          <p:cNvPr id="122884" name="Picture 4" descr="Titan4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07312" y="1843088"/>
            <a:ext cx="3461664" cy="3461664"/>
          </a:xfrm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610554" y="5948363"/>
            <a:ext cx="1489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NASA/ Cassini </a:t>
            </a:r>
            <a:endParaRPr lang="ja-JP" altLang="en-US" dirty="0"/>
          </a:p>
        </p:txBody>
      </p:sp>
      <p:pic>
        <p:nvPicPr>
          <p:cNvPr id="8" name="Picture 3" descr="IMG001303-br500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057531" y="2046513"/>
            <a:ext cx="4948349" cy="3435064"/>
          </a:xfrm>
          <a:noFill/>
        </p:spPr>
      </p:pic>
    </p:spTree>
    <p:extLst>
      <p:ext uri="{BB962C8B-B14F-4D97-AF65-F5344CB8AC3E}">
        <p14:creationId xmlns:p14="http://schemas.microsoft.com/office/powerpoint/2010/main" val="25405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4545" y="-169104"/>
            <a:ext cx="7300379" cy="730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正方形/長方形 5"/>
          <p:cNvSpPr>
            <a:spLocks noChangeArrowheads="1"/>
          </p:cNvSpPr>
          <p:nvPr/>
        </p:nvSpPr>
        <p:spPr bwMode="auto">
          <a:xfrm>
            <a:off x="685251" y="233876"/>
            <a:ext cx="5857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sz="3600" dirty="0" smtClean="0"/>
              <a:t>天王星</a:t>
            </a:r>
            <a:r>
              <a:rPr lang="en-US" altLang="ja-JP" sz="3600" dirty="0"/>
              <a:t> </a:t>
            </a:r>
            <a:endParaRPr lang="en-US" altLang="ja-JP" sz="3600" dirty="0" smtClean="0"/>
          </a:p>
          <a:p>
            <a:r>
              <a:rPr lang="en-US" altLang="ja-JP" sz="3600" dirty="0" smtClean="0"/>
              <a:t>Uranus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95690" y="6280535"/>
            <a:ext cx="311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Hubble space telescope (NASA)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787" y="496888"/>
            <a:ext cx="5800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正方形/長方形 4"/>
          <p:cNvSpPr>
            <a:spLocks noChangeArrowheads="1"/>
          </p:cNvSpPr>
          <p:nvPr/>
        </p:nvSpPr>
        <p:spPr bwMode="auto">
          <a:xfrm>
            <a:off x="357188" y="621188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DCE6F2"/>
                </a:solidFill>
              </a:rPr>
              <a:t>NASA/Voyager 2</a:t>
            </a:r>
            <a:endParaRPr lang="ja-JP" altLang="en-US" dirty="0">
              <a:solidFill>
                <a:srgbClr val="DCE6F2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7188" y="285750"/>
            <a:ext cx="16421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DCE6F2"/>
                </a:solidFill>
              </a:rPr>
              <a:t>海王星</a:t>
            </a:r>
            <a:endParaRPr kumimoji="1" lang="en-US" altLang="ja-JP" sz="3200" dirty="0" smtClean="0">
              <a:solidFill>
                <a:srgbClr val="DCE6F2"/>
              </a:solidFill>
            </a:endParaRPr>
          </a:p>
          <a:p>
            <a:r>
              <a:rPr lang="en-US" altLang="ja-JP" sz="3200" dirty="0" smtClean="0">
                <a:solidFill>
                  <a:srgbClr val="DCE6F2"/>
                </a:solidFill>
              </a:rPr>
              <a:t>Neptune</a:t>
            </a:r>
            <a:endParaRPr kumimoji="1" lang="ja-JP" altLang="en-US" sz="3200" dirty="0">
              <a:solidFill>
                <a:srgbClr val="DCE6F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37" y="1821558"/>
            <a:ext cx="3131240" cy="451838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24" y="1821558"/>
            <a:ext cx="2911024" cy="46952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35704" y="370783"/>
            <a:ext cx="760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宇宙を感じることは私たちにとってどういう意味を持つのか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73236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011" y="2264670"/>
            <a:ext cx="3002392" cy="38684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477"/>
            <a:ext cx="6085412" cy="458337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18995" y="401077"/>
            <a:ext cx="402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赤色巨星とフェティシズム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56747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18" y="1965134"/>
            <a:ext cx="3900617" cy="390061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559" y="1348803"/>
            <a:ext cx="3192649" cy="46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7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29198"/>
            <a:ext cx="4815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45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太陽系の惑星たち</a:t>
            </a:r>
            <a:endParaRPr lang="ja-JP" altLang="en-US" sz="3600" dirty="0"/>
          </a:p>
        </p:txBody>
      </p:sp>
      <p:pic>
        <p:nvPicPr>
          <p:cNvPr id="4" name="図 3" descr="planets_iau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7853"/>
            <a:ext cx="9144000" cy="514653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731059" y="6502625"/>
            <a:ext cx="70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NASA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37362" y="1870206"/>
            <a:ext cx="6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kumimoji="1"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水星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70350" y="2054872"/>
            <a:ext cx="6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金</a:t>
            </a:r>
            <a:r>
              <a:rPr kumimoji="1"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星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89383" y="1828335"/>
            <a:ext cx="6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地球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1266" y="2072054"/>
            <a:ext cx="6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火</a:t>
            </a:r>
            <a:r>
              <a:rPr kumimoji="1"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星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44272" y="2039788"/>
            <a:ext cx="6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木</a:t>
            </a:r>
            <a:r>
              <a:rPr kumimoji="1"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星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0" y="2072054"/>
            <a:ext cx="6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土</a:t>
            </a:r>
            <a:r>
              <a:rPr kumimoji="1"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星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49894" y="2072054"/>
            <a:ext cx="127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天王星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38182" y="1828335"/>
            <a:ext cx="127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海王星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21266" y="5094215"/>
            <a:ext cx="127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セレス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69754" y="5094215"/>
            <a:ext cx="127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冥王星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47265" y="5232658"/>
            <a:ext cx="127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２００３</a:t>
            </a:r>
            <a:r>
              <a:rPr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UB</a:t>
            </a:r>
            <a:endParaRPr kumimoji="1" lang="ja-JP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4062" y="3031044"/>
            <a:ext cx="100540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惑星</a:t>
            </a:r>
            <a:endParaRPr kumimoji="1" lang="ja-JP" altLang="en-US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9356" y="4660892"/>
            <a:ext cx="1415772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準惑星</a:t>
            </a:r>
            <a:endParaRPr kumimoji="1" lang="ja-JP" altLang="en-US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冥王星は惑星じゃなくなった？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2753465"/>
            <a:ext cx="2971800" cy="28067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057900" y="6309856"/>
            <a:ext cx="935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Hubble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7507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dirty="0" smtClean="0"/>
              <a:t>水星</a:t>
            </a:r>
            <a:r>
              <a:rPr lang="en-US" altLang="ja-JP" sz="3200" dirty="0" smtClean="0"/>
              <a:t> Mercury</a:t>
            </a:r>
            <a:endParaRPr lang="ja-JP" altLang="en-US" sz="3200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1428750"/>
            <a:ext cx="48133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正方形/長方形 3"/>
          <p:cNvSpPr>
            <a:spLocks noChangeArrowheads="1"/>
          </p:cNvSpPr>
          <p:nvPr/>
        </p:nvSpPr>
        <p:spPr bwMode="auto">
          <a:xfrm>
            <a:off x="571500" y="6211888"/>
            <a:ext cx="8143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http://nssdc.gsfc.nasa.gov/planetary/image/messenger_mercury_flyby2_1.jpg</a:t>
            </a:r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venus-a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8675" y="1484313"/>
            <a:ext cx="7272338" cy="1317625"/>
          </a:xfrm>
          <a:noFill/>
        </p:spPr>
      </p:pic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1763713" y="2852738"/>
            <a:ext cx="653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http://www.saga-ed.jp/workshop/edq01461/venus/venus-w.htm</a:t>
            </a:r>
          </a:p>
        </p:txBody>
      </p:sp>
      <p:pic>
        <p:nvPicPr>
          <p:cNvPr id="195595" name="Picture 11" descr="800px-Phases-of-Ven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484438" y="3357563"/>
            <a:ext cx="4038600" cy="3028950"/>
          </a:xfrm>
          <a:noFill/>
        </p:spPr>
      </p:pic>
      <p:sp>
        <p:nvSpPr>
          <p:cNvPr id="26630" name="Text Box 13"/>
          <p:cNvSpPr txBox="1">
            <a:spLocks noChangeArrowheads="1"/>
          </p:cNvSpPr>
          <p:nvPr/>
        </p:nvSpPr>
        <p:spPr bwMode="auto">
          <a:xfrm>
            <a:off x="611188" y="6453188"/>
            <a:ext cx="793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http://ja.wikipedia.org/wiki/%E7%94%BB%E5%83%8F:Phases-of-Venus.svg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金星</a:t>
            </a:r>
            <a:r>
              <a:rPr lang="en-US" altLang="ja-JP" dirty="0"/>
              <a:t> </a:t>
            </a:r>
            <a:r>
              <a:rPr lang="en-US" altLang="ja-JP" dirty="0" smtClean="0"/>
              <a:t>Venus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7216" y="225050"/>
            <a:ext cx="6088924" cy="608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6248400" cy="9144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ja-JP" altLang="en-US" dirty="0" smtClean="0"/>
              <a:t>金星の地面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7924800" y="6400800"/>
            <a:ext cx="101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Times New Roman" pitchFamily="-106" charset="0"/>
              </a:rPr>
              <a:t>NASA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381000" y="5638800"/>
            <a:ext cx="1908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>
                <a:solidFill>
                  <a:schemeClr val="bg1"/>
                </a:solidFill>
                <a:latin typeface="Times New Roman" pitchFamily="-106" charset="0"/>
              </a:rPr>
              <a:t>ベネラ１３号</a:t>
            </a:r>
            <a:r>
              <a:rPr lang="en-US" altLang="ja-JP">
                <a:solidFill>
                  <a:schemeClr val="bg1"/>
                </a:solidFill>
                <a:latin typeface="Times New Roman" pitchFamily="-106" charset="0"/>
              </a:rPr>
              <a:t>, 1982</a:t>
            </a:r>
            <a:endParaRPr lang="en-US" altLang="ja-JP" sz="2400">
              <a:solidFill>
                <a:schemeClr val="bg1"/>
              </a:solidFill>
              <a:latin typeface="Times New Roman" pitchFamily="-106" charset="0"/>
            </a:endParaRPr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304800" y="5486400"/>
            <a:ext cx="2819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3798" name="Picture 11" descr="P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773238"/>
            <a:ext cx="7416800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ja-JP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ja-JP"/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28600"/>
            <a:ext cx="6096000" cy="60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3124200" y="6400800"/>
            <a:ext cx="288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>
                <a:latin typeface="Times New Roman" pitchFamily="-106" charset="0"/>
              </a:rPr>
              <a:t>ベネラ１４号（旧ソ連）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ユーザー設定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5188</TotalTime>
  <Words>341</Words>
  <Application>Microsoft Macintosh PowerPoint</Application>
  <PresentationFormat>画面に合わせる (4:3)</PresentationFormat>
  <Paragraphs>104</Paragraphs>
  <Slides>27</Slides>
  <Notes>21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28" baseType="lpstr">
      <vt:lpstr>Office テーマ</vt:lpstr>
      <vt:lpstr>宇宙を感じる</vt:lpstr>
      <vt:lpstr>PowerPoint プレゼンテーション</vt:lpstr>
      <vt:lpstr>太陽系の惑星たち</vt:lpstr>
      <vt:lpstr>冥王星は惑星じゃなくなった？</vt:lpstr>
      <vt:lpstr>水星 Mercury</vt:lpstr>
      <vt:lpstr>金星 Venus</vt:lpstr>
      <vt:lpstr>PowerPoint プレゼンテーション</vt:lpstr>
      <vt:lpstr>金星の地面</vt:lpstr>
      <vt:lpstr>PowerPoint プレゼンテーション</vt:lpstr>
      <vt:lpstr>PowerPoint プレゼンテーション</vt:lpstr>
      <vt:lpstr>PowerPoint プレゼンテーション</vt:lpstr>
      <vt:lpstr>太陽系最大の火山ーオリンポス山 ２５０００ｍ</vt:lpstr>
      <vt:lpstr>火星の表面に今も水がある？</vt:lpstr>
      <vt:lpstr>溶岩の流れた跡？</vt:lpstr>
      <vt:lpstr>PowerPoint プレゼンテーション</vt:lpstr>
      <vt:lpstr>PowerPoint プレゼンテーション</vt:lpstr>
      <vt:lpstr>木星 Jupiter</vt:lpstr>
      <vt:lpstr>ガリレオ衛星</vt:lpstr>
      <vt:lpstr>土星(Saturn)</vt:lpstr>
      <vt:lpstr>ガリレオの土星スケッチ</vt:lpstr>
      <vt:lpstr>土星の衛星、タイタン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京都精華大学 基礎講義 自然科学論B　 〜宇宙科学と人文社会科学・芸術表現〜</dc:title>
  <dc:creator>磯部 洋明</dc:creator>
  <cp:lastModifiedBy>isobe</cp:lastModifiedBy>
  <cp:revision>77</cp:revision>
  <cp:lastPrinted>2011-05-23T13:17:15Z</cp:lastPrinted>
  <dcterms:created xsi:type="dcterms:W3CDTF">2010-07-05T03:35:53Z</dcterms:created>
  <dcterms:modified xsi:type="dcterms:W3CDTF">2014-11-03T03:06:16Z</dcterms:modified>
</cp:coreProperties>
</file>