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734" r:id="rId3"/>
    <p:sldId id="833" r:id="rId4"/>
    <p:sldId id="893" r:id="rId5"/>
    <p:sldId id="892" r:id="rId6"/>
    <p:sldId id="839" r:id="rId7"/>
    <p:sldId id="840" r:id="rId8"/>
    <p:sldId id="841" r:id="rId9"/>
    <p:sldId id="910" r:id="rId10"/>
    <p:sldId id="842" r:id="rId11"/>
    <p:sldId id="907" r:id="rId12"/>
    <p:sldId id="908" r:id="rId13"/>
    <p:sldId id="843" r:id="rId14"/>
    <p:sldId id="844" r:id="rId15"/>
    <p:sldId id="899" r:id="rId16"/>
    <p:sldId id="859" r:id="rId17"/>
    <p:sldId id="901" r:id="rId18"/>
    <p:sldId id="902" r:id="rId19"/>
    <p:sldId id="903" r:id="rId20"/>
    <p:sldId id="900" r:id="rId21"/>
    <p:sldId id="904" r:id="rId22"/>
    <p:sldId id="905" r:id="rId23"/>
    <p:sldId id="909" r:id="rId24"/>
    <p:sldId id="897" r:id="rId25"/>
    <p:sldId id="890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>
      <p:cViewPr varScale="1">
        <p:scale>
          <a:sx n="48" d="100"/>
          <a:sy n="48" d="100"/>
        </p:scale>
        <p:origin x="-1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9620B-7D3A-4328-BDD8-A4D1121B409C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483C-4254-43AB-A5B0-C610E6C71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87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331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784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44D2-B872-420F-9E39-ADA04CFA9F16}" type="datetimeFigureOut">
              <a:rPr kumimoji="1" lang="ja-JP" altLang="en-US" smtClean="0"/>
              <a:pPr/>
              <a:t>15/09/29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BF83-6720-412F-BFC0-618D603E93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447" y="-27384"/>
            <a:ext cx="3251065" cy="249925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3"/>
            <a:ext cx="2608090" cy="249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52536" y="2276872"/>
            <a:ext cx="9577064" cy="2259682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How extreme can a solar storm become</a:t>
            </a:r>
            <a:r>
              <a:rPr lang="en-US" altLang="ja-JP" sz="3200" dirty="0"/>
              <a:t>?</a:t>
            </a:r>
            <a:br>
              <a:rPr lang="en-US" altLang="ja-JP" sz="3200" dirty="0"/>
            </a:br>
            <a:r>
              <a:rPr lang="en-US" altLang="ja-JP" sz="3200" dirty="0" smtClean="0"/>
              <a:t>Implications from observations of solar-type stars </a:t>
            </a:r>
            <a:br>
              <a:rPr lang="en-US" altLang="ja-JP" sz="3200" dirty="0" smtClean="0"/>
            </a:br>
            <a:r>
              <a:rPr lang="en-US" altLang="ja-JP" sz="3200" dirty="0" smtClean="0"/>
              <a:t>and historical records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44016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Hiroaki Isobe</a:t>
            </a: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Graduate  School of Integrated Advanced Studies </a:t>
            </a: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in Human Survivability, Kyoto University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23528" y="5996226"/>
            <a:ext cx="84969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 smtClean="0"/>
              <a:t>Aknowledgements</a:t>
            </a:r>
            <a:r>
              <a:rPr lang="en-US" altLang="ja-JP" sz="1600" dirty="0" smtClean="0"/>
              <a:t> :   K. Shibata, H. </a:t>
            </a:r>
            <a:r>
              <a:rPr lang="en-US" altLang="ja-JP" sz="1600" dirty="0" err="1" smtClean="0"/>
              <a:t>Maehara</a:t>
            </a:r>
            <a:r>
              <a:rPr lang="en-US" altLang="ja-JP" sz="1600" dirty="0" smtClean="0"/>
              <a:t>, T. </a:t>
            </a:r>
            <a:r>
              <a:rPr lang="en-US" altLang="ja-JP" sz="1600" dirty="0" err="1" smtClean="0"/>
              <a:t>Shibayama</a:t>
            </a:r>
            <a:r>
              <a:rPr lang="en-US" altLang="ja-JP" sz="1600" dirty="0" smtClean="0"/>
              <a:t>, Y. </a:t>
            </a:r>
            <a:r>
              <a:rPr lang="en-US" altLang="ja-JP" sz="1600" dirty="0" err="1" smtClean="0"/>
              <a:t>Notsu</a:t>
            </a:r>
            <a:r>
              <a:rPr lang="en-US" altLang="ja-JP" sz="1600" dirty="0" smtClean="0"/>
              <a:t>, S. </a:t>
            </a:r>
            <a:r>
              <a:rPr lang="en-US" altLang="ja-JP" sz="1600" dirty="0" err="1" smtClean="0"/>
              <a:t>Notsu</a:t>
            </a:r>
            <a:r>
              <a:rPr lang="en-US" altLang="ja-JP" sz="1600" dirty="0" smtClean="0"/>
              <a:t>, S. Honda, D. </a:t>
            </a:r>
            <a:r>
              <a:rPr lang="en-US" altLang="ja-JP" sz="1600" dirty="0" err="1" smtClean="0"/>
              <a:t>Nogami</a:t>
            </a:r>
            <a:r>
              <a:rPr lang="en-US" altLang="ja-JP" sz="1600" dirty="0" smtClean="0"/>
              <a:t>, A. Hillier, A. </a:t>
            </a:r>
            <a:r>
              <a:rPr lang="en-US" altLang="ja-JP" sz="1600" dirty="0" err="1" smtClean="0"/>
              <a:t>Choudhuri</a:t>
            </a:r>
            <a:r>
              <a:rPr lang="en-US" altLang="ja-JP" sz="1600" dirty="0" smtClean="0"/>
              <a:t> (stellar), H. Hayakawa, H. </a:t>
            </a:r>
            <a:r>
              <a:rPr lang="en-US" altLang="ja-JP" sz="1600" dirty="0" err="1" smtClean="0"/>
              <a:t>Tamazawa</a:t>
            </a:r>
            <a:r>
              <a:rPr lang="en-US" altLang="ja-JP" sz="1600" dirty="0" smtClean="0"/>
              <a:t>,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A.D. Kawamura (</a:t>
            </a:r>
            <a:r>
              <a:rPr lang="en-US" altLang="ja-JP" sz="1600" dirty="0" err="1" smtClean="0"/>
              <a:t>Hisotory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Flare energy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rotational period</a:t>
            </a:r>
            <a:endParaRPr kumimoji="1" lang="ja-JP" altLang="en-US" dirty="0"/>
          </a:p>
        </p:txBody>
      </p:sp>
      <p:pic>
        <p:nvPicPr>
          <p:cNvPr id="67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7000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021288"/>
            <a:ext cx="555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5724128" y="1484784"/>
            <a:ext cx="1224136" cy="4392488"/>
          </a:xfrm>
          <a:prstGeom prst="rect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8264" y="2128788"/>
            <a:ext cx="219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Stars  w</a:t>
            </a:r>
            <a:r>
              <a:rPr lang="en-US" altLang="ja-JP" sz="2400" dirty="0" smtClean="0"/>
              <a:t>ith </a:t>
            </a:r>
          </a:p>
          <a:p>
            <a:r>
              <a:rPr lang="en-US" altLang="ja-JP" sz="2400" dirty="0" smtClean="0"/>
              <a:t>period  l</a:t>
            </a:r>
            <a:r>
              <a:rPr kumimoji="1" lang="en-US" altLang="ja-JP" sz="2400" dirty="0" smtClean="0"/>
              <a:t>onger</a:t>
            </a:r>
          </a:p>
          <a:p>
            <a:r>
              <a:rPr lang="en-US" altLang="ja-JP" sz="2400" dirty="0" smtClean="0"/>
              <a:t>than 10 days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err="1" smtClean="0"/>
              <a:t>cf</a:t>
            </a:r>
            <a:r>
              <a:rPr kumimoji="1" lang="en-US" altLang="ja-JP" sz="2400" dirty="0" smtClean="0"/>
              <a:t>  solar  rot p</a:t>
            </a:r>
            <a:r>
              <a:rPr lang="en-US" altLang="ja-JP" sz="2400" dirty="0" smtClean="0"/>
              <a:t>eriod ~ 25days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6488668"/>
            <a:ext cx="231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Maehara</a:t>
            </a:r>
            <a:r>
              <a:rPr kumimoji="1" lang="en-US" altLang="ja-JP" dirty="0" smtClean="0"/>
              <a:t> et al.  (2012)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2998" y="1484784"/>
            <a:ext cx="1757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Fast rotation</a:t>
            </a:r>
          </a:p>
          <a:p>
            <a:r>
              <a:rPr lang="en-US" altLang="ja-JP" sz="2400" dirty="0" smtClean="0"/>
              <a:t>    (young)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0660" y="1455400"/>
            <a:ext cx="185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Slow</a:t>
            </a:r>
            <a:r>
              <a:rPr kumimoji="1" lang="en-US" altLang="ja-JP" sz="2400" dirty="0" smtClean="0"/>
              <a:t> rotation</a:t>
            </a:r>
          </a:p>
          <a:p>
            <a:r>
              <a:rPr lang="en-US" altLang="ja-JP" sz="2400" dirty="0" smtClean="0"/>
              <a:t>         (old)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448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2800" dirty="0" err="1" smtClean="0"/>
              <a:t>Supectroscopic</a:t>
            </a:r>
            <a:r>
              <a:rPr kumimoji="1" lang="en-US" altLang="ja-JP" sz="2800" dirty="0" smtClean="0"/>
              <a:t> observations by SUBARU telescope</a:t>
            </a:r>
            <a:br>
              <a:rPr kumimoji="1" lang="en-US" altLang="ja-JP" sz="2800" dirty="0" smtClean="0"/>
            </a:br>
            <a:r>
              <a:rPr lang="en-US" altLang="ja-JP" sz="2200" dirty="0" smtClean="0"/>
              <a:t>(</a:t>
            </a:r>
            <a:r>
              <a:rPr lang="en-US" altLang="ja-JP" sz="2200" dirty="0" err="1" smtClean="0"/>
              <a:t>Nogami</a:t>
            </a:r>
            <a:r>
              <a:rPr lang="en-US" altLang="ja-JP" sz="2200" dirty="0" smtClean="0"/>
              <a:t> et al. 2014, </a:t>
            </a:r>
            <a:r>
              <a:rPr lang="en-US" altLang="ja-JP" sz="2200" dirty="0" err="1" smtClean="0"/>
              <a:t>Notsu</a:t>
            </a:r>
            <a:r>
              <a:rPr lang="en-US" altLang="ja-JP" sz="2200" dirty="0" smtClean="0"/>
              <a:t> et al. 2015a,2015b, Honda et al. 2015, all in PASJ) </a:t>
            </a:r>
            <a:endParaRPr kumimoji="1" lang="ja-JP" altLang="en-US" sz="2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412776"/>
            <a:ext cx="3492500" cy="23241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9552" y="1484784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High dispersion spectroscopy of 50 </a:t>
            </a:r>
            <a:r>
              <a:rPr kumimoji="1" lang="en-US" altLang="ja-JP" sz="2000" dirty="0" err="1" smtClean="0"/>
              <a:t>supar</a:t>
            </a:r>
            <a:r>
              <a:rPr kumimoji="1" lang="en-US" altLang="ja-JP" sz="2000" dirty="0" smtClean="0"/>
              <a:t>-flare stars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34 shows no evidence of binary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Measured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/>
              <a:t>eff</a:t>
            </a:r>
            <a:r>
              <a:rPr lang="en-US" altLang="ja-JP" sz="2000" dirty="0" smtClean="0"/>
              <a:t>, g, </a:t>
            </a:r>
            <a:r>
              <a:rPr lang="en-US" altLang="ja-JP" sz="2000" i="1" dirty="0" err="1" smtClean="0"/>
              <a:t>v</a:t>
            </a:r>
            <a:r>
              <a:rPr lang="en-US" altLang="ja-JP" sz="2000" dirty="0" err="1" smtClean="0"/>
              <a:t>sin</a:t>
            </a:r>
            <a:r>
              <a:rPr lang="en-US" altLang="ja-JP" sz="2000" i="1" dirty="0" err="1" smtClean="0"/>
              <a:t>i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metalicity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chromospheric</a:t>
            </a:r>
            <a:r>
              <a:rPr lang="en-US" altLang="ja-JP" sz="2000" dirty="0" smtClean="0"/>
              <a:t> activity (depth of </a:t>
            </a:r>
            <a:r>
              <a:rPr lang="en-US" altLang="ja-JP" sz="2000" dirty="0" err="1" smtClean="0"/>
              <a:t>CaII</a:t>
            </a:r>
            <a:r>
              <a:rPr lang="en-US" altLang="ja-JP" sz="2000" dirty="0" smtClean="0"/>
              <a:t> infrared triplet)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3356992"/>
            <a:ext cx="4787983" cy="33067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76056" y="450912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000" i="1" dirty="0" err="1" smtClean="0"/>
              <a:t>v</a:t>
            </a:r>
            <a:r>
              <a:rPr lang="en-US" altLang="ja-JP" sz="2000" dirty="0" err="1" smtClean="0"/>
              <a:t>sin</a:t>
            </a:r>
            <a:r>
              <a:rPr lang="en-US" altLang="ja-JP" sz="2000" i="1" dirty="0" err="1" smtClean="0"/>
              <a:t>I</a:t>
            </a:r>
            <a:r>
              <a:rPr lang="en-US" altLang="ja-JP" sz="2000" i="1" dirty="0" smtClean="0"/>
              <a:t> </a:t>
            </a:r>
            <a:r>
              <a:rPr kumimoji="1" lang="en-US" altLang="ja-JP" sz="2000" dirty="0" smtClean="0"/>
              <a:t>Rotationa</a:t>
            </a:r>
            <a:r>
              <a:rPr kumimoji="1" lang="en-US" altLang="ja-JP" sz="2000" i="1" dirty="0" smtClean="0"/>
              <a:t>l</a:t>
            </a:r>
            <a:r>
              <a:rPr kumimoji="1" lang="en-US" altLang="ja-JP" sz="2000" dirty="0" smtClean="0"/>
              <a:t> velocity calculated from </a:t>
            </a:r>
            <a:r>
              <a:rPr kumimoji="1" lang="en-US" altLang="ja-JP" sz="2000" dirty="0" err="1" smtClean="0"/>
              <a:t>Kepler</a:t>
            </a:r>
            <a:r>
              <a:rPr kumimoji="1" lang="en-US" altLang="ja-JP" sz="2000" dirty="0" smtClean="0"/>
              <a:t> light curve 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err="1" smtClean="0"/>
              <a:t>T</a:t>
            </a:r>
            <a:r>
              <a:rPr lang="en-US" altLang="ja-JP" sz="2000" baseline="-25000" dirty="0" err="1" smtClean="0"/>
              <a:t>eff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and g are also </a:t>
            </a:r>
            <a:r>
              <a:rPr lang="en-US" altLang="ja-JP" sz="2000" dirty="0" err="1" smtClean="0"/>
              <a:t>consitent</a:t>
            </a:r>
            <a:r>
              <a:rPr lang="en-US" altLang="ja-JP" sz="2000" dirty="0" smtClean="0"/>
              <a:t> with the </a:t>
            </a:r>
            <a:r>
              <a:rPr lang="en-US" altLang="ja-JP" sz="2000" dirty="0" err="1" smtClean="0"/>
              <a:t>Kepler</a:t>
            </a:r>
            <a:r>
              <a:rPr lang="en-US" altLang="ja-JP" sz="2000" dirty="0" smtClean="0"/>
              <a:t> catalogue are also  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6453336"/>
            <a:ext cx="190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Notsu</a:t>
            </a:r>
            <a:r>
              <a:rPr kumimoji="1" lang="en-US" altLang="ja-JP" dirty="0" smtClean="0"/>
              <a:t> et al. 2015b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774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-1825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2000" dirty="0" err="1" smtClean="0"/>
              <a:t>Chromospheric</a:t>
            </a:r>
            <a:r>
              <a:rPr kumimoji="1" lang="en-US" altLang="ja-JP" sz="2000" dirty="0" smtClean="0"/>
              <a:t> activity and &lt;</a:t>
            </a:r>
            <a:r>
              <a:rPr kumimoji="1" lang="en-US" altLang="ja-JP" sz="2000" dirty="0" err="1" smtClean="0"/>
              <a:t>fB</a:t>
            </a:r>
            <a:r>
              <a:rPr kumimoji="1" lang="en-US" altLang="ja-JP" sz="2000" dirty="0" smtClean="0"/>
              <a:t>&gt; probed by </a:t>
            </a:r>
            <a:r>
              <a:rPr kumimoji="1" lang="en-US" altLang="ja-JP" sz="2000" dirty="0" err="1" smtClean="0"/>
              <a:t>CaII</a:t>
            </a:r>
            <a:r>
              <a:rPr kumimoji="1" lang="en-US" altLang="ja-JP" sz="2000" dirty="0" smtClean="0"/>
              <a:t> infrared (8542Å) triplet</a:t>
            </a:r>
            <a:br>
              <a:rPr kumimoji="1" lang="en-US" altLang="ja-JP" sz="2000" dirty="0" smtClean="0"/>
            </a:b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Notsu</a:t>
            </a:r>
            <a:r>
              <a:rPr lang="en-US" altLang="ja-JP" sz="2000" dirty="0" smtClean="0"/>
              <a:t> et al. 2015b PASJ)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573016"/>
            <a:ext cx="3988313" cy="264080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24744"/>
            <a:ext cx="3744416" cy="24962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8720"/>
            <a:ext cx="4088494" cy="5805264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1979712" y="594928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123728" y="5733256"/>
            <a:ext cx="431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0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2040" y="836712"/>
            <a:ext cx="3241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Solar observation (</a:t>
            </a:r>
            <a:r>
              <a:rPr kumimoji="1" lang="en-US" altLang="ja-JP" sz="1600" dirty="0" err="1" smtClean="0"/>
              <a:t>Hida</a:t>
            </a:r>
            <a:r>
              <a:rPr kumimoji="1" lang="en-US" altLang="ja-JP" sz="1600" dirty="0" smtClean="0"/>
              <a:t> observatory)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95936" y="621166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Some slowly rotating </a:t>
            </a:r>
            <a:r>
              <a:rPr kumimoji="1" lang="en-US" altLang="ja-JP" dirty="0" err="1" smtClean="0"/>
              <a:t>superflare</a:t>
            </a:r>
            <a:r>
              <a:rPr kumimoji="1" lang="en-US" altLang="ja-JP" dirty="0" smtClean="0"/>
              <a:t> stars seem to have strong average B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52320" y="5805264"/>
            <a:ext cx="149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~ size of spots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3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80645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300192" y="4365104"/>
            <a:ext cx="1959307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solidFill>
                  <a:srgbClr val="FF0000"/>
                </a:solidFill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superflare</a:t>
            </a:r>
            <a:endParaRPr lang="ja-JP" altLang="en-US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475546"/>
            <a:ext cx="1796031" cy="37739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000"/>
            </a:pPr>
            <a:r>
              <a:rPr lang="en-US" altLang="ja-JP" dirty="0" err="1" smtClean="0">
                <a:latin typeface="Arial" pitchFamily="18"/>
                <a:ea typeface="VL ゴシック" pitchFamily="2"/>
                <a:cs typeface="VL ゴシック" pitchFamily="2"/>
              </a:rPr>
              <a:t>nanoflare</a:t>
            </a:r>
            <a:endParaRPr lang="ja-JP" altLang="en-US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411760" y="1992498"/>
            <a:ext cx="37374" cy="572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9992" y="2755821"/>
            <a:ext cx="1959307" cy="52916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microflare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直線コネクタ 9"/>
          <p:cNvSpPr/>
          <p:nvPr/>
        </p:nvSpPr>
        <p:spPr>
          <a:xfrm flipH="1">
            <a:off x="4081890" y="3054308"/>
            <a:ext cx="418102" cy="146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5816" y="3501008"/>
            <a:ext cx="2938961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solar flare</a:t>
            </a:r>
            <a:endParaRPr lang="ja-JP" alt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80920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statistics  between 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solar flares/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microflares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and  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superflares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6012160" y="3501008"/>
            <a:ext cx="2087959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ja-JP" sz="7200" dirty="0"/>
          </a:p>
          <a:p>
            <a:r>
              <a:rPr lang="ja-JP" altLang="en-US" sz="7200" dirty="0"/>
              <a:t>？</a:t>
            </a:r>
            <a:endParaRPr lang="en-US" altLang="ja-JP" sz="7200" dirty="0"/>
          </a:p>
        </p:txBody>
      </p:sp>
      <p:sp>
        <p:nvSpPr>
          <p:cNvPr id="4" name="直線コネクタ 3"/>
          <p:cNvSpPr/>
          <p:nvPr/>
        </p:nvSpPr>
        <p:spPr>
          <a:xfrm>
            <a:off x="2064226" y="1556792"/>
            <a:ext cx="5388094" cy="4408904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14295" tIns="73475" rIns="114295" bIns="7347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80112" y="4005064"/>
            <a:ext cx="23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Largest solar flare</a:t>
            </a:r>
            <a:endParaRPr kumimoji="1" lang="ja-JP" altLang="en-US" sz="2400" dirty="0"/>
          </a:p>
        </p:txBody>
      </p:sp>
      <p:sp>
        <p:nvSpPr>
          <p:cNvPr id="16" name="円/楕円 15"/>
          <p:cNvSpPr/>
          <p:nvPr/>
        </p:nvSpPr>
        <p:spPr>
          <a:xfrm rot="2508686" flipH="1" flipV="1">
            <a:off x="5404380" y="4323895"/>
            <a:ext cx="504825" cy="285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21725" y="1097387"/>
            <a:ext cx="191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Shibata et al. 2013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371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80645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300192" y="4365104"/>
            <a:ext cx="1959307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solidFill>
                  <a:srgbClr val="FF0000"/>
                </a:solidFill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superflare</a:t>
            </a:r>
            <a:endParaRPr lang="ja-JP" altLang="en-US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直線コネクタ 3"/>
          <p:cNvSpPr/>
          <p:nvPr/>
        </p:nvSpPr>
        <p:spPr>
          <a:xfrm>
            <a:off x="2064226" y="1556792"/>
            <a:ext cx="5388094" cy="4408904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14295" tIns="73475" rIns="114295" bIns="7347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475546"/>
            <a:ext cx="1796031" cy="37739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000"/>
            </a:pPr>
            <a:r>
              <a:rPr lang="en-US" altLang="ja-JP" dirty="0" err="1" smtClean="0">
                <a:latin typeface="Arial" pitchFamily="18"/>
                <a:ea typeface="VL ゴシック" pitchFamily="2"/>
                <a:cs typeface="VL ゴシック" pitchFamily="2"/>
              </a:rPr>
              <a:t>nanoflare</a:t>
            </a:r>
            <a:endParaRPr lang="ja-JP" altLang="en-US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411760" y="1992498"/>
            <a:ext cx="37374" cy="572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9992" y="2755821"/>
            <a:ext cx="1959307" cy="52916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microflare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直線コネクタ 9"/>
          <p:cNvSpPr/>
          <p:nvPr/>
        </p:nvSpPr>
        <p:spPr>
          <a:xfrm flipH="1">
            <a:off x="4081890" y="3054308"/>
            <a:ext cx="418102" cy="146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5816" y="3501008"/>
            <a:ext cx="2938961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solar flare</a:t>
            </a:r>
            <a:endParaRPr lang="ja-JP" alt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80920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statistics  between 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solar flares/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microflares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and  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superflares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144016" y="3046308"/>
            <a:ext cx="2195736" cy="30469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1000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10000 year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カギ線コネクタ 18"/>
          <p:cNvCxnSpPr/>
          <p:nvPr/>
        </p:nvCxnSpPr>
        <p:spPr>
          <a:xfrm>
            <a:off x="1979712" y="4365104"/>
            <a:ext cx="3528392" cy="1512168"/>
          </a:xfrm>
          <a:prstGeom prst="bentConnector3">
            <a:avLst>
              <a:gd name="adj1" fmla="val 100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/>
          <p:nvPr/>
        </p:nvCxnSpPr>
        <p:spPr>
          <a:xfrm>
            <a:off x="2195736" y="5517232"/>
            <a:ext cx="4680520" cy="432048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580112" y="4005064"/>
            <a:ext cx="23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Largest solar flare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2195736" y="1556792"/>
            <a:ext cx="5712077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err="1" smtClean="0">
                <a:solidFill>
                  <a:srgbClr val="FF0000"/>
                </a:solidFill>
              </a:rPr>
              <a:t>Superflares</a:t>
            </a:r>
            <a:r>
              <a:rPr lang="en-US" altLang="ja-JP" sz="3200" dirty="0" smtClean="0">
                <a:solidFill>
                  <a:srgbClr val="FF0000"/>
                </a:solidFill>
              </a:rPr>
              <a:t>  of 1000 times more 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Energetic than the largest solar </a:t>
            </a:r>
            <a:br>
              <a:rPr lang="en-US" altLang="ja-JP" sz="3200" dirty="0" smtClean="0">
                <a:solidFill>
                  <a:srgbClr val="FF0000"/>
                </a:solidFill>
              </a:rPr>
            </a:br>
            <a:r>
              <a:rPr lang="en-US" altLang="ja-JP" sz="3200" dirty="0" smtClean="0">
                <a:solidFill>
                  <a:srgbClr val="FF0000"/>
                </a:solidFill>
              </a:rPr>
              <a:t>flares occur once in 5000 years  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21" name="カギ線コネクタ 20"/>
          <p:cNvCxnSpPr/>
          <p:nvPr/>
        </p:nvCxnSpPr>
        <p:spPr>
          <a:xfrm rot="16200000" flipH="1">
            <a:off x="1619672" y="3645024"/>
            <a:ext cx="2880320" cy="2304256"/>
          </a:xfrm>
          <a:prstGeom prst="bentConnector3">
            <a:avLst>
              <a:gd name="adj1" fmla="val -2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 rot="2508686" flipH="1" flipV="1">
            <a:off x="5404380" y="4323895"/>
            <a:ext cx="504825" cy="285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21725" y="1097387"/>
            <a:ext cx="191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Shibata et al. 2013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3219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Can super flares occur in our Sun?</a:t>
            </a:r>
            <a:br>
              <a:rPr kumimoji="1" lang="en-US" altLang="ja-JP" sz="3600" dirty="0" smtClean="0"/>
            </a:br>
            <a:r>
              <a:rPr lang="en-US" altLang="ja-JP" sz="2400" dirty="0" smtClean="0"/>
              <a:t>(Shibata, Isobe, Hillier et al. 2013 PASJ)</a:t>
            </a:r>
            <a:endParaRPr kumimoji="1" lang="ja-JP" altLang="en-US" sz="2400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491310"/>
              </p:ext>
            </p:extLst>
          </p:nvPr>
        </p:nvGraphicFramePr>
        <p:xfrm>
          <a:off x="1691680" y="2420888"/>
          <a:ext cx="4896544" cy="94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数式" r:id="rId3" imgW="2108200" imgH="406400" progId="Equation.3">
                  <p:embed/>
                </p:oleObj>
              </mc:Choice>
              <mc:Fallback>
                <p:oleObj name="数式" r:id="rId3" imgW="2108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420888"/>
                        <a:ext cx="4896544" cy="94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86731"/>
              </p:ext>
            </p:extLst>
          </p:nvPr>
        </p:nvGraphicFramePr>
        <p:xfrm>
          <a:off x="2339752" y="3573016"/>
          <a:ext cx="5112568" cy="104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数式" r:id="rId5" imgW="2362200" imgH="482600" progId="Equation.3">
                  <p:embed/>
                </p:oleObj>
              </mc:Choice>
              <mc:Fallback>
                <p:oleObj name="数式" r:id="rId5" imgW="236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3573016"/>
                        <a:ext cx="5112568" cy="104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67545" y="155679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Largest e</a:t>
            </a:r>
            <a:r>
              <a:rPr kumimoji="1" lang="en-US" altLang="ja-JP" sz="2400" dirty="0" smtClean="0"/>
              <a:t>nergy of a flare ~ a fraction of total magnetic energy in active region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5013176"/>
            <a:ext cx="80586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Need a big spot.  Magnetic flux </a:t>
            </a:r>
            <a:r>
              <a:rPr lang="en-US" altLang="ja-JP" sz="2400" i="1" dirty="0" err="1" smtClean="0">
                <a:latin typeface="Times"/>
                <a:cs typeface="Times"/>
              </a:rPr>
              <a:t>BA</a:t>
            </a:r>
            <a:r>
              <a:rPr lang="en-US" altLang="ja-JP" sz="2400" i="1" baseline="-25000" dirty="0" err="1" smtClean="0">
                <a:latin typeface="Times"/>
                <a:cs typeface="Times"/>
              </a:rPr>
              <a:t>spot</a:t>
            </a:r>
            <a:r>
              <a:rPr lang="en-US" altLang="ja-JP" sz="2400" dirty="0" smtClean="0"/>
              <a:t> ~ 10</a:t>
            </a:r>
            <a:r>
              <a:rPr lang="en-US" altLang="ja-JP" sz="2400" baseline="30000" dirty="0" smtClean="0"/>
              <a:t>24 </a:t>
            </a:r>
            <a:r>
              <a:rPr lang="en-US" altLang="ja-JP" sz="2400" dirty="0" err="1" smtClean="0"/>
              <a:t>Mx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Comparable to the total flux generated in 11 year cycle.</a:t>
            </a: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Non-standard scenario such as </a:t>
            </a:r>
            <a:r>
              <a:rPr lang="en-US" altLang="ja-JP" sz="2400" dirty="0" err="1" smtClean="0"/>
              <a:t>radiative</a:t>
            </a:r>
            <a:r>
              <a:rPr lang="en-US" altLang="ja-JP" sz="2400" dirty="0" smtClean="0"/>
              <a:t> zone-core dynamo?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913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91513" cy="1785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3200" dirty="0" smtClean="0"/>
              <a:t>Impact of 10^35 erg </a:t>
            </a:r>
            <a:r>
              <a:rPr lang="en-US" altLang="ja-JP" sz="3200" dirty="0" err="1" smtClean="0"/>
              <a:t>superflares</a:t>
            </a:r>
            <a:endParaRPr lang="ja-JP" altLang="en-US" sz="3200" dirty="0"/>
          </a:p>
        </p:txBody>
      </p:sp>
      <p:sp>
        <p:nvSpPr>
          <p:cNvPr id="34819" name="コンテンツ プレースホルダ 4"/>
          <p:cNvSpPr>
            <a:spLocks noGrp="1"/>
          </p:cNvSpPr>
          <p:nvPr>
            <p:ph idx="1"/>
          </p:nvPr>
        </p:nvSpPr>
        <p:spPr>
          <a:xfrm>
            <a:off x="251520" y="1268760"/>
            <a:ext cx="4978896" cy="558924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600" dirty="0" smtClean="0"/>
              <a:t>Energetic particles produce </a:t>
            </a:r>
            <a:r>
              <a:rPr lang="en-US" altLang="ja-JP" sz="2600" dirty="0" err="1" smtClean="0"/>
              <a:t>NOx</a:t>
            </a:r>
            <a:r>
              <a:rPr lang="en-US" altLang="ja-JP" sz="2600" dirty="0" smtClean="0"/>
              <a:t> in the upper atmosphere and cause Ozone depletion</a:t>
            </a:r>
          </a:p>
          <a:p>
            <a:endParaRPr lang="en-US" altLang="ja-JP" sz="2600" dirty="0" smtClean="0"/>
          </a:p>
          <a:p>
            <a:r>
              <a:rPr lang="en-US" altLang="ja-JP" sz="2600" dirty="0" smtClean="0"/>
              <a:t>If solar energetic particle (SEP) intensity proportional to flare energy (which seems unlikely… e.g. </a:t>
            </a:r>
            <a:r>
              <a:rPr lang="en-US" altLang="ja-JP" sz="2600" dirty="0" err="1" smtClean="0"/>
              <a:t>Usoskin</a:t>
            </a:r>
            <a:r>
              <a:rPr lang="en-US" altLang="ja-JP" sz="2600" dirty="0" smtClean="0"/>
              <a:t> et al. 2013);</a:t>
            </a:r>
            <a:endParaRPr lang="en-US" altLang="ja-JP" sz="2600" dirty="0"/>
          </a:p>
          <a:p>
            <a:pPr lvl="1"/>
            <a:r>
              <a:rPr lang="en-US" altLang="ja-JP" sz="2300" dirty="0" smtClean="0"/>
              <a:t>Radiation intensity on the ground will be ~40mSv</a:t>
            </a:r>
          </a:p>
          <a:p>
            <a:pPr lvl="1"/>
            <a:r>
              <a:rPr lang="en-US" altLang="ja-JP" sz="2300" dirty="0" smtClean="0"/>
              <a:t>All astronauts and some of airline passengers may be exposed to fatal radiation  (&gt; 4000 </a:t>
            </a:r>
            <a:r>
              <a:rPr lang="en-US" altLang="ja-JP" sz="2300" dirty="0" err="1" smtClean="0"/>
              <a:t>mSv</a:t>
            </a:r>
            <a:r>
              <a:rPr lang="en-US" altLang="ja-JP" sz="2300" dirty="0" smtClean="0"/>
              <a:t>)</a:t>
            </a:r>
          </a:p>
          <a:p>
            <a:pPr lvl="1"/>
            <a:r>
              <a:rPr lang="en-US" altLang="ja-JP" sz="2300" dirty="0"/>
              <a:t>Almost all artificial satellites die</a:t>
            </a:r>
          </a:p>
          <a:p>
            <a:pPr lvl="1"/>
            <a:r>
              <a:rPr lang="en-US" altLang="ja-JP" sz="2300" dirty="0" smtClean="0"/>
              <a:t>Radio communication trouble and blackout would occur all over the planet.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700808"/>
            <a:ext cx="3861170" cy="295232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020272" y="4869160"/>
            <a:ext cx="186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Segura et al. 2010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436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Historical evidence 1: </a:t>
            </a:r>
            <a:r>
              <a:rPr kumimoji="1" lang="en-US" altLang="ja-JP" sz="3200" dirty="0" err="1" smtClean="0"/>
              <a:t>cosmogenic</a:t>
            </a:r>
            <a:r>
              <a:rPr kumimoji="1" lang="en-US" altLang="ja-JP" sz="3200" dirty="0" smtClean="0"/>
              <a:t> radionuclides 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4986834" cy="324036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3569" y="126876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Sharp increase </a:t>
            </a:r>
            <a:r>
              <a:rPr lang="en-US" altLang="ja-JP" sz="2000" dirty="0" smtClean="0"/>
              <a:t>of</a:t>
            </a:r>
            <a:r>
              <a:rPr kumimoji="1" lang="en-US" altLang="ja-JP" sz="2000" dirty="0" smtClean="0"/>
              <a:t> </a:t>
            </a:r>
            <a:r>
              <a:rPr kumimoji="1" lang="en-US" altLang="ja-JP" sz="2000" baseline="30000" dirty="0" smtClean="0"/>
              <a:t>14</a:t>
            </a:r>
            <a:r>
              <a:rPr kumimoji="1" lang="en-US" altLang="ja-JP" sz="2000" dirty="0" smtClean="0"/>
              <a:t>C in tree rings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records (</a:t>
            </a:r>
            <a:r>
              <a:rPr kumimoji="1" lang="en-US" altLang="ja-JP" sz="2000" dirty="0" smtClean="0"/>
              <a:t>Miyake et al. 2012 Nature, Miyake et al. 2013 Nature Comm.)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024" y="5208726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Evidence also found </a:t>
            </a:r>
            <a:r>
              <a:rPr lang="en-US" altLang="ja-JP" sz="2000" dirty="0" smtClean="0"/>
              <a:t>in </a:t>
            </a:r>
            <a:r>
              <a:rPr lang="en-US" altLang="ja-JP" sz="2000" baseline="30000" dirty="0" smtClean="0"/>
              <a:t>14</a:t>
            </a:r>
            <a:r>
              <a:rPr lang="en-US" altLang="ja-JP" sz="2000" dirty="0" smtClean="0"/>
              <a:t>C of </a:t>
            </a:r>
            <a:r>
              <a:rPr kumimoji="1" lang="en-US" altLang="ja-JP" sz="2000" dirty="0" smtClean="0"/>
              <a:t>other </a:t>
            </a:r>
            <a:r>
              <a:rPr lang="en-US" altLang="ja-JP" sz="2000" dirty="0"/>
              <a:t>trees </a:t>
            </a:r>
            <a:r>
              <a:rPr lang="en-US" altLang="ja-JP" sz="2000" dirty="0" smtClean="0"/>
              <a:t>(Usoskin+2013</a:t>
            </a:r>
            <a:r>
              <a:rPr lang="en-US" altLang="ja-JP" sz="2000" dirty="0"/>
              <a:t>; </a:t>
            </a:r>
            <a:r>
              <a:rPr lang="en-US" altLang="ja-JP" sz="2000" dirty="0" smtClean="0"/>
              <a:t>Jull+2014; Güttler+2013</a:t>
            </a:r>
            <a:r>
              <a:rPr lang="en-US" altLang="ja-JP" sz="2000" dirty="0"/>
              <a:t>)</a:t>
            </a:r>
            <a:r>
              <a:rPr lang="en-US" altLang="ja-JP" sz="2000" dirty="0" smtClean="0"/>
              <a:t>, corals (Liu+2014) and </a:t>
            </a:r>
            <a:r>
              <a:rPr lang="en-US" altLang="ja-JP" sz="2000" baseline="30000" dirty="0" smtClean="0"/>
              <a:t>10</a:t>
            </a:r>
            <a:r>
              <a:rPr lang="en-US" altLang="ja-JP" sz="2000" dirty="0" smtClean="0"/>
              <a:t>Be in </a:t>
            </a:r>
            <a:r>
              <a:rPr lang="en-US" altLang="ja-JP" sz="2000" dirty="0" err="1" smtClean="0"/>
              <a:t>antarctic</a:t>
            </a:r>
            <a:r>
              <a:rPr lang="en-US" altLang="ja-JP" sz="2000" dirty="0" smtClean="0"/>
              <a:t> ice core (Miyake+2015). 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But no evidence in Greenland </a:t>
            </a:r>
            <a:r>
              <a:rPr lang="en-US" altLang="ja-JP" sz="2000" baseline="30000" dirty="0" smtClean="0"/>
              <a:t>10</a:t>
            </a:r>
            <a:r>
              <a:rPr lang="en-US" altLang="ja-JP" sz="2000" dirty="0" smtClean="0"/>
              <a:t>Be  </a:t>
            </a:r>
            <a:r>
              <a:rPr lang="en-US" altLang="ja-JP" sz="2000" dirty="0"/>
              <a:t>(</a:t>
            </a:r>
            <a:r>
              <a:rPr lang="fr-FR" altLang="ja-JP" sz="2000" dirty="0" smtClean="0"/>
              <a:t>Yiou+1997</a:t>
            </a:r>
            <a:r>
              <a:rPr lang="fr-FR" altLang="ja-JP" sz="2000" dirty="0"/>
              <a:t>; </a:t>
            </a:r>
            <a:r>
              <a:rPr lang="fr-FR" altLang="ja-JP" sz="2000" dirty="0" smtClean="0"/>
              <a:t>Berggren+2009</a:t>
            </a:r>
            <a:r>
              <a:rPr lang="fr-FR" altLang="ja-JP" sz="2000" dirty="0"/>
              <a:t>; </a:t>
            </a:r>
            <a:r>
              <a:rPr lang="fr-FR" altLang="ja-JP" sz="2000" dirty="0" smtClean="0"/>
              <a:t>Usoskin+2013)</a:t>
            </a:r>
          </a:p>
          <a:p>
            <a:pPr marL="285750" indent="-285750">
              <a:buFont typeface="Arial"/>
              <a:buChar char="•"/>
            </a:pPr>
            <a:r>
              <a:rPr lang="fr-FR" altLang="ja-JP" sz="2000" baseline="30000" dirty="0" smtClean="0"/>
              <a:t>14</a:t>
            </a:r>
            <a:r>
              <a:rPr lang="fr-FR" altLang="ja-JP" sz="2000" dirty="0" smtClean="0"/>
              <a:t>C production rate ~ 10</a:t>
            </a:r>
            <a:r>
              <a:rPr lang="fr-FR" altLang="ja-JP" sz="2000" baseline="30000" dirty="0" smtClean="0"/>
              <a:t>8</a:t>
            </a:r>
            <a:r>
              <a:rPr lang="fr-FR" altLang="ja-JP" sz="2000" dirty="0" smtClean="0"/>
              <a:t> </a:t>
            </a:r>
            <a:r>
              <a:rPr lang="fr-FR" altLang="ja-JP" sz="2000" dirty="0" err="1" smtClean="0"/>
              <a:t>atoms</a:t>
            </a:r>
            <a:r>
              <a:rPr lang="fr-FR" altLang="ja-JP" sz="2000" dirty="0"/>
              <a:t>/</a:t>
            </a:r>
            <a:r>
              <a:rPr lang="fr-FR" altLang="ja-JP" sz="2000" dirty="0" smtClean="0"/>
              <a:t>cm</a:t>
            </a:r>
            <a:r>
              <a:rPr lang="fr-FR" altLang="ja-JP" sz="2000" baseline="30000" dirty="0" smtClean="0"/>
              <a:t>2</a:t>
            </a:r>
            <a:r>
              <a:rPr lang="fr-FR" altLang="ja-JP" sz="2000" dirty="0" smtClean="0"/>
              <a:t>/</a:t>
            </a:r>
            <a:r>
              <a:rPr lang="fr-FR" altLang="ja-JP" sz="2000" dirty="0" err="1" smtClean="0"/>
              <a:t>yr</a:t>
            </a:r>
            <a:r>
              <a:rPr lang="fr-FR" altLang="ja-JP" sz="2000" dirty="0" smtClean="0"/>
              <a:t>. </a:t>
            </a:r>
            <a:r>
              <a:rPr lang="fr-FR" altLang="ja-JP" sz="2000" dirty="0" err="1" smtClean="0"/>
              <a:t>Require</a:t>
            </a:r>
            <a:r>
              <a:rPr lang="fr-FR" altLang="ja-JP" sz="2000" dirty="0" smtClean="0"/>
              <a:t> X230 (~9x10</a:t>
            </a:r>
            <a:r>
              <a:rPr lang="fr-FR" altLang="ja-JP" sz="2000" baseline="30000" dirty="0" smtClean="0"/>
              <a:t>33</a:t>
            </a:r>
            <a:r>
              <a:rPr lang="fr-FR" altLang="ja-JP" sz="2000" dirty="0" smtClean="0"/>
              <a:t> ergs) </a:t>
            </a:r>
            <a:r>
              <a:rPr lang="fr-FR" altLang="ja-JP" sz="2000" dirty="0" err="1" smtClean="0"/>
              <a:t>flare</a:t>
            </a:r>
            <a:endParaRPr lang="fr-FR" altLang="ja-JP" sz="2000" dirty="0"/>
          </a:p>
          <a:p>
            <a:r>
              <a:rPr lang="fr-FR" altLang="ja-JP" sz="2000" dirty="0"/>
              <a:t> </a:t>
            </a:r>
            <a:r>
              <a:rPr lang="fr-FR" altLang="ja-JP" sz="2000" dirty="0" smtClean="0"/>
              <a:t>     (Cliver+ 2014)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7843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600" dirty="0" smtClean="0"/>
              <a:t>Any records in 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historical literature?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altLang="ja-JP" sz="2800" dirty="0" smtClean="0"/>
          </a:p>
          <a:p>
            <a:r>
              <a:rPr lang="en-US" altLang="ja-JP" sz="2800" dirty="0" smtClean="0"/>
              <a:t>“</a:t>
            </a:r>
            <a:r>
              <a:rPr lang="en-US" altLang="ja-JP" sz="2800" dirty="0"/>
              <a:t>This year </a:t>
            </a:r>
            <a:r>
              <a:rPr lang="en-US" altLang="ja-JP" sz="2800" dirty="0" smtClean="0"/>
              <a:t>(774) also </a:t>
            </a:r>
            <a:r>
              <a:rPr lang="en-US" altLang="ja-JP" sz="2800" dirty="0"/>
              <a:t>appeared in the </a:t>
            </a:r>
            <a:r>
              <a:rPr lang="en-US" altLang="ja-JP" sz="2800" dirty="0" smtClean="0"/>
              <a:t>heavens a </a:t>
            </a:r>
            <a:r>
              <a:rPr lang="en-US" altLang="ja-JP" sz="2800" dirty="0"/>
              <a:t>red crucifix, after sunset; the </a:t>
            </a:r>
            <a:r>
              <a:rPr lang="en-US" altLang="ja-JP" sz="2800" dirty="0" err="1"/>
              <a:t>Mercians</a:t>
            </a:r>
            <a:r>
              <a:rPr lang="en-US" altLang="ja-JP" sz="2800" dirty="0"/>
              <a:t> and the men of Kent fought at </a:t>
            </a:r>
            <a:r>
              <a:rPr lang="en-US" altLang="ja-JP" sz="2800" dirty="0" err="1"/>
              <a:t>Otford</a:t>
            </a:r>
            <a:r>
              <a:rPr lang="en-US" altLang="ja-JP" sz="2800" dirty="0"/>
              <a:t>; and wonderful serpents were seen in the land of the </a:t>
            </a:r>
            <a:r>
              <a:rPr lang="en-US" altLang="ja-JP" sz="2800" dirty="0" err="1"/>
              <a:t>South­Saxons</a:t>
            </a:r>
            <a:r>
              <a:rPr lang="en-US" altLang="ja-JP" sz="2800" dirty="0"/>
              <a:t>.”</a:t>
            </a:r>
            <a:br>
              <a:rPr lang="en-US" altLang="ja-JP" sz="2800" dirty="0"/>
            </a:br>
            <a:r>
              <a:rPr lang="en-US" altLang="ja-JP" sz="2800" dirty="0" smtClean="0"/>
              <a:t> Allen (2012)</a:t>
            </a:r>
            <a:endParaRPr lang="en-US" altLang="ja-JP" sz="2800" dirty="0"/>
          </a:p>
          <a:p>
            <a:r>
              <a:rPr lang="en-US" altLang="ja-JP" sz="2600" dirty="0" smtClean="0"/>
              <a:t>There also is and German records on “Red shield-like thing above the church” [</a:t>
            </a:r>
            <a:r>
              <a:rPr lang="en-US" altLang="ja-JP" sz="2600" dirty="0" err="1"/>
              <a:t>Annales</a:t>
            </a:r>
            <a:r>
              <a:rPr lang="en-US" altLang="ja-JP" sz="2600" dirty="0"/>
              <a:t> </a:t>
            </a:r>
            <a:r>
              <a:rPr lang="en-US" altLang="ja-JP" sz="2600" dirty="0" err="1"/>
              <a:t>Regni</a:t>
            </a:r>
            <a:r>
              <a:rPr lang="en-US" altLang="ja-JP" sz="2600" dirty="0"/>
              <a:t> </a:t>
            </a:r>
            <a:r>
              <a:rPr lang="en-US" altLang="ja-JP" sz="2600" dirty="0" err="1"/>
              <a:t>Francorum</a:t>
            </a:r>
            <a:r>
              <a:rPr lang="en-US" altLang="ja-JP" sz="2600" dirty="0"/>
              <a:t>: 776]</a:t>
            </a:r>
          </a:p>
          <a:p>
            <a:r>
              <a:rPr lang="en-US" altLang="ja-JP" sz="2600" dirty="0" smtClean="0"/>
              <a:t>In China (776)</a:t>
            </a:r>
            <a:r>
              <a:rPr lang="ja-JP" altLang="en-US" sz="2600" dirty="0" smtClean="0"/>
              <a:t>：</a:t>
            </a:r>
            <a:r>
              <a:rPr lang="ja-JP" altLang="en-US" sz="2600" dirty="0"/>
              <a:t>「大曆十年</a:t>
            </a:r>
            <a:r>
              <a:rPr lang="en-US" altLang="ja-JP" sz="2600" dirty="0"/>
              <a:t>…</a:t>
            </a:r>
            <a:r>
              <a:rPr lang="ja-JP" altLang="en-US" sz="2600" dirty="0"/>
              <a:t>十二月丙子</a:t>
            </a:r>
            <a:r>
              <a:rPr lang="ja-JP" altLang="en-US" sz="2600" dirty="0" smtClean="0"/>
              <a:t>（</a:t>
            </a:r>
            <a:r>
              <a:rPr lang="en-US" altLang="ja-JP" sz="2600" dirty="0" smtClean="0"/>
              <a:t>Jan 12, 776</a:t>
            </a:r>
            <a:r>
              <a:rPr lang="ja-JP" altLang="en-US" sz="2600" dirty="0" smtClean="0"/>
              <a:t>）</a:t>
            </a:r>
            <a:r>
              <a:rPr lang="ja-JP" altLang="en-US" sz="2600" dirty="0"/>
              <a:t>，月出東方，上有</a:t>
            </a:r>
            <a:r>
              <a:rPr lang="ja-JP" altLang="en-US" sz="2600" dirty="0">
                <a:solidFill>
                  <a:srgbClr val="FF0000"/>
                </a:solidFill>
              </a:rPr>
              <a:t>白氣</a:t>
            </a:r>
            <a:r>
              <a:rPr lang="ja-JP" altLang="en-US" sz="2600" dirty="0"/>
              <a:t>十餘道，如匹練，貫五車及畢、觜觿、參、東井、輿鬼、柳、軒轅，中夜散去」</a:t>
            </a:r>
            <a:r>
              <a:rPr lang="en-US" altLang="ja-JP" sz="2600" dirty="0"/>
              <a:t>[</a:t>
            </a:r>
            <a:r>
              <a:rPr lang="ja-JP" altLang="en-US" sz="2600" dirty="0" smtClean="0"/>
              <a:t>新唐書天文二</a:t>
            </a:r>
            <a:r>
              <a:rPr lang="en-US" altLang="ja-JP" sz="2600" dirty="0" smtClean="0"/>
              <a:t>]</a:t>
            </a:r>
          </a:p>
          <a:p>
            <a:r>
              <a:rPr lang="en-US" altLang="ja-JP" sz="2600" dirty="0" smtClean="0"/>
              <a:t>Pioneering works of the survey of aurora observation in Chinese, Korean and Japanese literature by </a:t>
            </a:r>
            <a:r>
              <a:rPr lang="en-US" altLang="ja-JP" sz="2600" dirty="0" err="1" smtClean="0"/>
              <a:t>Keimatsu</a:t>
            </a:r>
            <a:r>
              <a:rPr lang="en-US" altLang="ja-JP" sz="2600" dirty="0" smtClean="0"/>
              <a:t> (1973) and </a:t>
            </a:r>
            <a:r>
              <a:rPr lang="en-US" altLang="ja-JP" sz="2600" dirty="0" err="1" smtClean="0"/>
              <a:t>Yau</a:t>
            </a:r>
            <a:r>
              <a:rPr lang="en-US" altLang="ja-JP" sz="2600" dirty="0" smtClean="0"/>
              <a:t> (1995)</a:t>
            </a:r>
          </a:p>
          <a:p>
            <a:r>
              <a:rPr lang="en-US" altLang="ja-JP" sz="2600" dirty="0" smtClean="0"/>
              <a:t>Association with the AD775 event pointed out by Allen (2012), </a:t>
            </a:r>
            <a:r>
              <a:rPr lang="en-US" altLang="ja-JP" sz="2600" dirty="0" err="1" smtClean="0"/>
              <a:t>Usoskin</a:t>
            </a:r>
            <a:r>
              <a:rPr lang="en-US" altLang="ja-JP" sz="2600" dirty="0" smtClean="0"/>
              <a:t> (2013), </a:t>
            </a:r>
            <a:r>
              <a:rPr lang="en-US" altLang="ja-JP" sz="2600" dirty="0" err="1" smtClean="0"/>
              <a:t>Cliver</a:t>
            </a:r>
            <a:r>
              <a:rPr lang="en-US" altLang="ja-JP" sz="2600" dirty="0" smtClean="0"/>
              <a:t>+(2014)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85834"/>
            <a:ext cx="2850130" cy="21910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47864" y="134076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Red aurora in Japan (1770)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National </a:t>
            </a:r>
            <a:r>
              <a:rPr lang="en-US" altLang="ja-JP" dirty="0">
                <a:solidFill>
                  <a:prstClr val="black"/>
                </a:solidFill>
              </a:rPr>
              <a:t>Diet Library of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dirty="0" smtClean="0">
                <a:solidFill>
                  <a:prstClr val="black"/>
                </a:solidFill>
              </a:rPr>
              <a:t>Japan Digital </a:t>
            </a:r>
            <a:r>
              <a:rPr lang="en-US" altLang="ja-JP" dirty="0">
                <a:solidFill>
                  <a:prstClr val="black"/>
                </a:solidFill>
              </a:rPr>
              <a:t>archive</a:t>
            </a:r>
            <a:endParaRPr lang="ja-JP" altLang="en-US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59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Advantage of Chinese chronicles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980728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Continuous and systematic observation by experts (astronomers) conducted by the central government of each dynasty and summarized in “</a:t>
            </a:r>
            <a:r>
              <a:rPr lang="en-US" altLang="ja-JP" sz="2400" dirty="0" smtClean="0"/>
              <a:t>Astronomical Treatise</a:t>
            </a:r>
            <a:r>
              <a:rPr lang="ja-JP" altLang="en-US" sz="2400" dirty="0" smtClean="0"/>
              <a:t>（天文誌）</a:t>
            </a:r>
            <a:r>
              <a:rPr lang="ja-JP" altLang="ja-JP" sz="2400" dirty="0" smtClean="0"/>
              <a:t> </a:t>
            </a:r>
            <a:endParaRPr kumimoji="1" lang="en-US" altLang="ja-JP" sz="2400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Date and place of the observations clearly recorded, often with information of time (day or night), direction, shape, and colors.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Recorded in (apparently) objective style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3" y="4581128"/>
            <a:ext cx="40324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And now there is a digitized database!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</a:rPr>
              <a:t> 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3" descr="F:\大学関係\研究\玉澤-古天文\han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4104456" cy="23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/>
              <a:t>Carrington flare</a:t>
            </a:r>
            <a:br>
              <a:rPr lang="en-US" altLang="ja-JP" sz="4900" dirty="0" smtClean="0"/>
            </a:br>
            <a:r>
              <a:rPr lang="ja-JP" altLang="en-US" sz="2700" dirty="0" smtClean="0"/>
              <a:t> </a:t>
            </a:r>
            <a:r>
              <a:rPr lang="en-US" altLang="ja-JP" sz="2700" dirty="0" smtClean="0"/>
              <a:t>(1859, Sep 1, am 11:18 </a:t>
            </a:r>
            <a:r>
              <a:rPr lang="ja-JP" altLang="en-US" sz="2700" dirty="0" smtClean="0"/>
              <a:t>）</a:t>
            </a:r>
            <a:endParaRPr kumimoji="1" lang="ja-JP" altLang="en-US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536" t="3112" r="-6185" b="3112"/>
          <a:stretch/>
        </p:blipFill>
        <p:spPr bwMode="auto">
          <a:xfrm>
            <a:off x="5652120" y="1340768"/>
            <a:ext cx="2923287" cy="2322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79512" y="1556792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400" dirty="0" smtClean="0"/>
              <a:t>The </a:t>
            </a:r>
            <a:r>
              <a:rPr lang="en-US" altLang="ja-JP" sz="2400" dirty="0" smtClean="0">
                <a:solidFill>
                  <a:srgbClr val="000000"/>
                </a:solidFill>
              </a:rPr>
              <a:t>first record of flare observation </a:t>
            </a:r>
            <a:r>
              <a:rPr lang="en-US" altLang="ja-JP" sz="2400" dirty="0" smtClean="0"/>
              <a:t>by Richard Carrington in 1859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400" dirty="0"/>
              <a:t>Estimated to be the largest </a:t>
            </a:r>
            <a:r>
              <a:rPr lang="en-US" altLang="ja-JP" sz="2400" dirty="0" smtClean="0"/>
              <a:t>flare/magnetic </a:t>
            </a:r>
            <a:r>
              <a:rPr lang="en-US" altLang="ja-JP" sz="2400" dirty="0"/>
              <a:t>storm. DST ~ -1760nT, total energy ~ </a:t>
            </a:r>
            <a:r>
              <a:rPr lang="en-US" altLang="ja-JP" sz="2400" dirty="0" smtClean="0"/>
              <a:t>10</a:t>
            </a:r>
            <a:r>
              <a:rPr lang="en-US" altLang="ja-JP" sz="2400" baseline="30000" dirty="0" smtClean="0"/>
              <a:t>32-33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ergs (Tsurutani+2003) </a:t>
            </a:r>
          </a:p>
          <a:p>
            <a:pPr marL="342900" indent="-342900">
              <a:buFont typeface="Arial"/>
              <a:buChar char="•"/>
            </a:pP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Terrestrial impacts: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/>
              <a:t>B</a:t>
            </a:r>
            <a:r>
              <a:rPr lang="en-US" altLang="ja-JP" sz="2400" dirty="0" smtClean="0"/>
              <a:t>right aurora appeared next day in Cuba, the Bahamas, Jamaica, El Salvador, and Hawaii.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/>
              <a:t>Telegraphy systems in Europe and North America failed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96137" y="4869160"/>
            <a:ext cx="331326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/>
              <a:t>F</a:t>
            </a:r>
            <a:r>
              <a:rPr lang="en-US" altLang="ja-JP" sz="2400" dirty="0" smtClean="0"/>
              <a:t>lare on </a:t>
            </a:r>
            <a:r>
              <a:rPr kumimoji="1" lang="en-US" altLang="ja-JP" sz="2400" dirty="0" smtClean="0"/>
              <a:t>2012 July 23 observed by STEREO </a:t>
            </a:r>
            <a:r>
              <a:rPr lang="en-US" altLang="ja-JP" sz="2400" dirty="0" smtClean="0"/>
              <a:t>may have been super-</a:t>
            </a:r>
            <a:r>
              <a:rPr lang="en-US" altLang="ja-JP" sz="2400" dirty="0" err="1" smtClean="0"/>
              <a:t>carrington</a:t>
            </a:r>
            <a:r>
              <a:rPr lang="en-US" altLang="ja-JP" sz="2400" dirty="0" smtClean="0"/>
              <a:t>.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209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187"/>
            <a:ext cx="9143999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Sunspots and aurora records during Song dynasty (960</a:t>
            </a:r>
            <a:r>
              <a:rPr lang="en-US" altLang="ja-JP" sz="2800" dirty="0"/>
              <a:t>–</a:t>
            </a:r>
            <a:r>
              <a:rPr lang="en-US" altLang="ja-JP" sz="2800" dirty="0" smtClean="0"/>
              <a:t>1279)</a:t>
            </a:r>
            <a:br>
              <a:rPr lang="en-US" altLang="ja-JP" sz="2800" dirty="0" smtClean="0"/>
            </a:br>
            <a:r>
              <a:rPr lang="en-US" altLang="ja-JP" sz="2000" dirty="0" smtClean="0"/>
              <a:t>(Hayakawa, </a:t>
            </a:r>
            <a:r>
              <a:rPr lang="en-US" altLang="ja-JP" sz="2000" dirty="0" err="1" smtClean="0"/>
              <a:t>Tamazawa</a:t>
            </a:r>
            <a:r>
              <a:rPr lang="en-US" altLang="ja-JP" sz="2000" dirty="0" smtClean="0"/>
              <a:t>, Kawamura &amp; Isobe, Earth, Planets and Space in press.)</a:t>
            </a:r>
            <a:endParaRPr kumimoji="1" lang="ja-JP" altLang="en-US" sz="2800" dirty="0"/>
          </a:p>
        </p:txBody>
      </p:sp>
      <p:pic>
        <p:nvPicPr>
          <p:cNvPr id="3" name="図 2" descr="Fig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29000"/>
            <a:ext cx="9157042" cy="3284984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755576" y="1004885"/>
            <a:ext cx="82349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Sunspots are recorded as “black spots </a:t>
            </a:r>
            <a:r>
              <a:rPr lang="ja-JP" altLang="en-US" sz="2000" dirty="0" smtClean="0"/>
              <a:t>黒子</a:t>
            </a:r>
            <a:r>
              <a:rPr lang="en-US" altLang="ja-JP" sz="2000" dirty="0" smtClean="0"/>
              <a:t>” or “black vapors</a:t>
            </a:r>
            <a:r>
              <a:rPr lang="ja-JP" altLang="en-US" sz="2000" dirty="0" smtClean="0"/>
              <a:t>（黒気）</a:t>
            </a:r>
            <a:r>
              <a:rPr lang="en-US" altLang="ja-JP" sz="2000" dirty="0" smtClean="0"/>
              <a:t>” inside the Sun.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Some description of size and shapes. e.g., “peach” “plum” “</a:t>
            </a:r>
            <a:r>
              <a:rPr kumimoji="1" lang="en-US" altLang="ja-JP" sz="2000" dirty="0" err="1" smtClean="0"/>
              <a:t>chichen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egg” “duck egg”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Aurora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candidates are “vapors” with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various </a:t>
            </a:r>
            <a:r>
              <a:rPr lang="en-US" altLang="ja-JP" sz="2000" dirty="0" err="1" smtClean="0"/>
              <a:t>colots</a:t>
            </a:r>
            <a:r>
              <a:rPr lang="en-US" altLang="ja-JP" sz="2000" dirty="0" smtClean="0"/>
              <a:t>. Among 193 </a:t>
            </a:r>
            <a:r>
              <a:rPr lang="en-US" altLang="ja-JP" sz="2000" dirty="0" err="1"/>
              <a:t>auroral</a:t>
            </a:r>
            <a:r>
              <a:rPr lang="en-US" altLang="ja-JP" sz="2000" dirty="0"/>
              <a:t> candidates, 75 </a:t>
            </a:r>
            <a:r>
              <a:rPr lang="en-US" altLang="ja-JP" sz="2000" dirty="0" smtClean="0"/>
              <a:t>are </a:t>
            </a:r>
            <a:r>
              <a:rPr lang="en-US" altLang="ja-JP" sz="2000" dirty="0"/>
              <a:t>white, 58 </a:t>
            </a:r>
            <a:r>
              <a:rPr lang="en-US" altLang="ja-JP" sz="2000" dirty="0" smtClean="0"/>
              <a:t>are </a:t>
            </a:r>
            <a:r>
              <a:rPr lang="en-US" altLang="ja-JP" sz="2000" dirty="0"/>
              <a:t>red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28 </a:t>
            </a:r>
            <a:r>
              <a:rPr lang="en-US" altLang="ja-JP" sz="2000" dirty="0" smtClean="0"/>
              <a:t>are blue-white</a:t>
            </a:r>
            <a:r>
              <a:rPr lang="en-US" altLang="ja-JP" sz="2000" dirty="0"/>
              <a:t>. The other </a:t>
            </a:r>
            <a:r>
              <a:rPr lang="en-US" altLang="ja-JP" sz="2000" dirty="0" smtClean="0"/>
              <a:t>32 </a:t>
            </a:r>
            <a:r>
              <a:rPr lang="en-US" altLang="ja-JP" sz="2000" dirty="0"/>
              <a:t>include yellow, blue </a:t>
            </a:r>
            <a:r>
              <a:rPr lang="en-US" altLang="ja-JP" sz="2000" dirty="0" smtClean="0"/>
              <a:t>gold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etc. </a:t>
            </a:r>
            <a:endParaRPr kumimoji="1" lang="en-US" altLang="ja-JP" sz="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72400" y="6488668"/>
            <a:ext cx="59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year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10800000">
            <a:off x="-108519" y="4149080"/>
            <a:ext cx="461665" cy="17594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dirty="0" smtClean="0"/>
              <a:t>number of events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971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AD 994 event?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844824"/>
            <a:ext cx="6806487" cy="36581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1560" y="5589240"/>
            <a:ext cx="74168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 smtClean="0">
                <a:solidFill>
                  <a:prstClr val="black"/>
                </a:solidFill>
              </a:rPr>
              <a:t>Points </a:t>
            </a:r>
            <a:r>
              <a:rPr lang="en-US" altLang="ja-JP" sz="2100" dirty="0">
                <a:solidFill>
                  <a:prstClr val="black"/>
                </a:solidFill>
              </a:rPr>
              <a:t>: </a:t>
            </a:r>
            <a:r>
              <a:rPr lang="en-US" altLang="ja-JP" sz="2100" baseline="30000" dirty="0" smtClean="0">
                <a:solidFill>
                  <a:prstClr val="black"/>
                </a:solidFill>
              </a:rPr>
              <a:t>14</a:t>
            </a:r>
            <a:r>
              <a:rPr lang="en-US" altLang="ja-JP" sz="2100" dirty="0" smtClean="0">
                <a:solidFill>
                  <a:prstClr val="black"/>
                </a:solidFill>
              </a:rPr>
              <a:t>C(</a:t>
            </a:r>
            <a:r>
              <a:rPr lang="en-US" altLang="ja-JP" sz="2100" dirty="0">
                <a:solidFill>
                  <a:prstClr val="black"/>
                </a:solidFill>
              </a:rPr>
              <a:t>Miyake+2013)</a:t>
            </a:r>
          </a:p>
          <a:p>
            <a:r>
              <a:rPr lang="en-US" altLang="ja-JP" sz="2100" dirty="0">
                <a:solidFill>
                  <a:prstClr val="black"/>
                </a:solidFill>
              </a:rPr>
              <a:t>Bar : aurora (total)</a:t>
            </a:r>
          </a:p>
          <a:p>
            <a:r>
              <a:rPr lang="en-US" altLang="ja-JP" sz="2100" dirty="0" smtClean="0">
                <a:solidFill>
                  <a:prstClr val="black"/>
                </a:solidFill>
              </a:rPr>
              <a:t>No sunspot records during 985-1004 (there is one in 1005)</a:t>
            </a:r>
            <a:endParaRPr lang="en-US" altLang="ja-JP" sz="21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412776"/>
            <a:ext cx="288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Hayakawa et al. EPS in press.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23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3000" dirty="0" smtClean="0"/>
              <a:t>Many super flare (E~10 </a:t>
            </a:r>
            <a:r>
              <a:rPr kumimoji="1" lang="en-US" altLang="ja-JP" sz="3000" baseline="30000" dirty="0" smtClean="0"/>
              <a:t>34-35</a:t>
            </a:r>
            <a:r>
              <a:rPr kumimoji="1" lang="en-US" altLang="ja-JP" sz="3000" dirty="0" smtClean="0"/>
              <a:t> ergs) found in G-type stars.</a:t>
            </a:r>
          </a:p>
          <a:p>
            <a:r>
              <a:rPr lang="en-US" altLang="ja-JP" sz="3000" dirty="0" smtClean="0"/>
              <a:t>Some of super-flare stars look solar-twins (spectral type, rotational period, age, </a:t>
            </a:r>
            <a:r>
              <a:rPr lang="en-US" altLang="ja-JP" sz="3000" dirty="0" err="1" smtClean="0"/>
              <a:t>metalicity</a:t>
            </a:r>
            <a:r>
              <a:rPr lang="en-US" altLang="ja-JP" sz="3000" dirty="0" smtClean="0"/>
              <a:t> </a:t>
            </a:r>
            <a:r>
              <a:rPr lang="en-US" altLang="ja-JP" sz="3000" dirty="0" err="1" smtClean="0"/>
              <a:t>etc</a:t>
            </a:r>
            <a:r>
              <a:rPr lang="en-US" altLang="ja-JP" sz="3000" dirty="0" smtClean="0"/>
              <a:t>)</a:t>
            </a:r>
          </a:p>
          <a:p>
            <a:r>
              <a:rPr lang="en-US" altLang="ja-JP" sz="3000" dirty="0" smtClean="0"/>
              <a:t>Some evidence of extreme cosmic-ray event in </a:t>
            </a:r>
            <a:r>
              <a:rPr lang="en-US" altLang="ja-JP" sz="3000" dirty="0" err="1" smtClean="0"/>
              <a:t>cosmogenic</a:t>
            </a:r>
            <a:r>
              <a:rPr lang="en-US" altLang="ja-JP" sz="3000" dirty="0" smtClean="0"/>
              <a:t> radionuclides</a:t>
            </a:r>
          </a:p>
          <a:p>
            <a:r>
              <a:rPr lang="en-US" altLang="ja-JP" sz="3000" dirty="0" smtClean="0"/>
              <a:t>Survey of aurora/sunspots in historical records ongoing. Table will be provided online for scientific community</a:t>
            </a:r>
          </a:p>
          <a:p>
            <a:pPr lvl="1"/>
            <a:r>
              <a:rPr lang="en-US" altLang="ja-JP" sz="2600" dirty="0" smtClean="0"/>
              <a:t>European collaborators welcome!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661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99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039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Discovery and statistics (</a:t>
            </a:r>
            <a:r>
              <a:rPr lang="en-US" altLang="ja-JP" dirty="0" err="1" smtClean="0"/>
              <a:t>Maehara</a:t>
            </a:r>
            <a:r>
              <a:rPr lang="en-US" altLang="ja-JP" dirty="0" smtClean="0"/>
              <a:t> et al. 2012 Nature; </a:t>
            </a:r>
            <a:r>
              <a:rPr lang="en-US" altLang="ja-JP" dirty="0" err="1" smtClean="0"/>
              <a:t>Shibayama</a:t>
            </a:r>
            <a:r>
              <a:rPr lang="en-US" altLang="ja-JP" dirty="0" smtClean="0"/>
              <a:t> et al. 2013 </a:t>
            </a:r>
            <a:r>
              <a:rPr lang="en-US" altLang="ja-JP" dirty="0" err="1" smtClean="0"/>
              <a:t>ApJS</a:t>
            </a:r>
            <a:r>
              <a:rPr lang="en-US" altLang="ja-JP" dirty="0" smtClean="0"/>
              <a:t>)</a:t>
            </a:r>
            <a:endParaRPr kumimoji="1" lang="en-US" altLang="ja-JP" dirty="0"/>
          </a:p>
          <a:p>
            <a:r>
              <a:rPr lang="en-US" altLang="ja-JP" dirty="0" smtClean="0"/>
              <a:t>Theory (Shibata et al. 2013, PASJ)</a:t>
            </a:r>
            <a:endParaRPr lang="en-US" altLang="ja-JP" dirty="0"/>
          </a:p>
          <a:p>
            <a:r>
              <a:rPr kumimoji="1" lang="en-US" altLang="ja-JP" dirty="0" err="1" smtClean="0"/>
              <a:t>Supectroscopy</a:t>
            </a:r>
            <a:r>
              <a:rPr kumimoji="1" lang="en-US" altLang="ja-JP" dirty="0" smtClean="0"/>
              <a:t> by SUBARU</a:t>
            </a:r>
          </a:p>
          <a:p>
            <a:pPr lvl="1"/>
            <a:r>
              <a:rPr lang="en-US" altLang="ja-JP" dirty="0" smtClean="0"/>
              <a:t>Discovery of solar twins (</a:t>
            </a:r>
            <a:r>
              <a:rPr lang="en-US" altLang="ja-JP" dirty="0" err="1" smtClean="0"/>
              <a:t>Nogami</a:t>
            </a:r>
            <a:r>
              <a:rPr lang="en-US" altLang="ja-JP" dirty="0" smtClean="0"/>
              <a:t> et al. 2014 PASJ)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T</a:t>
            </a:r>
            <a:r>
              <a:rPr kumimoji="1" lang="en-US" altLang="ja-JP" baseline="-25000" dirty="0" err="1" smtClean="0"/>
              <a:t>eff</a:t>
            </a:r>
            <a:r>
              <a:rPr kumimoji="1" lang="en-US" altLang="ja-JP" dirty="0" smtClean="0"/>
              <a:t>, </a:t>
            </a:r>
            <a:r>
              <a:rPr kumimoji="1" lang="en-US" altLang="ja-JP" i="1" dirty="0" smtClean="0"/>
              <a:t>g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matalicity</a:t>
            </a:r>
            <a:r>
              <a:rPr kumimoji="1" lang="en-US" altLang="ja-JP" dirty="0" smtClean="0"/>
              <a:t>, </a:t>
            </a:r>
            <a:r>
              <a:rPr kumimoji="1" lang="en-US" altLang="ja-JP" i="1" dirty="0" err="1" smtClean="0"/>
              <a:t>v</a:t>
            </a:r>
            <a:r>
              <a:rPr kumimoji="1" lang="en-US" altLang="ja-JP" dirty="0" err="1" smtClean="0"/>
              <a:t>sin</a:t>
            </a:r>
            <a:r>
              <a:rPr kumimoji="1" lang="en-US" altLang="ja-JP" i="1" dirty="0" err="1" smtClean="0"/>
              <a:t>i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Notsu</a:t>
            </a:r>
            <a:r>
              <a:rPr kumimoji="1" lang="en-US" altLang="ja-JP" dirty="0" smtClean="0"/>
              <a:t> et al. </a:t>
            </a:r>
            <a:r>
              <a:rPr lang="en-US" altLang="ja-JP" dirty="0" smtClean="0"/>
              <a:t>2015a, PASJ)</a:t>
            </a:r>
          </a:p>
          <a:p>
            <a:pPr lvl="1"/>
            <a:r>
              <a:rPr kumimoji="1" lang="en-US" altLang="ja-JP" dirty="0" smtClean="0"/>
              <a:t>Stellar rotation, </a:t>
            </a:r>
            <a:r>
              <a:rPr kumimoji="1" lang="en-US" altLang="ja-JP" dirty="0" err="1" smtClean="0"/>
              <a:t>starspots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chromospheric</a:t>
            </a:r>
            <a:r>
              <a:rPr kumimoji="1" lang="en-US" altLang="ja-JP" dirty="0" smtClean="0"/>
              <a:t> activities (</a:t>
            </a:r>
            <a:r>
              <a:rPr kumimoji="1" lang="en-US" altLang="ja-JP" dirty="0" err="1" smtClean="0"/>
              <a:t>Notsu</a:t>
            </a:r>
            <a:r>
              <a:rPr kumimoji="1" lang="en-US" altLang="ja-JP" dirty="0" smtClean="0"/>
              <a:t> et al. 2015b, PASJ)</a:t>
            </a:r>
          </a:p>
          <a:p>
            <a:pPr lvl="1"/>
            <a:r>
              <a:rPr kumimoji="1" lang="en-US" altLang="ja-JP" dirty="0" smtClean="0"/>
              <a:t>Li abundances</a:t>
            </a:r>
            <a:r>
              <a:rPr lang="en-US" altLang="ja-JP" dirty="0"/>
              <a:t> </a:t>
            </a:r>
            <a:r>
              <a:rPr lang="en-US" altLang="ja-JP" dirty="0" smtClean="0"/>
              <a:t>(Honda et al. PASJ in press,</a:t>
            </a:r>
            <a:r>
              <a:rPr lang="da-DK" altLang="ja-JP" dirty="0"/>
              <a:t> </a:t>
            </a:r>
            <a:r>
              <a:rPr lang="da-DK" altLang="ja-JP" dirty="0" err="1" smtClean="0"/>
              <a:t>arXiv</a:t>
            </a:r>
            <a:r>
              <a:rPr lang="da-DK" altLang="ja-JP" dirty="0" smtClean="0"/>
              <a:t> 1505.06050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G, K, and M </a:t>
            </a:r>
            <a:r>
              <a:rPr lang="en-US" altLang="ja-JP" dirty="0"/>
              <a:t>dwarfs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Candelaresi</a:t>
            </a:r>
            <a:r>
              <a:rPr lang="en-US" altLang="ja-JP" dirty="0" smtClean="0"/>
              <a:t> et al. 2014 </a:t>
            </a:r>
            <a:r>
              <a:rPr lang="en-US" altLang="ja-JP" dirty="0" err="1" smtClean="0"/>
              <a:t>ApJ</a:t>
            </a:r>
            <a:r>
              <a:rPr lang="en-US" altLang="ja-JP" dirty="0" smtClean="0"/>
              <a:t>)</a:t>
            </a:r>
            <a:r>
              <a:rPr lang="en-US" altLang="ja-JP" dirty="0"/>
              <a:t>	</a:t>
            </a:r>
          </a:p>
          <a:p>
            <a:r>
              <a:rPr kumimoji="1" lang="en-US" altLang="ja-JP" dirty="0" smtClean="0"/>
              <a:t>Temporal variation by 1-min cadence </a:t>
            </a:r>
            <a:r>
              <a:rPr kumimoji="1" lang="en-US" altLang="ja-JP" dirty="0" err="1" smtClean="0"/>
              <a:t>Kepler</a:t>
            </a:r>
            <a:r>
              <a:rPr kumimoji="1" lang="en-US" altLang="ja-JP" dirty="0" smtClean="0"/>
              <a:t> data (</a:t>
            </a:r>
            <a:r>
              <a:rPr kumimoji="1" lang="en-US" altLang="ja-JP" dirty="0" err="1" smtClean="0"/>
              <a:t>Maehara</a:t>
            </a:r>
            <a:r>
              <a:rPr kumimoji="1" lang="en-US" altLang="ja-JP" dirty="0" smtClean="0"/>
              <a:t> et al. 2015 Earth, Planets and Space)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Historical records (Hayakawa, </a:t>
            </a:r>
            <a:r>
              <a:rPr kumimoji="1" lang="en-US" altLang="ja-JP" dirty="0" err="1" smtClean="0"/>
              <a:t>Tamazawa</a:t>
            </a:r>
            <a:r>
              <a:rPr kumimoji="1" lang="en-US" altLang="ja-JP" dirty="0" smtClean="0"/>
              <a:t>, Kawamura &amp; Isobe, Earth, Planets and Space </a:t>
            </a:r>
            <a:r>
              <a:rPr lang="en-US" altLang="ja-JP" dirty="0"/>
              <a:t>Earth, Planets and Space 2015, 67:82)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199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Note on cosmic ray events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kumimoji="1" lang="en-US" altLang="ja-JP" dirty="0" smtClean="0"/>
          </a:p>
          <a:p>
            <a:r>
              <a:rPr lang="en-US" altLang="ja-JP" dirty="0" smtClean="0"/>
              <a:t>10 Be are more sensitive to short-term variations than 14C </a:t>
            </a:r>
            <a:r>
              <a:rPr lang="en-US" altLang="ja-JP" dirty="0"/>
              <a:t>the atmospheric residence </a:t>
            </a:r>
            <a:r>
              <a:rPr lang="en-US" altLang="ja-JP" dirty="0" smtClean="0"/>
              <a:t>time. 14C </a:t>
            </a:r>
            <a:r>
              <a:rPr lang="en-US" altLang="ja-JP" dirty="0"/>
              <a:t>is ~8 years and 10Be is 1</a:t>
            </a:r>
            <a:r>
              <a:rPr lang="en-US" altLang="ja-JP" b="1" dirty="0"/>
              <a:t>–</a:t>
            </a:r>
            <a:r>
              <a:rPr lang="en-US" altLang="ja-JP" dirty="0"/>
              <a:t>2 </a:t>
            </a:r>
            <a:r>
              <a:rPr lang="en-US" altLang="ja-JP" dirty="0" smtClean="0"/>
              <a:t>years</a:t>
            </a:r>
          </a:p>
          <a:p>
            <a:r>
              <a:rPr lang="en-US" altLang="ja-JP" dirty="0" smtClean="0"/>
              <a:t>But 10Be deposition is also easily affected by climate noise</a:t>
            </a:r>
          </a:p>
          <a:p>
            <a:r>
              <a:rPr lang="en-US" altLang="ja-JP" dirty="0" smtClean="0"/>
              <a:t>AD775 event detected in Dome Fuji ice core, but not from quasi-decadal data of the Greenland ice core (</a:t>
            </a:r>
            <a:r>
              <a:rPr lang="fr-FR" altLang="ja-JP" dirty="0" err="1"/>
              <a:t>Yiou</a:t>
            </a:r>
            <a:r>
              <a:rPr lang="fr-FR" altLang="ja-JP" dirty="0"/>
              <a:t> et al., 1997; Berggren et al., 2009</a:t>
            </a:r>
            <a:r>
              <a:rPr lang="fr-FR" altLang="ja-JP" dirty="0" smtClean="0"/>
              <a:t>; </a:t>
            </a:r>
            <a:r>
              <a:rPr lang="fr-FR" altLang="ja-JP" dirty="0" err="1" smtClean="0"/>
              <a:t>Usoskin</a:t>
            </a:r>
            <a:r>
              <a:rPr lang="fr-FR" altLang="ja-JP" dirty="0" smtClean="0"/>
              <a:t> </a:t>
            </a:r>
            <a:r>
              <a:rPr lang="fr-FR" altLang="ja-JP" dirty="0"/>
              <a:t>et al., </a:t>
            </a:r>
            <a:r>
              <a:rPr lang="fr-FR" altLang="ja-JP" dirty="0" smtClean="0"/>
              <a:t>2013)</a:t>
            </a:r>
          </a:p>
          <a:p>
            <a:r>
              <a:rPr lang="fr-FR" altLang="ja-JP" dirty="0" smtClean="0"/>
              <a:t>10Be </a:t>
            </a:r>
            <a:r>
              <a:rPr lang="fr-FR" altLang="ja-JP" dirty="0" err="1" smtClean="0"/>
              <a:t>sharp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increase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found</a:t>
            </a:r>
            <a:r>
              <a:rPr lang="fr-FR" altLang="ja-JP" dirty="0" smtClean="0"/>
              <a:t> in </a:t>
            </a:r>
            <a:r>
              <a:rPr lang="fr-FR" altLang="ja-JP" dirty="0" err="1" smtClean="0"/>
              <a:t>annual</a:t>
            </a:r>
            <a:r>
              <a:rPr lang="fr-FR" altLang="ja-JP" dirty="0" smtClean="0"/>
              <a:t> data of 10Be in </a:t>
            </a:r>
            <a:r>
              <a:rPr lang="fr-FR" altLang="ja-JP" dirty="0" err="1" smtClean="0"/>
              <a:t>Dome</a:t>
            </a:r>
            <a:r>
              <a:rPr lang="fr-FR" altLang="ja-JP" dirty="0" smtClean="0"/>
              <a:t> Fuji </a:t>
            </a:r>
            <a:r>
              <a:rPr lang="fr-FR" altLang="ja-JP" dirty="0" err="1" smtClean="0"/>
              <a:t>ice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core</a:t>
            </a:r>
            <a:r>
              <a:rPr lang="fr-FR" altLang="ja-JP" dirty="0" smtClean="0"/>
              <a:t>, but </a:t>
            </a:r>
            <a:r>
              <a:rPr lang="fr-FR" altLang="ja-JP" dirty="0" err="1" smtClean="0"/>
              <a:t>its</a:t>
            </a:r>
            <a:r>
              <a:rPr lang="fr-FR" altLang="ja-JP" dirty="0" smtClean="0"/>
              <a:t> amplitude </a:t>
            </a:r>
            <a:r>
              <a:rPr lang="fr-FR" altLang="ja-JP" dirty="0" err="1" smtClean="0"/>
              <a:t>is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uncertain</a:t>
            </a:r>
            <a:r>
              <a:rPr lang="fr-FR" altLang="ja-JP" dirty="0" smtClean="0"/>
              <a:t> (Miyate+2015 GRL)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2540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47" y="620688"/>
            <a:ext cx="6048672" cy="1143000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Super Flare</a:t>
            </a:r>
            <a:r>
              <a:rPr kumimoji="1" lang="en-US" altLang="ja-JP" sz="3200" dirty="0" smtClean="0"/>
              <a:t> in </a:t>
            </a:r>
            <a:r>
              <a:rPr lang="en-US" altLang="ja-JP" sz="3200" dirty="0" smtClean="0"/>
              <a:t>solar-type stars</a:t>
            </a:r>
            <a:r>
              <a:rPr kumimoji="1" lang="en-US" altLang="ja-JP" sz="3200" dirty="0" smtClean="0"/>
              <a:t>?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446449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Schaefer et al. (2000, </a:t>
            </a:r>
            <a:r>
              <a:rPr lang="en-US" altLang="ja-JP" sz="2800" dirty="0" err="1" smtClean="0"/>
              <a:t>ApJ</a:t>
            </a:r>
            <a:r>
              <a:rPr lang="en-US" altLang="ja-JP" sz="2800" dirty="0" smtClean="0"/>
              <a:t>) reported </a:t>
            </a:r>
            <a:r>
              <a:rPr lang="en-US" altLang="ja-JP" sz="2800" dirty="0" smtClean="0">
                <a:solidFill>
                  <a:srgbClr val="FF0000"/>
                </a:solidFill>
              </a:rPr>
              <a:t>9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superflares</a:t>
            </a:r>
            <a:r>
              <a:rPr lang="en-US" altLang="ja-JP" sz="2800" dirty="0" smtClean="0">
                <a:solidFill>
                  <a:srgbClr val="FF0000"/>
                </a:solidFill>
              </a:rPr>
              <a:t> (E&gt;10</a:t>
            </a:r>
            <a:r>
              <a:rPr lang="en-US" altLang="ja-JP" sz="2800" baseline="30000" dirty="0" smtClean="0">
                <a:solidFill>
                  <a:srgbClr val="FF0000"/>
                </a:solidFill>
              </a:rPr>
              <a:t>33-38</a:t>
            </a:r>
            <a:r>
              <a:rPr lang="en-US" altLang="ja-JP" sz="2800" dirty="0" smtClean="0">
                <a:solidFill>
                  <a:srgbClr val="FF0000"/>
                </a:solidFill>
              </a:rPr>
              <a:t> erg) </a:t>
            </a:r>
            <a:r>
              <a:rPr lang="en-US" altLang="ja-JP" sz="2800" dirty="0" smtClean="0"/>
              <a:t>on ordinary “solar type stars”, namely the spectral class of F8-G8, single, not rapid rotator, not very young. </a:t>
            </a:r>
          </a:p>
          <a:p>
            <a:r>
              <a:rPr lang="en-US" altLang="ja-JP" sz="2800" dirty="0"/>
              <a:t>I</a:t>
            </a:r>
            <a:r>
              <a:rPr lang="en-US" altLang="ja-JP" sz="2800" dirty="0" smtClean="0"/>
              <a:t>nterpretation: magnetic interaction with a hot Jupiter because no historical records</a:t>
            </a:r>
          </a:p>
          <a:p>
            <a:r>
              <a:rPr lang="en-US" altLang="ja-JP" sz="2800" dirty="0" smtClean="0"/>
              <a:t>=&gt; Search of for super flares in solar type stars by </a:t>
            </a:r>
            <a:r>
              <a:rPr lang="en-US" altLang="ja-JP" sz="2800" dirty="0" err="1" smtClean="0"/>
              <a:t>Kepler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1420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F</a:t>
            </a:r>
            <a:r>
              <a:rPr lang="en-US" altLang="ja-JP" sz="3600" dirty="0" smtClean="0"/>
              <a:t>ound many of them</a:t>
            </a:r>
            <a:br>
              <a:rPr lang="en-US" altLang="ja-JP" sz="3600" dirty="0" smtClean="0"/>
            </a:b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Maehara</a:t>
            </a:r>
            <a:r>
              <a:rPr lang="en-US" altLang="ja-JP" sz="2400" dirty="0" smtClean="0"/>
              <a:t> et al. 2012 Nature; </a:t>
            </a:r>
            <a:r>
              <a:rPr lang="en-US" altLang="ja-JP" sz="2400" dirty="0" err="1" smtClean="0"/>
              <a:t>Shibayama</a:t>
            </a:r>
            <a:r>
              <a:rPr lang="en-US" altLang="ja-JP" sz="2400" dirty="0" smtClean="0"/>
              <a:t> et al. 2013 </a:t>
            </a:r>
            <a:r>
              <a:rPr lang="en-US" altLang="ja-JP" sz="2400" dirty="0" err="1" smtClean="0"/>
              <a:t>ApJS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0808"/>
            <a:ext cx="4968552" cy="34779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51520" y="1772816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Amon</a:t>
            </a:r>
            <a:r>
              <a:rPr lang="en-US" altLang="ja-JP" sz="2400" dirty="0" smtClean="0"/>
              <a:t>g 80,000 G-type stars, 1574 </a:t>
            </a:r>
            <a:r>
              <a:rPr lang="en-US" altLang="ja-JP" sz="2400" dirty="0" err="1" smtClean="0"/>
              <a:t>superflares</a:t>
            </a:r>
            <a:r>
              <a:rPr lang="en-US" altLang="ja-JP" sz="2400" dirty="0" smtClean="0"/>
              <a:t> (E~10</a:t>
            </a:r>
            <a:r>
              <a:rPr lang="en-US" altLang="ja-JP" sz="2400" baseline="30000" dirty="0" smtClean="0"/>
              <a:t>34-36</a:t>
            </a:r>
            <a:r>
              <a:rPr lang="en-US" altLang="ja-JP" sz="2400" dirty="0" smtClean="0"/>
              <a:t> ergs) found in 279 stars.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No signature of hot </a:t>
            </a:r>
            <a:r>
              <a:rPr lang="en-US" altLang="ja-JP" sz="2400" dirty="0" err="1" smtClean="0"/>
              <a:t>Jupiters</a:t>
            </a:r>
            <a:r>
              <a:rPr lang="en-US" altLang="ja-JP" sz="2400" dirty="0" smtClean="0"/>
              <a:t> in </a:t>
            </a:r>
            <a:r>
              <a:rPr lang="en-US" altLang="ja-JP" sz="2400" dirty="0" err="1" smtClean="0"/>
              <a:t>superflare</a:t>
            </a:r>
            <a:r>
              <a:rPr lang="en-US" altLang="ja-JP" sz="2400" dirty="0" smtClean="0"/>
              <a:t> stars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8224" y="1556792"/>
            <a:ext cx="22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Maehara</a:t>
            </a:r>
            <a:r>
              <a:rPr kumimoji="1" lang="en-US" altLang="ja-JP" dirty="0" smtClean="0"/>
              <a:t> et al.  (2012)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395" y="5589240"/>
            <a:ext cx="8882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Spectroscopic observation shows at least two stars are really solar-</a:t>
            </a:r>
            <a:r>
              <a:rPr lang="en-US" altLang="ja-JP" sz="2400" dirty="0" smtClean="0"/>
              <a:t>twins (</a:t>
            </a:r>
            <a:r>
              <a:rPr lang="en-US" altLang="ja-JP" sz="2400" dirty="0" err="1"/>
              <a:t>T</a:t>
            </a:r>
            <a:r>
              <a:rPr lang="en-US" altLang="ja-JP" sz="2400" baseline="-25000" dirty="0" err="1"/>
              <a:t>eff</a:t>
            </a:r>
            <a:r>
              <a:rPr lang="en-US" altLang="ja-JP" sz="2400" dirty="0"/>
              <a:t> ~ 5700K, </a:t>
            </a:r>
            <a:r>
              <a:rPr lang="en-US" altLang="ja-JP" sz="2400" dirty="0" smtClean="0"/>
              <a:t>rotational period 21.8d / 25.3d)</a:t>
            </a:r>
          </a:p>
          <a:p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Nogami</a:t>
            </a:r>
            <a:r>
              <a:rPr lang="en-US" altLang="ja-JP" sz="2400" dirty="0" smtClean="0"/>
              <a:t> et al. 2014 PASJ)</a:t>
            </a:r>
            <a:endParaRPr lang="ja-JP" altLang="en-US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06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Observation details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904656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sz="3600" dirty="0" err="1" smtClean="0"/>
              <a:t>Kepler</a:t>
            </a:r>
            <a:r>
              <a:rPr kumimoji="1" lang="en-US" altLang="ja-JP" sz="3600" dirty="0" smtClean="0"/>
              <a:t> satellite (launched in 2009)</a:t>
            </a:r>
          </a:p>
          <a:p>
            <a:pPr lvl="1"/>
            <a:r>
              <a:rPr kumimoji="1" lang="en-US" altLang="ja-JP" sz="3600" dirty="0" smtClean="0"/>
              <a:t>Optical (</a:t>
            </a:r>
            <a:r>
              <a:rPr lang="en-US" altLang="ja-JP" sz="3600" dirty="0" smtClean="0"/>
              <a:t>400</a:t>
            </a:r>
            <a:r>
              <a:rPr lang="en-US" altLang="ja-JP" sz="3600" dirty="0"/>
              <a:t>-</a:t>
            </a:r>
            <a:r>
              <a:rPr lang="en-US" altLang="ja-JP" sz="3600" dirty="0" smtClean="0"/>
              <a:t>850nm)</a:t>
            </a:r>
            <a:r>
              <a:rPr kumimoji="1" lang="en-US" altLang="ja-JP" sz="3600" dirty="0" smtClean="0"/>
              <a:t> telescope with 95cm aperture</a:t>
            </a:r>
            <a:endParaRPr lang="en-US" altLang="ja-JP" sz="3600" dirty="0" smtClean="0"/>
          </a:p>
          <a:p>
            <a:pPr lvl="1"/>
            <a:r>
              <a:rPr kumimoji="1" lang="en-US" altLang="ja-JP" sz="3600" dirty="0" smtClean="0"/>
              <a:t>Main science target; </a:t>
            </a:r>
            <a:r>
              <a:rPr kumimoji="1" lang="en-US" altLang="ja-JP" sz="3600" dirty="0" err="1" smtClean="0"/>
              <a:t>exoplanets</a:t>
            </a:r>
            <a:r>
              <a:rPr kumimoji="1" lang="en-US" altLang="ja-JP" sz="3600" dirty="0" smtClean="0"/>
              <a:t> hunting by transit method </a:t>
            </a:r>
          </a:p>
          <a:p>
            <a:pPr lvl="1"/>
            <a:r>
              <a:rPr lang="en-US" altLang="ja-JP" sz="3600" dirty="0" smtClean="0"/>
              <a:t>A</a:t>
            </a:r>
            <a:r>
              <a:rPr kumimoji="1" lang="en-US" altLang="ja-JP" sz="3600" dirty="0" smtClean="0"/>
              <a:t>ccurate </a:t>
            </a:r>
            <a:r>
              <a:rPr kumimoji="1" lang="en-US" altLang="ja-JP" sz="3600" dirty="0" err="1" smtClean="0"/>
              <a:t>photometory</a:t>
            </a:r>
            <a:r>
              <a:rPr kumimoji="1" lang="en-US" altLang="ja-JP" sz="3600" dirty="0" smtClean="0"/>
              <a:t> (~10</a:t>
            </a:r>
            <a:r>
              <a:rPr kumimoji="1" lang="en-US" altLang="ja-JP" sz="3600" baseline="30000" dirty="0" smtClean="0"/>
              <a:t>-5 </a:t>
            </a:r>
            <a:r>
              <a:rPr kumimoji="1" lang="en-US" altLang="ja-JP" sz="3600" dirty="0" smtClean="0"/>
              <a:t>for 12 mag star)</a:t>
            </a:r>
          </a:p>
          <a:p>
            <a:pPr lvl="1"/>
            <a:r>
              <a:rPr lang="en-US" altLang="ja-JP" sz="3600" dirty="0" smtClean="0"/>
              <a:t>Time resolution 30min or 1min</a:t>
            </a:r>
          </a:p>
          <a:p>
            <a:pPr lvl="1"/>
            <a:endParaRPr lang="en-US" altLang="ja-JP" sz="3600" dirty="0" smtClean="0"/>
          </a:p>
          <a:p>
            <a:r>
              <a:rPr lang="en-US" altLang="ja-JP" sz="3600" dirty="0" smtClean="0"/>
              <a:t>Data selection and flare detection</a:t>
            </a:r>
          </a:p>
          <a:p>
            <a:pPr lvl="1"/>
            <a:r>
              <a:rPr lang="en-US" altLang="ja-JP" sz="3600" dirty="0" smtClean="0"/>
              <a:t>5100K &lt; </a:t>
            </a:r>
            <a:r>
              <a:rPr lang="en-US" altLang="ja-JP" sz="3600" dirty="0" err="1" smtClean="0"/>
              <a:t>T</a:t>
            </a:r>
            <a:r>
              <a:rPr lang="en-US" altLang="ja-JP" sz="3600" baseline="-25000" dirty="0" err="1" smtClean="0"/>
              <a:t>eff</a:t>
            </a:r>
            <a:r>
              <a:rPr lang="en-US" altLang="ja-JP" sz="3600" dirty="0" smtClean="0"/>
              <a:t> &lt; 6000 and log g &gt; 4.0 =&gt; ~80,000 stars</a:t>
            </a:r>
          </a:p>
          <a:p>
            <a:pPr lvl="1"/>
            <a:r>
              <a:rPr lang="en-US" altLang="ja-JP" sz="3600" dirty="0" smtClean="0"/>
              <a:t>Automatic detection of sharp intensity increase =&gt; visual inspection of </a:t>
            </a:r>
            <a:r>
              <a:rPr lang="en-US" altLang="ja-JP" sz="3600" dirty="0" err="1" smtClean="0"/>
              <a:t>lightcurves</a:t>
            </a:r>
            <a:r>
              <a:rPr lang="en-US" altLang="ja-JP" sz="3600" dirty="0" smtClean="0"/>
              <a:t>/images to remove suspicious events</a:t>
            </a:r>
            <a:endParaRPr lang="en-US" altLang="ja-JP" sz="3600" dirty="0"/>
          </a:p>
          <a:p>
            <a:pPr lvl="1"/>
            <a:r>
              <a:rPr lang="en-US" altLang="ja-JP" sz="3600" dirty="0" smtClean="0"/>
              <a:t>Detection limit ~ 0.1-1% of average brightness ~ 0.5-5x10</a:t>
            </a:r>
            <a:r>
              <a:rPr lang="en-US" altLang="ja-JP" sz="3600" baseline="30000" dirty="0" smtClean="0"/>
              <a:t>34</a:t>
            </a:r>
            <a:r>
              <a:rPr lang="en-US" altLang="ja-JP" sz="3600" dirty="0" smtClean="0"/>
              <a:t>erg</a:t>
            </a:r>
          </a:p>
          <a:p>
            <a:pPr lvl="1"/>
            <a:r>
              <a:rPr lang="en-US" altLang="ja-JP" sz="3600" dirty="0" smtClean="0"/>
              <a:t>Assume T~10,000K black body to estimate flare energy</a:t>
            </a:r>
          </a:p>
          <a:p>
            <a:pPr lvl="1"/>
            <a:r>
              <a:rPr lang="en-US" altLang="ja-JP" sz="3600" dirty="0" smtClean="0"/>
              <a:t>More detail in </a:t>
            </a:r>
            <a:r>
              <a:rPr lang="en-US" altLang="ja-JP" sz="3600" dirty="0"/>
              <a:t>Shibayama+2013, </a:t>
            </a:r>
            <a:r>
              <a:rPr lang="en-US" altLang="ja-JP" sz="3600" dirty="0" err="1"/>
              <a:t>ApJS</a:t>
            </a:r>
            <a:endParaRPr lang="en-US" altLang="ja-JP" sz="3600" dirty="0"/>
          </a:p>
          <a:p>
            <a:pPr lvl="1"/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0"/>
            <a:ext cx="1179694" cy="18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2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Periodic brightness </a:t>
            </a:r>
            <a:r>
              <a:rPr lang="en-US" altLang="ja-JP" sz="3600" dirty="0" err="1" smtClean="0"/>
              <a:t>moduration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7824" y="5949280"/>
            <a:ext cx="3367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Rotation of big spots?</a:t>
            </a:r>
            <a:endParaRPr kumimoji="1" lang="ja-JP" alt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1494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806556" cy="173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5536" y="5013176"/>
            <a:ext cx="201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Maehara</a:t>
            </a:r>
            <a:r>
              <a:rPr kumimoji="1" lang="en-US" altLang="ja-JP" dirty="0" smtClean="0"/>
              <a:t> et al 2012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130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49275"/>
            <a:ext cx="82804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正方形/長方形 2"/>
          <p:cNvSpPr>
            <a:spLocks noChangeArrowheads="1"/>
          </p:cNvSpPr>
          <p:nvPr/>
        </p:nvSpPr>
        <p:spPr bwMode="auto">
          <a:xfrm>
            <a:off x="4932363" y="981075"/>
            <a:ext cx="3168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</p:txBody>
      </p:sp>
      <p:sp>
        <p:nvSpPr>
          <p:cNvPr id="72708" name="テキスト ボックス 3"/>
          <p:cNvSpPr txBox="1">
            <a:spLocks noChangeArrowheads="1"/>
          </p:cNvSpPr>
          <p:nvPr/>
        </p:nvSpPr>
        <p:spPr bwMode="auto">
          <a:xfrm>
            <a:off x="395536" y="0"/>
            <a:ext cx="87186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400" dirty="0" smtClean="0">
                <a:latin typeface="Calibri" pitchFamily="34" charset="0"/>
              </a:rPr>
              <a:t>Model calculation of stellar brightness variation</a:t>
            </a:r>
            <a:endParaRPr lang="ja-JP" altLang="en-US" sz="3400" dirty="0">
              <a:latin typeface="Calibri" pitchFamily="34" charset="0"/>
            </a:endParaRPr>
          </a:p>
        </p:txBody>
      </p:sp>
      <p:sp>
        <p:nvSpPr>
          <p:cNvPr id="72709" name="テキスト ボックス 45"/>
          <p:cNvSpPr txBox="1">
            <a:spLocks noChangeArrowheads="1"/>
          </p:cNvSpPr>
          <p:nvPr/>
        </p:nvSpPr>
        <p:spPr bwMode="auto">
          <a:xfrm>
            <a:off x="755650" y="476250"/>
            <a:ext cx="2525713" cy="5857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Calibri" pitchFamily="34" charset="0"/>
              </a:rPr>
              <a:t> </a:t>
            </a:r>
            <a:r>
              <a:rPr lang="en-US" altLang="ja-JP" sz="3200" b="1">
                <a:latin typeface="Calibri" pitchFamily="34" charset="0"/>
              </a:rPr>
              <a:t>KIC6034120</a:t>
            </a:r>
            <a:endParaRPr lang="ja-JP" altLang="en-US" sz="3200">
              <a:latin typeface="Calibri" pitchFamily="34" charset="0"/>
            </a:endParaRPr>
          </a:p>
        </p:txBody>
      </p:sp>
      <p:grpSp>
        <p:nvGrpSpPr>
          <p:cNvPr id="2" name="グループ化 32"/>
          <p:cNvGrpSpPr>
            <a:grpSpLocks/>
          </p:cNvGrpSpPr>
          <p:nvPr/>
        </p:nvGrpSpPr>
        <p:grpSpPr bwMode="auto">
          <a:xfrm>
            <a:off x="684213" y="620713"/>
            <a:ext cx="6840537" cy="5761037"/>
            <a:chOff x="605022" y="502904"/>
            <a:chExt cx="4838886" cy="5235975"/>
          </a:xfrm>
        </p:grpSpPr>
        <p:grpSp>
          <p:nvGrpSpPr>
            <p:cNvPr id="3" name="グループ化 21"/>
            <p:cNvGrpSpPr>
              <a:grpSpLocks/>
            </p:cNvGrpSpPr>
            <p:nvPr/>
          </p:nvGrpSpPr>
          <p:grpSpPr bwMode="auto">
            <a:xfrm>
              <a:off x="4476131" y="568354"/>
              <a:ext cx="967777" cy="5105076"/>
              <a:chOff x="4476131" y="568354"/>
              <a:chExt cx="967777" cy="5105076"/>
            </a:xfrm>
          </p:grpSpPr>
          <p:cxnSp>
            <p:nvCxnSpPr>
              <p:cNvPr id="29" name="直線矢印コネクタ 28"/>
              <p:cNvCxnSpPr/>
              <p:nvPr/>
            </p:nvCxnSpPr>
            <p:spPr>
              <a:xfrm>
                <a:off x="4475906" y="5346434"/>
                <a:ext cx="968002" cy="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5443908" y="567830"/>
                <a:ext cx="0" cy="5106123"/>
              </a:xfrm>
              <a:prstGeom prst="line">
                <a:avLst/>
              </a:prstGeom>
              <a:ln w="34925" cmpd="sng">
                <a:solidFill>
                  <a:srgbClr val="3802BE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線コネクタ 25"/>
            <p:cNvCxnSpPr/>
            <p:nvPr/>
          </p:nvCxnSpPr>
          <p:spPr>
            <a:xfrm flipV="1">
              <a:off x="4475906" y="502904"/>
              <a:ext cx="0" cy="5235975"/>
            </a:xfrm>
            <a:prstGeom prst="line">
              <a:avLst/>
            </a:prstGeom>
            <a:ln w="34925">
              <a:solidFill>
                <a:srgbClr val="3802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605022" y="3971431"/>
              <a:ext cx="0" cy="916187"/>
            </a:xfrm>
            <a:prstGeom prst="straightConnector1">
              <a:avLst/>
            </a:prstGeom>
            <a:ln w="57150" cmpd="sng">
              <a:solidFill>
                <a:srgbClr val="3802BE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711" name="テキスト ボックス 31"/>
          <p:cNvSpPr txBox="1">
            <a:spLocks noChangeArrowheads="1"/>
          </p:cNvSpPr>
          <p:nvPr/>
        </p:nvSpPr>
        <p:spPr bwMode="auto">
          <a:xfrm>
            <a:off x="0" y="3644900"/>
            <a:ext cx="685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ja-JP" sz="3200" b="1">
                <a:latin typeface="Calibri" pitchFamily="34" charset="0"/>
              </a:rPr>
              <a:t>2</a:t>
            </a:r>
            <a:r>
              <a:rPr lang="ja-JP" altLang="en-US" sz="3200" b="1">
                <a:latin typeface="Calibri" pitchFamily="34" charset="0"/>
              </a:rPr>
              <a:t>％</a:t>
            </a:r>
            <a:r>
              <a:rPr lang="en-US" altLang="ja-JP" sz="3200" b="1">
                <a:latin typeface="Calibri" pitchFamily="34" charset="0"/>
              </a:rPr>
              <a:t>(</a:t>
            </a:r>
            <a:r>
              <a:rPr lang="ja-JP" altLang="en-US" sz="3200" b="1">
                <a:latin typeface="Calibri" pitchFamily="34" charset="0"/>
              </a:rPr>
              <a:t>平均基準</a:t>
            </a:r>
            <a:r>
              <a:rPr lang="en-US" altLang="ja-JP" sz="3200" b="1">
                <a:latin typeface="Calibri" pitchFamily="34" charset="0"/>
              </a:rPr>
              <a:t>)</a:t>
            </a:r>
            <a:endParaRPr lang="ja-JP" altLang="en-US" sz="3200" b="1">
              <a:latin typeface="Calibri" pitchFamily="34" charset="0"/>
            </a:endParaRPr>
          </a:p>
        </p:txBody>
      </p:sp>
      <p:sp>
        <p:nvSpPr>
          <p:cNvPr id="72712" name="正方形/長方形 4"/>
          <p:cNvSpPr>
            <a:spLocks noChangeArrowheads="1"/>
          </p:cNvSpPr>
          <p:nvPr/>
        </p:nvSpPr>
        <p:spPr bwMode="auto">
          <a:xfrm>
            <a:off x="5867400" y="620713"/>
            <a:ext cx="2843213" cy="2308324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u="sng" dirty="0" smtClean="0">
                <a:latin typeface="Calibri" pitchFamily="34" charset="0"/>
              </a:rPr>
              <a:t>model(green)</a:t>
            </a:r>
            <a:endParaRPr lang="en-US" altLang="ja-JP" sz="3200" b="1" u="sng" dirty="0">
              <a:latin typeface="Calibri" pitchFamily="34" charset="0"/>
            </a:endParaRPr>
          </a:p>
          <a:p>
            <a:r>
              <a:rPr lang="en-US" altLang="ja-JP" sz="2800" dirty="0">
                <a:latin typeface="Calibri" pitchFamily="34" charset="0"/>
              </a:rPr>
              <a:t>inclination = 45°</a:t>
            </a:r>
          </a:p>
          <a:p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 err="1" smtClean="0">
                <a:latin typeface="Calibri" pitchFamily="34" charset="0"/>
              </a:rPr>
              <a:t>Starspot</a:t>
            </a:r>
            <a:r>
              <a:rPr lang="en-US" altLang="ja-JP" sz="2800" dirty="0" smtClean="0">
                <a:latin typeface="Calibri" pitchFamily="34" charset="0"/>
              </a:rPr>
              <a:t> radius</a:t>
            </a:r>
          </a:p>
          <a:p>
            <a:r>
              <a:rPr lang="en-US" altLang="ja-JP" sz="2800" dirty="0" smtClean="0">
                <a:latin typeface="Calibri" pitchFamily="34" charset="0"/>
              </a:rPr>
              <a:t>0.16 R*</a:t>
            </a:r>
            <a:endParaRPr lang="en-US" altLang="ja-JP" sz="2600" dirty="0">
              <a:latin typeface="Calibri" pitchFamily="34" charset="0"/>
            </a:endParaRPr>
          </a:p>
        </p:txBody>
      </p:sp>
      <p:sp>
        <p:nvSpPr>
          <p:cNvPr id="72713" name="テキスト ボックス 7"/>
          <p:cNvSpPr txBox="1">
            <a:spLocks noChangeArrowheads="1"/>
          </p:cNvSpPr>
          <p:nvPr/>
        </p:nvSpPr>
        <p:spPr bwMode="auto">
          <a:xfrm>
            <a:off x="6156325" y="5949950"/>
            <a:ext cx="142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 dirty="0" smtClean="0">
                <a:latin typeface="Calibri" pitchFamily="34" charset="0"/>
              </a:rPr>
              <a:t>5 days</a:t>
            </a:r>
            <a:endParaRPr lang="ja-JP" altLang="en-US" sz="3200" b="1" dirty="0">
              <a:latin typeface="Calibri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68518" y="6432550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Notsu</a:t>
            </a:r>
            <a:r>
              <a:rPr lang="en-US" altLang="ja-JP" dirty="0" smtClean="0"/>
              <a:t> et al. </a:t>
            </a:r>
            <a:endParaRPr kumimoji="1" lang="ja-JP" altLang="en-US" dirty="0"/>
          </a:p>
        </p:txBody>
      </p:sp>
      <p:pic>
        <p:nvPicPr>
          <p:cNvPr id="4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6125" y="3417888"/>
            <a:ext cx="30163" cy="22225"/>
          </a:xfrm>
          <a:prstGeom prst="rect">
            <a:avLst/>
          </a:prstGeom>
        </p:spPr>
      </p:pic>
      <p:pic>
        <p:nvPicPr>
          <p:cNvPr id="18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732" y="981075"/>
            <a:ext cx="4160589" cy="306564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034988" y="6284297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time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767" y="1772816"/>
            <a:ext cx="148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Stellar </a:t>
            </a:r>
          </a:p>
          <a:p>
            <a:r>
              <a:rPr lang="en-US" altLang="ja-JP" sz="2400" dirty="0" smtClean="0"/>
              <a:t>brightness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48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49275"/>
            <a:ext cx="83518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正方形/長方形 2"/>
          <p:cNvSpPr>
            <a:spLocks noChangeArrowheads="1"/>
          </p:cNvSpPr>
          <p:nvPr/>
        </p:nvSpPr>
        <p:spPr bwMode="auto">
          <a:xfrm>
            <a:off x="4932363" y="981075"/>
            <a:ext cx="3168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</p:txBody>
      </p:sp>
      <p:sp>
        <p:nvSpPr>
          <p:cNvPr id="73733" name="テキスト ボックス 45"/>
          <p:cNvSpPr txBox="1">
            <a:spLocks noChangeArrowheads="1"/>
          </p:cNvSpPr>
          <p:nvPr/>
        </p:nvSpPr>
        <p:spPr bwMode="auto">
          <a:xfrm>
            <a:off x="755650" y="476250"/>
            <a:ext cx="2525713" cy="5857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Calibri" pitchFamily="34" charset="0"/>
              </a:rPr>
              <a:t> </a:t>
            </a:r>
            <a:r>
              <a:rPr lang="en-US" altLang="ja-JP" sz="3200" b="1">
                <a:latin typeface="Calibri" pitchFamily="34" charset="0"/>
              </a:rPr>
              <a:t>KIC6034120</a:t>
            </a:r>
            <a:endParaRPr lang="ja-JP" altLang="en-US" sz="3200">
              <a:latin typeface="Calibri" pitchFamily="34" charset="0"/>
            </a:endParaRPr>
          </a:p>
        </p:txBody>
      </p:sp>
      <p:grpSp>
        <p:nvGrpSpPr>
          <p:cNvPr id="2" name="グループ化 32"/>
          <p:cNvGrpSpPr>
            <a:grpSpLocks/>
          </p:cNvGrpSpPr>
          <p:nvPr/>
        </p:nvGrpSpPr>
        <p:grpSpPr bwMode="auto">
          <a:xfrm>
            <a:off x="684213" y="620713"/>
            <a:ext cx="6840537" cy="5761037"/>
            <a:chOff x="605022" y="502904"/>
            <a:chExt cx="4838886" cy="5235975"/>
          </a:xfrm>
        </p:grpSpPr>
        <p:grpSp>
          <p:nvGrpSpPr>
            <p:cNvPr id="3" name="グループ化 21"/>
            <p:cNvGrpSpPr>
              <a:grpSpLocks/>
            </p:cNvGrpSpPr>
            <p:nvPr/>
          </p:nvGrpSpPr>
          <p:grpSpPr bwMode="auto">
            <a:xfrm>
              <a:off x="4476131" y="568354"/>
              <a:ext cx="967777" cy="5105076"/>
              <a:chOff x="4476131" y="568354"/>
              <a:chExt cx="967777" cy="5105076"/>
            </a:xfrm>
          </p:grpSpPr>
          <p:cxnSp>
            <p:nvCxnSpPr>
              <p:cNvPr id="29" name="直線矢印コネクタ 28"/>
              <p:cNvCxnSpPr/>
              <p:nvPr/>
            </p:nvCxnSpPr>
            <p:spPr>
              <a:xfrm>
                <a:off x="4475906" y="5346434"/>
                <a:ext cx="968002" cy="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5443908" y="567830"/>
                <a:ext cx="0" cy="5106123"/>
              </a:xfrm>
              <a:prstGeom prst="line">
                <a:avLst/>
              </a:prstGeom>
              <a:ln w="34925" cmpd="sng">
                <a:solidFill>
                  <a:srgbClr val="3802BE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線コネクタ 25"/>
            <p:cNvCxnSpPr/>
            <p:nvPr/>
          </p:nvCxnSpPr>
          <p:spPr>
            <a:xfrm flipV="1">
              <a:off x="4475906" y="502904"/>
              <a:ext cx="0" cy="5235975"/>
            </a:xfrm>
            <a:prstGeom prst="line">
              <a:avLst/>
            </a:prstGeom>
            <a:ln w="34925">
              <a:solidFill>
                <a:srgbClr val="3802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605022" y="3971431"/>
              <a:ext cx="0" cy="916187"/>
            </a:xfrm>
            <a:prstGeom prst="straightConnector1">
              <a:avLst/>
            </a:prstGeom>
            <a:ln w="57150" cmpd="sng">
              <a:solidFill>
                <a:srgbClr val="3802BE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5" name="テキスト ボックス 31"/>
          <p:cNvSpPr txBox="1">
            <a:spLocks noChangeArrowheads="1"/>
          </p:cNvSpPr>
          <p:nvPr/>
        </p:nvSpPr>
        <p:spPr bwMode="auto">
          <a:xfrm>
            <a:off x="0" y="3644900"/>
            <a:ext cx="685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ja-JP" sz="3200" b="1">
                <a:latin typeface="Calibri" pitchFamily="34" charset="0"/>
              </a:rPr>
              <a:t>2</a:t>
            </a:r>
            <a:r>
              <a:rPr lang="ja-JP" altLang="en-US" sz="3200" b="1">
                <a:latin typeface="Calibri" pitchFamily="34" charset="0"/>
              </a:rPr>
              <a:t>％</a:t>
            </a:r>
            <a:r>
              <a:rPr lang="en-US" altLang="ja-JP" sz="3200" b="1">
                <a:latin typeface="Calibri" pitchFamily="34" charset="0"/>
              </a:rPr>
              <a:t>(</a:t>
            </a:r>
            <a:r>
              <a:rPr lang="ja-JP" altLang="en-US" sz="3200" b="1">
                <a:latin typeface="Calibri" pitchFamily="34" charset="0"/>
              </a:rPr>
              <a:t>平均基準</a:t>
            </a:r>
            <a:r>
              <a:rPr lang="en-US" altLang="ja-JP" sz="3200" b="1">
                <a:latin typeface="Calibri" pitchFamily="34" charset="0"/>
              </a:rPr>
              <a:t>)</a:t>
            </a:r>
            <a:endParaRPr lang="ja-JP" altLang="en-US" sz="3200" b="1">
              <a:latin typeface="Calibri" pitchFamily="34" charset="0"/>
            </a:endParaRPr>
          </a:p>
        </p:txBody>
      </p:sp>
      <p:sp>
        <p:nvSpPr>
          <p:cNvPr id="73737" name="テキスト ボックス 7"/>
          <p:cNvSpPr txBox="1">
            <a:spLocks noChangeArrowheads="1"/>
          </p:cNvSpPr>
          <p:nvPr/>
        </p:nvSpPr>
        <p:spPr bwMode="auto">
          <a:xfrm>
            <a:off x="6156325" y="5949950"/>
            <a:ext cx="142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 dirty="0" smtClean="0">
                <a:latin typeface="Calibri" pitchFamily="34" charset="0"/>
              </a:rPr>
              <a:t>5 days</a:t>
            </a:r>
            <a:endParaRPr lang="ja-JP" altLang="en-US" sz="3200" b="1" dirty="0">
              <a:latin typeface="Calibri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51325" y="6412984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Notsu</a:t>
            </a:r>
            <a:r>
              <a:rPr lang="en-US" altLang="ja-JP" dirty="0" smtClean="0"/>
              <a:t> et al. </a:t>
            </a:r>
            <a:endParaRPr kumimoji="1" lang="ja-JP" altLang="en-US" dirty="0"/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395536" y="0"/>
            <a:ext cx="87186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400" dirty="0" smtClean="0">
                <a:latin typeface="Calibri" pitchFamily="34" charset="0"/>
              </a:rPr>
              <a:t>Model calculation of stellar brightness variation</a:t>
            </a:r>
            <a:endParaRPr lang="ja-JP" altLang="en-US" sz="3400" dirty="0">
              <a:latin typeface="Calibri" pitchFamily="34" charset="0"/>
            </a:endParaRPr>
          </a:p>
        </p:txBody>
      </p:sp>
      <p:sp>
        <p:nvSpPr>
          <p:cNvPr id="17" name="正方形/長方形 4"/>
          <p:cNvSpPr>
            <a:spLocks noChangeArrowheads="1"/>
          </p:cNvSpPr>
          <p:nvPr/>
        </p:nvSpPr>
        <p:spPr bwMode="auto">
          <a:xfrm>
            <a:off x="5867400" y="620713"/>
            <a:ext cx="2843213" cy="2308324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u="sng" dirty="0" smtClean="0">
                <a:latin typeface="Calibri" pitchFamily="34" charset="0"/>
              </a:rPr>
              <a:t>model(green)</a:t>
            </a:r>
            <a:endParaRPr lang="en-US" altLang="ja-JP" sz="3200" b="1" u="sng" dirty="0">
              <a:latin typeface="Calibri" pitchFamily="34" charset="0"/>
            </a:endParaRPr>
          </a:p>
          <a:p>
            <a:r>
              <a:rPr lang="en-US" altLang="ja-JP" sz="2800" dirty="0">
                <a:latin typeface="Calibri" pitchFamily="34" charset="0"/>
              </a:rPr>
              <a:t>inclination = 45°</a:t>
            </a:r>
          </a:p>
          <a:p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 err="1" smtClean="0">
                <a:latin typeface="Calibri" pitchFamily="34" charset="0"/>
              </a:rPr>
              <a:t>Starspot</a:t>
            </a:r>
            <a:r>
              <a:rPr lang="en-US" altLang="ja-JP" sz="2800" dirty="0" smtClean="0">
                <a:latin typeface="Calibri" pitchFamily="34" charset="0"/>
              </a:rPr>
              <a:t> radius</a:t>
            </a:r>
          </a:p>
          <a:p>
            <a:r>
              <a:rPr lang="en-US" altLang="ja-JP" sz="2800" dirty="0" smtClean="0">
                <a:latin typeface="Calibri" pitchFamily="34" charset="0"/>
              </a:rPr>
              <a:t>0.16 R*</a:t>
            </a:r>
            <a:endParaRPr lang="en-US" altLang="ja-JP" sz="2600" dirty="0">
              <a:latin typeface="Calibri" pitchFamily="34" charset="0"/>
            </a:endParaRPr>
          </a:p>
        </p:txBody>
      </p:sp>
      <p:pic>
        <p:nvPicPr>
          <p:cNvPr id="4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6125" y="3417888"/>
            <a:ext cx="30163" cy="22225"/>
          </a:xfrm>
          <a:prstGeom prst="rect">
            <a:avLst/>
          </a:prstGeom>
        </p:spPr>
      </p:pic>
      <p:pic>
        <p:nvPicPr>
          <p:cNvPr id="6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732" y="981075"/>
            <a:ext cx="4160589" cy="30656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34988" y="6284297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time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67" y="1772816"/>
            <a:ext cx="148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Stellar </a:t>
            </a:r>
          </a:p>
          <a:p>
            <a:r>
              <a:rPr lang="en-US" altLang="ja-JP" sz="2400" dirty="0" smtClean="0"/>
              <a:t>brightness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1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49275"/>
            <a:ext cx="83518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正方形/長方形 2"/>
          <p:cNvSpPr>
            <a:spLocks noChangeArrowheads="1"/>
          </p:cNvSpPr>
          <p:nvPr/>
        </p:nvSpPr>
        <p:spPr bwMode="auto">
          <a:xfrm>
            <a:off x="4932363" y="981075"/>
            <a:ext cx="3168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  <a:p>
            <a:endParaRPr lang="en-US" altLang="ja-JP" sz="2000">
              <a:latin typeface="Calibri" pitchFamily="34" charset="0"/>
            </a:endParaRPr>
          </a:p>
        </p:txBody>
      </p:sp>
      <p:sp>
        <p:nvSpPr>
          <p:cNvPr id="73733" name="テキスト ボックス 45"/>
          <p:cNvSpPr txBox="1">
            <a:spLocks noChangeArrowheads="1"/>
          </p:cNvSpPr>
          <p:nvPr/>
        </p:nvSpPr>
        <p:spPr bwMode="auto">
          <a:xfrm>
            <a:off x="755650" y="476250"/>
            <a:ext cx="2525713" cy="5857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Calibri" pitchFamily="34" charset="0"/>
              </a:rPr>
              <a:t> </a:t>
            </a:r>
            <a:r>
              <a:rPr lang="en-US" altLang="ja-JP" sz="3200" b="1">
                <a:latin typeface="Calibri" pitchFamily="34" charset="0"/>
              </a:rPr>
              <a:t>KIC6034120</a:t>
            </a:r>
            <a:endParaRPr lang="ja-JP" altLang="en-US" sz="3200">
              <a:latin typeface="Calibri" pitchFamily="34" charset="0"/>
            </a:endParaRPr>
          </a:p>
        </p:txBody>
      </p:sp>
      <p:grpSp>
        <p:nvGrpSpPr>
          <p:cNvPr id="2" name="グループ化 32"/>
          <p:cNvGrpSpPr>
            <a:grpSpLocks/>
          </p:cNvGrpSpPr>
          <p:nvPr/>
        </p:nvGrpSpPr>
        <p:grpSpPr bwMode="auto">
          <a:xfrm>
            <a:off x="684213" y="620713"/>
            <a:ext cx="6840537" cy="5761037"/>
            <a:chOff x="605022" y="502904"/>
            <a:chExt cx="4838886" cy="5235975"/>
          </a:xfrm>
        </p:grpSpPr>
        <p:grpSp>
          <p:nvGrpSpPr>
            <p:cNvPr id="3" name="グループ化 21"/>
            <p:cNvGrpSpPr>
              <a:grpSpLocks/>
            </p:cNvGrpSpPr>
            <p:nvPr/>
          </p:nvGrpSpPr>
          <p:grpSpPr bwMode="auto">
            <a:xfrm>
              <a:off x="4476131" y="568354"/>
              <a:ext cx="967777" cy="5105076"/>
              <a:chOff x="4476131" y="568354"/>
              <a:chExt cx="967777" cy="5105076"/>
            </a:xfrm>
          </p:grpSpPr>
          <p:cxnSp>
            <p:nvCxnSpPr>
              <p:cNvPr id="29" name="直線矢印コネクタ 28"/>
              <p:cNvCxnSpPr/>
              <p:nvPr/>
            </p:nvCxnSpPr>
            <p:spPr>
              <a:xfrm>
                <a:off x="4475906" y="5346434"/>
                <a:ext cx="968002" cy="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5443908" y="567830"/>
                <a:ext cx="0" cy="5106123"/>
              </a:xfrm>
              <a:prstGeom prst="line">
                <a:avLst/>
              </a:prstGeom>
              <a:ln w="34925" cmpd="sng">
                <a:solidFill>
                  <a:srgbClr val="3802BE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線コネクタ 25"/>
            <p:cNvCxnSpPr/>
            <p:nvPr/>
          </p:nvCxnSpPr>
          <p:spPr>
            <a:xfrm flipV="1">
              <a:off x="4475906" y="502904"/>
              <a:ext cx="0" cy="5235975"/>
            </a:xfrm>
            <a:prstGeom prst="line">
              <a:avLst/>
            </a:prstGeom>
            <a:ln w="34925">
              <a:solidFill>
                <a:srgbClr val="3802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605022" y="3971431"/>
              <a:ext cx="0" cy="916187"/>
            </a:xfrm>
            <a:prstGeom prst="straightConnector1">
              <a:avLst/>
            </a:prstGeom>
            <a:ln w="57150" cmpd="sng">
              <a:solidFill>
                <a:srgbClr val="3802BE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5" name="テキスト ボックス 31"/>
          <p:cNvSpPr txBox="1">
            <a:spLocks noChangeArrowheads="1"/>
          </p:cNvSpPr>
          <p:nvPr/>
        </p:nvSpPr>
        <p:spPr bwMode="auto">
          <a:xfrm>
            <a:off x="0" y="3644900"/>
            <a:ext cx="685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ja-JP" sz="3200" b="1">
                <a:latin typeface="Calibri" pitchFamily="34" charset="0"/>
              </a:rPr>
              <a:t>2</a:t>
            </a:r>
            <a:r>
              <a:rPr lang="ja-JP" altLang="en-US" sz="3200" b="1">
                <a:latin typeface="Calibri" pitchFamily="34" charset="0"/>
              </a:rPr>
              <a:t>％</a:t>
            </a:r>
            <a:r>
              <a:rPr lang="en-US" altLang="ja-JP" sz="3200" b="1">
                <a:latin typeface="Calibri" pitchFamily="34" charset="0"/>
              </a:rPr>
              <a:t>(</a:t>
            </a:r>
            <a:r>
              <a:rPr lang="ja-JP" altLang="en-US" sz="3200" b="1">
                <a:latin typeface="Calibri" pitchFamily="34" charset="0"/>
              </a:rPr>
              <a:t>平均基準</a:t>
            </a:r>
            <a:r>
              <a:rPr lang="en-US" altLang="ja-JP" sz="3200" b="1">
                <a:latin typeface="Calibri" pitchFamily="34" charset="0"/>
              </a:rPr>
              <a:t>)</a:t>
            </a:r>
            <a:endParaRPr lang="ja-JP" altLang="en-US" sz="3200" b="1">
              <a:latin typeface="Calibri" pitchFamily="34" charset="0"/>
            </a:endParaRPr>
          </a:p>
        </p:txBody>
      </p:sp>
      <p:sp>
        <p:nvSpPr>
          <p:cNvPr id="73737" name="テキスト ボックス 7"/>
          <p:cNvSpPr txBox="1">
            <a:spLocks noChangeArrowheads="1"/>
          </p:cNvSpPr>
          <p:nvPr/>
        </p:nvSpPr>
        <p:spPr bwMode="auto">
          <a:xfrm>
            <a:off x="6156325" y="5949950"/>
            <a:ext cx="142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 dirty="0" smtClean="0">
                <a:latin typeface="Calibri" pitchFamily="34" charset="0"/>
              </a:rPr>
              <a:t>5 days</a:t>
            </a:r>
            <a:endParaRPr lang="ja-JP" altLang="en-US" sz="3200" b="1" dirty="0">
              <a:latin typeface="Calibri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51325" y="6412984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Notsu</a:t>
            </a:r>
            <a:r>
              <a:rPr lang="en-US" altLang="ja-JP" dirty="0" smtClean="0"/>
              <a:t> et al. </a:t>
            </a:r>
            <a:endParaRPr kumimoji="1" lang="ja-JP" altLang="en-US" dirty="0"/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395536" y="0"/>
            <a:ext cx="87186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400" dirty="0" smtClean="0">
                <a:latin typeface="Calibri" pitchFamily="34" charset="0"/>
              </a:rPr>
              <a:t>Model calculation of stellar brightness variation</a:t>
            </a:r>
            <a:endParaRPr lang="ja-JP" altLang="en-US" sz="3400" dirty="0">
              <a:latin typeface="Calibri" pitchFamily="34" charset="0"/>
            </a:endParaRPr>
          </a:p>
        </p:txBody>
      </p:sp>
      <p:sp>
        <p:nvSpPr>
          <p:cNvPr id="17" name="正方形/長方形 4"/>
          <p:cNvSpPr>
            <a:spLocks noChangeArrowheads="1"/>
          </p:cNvSpPr>
          <p:nvPr/>
        </p:nvSpPr>
        <p:spPr bwMode="auto">
          <a:xfrm>
            <a:off x="5867400" y="620713"/>
            <a:ext cx="2843213" cy="2308324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u="sng" dirty="0" smtClean="0">
                <a:latin typeface="Calibri" pitchFamily="34" charset="0"/>
              </a:rPr>
              <a:t>model(green)</a:t>
            </a:r>
            <a:endParaRPr lang="en-US" altLang="ja-JP" sz="3200" b="1" u="sng" dirty="0">
              <a:latin typeface="Calibri" pitchFamily="34" charset="0"/>
            </a:endParaRPr>
          </a:p>
          <a:p>
            <a:r>
              <a:rPr lang="en-US" altLang="ja-JP" sz="2800" dirty="0">
                <a:latin typeface="Calibri" pitchFamily="34" charset="0"/>
              </a:rPr>
              <a:t>inclination = 45°</a:t>
            </a:r>
          </a:p>
          <a:p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 err="1" smtClean="0">
                <a:latin typeface="Calibri" pitchFamily="34" charset="0"/>
              </a:rPr>
              <a:t>Starspot</a:t>
            </a:r>
            <a:r>
              <a:rPr lang="en-US" altLang="ja-JP" sz="2800" dirty="0" smtClean="0">
                <a:latin typeface="Calibri" pitchFamily="34" charset="0"/>
              </a:rPr>
              <a:t> radius</a:t>
            </a:r>
          </a:p>
          <a:p>
            <a:r>
              <a:rPr lang="en-US" altLang="ja-JP" sz="2800" dirty="0" smtClean="0">
                <a:latin typeface="Calibri" pitchFamily="34" charset="0"/>
              </a:rPr>
              <a:t>0.16 R*</a:t>
            </a:r>
            <a:endParaRPr lang="en-US" altLang="ja-JP" sz="2600" dirty="0">
              <a:latin typeface="Calibri" pitchFamily="34" charset="0"/>
            </a:endParaRPr>
          </a:p>
        </p:txBody>
      </p:sp>
      <p:pic>
        <p:nvPicPr>
          <p:cNvPr id="4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6125" y="3417888"/>
            <a:ext cx="30163" cy="22225"/>
          </a:xfrm>
          <a:prstGeom prst="rect">
            <a:avLst/>
          </a:prstGeom>
        </p:spPr>
      </p:pic>
      <p:pic>
        <p:nvPicPr>
          <p:cNvPr id="6" name="KIC6034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732" y="981075"/>
            <a:ext cx="4160589" cy="30656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34988" y="6284297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time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67" y="1772816"/>
            <a:ext cx="148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Stellar </a:t>
            </a:r>
          </a:p>
          <a:p>
            <a:r>
              <a:rPr lang="en-US" altLang="ja-JP" sz="2400" dirty="0" smtClean="0"/>
              <a:t>brightness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2708920"/>
            <a:ext cx="8388424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/>
              <a:t>Rotational period and sunspot area can be estimated.</a:t>
            </a:r>
          </a:p>
          <a:p>
            <a:pPr marL="457200" indent="-457200">
              <a:buFont typeface="Arial"/>
              <a:buChar char="•"/>
            </a:pPr>
            <a:endParaRPr kumimoji="1" lang="en-US" altLang="ja-JP" sz="2800" dirty="0" smtClean="0"/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/>
              <a:t>Rotational period calculated by this method consistent with </a:t>
            </a:r>
            <a:r>
              <a:rPr lang="en-US" altLang="ja-JP" sz="2800" i="1" dirty="0" err="1" smtClean="0"/>
              <a:t>v</a:t>
            </a:r>
            <a:r>
              <a:rPr lang="en-US" altLang="ja-JP" sz="2800" dirty="0" err="1" smtClean="0"/>
              <a:t>sin</a:t>
            </a:r>
            <a:r>
              <a:rPr lang="en-US" altLang="ja-JP" sz="2800" i="1" dirty="0" err="1" smtClean="0"/>
              <a:t>i</a:t>
            </a:r>
            <a:r>
              <a:rPr lang="en-US" altLang="ja-JP" sz="2800" dirty="0" smtClean="0"/>
              <a:t> obtained by spectroscopy (</a:t>
            </a:r>
            <a:r>
              <a:rPr lang="en-US" altLang="ja-JP" sz="2800" dirty="0" err="1" smtClean="0"/>
              <a:t>Notsu</a:t>
            </a:r>
            <a:r>
              <a:rPr lang="en-US" altLang="ja-JP" sz="2800" dirty="0" smtClean="0"/>
              <a:t> et al. 2015 PASJ)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669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17068</TotalTime>
  <Words>1624</Words>
  <Application>Microsoft Macintosh PowerPoint</Application>
  <PresentationFormat>画面に合わせる (4:3)</PresentationFormat>
  <Paragraphs>205</Paragraphs>
  <Slides>25</Slides>
  <Notes>2</Notes>
  <HiddenSlides>0</HiddenSlides>
  <MMClips>6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Office テーマ</vt:lpstr>
      <vt:lpstr>数式</vt:lpstr>
      <vt:lpstr>How extreme can a solar storm become? Implications from observations of solar-type stars  and historical records</vt:lpstr>
      <vt:lpstr>Carrington flare  (1859, Sep 1, am 11:18 ）</vt:lpstr>
      <vt:lpstr>Super Flare in solar-type stars?</vt:lpstr>
      <vt:lpstr>Found many of them (Maehara et al. 2012 Nature; Shibayama et al. 2013 ApJS)</vt:lpstr>
      <vt:lpstr>Observation details </vt:lpstr>
      <vt:lpstr>Periodic brightness moduration</vt:lpstr>
      <vt:lpstr>PowerPoint プレゼンテーション</vt:lpstr>
      <vt:lpstr>PowerPoint プレゼンテーション</vt:lpstr>
      <vt:lpstr>PowerPoint プレゼンテーション</vt:lpstr>
      <vt:lpstr>Flare energy vs rotational period</vt:lpstr>
      <vt:lpstr>Supectroscopic observations by SUBARU telescope (Nogami et al. 2014, Notsu et al. 2015a,2015b, Honda et al. 2015, all in PASJ) </vt:lpstr>
      <vt:lpstr>Chromospheric activity and &lt;fB&gt; probed by CaII infrared (8542Å) triplet (Notsu et al. 2015b PASJ)</vt:lpstr>
      <vt:lpstr>PowerPoint プレゼンテーション</vt:lpstr>
      <vt:lpstr>PowerPoint プレゼンテーション</vt:lpstr>
      <vt:lpstr>Can super flares occur in our Sun? (Shibata, Isobe, Hillier et al. 2013 PASJ)</vt:lpstr>
      <vt:lpstr>Impact of 10^35 erg superflares</vt:lpstr>
      <vt:lpstr>Historical evidence 1: cosmogenic radionuclides </vt:lpstr>
      <vt:lpstr>Any records in  historical literature?</vt:lpstr>
      <vt:lpstr>Advantage of Chinese chronicles</vt:lpstr>
      <vt:lpstr>Sunspots and aurora records during Song dynasty (960–1279) (Hayakawa, Tamazawa, Kawamura &amp; Isobe, Earth, Planets and Space in press.)</vt:lpstr>
      <vt:lpstr> AD 994 event? </vt:lpstr>
      <vt:lpstr>Summary</vt:lpstr>
      <vt:lpstr>PowerPoint プレゼンテーション</vt:lpstr>
      <vt:lpstr>References</vt:lpstr>
      <vt:lpstr>Note on cosmic ray events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and Stellar Flares - from nanoflares to superflares -</dc:title>
  <dc:creator>Shibata</dc:creator>
  <cp:lastModifiedBy>isobe</cp:lastModifiedBy>
  <cp:revision>378</cp:revision>
  <dcterms:created xsi:type="dcterms:W3CDTF">2011-10-05T16:46:23Z</dcterms:created>
  <dcterms:modified xsi:type="dcterms:W3CDTF">2015-09-29T05:11:13Z</dcterms:modified>
</cp:coreProperties>
</file>