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15124113" cy="10688638"/>
  <p:notesSz cx="9144000" cy="6858000"/>
  <p:defaultTextStyle>
    <a:defPPr>
      <a:defRPr lang="ja-JP"/>
    </a:defPPr>
    <a:lvl1pPr marL="0" algn="l" defTabSz="737500" rtl="0" eaLnBrk="1" latinLnBrk="0" hangingPunct="1">
      <a:defRPr kumimoji="1" sz="2900" kern="1200">
        <a:solidFill>
          <a:schemeClr val="tx1"/>
        </a:solidFill>
        <a:latin typeface="+mn-lt"/>
        <a:ea typeface="+mn-ea"/>
        <a:cs typeface="+mn-cs"/>
      </a:defRPr>
    </a:lvl1pPr>
    <a:lvl2pPr marL="737500" algn="l" defTabSz="737500" rtl="0" eaLnBrk="1" latinLnBrk="0" hangingPunct="1">
      <a:defRPr kumimoji="1" sz="2900" kern="1200">
        <a:solidFill>
          <a:schemeClr val="tx1"/>
        </a:solidFill>
        <a:latin typeface="+mn-lt"/>
        <a:ea typeface="+mn-ea"/>
        <a:cs typeface="+mn-cs"/>
      </a:defRPr>
    </a:lvl2pPr>
    <a:lvl3pPr marL="1475000" algn="l" defTabSz="737500" rtl="0" eaLnBrk="1" latinLnBrk="0" hangingPunct="1">
      <a:defRPr kumimoji="1" sz="2900" kern="1200">
        <a:solidFill>
          <a:schemeClr val="tx1"/>
        </a:solidFill>
        <a:latin typeface="+mn-lt"/>
        <a:ea typeface="+mn-ea"/>
        <a:cs typeface="+mn-cs"/>
      </a:defRPr>
    </a:lvl3pPr>
    <a:lvl4pPr marL="2212501" algn="l" defTabSz="737500" rtl="0" eaLnBrk="1" latinLnBrk="0" hangingPunct="1">
      <a:defRPr kumimoji="1" sz="2900" kern="1200">
        <a:solidFill>
          <a:schemeClr val="tx1"/>
        </a:solidFill>
        <a:latin typeface="+mn-lt"/>
        <a:ea typeface="+mn-ea"/>
        <a:cs typeface="+mn-cs"/>
      </a:defRPr>
    </a:lvl4pPr>
    <a:lvl5pPr marL="2950001" algn="l" defTabSz="737500" rtl="0" eaLnBrk="1" latinLnBrk="0" hangingPunct="1">
      <a:defRPr kumimoji="1" sz="2900" kern="1200">
        <a:solidFill>
          <a:schemeClr val="tx1"/>
        </a:solidFill>
        <a:latin typeface="+mn-lt"/>
        <a:ea typeface="+mn-ea"/>
        <a:cs typeface="+mn-cs"/>
      </a:defRPr>
    </a:lvl5pPr>
    <a:lvl6pPr marL="3687501" algn="l" defTabSz="737500" rtl="0" eaLnBrk="1" latinLnBrk="0" hangingPunct="1">
      <a:defRPr kumimoji="1" sz="2900" kern="1200">
        <a:solidFill>
          <a:schemeClr val="tx1"/>
        </a:solidFill>
        <a:latin typeface="+mn-lt"/>
        <a:ea typeface="+mn-ea"/>
        <a:cs typeface="+mn-cs"/>
      </a:defRPr>
    </a:lvl6pPr>
    <a:lvl7pPr marL="4425001" algn="l" defTabSz="737500" rtl="0" eaLnBrk="1" latinLnBrk="0" hangingPunct="1">
      <a:defRPr kumimoji="1" sz="2900" kern="1200">
        <a:solidFill>
          <a:schemeClr val="tx1"/>
        </a:solidFill>
        <a:latin typeface="+mn-lt"/>
        <a:ea typeface="+mn-ea"/>
        <a:cs typeface="+mn-cs"/>
      </a:defRPr>
    </a:lvl7pPr>
    <a:lvl8pPr marL="5162501" algn="l" defTabSz="737500" rtl="0" eaLnBrk="1" latinLnBrk="0" hangingPunct="1">
      <a:defRPr kumimoji="1" sz="2900" kern="1200">
        <a:solidFill>
          <a:schemeClr val="tx1"/>
        </a:solidFill>
        <a:latin typeface="+mn-lt"/>
        <a:ea typeface="+mn-ea"/>
        <a:cs typeface="+mn-cs"/>
      </a:defRPr>
    </a:lvl8pPr>
    <a:lvl9pPr marL="5900001" algn="l" defTabSz="737500" rtl="0" eaLnBrk="1" latinLnBrk="0" hangingPunct="1">
      <a:defRPr kumimoji="1" sz="2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C7775"/>
    <a:srgbClr val="9A6A68"/>
    <a:srgbClr val="1B366B"/>
    <a:srgbClr val="9DD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96" autoAdjust="0"/>
  </p:normalViewPr>
  <p:slideViewPr>
    <p:cSldViewPr snapToGrid="0" snapToObjects="1">
      <p:cViewPr varScale="1">
        <p:scale>
          <a:sx n="69" d="100"/>
          <a:sy n="69" d="100"/>
        </p:scale>
        <p:origin x="-448" y="-208"/>
      </p:cViewPr>
      <p:guideLst>
        <p:guide orient="horz" pos="3367"/>
        <p:guide pos="47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34309" y="3320407"/>
            <a:ext cx="12855496" cy="229112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2268617" y="6056895"/>
            <a:ext cx="10586879" cy="2731541"/>
          </a:xfrm>
        </p:spPr>
        <p:txBody>
          <a:bodyPr/>
          <a:lstStyle>
            <a:lvl1pPr marL="0" indent="0" algn="ctr">
              <a:buNone/>
              <a:defRPr>
                <a:solidFill>
                  <a:schemeClr val="tx1">
                    <a:tint val="75000"/>
                  </a:schemeClr>
                </a:solidFill>
              </a:defRPr>
            </a:lvl1pPr>
            <a:lvl2pPr marL="737500" indent="0" algn="ctr">
              <a:buNone/>
              <a:defRPr>
                <a:solidFill>
                  <a:schemeClr val="tx1">
                    <a:tint val="75000"/>
                  </a:schemeClr>
                </a:solidFill>
              </a:defRPr>
            </a:lvl2pPr>
            <a:lvl3pPr marL="1475000" indent="0" algn="ctr">
              <a:buNone/>
              <a:defRPr>
                <a:solidFill>
                  <a:schemeClr val="tx1">
                    <a:tint val="75000"/>
                  </a:schemeClr>
                </a:solidFill>
              </a:defRPr>
            </a:lvl3pPr>
            <a:lvl4pPr marL="2212501" indent="0" algn="ctr">
              <a:buNone/>
              <a:defRPr>
                <a:solidFill>
                  <a:schemeClr val="tx1">
                    <a:tint val="75000"/>
                  </a:schemeClr>
                </a:solidFill>
              </a:defRPr>
            </a:lvl4pPr>
            <a:lvl5pPr marL="2950001" indent="0" algn="ctr">
              <a:buNone/>
              <a:defRPr>
                <a:solidFill>
                  <a:schemeClr val="tx1">
                    <a:tint val="75000"/>
                  </a:schemeClr>
                </a:solidFill>
              </a:defRPr>
            </a:lvl5pPr>
            <a:lvl6pPr marL="3687501" indent="0" algn="ctr">
              <a:buNone/>
              <a:defRPr>
                <a:solidFill>
                  <a:schemeClr val="tx1">
                    <a:tint val="75000"/>
                  </a:schemeClr>
                </a:solidFill>
              </a:defRPr>
            </a:lvl6pPr>
            <a:lvl7pPr marL="4425001" indent="0" algn="ctr">
              <a:buNone/>
              <a:defRPr>
                <a:solidFill>
                  <a:schemeClr val="tx1">
                    <a:tint val="75000"/>
                  </a:schemeClr>
                </a:solidFill>
              </a:defRPr>
            </a:lvl7pPr>
            <a:lvl8pPr marL="5162501" indent="0" algn="ctr">
              <a:buNone/>
              <a:defRPr>
                <a:solidFill>
                  <a:schemeClr val="tx1">
                    <a:tint val="75000"/>
                  </a:schemeClr>
                </a:solidFill>
              </a:defRPr>
            </a:lvl8pPr>
            <a:lvl9pPr marL="5900001"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2583446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4132055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5352553" y="598762"/>
            <a:ext cx="4763045" cy="12769459"/>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1058163" y="598762"/>
            <a:ext cx="14042319" cy="12769459"/>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2529465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343998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94701" y="6868441"/>
            <a:ext cx="12855496" cy="2122882"/>
          </a:xfrm>
        </p:spPr>
        <p:txBody>
          <a:bodyPr anchor="t"/>
          <a:lstStyle>
            <a:lvl1pPr algn="l">
              <a:defRPr sz="65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1194701" y="4530302"/>
            <a:ext cx="12855496" cy="2338139"/>
          </a:xfrm>
        </p:spPr>
        <p:txBody>
          <a:bodyPr anchor="b"/>
          <a:lstStyle>
            <a:lvl1pPr marL="0" indent="0">
              <a:buNone/>
              <a:defRPr sz="3200">
                <a:solidFill>
                  <a:schemeClr val="tx1">
                    <a:tint val="75000"/>
                  </a:schemeClr>
                </a:solidFill>
              </a:defRPr>
            </a:lvl1pPr>
            <a:lvl2pPr marL="737500" indent="0">
              <a:buNone/>
              <a:defRPr sz="2900">
                <a:solidFill>
                  <a:schemeClr val="tx1">
                    <a:tint val="75000"/>
                  </a:schemeClr>
                </a:solidFill>
              </a:defRPr>
            </a:lvl2pPr>
            <a:lvl3pPr marL="1475000" indent="0">
              <a:buNone/>
              <a:defRPr sz="2500">
                <a:solidFill>
                  <a:schemeClr val="tx1">
                    <a:tint val="75000"/>
                  </a:schemeClr>
                </a:solidFill>
              </a:defRPr>
            </a:lvl3pPr>
            <a:lvl4pPr marL="2212501" indent="0">
              <a:buNone/>
              <a:defRPr sz="2300">
                <a:solidFill>
                  <a:schemeClr val="tx1">
                    <a:tint val="75000"/>
                  </a:schemeClr>
                </a:solidFill>
              </a:defRPr>
            </a:lvl4pPr>
            <a:lvl5pPr marL="2950001" indent="0">
              <a:buNone/>
              <a:defRPr sz="2300">
                <a:solidFill>
                  <a:schemeClr val="tx1">
                    <a:tint val="75000"/>
                  </a:schemeClr>
                </a:solidFill>
              </a:defRPr>
            </a:lvl5pPr>
            <a:lvl6pPr marL="3687501" indent="0">
              <a:buNone/>
              <a:defRPr sz="2300">
                <a:solidFill>
                  <a:schemeClr val="tx1">
                    <a:tint val="75000"/>
                  </a:schemeClr>
                </a:solidFill>
              </a:defRPr>
            </a:lvl6pPr>
            <a:lvl7pPr marL="4425001" indent="0">
              <a:buNone/>
              <a:defRPr sz="2300">
                <a:solidFill>
                  <a:schemeClr val="tx1">
                    <a:tint val="75000"/>
                  </a:schemeClr>
                </a:solidFill>
              </a:defRPr>
            </a:lvl7pPr>
            <a:lvl8pPr marL="5162501" indent="0">
              <a:buNone/>
              <a:defRPr sz="2300">
                <a:solidFill>
                  <a:schemeClr val="tx1">
                    <a:tint val="75000"/>
                  </a:schemeClr>
                </a:solidFill>
              </a:defRPr>
            </a:lvl8pPr>
            <a:lvl9pPr marL="5900001" indent="0">
              <a:buNone/>
              <a:defRPr sz="23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407133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1058165" y="3491128"/>
            <a:ext cx="9402681" cy="9877093"/>
          </a:xfr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10712914" y="3491128"/>
            <a:ext cx="9402683" cy="9877093"/>
          </a:xfr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171984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756206" y="428041"/>
            <a:ext cx="13611702" cy="178144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56206" y="2392573"/>
            <a:ext cx="6682443" cy="997111"/>
          </a:xfrm>
        </p:spPr>
        <p:txBody>
          <a:bodyPr anchor="b"/>
          <a:lstStyle>
            <a:lvl1pPr marL="0" indent="0">
              <a:buNone/>
              <a:defRPr sz="3900" b="1"/>
            </a:lvl1pPr>
            <a:lvl2pPr marL="737500" indent="0">
              <a:buNone/>
              <a:defRPr sz="3200" b="1"/>
            </a:lvl2pPr>
            <a:lvl3pPr marL="1475000" indent="0">
              <a:buNone/>
              <a:defRPr sz="2900" b="1"/>
            </a:lvl3pPr>
            <a:lvl4pPr marL="2212501" indent="0">
              <a:buNone/>
              <a:defRPr sz="2500" b="1"/>
            </a:lvl4pPr>
            <a:lvl5pPr marL="2950001" indent="0">
              <a:buNone/>
              <a:defRPr sz="2500" b="1"/>
            </a:lvl5pPr>
            <a:lvl6pPr marL="3687501" indent="0">
              <a:buNone/>
              <a:defRPr sz="2500" b="1"/>
            </a:lvl6pPr>
            <a:lvl7pPr marL="4425001" indent="0">
              <a:buNone/>
              <a:defRPr sz="2500" b="1"/>
            </a:lvl7pPr>
            <a:lvl8pPr marL="5162501" indent="0">
              <a:buNone/>
              <a:defRPr sz="2500" b="1"/>
            </a:lvl8pPr>
            <a:lvl9pPr marL="5900001" indent="0">
              <a:buNone/>
              <a:defRPr sz="25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756206" y="3389684"/>
            <a:ext cx="6682443" cy="6158339"/>
          </a:xfrm>
        </p:spPr>
        <p:txBody>
          <a:bodyPr/>
          <a:lstStyle>
            <a:lvl1pPr>
              <a:defRPr sz="39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7682841" y="2392573"/>
            <a:ext cx="6685068" cy="997111"/>
          </a:xfrm>
        </p:spPr>
        <p:txBody>
          <a:bodyPr anchor="b"/>
          <a:lstStyle>
            <a:lvl1pPr marL="0" indent="0">
              <a:buNone/>
              <a:defRPr sz="3900" b="1"/>
            </a:lvl1pPr>
            <a:lvl2pPr marL="737500" indent="0">
              <a:buNone/>
              <a:defRPr sz="3200" b="1"/>
            </a:lvl2pPr>
            <a:lvl3pPr marL="1475000" indent="0">
              <a:buNone/>
              <a:defRPr sz="2900" b="1"/>
            </a:lvl3pPr>
            <a:lvl4pPr marL="2212501" indent="0">
              <a:buNone/>
              <a:defRPr sz="2500" b="1"/>
            </a:lvl4pPr>
            <a:lvl5pPr marL="2950001" indent="0">
              <a:buNone/>
              <a:defRPr sz="2500" b="1"/>
            </a:lvl5pPr>
            <a:lvl6pPr marL="3687501" indent="0">
              <a:buNone/>
              <a:defRPr sz="2500" b="1"/>
            </a:lvl6pPr>
            <a:lvl7pPr marL="4425001" indent="0">
              <a:buNone/>
              <a:defRPr sz="2500" b="1"/>
            </a:lvl7pPr>
            <a:lvl8pPr marL="5162501" indent="0">
              <a:buNone/>
              <a:defRPr sz="2500" b="1"/>
            </a:lvl8pPr>
            <a:lvl9pPr marL="5900001" indent="0">
              <a:buNone/>
              <a:defRPr sz="25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7682841" y="3389684"/>
            <a:ext cx="6685068" cy="6158339"/>
          </a:xfrm>
        </p:spPr>
        <p:txBody>
          <a:bodyPr/>
          <a:lstStyle>
            <a:lvl1pPr>
              <a:defRPr sz="39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254842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468213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2208485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56207" y="425566"/>
            <a:ext cx="4975729" cy="1811130"/>
          </a:xfrm>
        </p:spPr>
        <p:txBody>
          <a:bodyPr anchor="b"/>
          <a:lstStyle>
            <a:lvl1pPr algn="l">
              <a:defRPr sz="32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913108" y="425567"/>
            <a:ext cx="8454799" cy="9122456"/>
          </a:xfrm>
        </p:spPr>
        <p:txBody>
          <a:bodyPr/>
          <a:lstStyle>
            <a:lvl1pPr>
              <a:defRPr sz="5200"/>
            </a:lvl1pPr>
            <a:lvl2pPr>
              <a:defRPr sz="4500"/>
            </a:lvl2pPr>
            <a:lvl3pPr>
              <a:defRPr sz="3900"/>
            </a:lvl3pPr>
            <a:lvl4pPr>
              <a:defRPr sz="3200"/>
            </a:lvl4pPr>
            <a:lvl5pPr>
              <a:defRPr sz="3200"/>
            </a:lvl5pPr>
            <a:lvl6pPr>
              <a:defRPr sz="3200"/>
            </a:lvl6pPr>
            <a:lvl7pPr>
              <a:defRPr sz="3200"/>
            </a:lvl7pPr>
            <a:lvl8pPr>
              <a:defRPr sz="3200"/>
            </a:lvl8pPr>
            <a:lvl9pPr>
              <a:defRPr sz="3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756207" y="2236698"/>
            <a:ext cx="4975729" cy="7311326"/>
          </a:xfrm>
        </p:spPr>
        <p:txBody>
          <a:bodyPr/>
          <a:lstStyle>
            <a:lvl1pPr marL="0" indent="0">
              <a:buNone/>
              <a:defRPr sz="2300"/>
            </a:lvl1pPr>
            <a:lvl2pPr marL="737500" indent="0">
              <a:buNone/>
              <a:defRPr sz="2000"/>
            </a:lvl2pPr>
            <a:lvl3pPr marL="1475000" indent="0">
              <a:buNone/>
              <a:defRPr sz="1600"/>
            </a:lvl3pPr>
            <a:lvl4pPr marL="2212501" indent="0">
              <a:buNone/>
              <a:defRPr sz="1500"/>
            </a:lvl4pPr>
            <a:lvl5pPr marL="2950001" indent="0">
              <a:buNone/>
              <a:defRPr sz="1500"/>
            </a:lvl5pPr>
            <a:lvl6pPr marL="3687501" indent="0">
              <a:buNone/>
              <a:defRPr sz="1500"/>
            </a:lvl6pPr>
            <a:lvl7pPr marL="4425001" indent="0">
              <a:buNone/>
              <a:defRPr sz="1500"/>
            </a:lvl7pPr>
            <a:lvl8pPr marL="5162501" indent="0">
              <a:buNone/>
              <a:defRPr sz="1500"/>
            </a:lvl8pPr>
            <a:lvl9pPr marL="5900001" indent="0">
              <a:buNone/>
              <a:defRPr sz="15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272168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964432" y="7482047"/>
            <a:ext cx="9074468" cy="883298"/>
          </a:xfrm>
        </p:spPr>
        <p:txBody>
          <a:bodyPr anchor="b"/>
          <a:lstStyle>
            <a:lvl1pPr algn="l">
              <a:defRPr sz="32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964432" y="955049"/>
            <a:ext cx="9074468" cy="6413183"/>
          </a:xfrm>
        </p:spPr>
        <p:txBody>
          <a:bodyPr/>
          <a:lstStyle>
            <a:lvl1pPr marL="0" indent="0">
              <a:buNone/>
              <a:defRPr sz="5200"/>
            </a:lvl1pPr>
            <a:lvl2pPr marL="737500" indent="0">
              <a:buNone/>
              <a:defRPr sz="4500"/>
            </a:lvl2pPr>
            <a:lvl3pPr marL="1475000" indent="0">
              <a:buNone/>
              <a:defRPr sz="3900"/>
            </a:lvl3pPr>
            <a:lvl4pPr marL="2212501" indent="0">
              <a:buNone/>
              <a:defRPr sz="3200"/>
            </a:lvl4pPr>
            <a:lvl5pPr marL="2950001" indent="0">
              <a:buNone/>
              <a:defRPr sz="3200"/>
            </a:lvl5pPr>
            <a:lvl6pPr marL="3687501" indent="0">
              <a:buNone/>
              <a:defRPr sz="3200"/>
            </a:lvl6pPr>
            <a:lvl7pPr marL="4425001" indent="0">
              <a:buNone/>
              <a:defRPr sz="3200"/>
            </a:lvl7pPr>
            <a:lvl8pPr marL="5162501" indent="0">
              <a:buNone/>
              <a:defRPr sz="3200"/>
            </a:lvl8pPr>
            <a:lvl9pPr marL="5900001" indent="0">
              <a:buNone/>
              <a:defRPr sz="3200"/>
            </a:lvl9pPr>
          </a:lstStyle>
          <a:p>
            <a:endParaRPr kumimoji="1" lang="ja-JP" altLang="en-US"/>
          </a:p>
        </p:txBody>
      </p:sp>
      <p:sp>
        <p:nvSpPr>
          <p:cNvPr id="4" name="テキスト プレースホルダー 3"/>
          <p:cNvSpPr>
            <a:spLocks noGrp="1"/>
          </p:cNvSpPr>
          <p:nvPr>
            <p:ph type="body" sz="half" idx="2"/>
          </p:nvPr>
        </p:nvSpPr>
        <p:spPr>
          <a:xfrm>
            <a:off x="2964432" y="8365345"/>
            <a:ext cx="9074468" cy="1254430"/>
          </a:xfrm>
        </p:spPr>
        <p:txBody>
          <a:bodyPr/>
          <a:lstStyle>
            <a:lvl1pPr marL="0" indent="0">
              <a:buNone/>
              <a:defRPr sz="2300"/>
            </a:lvl1pPr>
            <a:lvl2pPr marL="737500" indent="0">
              <a:buNone/>
              <a:defRPr sz="2000"/>
            </a:lvl2pPr>
            <a:lvl3pPr marL="1475000" indent="0">
              <a:buNone/>
              <a:defRPr sz="1600"/>
            </a:lvl3pPr>
            <a:lvl4pPr marL="2212501" indent="0">
              <a:buNone/>
              <a:defRPr sz="1500"/>
            </a:lvl4pPr>
            <a:lvl5pPr marL="2950001" indent="0">
              <a:buNone/>
              <a:defRPr sz="1500"/>
            </a:lvl5pPr>
            <a:lvl6pPr marL="3687501" indent="0">
              <a:buNone/>
              <a:defRPr sz="1500"/>
            </a:lvl6pPr>
            <a:lvl7pPr marL="4425001" indent="0">
              <a:buNone/>
              <a:defRPr sz="1500"/>
            </a:lvl7pPr>
            <a:lvl8pPr marL="5162501" indent="0">
              <a:buNone/>
              <a:defRPr sz="1500"/>
            </a:lvl8pPr>
            <a:lvl9pPr marL="5900001" indent="0">
              <a:buNone/>
              <a:defRPr sz="15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9BCF847-30C2-7245-BE90-DC6090E5A225}" type="datetimeFigureOut">
              <a:rPr kumimoji="1" lang="ja-JP" altLang="en-US" smtClean="0"/>
              <a:t>15/09/29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4906765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56206" y="428041"/>
            <a:ext cx="13611702" cy="1781440"/>
          </a:xfrm>
          <a:prstGeom prst="rect">
            <a:avLst/>
          </a:prstGeom>
        </p:spPr>
        <p:txBody>
          <a:bodyPr vert="horz" lIns="147500" tIns="73750" rIns="147500" bIns="7375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56206" y="2494017"/>
            <a:ext cx="13611702" cy="7054007"/>
          </a:xfrm>
          <a:prstGeom prst="rect">
            <a:avLst/>
          </a:prstGeom>
        </p:spPr>
        <p:txBody>
          <a:bodyPr vert="horz" lIns="147500" tIns="73750" rIns="147500" bIns="7375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756206" y="9906786"/>
            <a:ext cx="3528960" cy="569071"/>
          </a:xfrm>
          <a:prstGeom prst="rect">
            <a:avLst/>
          </a:prstGeom>
        </p:spPr>
        <p:txBody>
          <a:bodyPr vert="horz" lIns="147500" tIns="73750" rIns="147500" bIns="73750" rtlCol="0" anchor="ctr"/>
          <a:lstStyle>
            <a:lvl1pPr algn="l">
              <a:defRPr sz="2000">
                <a:solidFill>
                  <a:schemeClr val="tx1">
                    <a:tint val="75000"/>
                  </a:schemeClr>
                </a:solidFill>
              </a:defRPr>
            </a:lvl1pPr>
          </a:lstStyle>
          <a:p>
            <a:fld id="{C9BCF847-30C2-7245-BE90-DC6090E5A225}" type="datetimeFigureOut">
              <a:rPr kumimoji="1" lang="ja-JP" altLang="en-US" smtClean="0"/>
              <a:t>15/09/29</a:t>
            </a:fld>
            <a:endParaRPr kumimoji="1" lang="ja-JP" altLang="en-US"/>
          </a:p>
        </p:txBody>
      </p:sp>
      <p:sp>
        <p:nvSpPr>
          <p:cNvPr id="5" name="フッター プレースホルダー 4"/>
          <p:cNvSpPr>
            <a:spLocks noGrp="1"/>
          </p:cNvSpPr>
          <p:nvPr>
            <p:ph type="ftr" sz="quarter" idx="3"/>
          </p:nvPr>
        </p:nvSpPr>
        <p:spPr>
          <a:xfrm>
            <a:off x="5167406" y="9906786"/>
            <a:ext cx="4789302" cy="569071"/>
          </a:xfrm>
          <a:prstGeom prst="rect">
            <a:avLst/>
          </a:prstGeom>
        </p:spPr>
        <p:txBody>
          <a:bodyPr vert="horz" lIns="147500" tIns="73750" rIns="147500" bIns="73750" rtlCol="0" anchor="ctr"/>
          <a:lstStyle>
            <a:lvl1pPr algn="ctr">
              <a:defRPr sz="20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10838948" y="9906786"/>
            <a:ext cx="3528960" cy="569071"/>
          </a:xfrm>
          <a:prstGeom prst="rect">
            <a:avLst/>
          </a:prstGeom>
        </p:spPr>
        <p:txBody>
          <a:bodyPr vert="horz" lIns="147500" tIns="73750" rIns="147500" bIns="73750" rtlCol="0" anchor="ctr"/>
          <a:lstStyle>
            <a:lvl1pPr algn="r">
              <a:defRPr sz="2000">
                <a:solidFill>
                  <a:schemeClr val="tx1">
                    <a:tint val="75000"/>
                  </a:schemeClr>
                </a:solidFill>
              </a:defRPr>
            </a:lvl1pPr>
          </a:lstStyle>
          <a:p>
            <a:fld id="{2FD7C073-D9D5-1E4E-8610-5F73BA3563CF}" type="slidenum">
              <a:rPr kumimoji="1" lang="ja-JP" altLang="en-US" smtClean="0"/>
              <a:t>‹#›</a:t>
            </a:fld>
            <a:endParaRPr kumimoji="1" lang="ja-JP" altLang="en-US"/>
          </a:p>
        </p:txBody>
      </p:sp>
    </p:spTree>
    <p:extLst>
      <p:ext uri="{BB962C8B-B14F-4D97-AF65-F5344CB8AC3E}">
        <p14:creationId xmlns:p14="http://schemas.microsoft.com/office/powerpoint/2010/main" val="1603406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37500" rtl="0" eaLnBrk="1" latinLnBrk="0" hangingPunct="1">
        <a:spcBef>
          <a:spcPct val="0"/>
        </a:spcBef>
        <a:buNone/>
        <a:defRPr kumimoji="1" sz="7100" kern="1200">
          <a:solidFill>
            <a:schemeClr val="tx1"/>
          </a:solidFill>
          <a:latin typeface="+mj-lt"/>
          <a:ea typeface="+mj-ea"/>
          <a:cs typeface="+mj-cs"/>
        </a:defRPr>
      </a:lvl1pPr>
    </p:titleStyle>
    <p:bodyStyle>
      <a:lvl1pPr marL="553125" indent="-553125" algn="l" defTabSz="737500" rtl="0" eaLnBrk="1" latinLnBrk="0" hangingPunct="1">
        <a:spcBef>
          <a:spcPct val="20000"/>
        </a:spcBef>
        <a:buFont typeface="Arial"/>
        <a:buChar char="•"/>
        <a:defRPr kumimoji="1" sz="5200" kern="1200">
          <a:solidFill>
            <a:schemeClr val="tx1"/>
          </a:solidFill>
          <a:latin typeface="+mn-lt"/>
          <a:ea typeface="+mn-ea"/>
          <a:cs typeface="+mn-cs"/>
        </a:defRPr>
      </a:lvl1pPr>
      <a:lvl2pPr marL="1198438" indent="-460938" algn="l" defTabSz="737500" rtl="0" eaLnBrk="1" latinLnBrk="0" hangingPunct="1">
        <a:spcBef>
          <a:spcPct val="20000"/>
        </a:spcBef>
        <a:buFont typeface="Arial"/>
        <a:buChar char="–"/>
        <a:defRPr kumimoji="1" sz="4500" kern="1200">
          <a:solidFill>
            <a:schemeClr val="tx1"/>
          </a:solidFill>
          <a:latin typeface="+mn-lt"/>
          <a:ea typeface="+mn-ea"/>
          <a:cs typeface="+mn-cs"/>
        </a:defRPr>
      </a:lvl2pPr>
      <a:lvl3pPr marL="1843750" indent="-368750" algn="l" defTabSz="737500" rtl="0" eaLnBrk="1" latinLnBrk="0" hangingPunct="1">
        <a:spcBef>
          <a:spcPct val="20000"/>
        </a:spcBef>
        <a:buFont typeface="Arial"/>
        <a:buChar char="•"/>
        <a:defRPr kumimoji="1" sz="3900" kern="1200">
          <a:solidFill>
            <a:schemeClr val="tx1"/>
          </a:solidFill>
          <a:latin typeface="+mn-lt"/>
          <a:ea typeface="+mn-ea"/>
          <a:cs typeface="+mn-cs"/>
        </a:defRPr>
      </a:lvl3pPr>
      <a:lvl4pPr marL="2581251" indent="-368750" algn="l" defTabSz="737500" rtl="0" eaLnBrk="1" latinLnBrk="0" hangingPunct="1">
        <a:spcBef>
          <a:spcPct val="20000"/>
        </a:spcBef>
        <a:buFont typeface="Arial"/>
        <a:buChar char="–"/>
        <a:defRPr kumimoji="1" sz="3200" kern="1200">
          <a:solidFill>
            <a:schemeClr val="tx1"/>
          </a:solidFill>
          <a:latin typeface="+mn-lt"/>
          <a:ea typeface="+mn-ea"/>
          <a:cs typeface="+mn-cs"/>
        </a:defRPr>
      </a:lvl4pPr>
      <a:lvl5pPr marL="3318751" indent="-368750" algn="l" defTabSz="737500" rtl="0" eaLnBrk="1" latinLnBrk="0" hangingPunct="1">
        <a:spcBef>
          <a:spcPct val="20000"/>
        </a:spcBef>
        <a:buFont typeface="Arial"/>
        <a:buChar char="»"/>
        <a:defRPr kumimoji="1" sz="3200" kern="1200">
          <a:solidFill>
            <a:schemeClr val="tx1"/>
          </a:solidFill>
          <a:latin typeface="+mn-lt"/>
          <a:ea typeface="+mn-ea"/>
          <a:cs typeface="+mn-cs"/>
        </a:defRPr>
      </a:lvl5pPr>
      <a:lvl6pPr marL="4056251" indent="-368750" algn="l" defTabSz="737500" rtl="0" eaLnBrk="1" latinLnBrk="0" hangingPunct="1">
        <a:spcBef>
          <a:spcPct val="20000"/>
        </a:spcBef>
        <a:buFont typeface="Arial"/>
        <a:buChar char="•"/>
        <a:defRPr kumimoji="1" sz="3200" kern="1200">
          <a:solidFill>
            <a:schemeClr val="tx1"/>
          </a:solidFill>
          <a:latin typeface="+mn-lt"/>
          <a:ea typeface="+mn-ea"/>
          <a:cs typeface="+mn-cs"/>
        </a:defRPr>
      </a:lvl6pPr>
      <a:lvl7pPr marL="4793751" indent="-368750" algn="l" defTabSz="737500" rtl="0" eaLnBrk="1" latinLnBrk="0" hangingPunct="1">
        <a:spcBef>
          <a:spcPct val="20000"/>
        </a:spcBef>
        <a:buFont typeface="Arial"/>
        <a:buChar char="•"/>
        <a:defRPr kumimoji="1" sz="3200" kern="1200">
          <a:solidFill>
            <a:schemeClr val="tx1"/>
          </a:solidFill>
          <a:latin typeface="+mn-lt"/>
          <a:ea typeface="+mn-ea"/>
          <a:cs typeface="+mn-cs"/>
        </a:defRPr>
      </a:lvl7pPr>
      <a:lvl8pPr marL="5531251" indent="-368750" algn="l" defTabSz="737500" rtl="0" eaLnBrk="1" latinLnBrk="0" hangingPunct="1">
        <a:spcBef>
          <a:spcPct val="20000"/>
        </a:spcBef>
        <a:buFont typeface="Arial"/>
        <a:buChar char="•"/>
        <a:defRPr kumimoji="1" sz="3200" kern="1200">
          <a:solidFill>
            <a:schemeClr val="tx1"/>
          </a:solidFill>
          <a:latin typeface="+mn-lt"/>
          <a:ea typeface="+mn-ea"/>
          <a:cs typeface="+mn-cs"/>
        </a:defRPr>
      </a:lvl8pPr>
      <a:lvl9pPr marL="6268751" indent="-368750" algn="l" defTabSz="737500" rtl="0" eaLnBrk="1" latinLnBrk="0" hangingPunct="1">
        <a:spcBef>
          <a:spcPct val="20000"/>
        </a:spcBef>
        <a:buFont typeface="Arial"/>
        <a:buChar char="•"/>
        <a:defRPr kumimoji="1" sz="3200" kern="1200">
          <a:solidFill>
            <a:schemeClr val="tx1"/>
          </a:solidFill>
          <a:latin typeface="+mn-lt"/>
          <a:ea typeface="+mn-ea"/>
          <a:cs typeface="+mn-cs"/>
        </a:defRPr>
      </a:lvl9pPr>
    </p:bodyStyle>
    <p:otherStyle>
      <a:defPPr>
        <a:defRPr lang="ja-JP"/>
      </a:defPPr>
      <a:lvl1pPr marL="0" algn="l" defTabSz="737500" rtl="0" eaLnBrk="1" latinLnBrk="0" hangingPunct="1">
        <a:defRPr kumimoji="1" sz="2900" kern="1200">
          <a:solidFill>
            <a:schemeClr val="tx1"/>
          </a:solidFill>
          <a:latin typeface="+mn-lt"/>
          <a:ea typeface="+mn-ea"/>
          <a:cs typeface="+mn-cs"/>
        </a:defRPr>
      </a:lvl1pPr>
      <a:lvl2pPr marL="737500" algn="l" defTabSz="737500" rtl="0" eaLnBrk="1" latinLnBrk="0" hangingPunct="1">
        <a:defRPr kumimoji="1" sz="2900" kern="1200">
          <a:solidFill>
            <a:schemeClr val="tx1"/>
          </a:solidFill>
          <a:latin typeface="+mn-lt"/>
          <a:ea typeface="+mn-ea"/>
          <a:cs typeface="+mn-cs"/>
        </a:defRPr>
      </a:lvl2pPr>
      <a:lvl3pPr marL="1475000" algn="l" defTabSz="737500" rtl="0" eaLnBrk="1" latinLnBrk="0" hangingPunct="1">
        <a:defRPr kumimoji="1" sz="2900" kern="1200">
          <a:solidFill>
            <a:schemeClr val="tx1"/>
          </a:solidFill>
          <a:latin typeface="+mn-lt"/>
          <a:ea typeface="+mn-ea"/>
          <a:cs typeface="+mn-cs"/>
        </a:defRPr>
      </a:lvl3pPr>
      <a:lvl4pPr marL="2212501" algn="l" defTabSz="737500" rtl="0" eaLnBrk="1" latinLnBrk="0" hangingPunct="1">
        <a:defRPr kumimoji="1" sz="2900" kern="1200">
          <a:solidFill>
            <a:schemeClr val="tx1"/>
          </a:solidFill>
          <a:latin typeface="+mn-lt"/>
          <a:ea typeface="+mn-ea"/>
          <a:cs typeface="+mn-cs"/>
        </a:defRPr>
      </a:lvl4pPr>
      <a:lvl5pPr marL="2950001" algn="l" defTabSz="737500" rtl="0" eaLnBrk="1" latinLnBrk="0" hangingPunct="1">
        <a:defRPr kumimoji="1" sz="2900" kern="1200">
          <a:solidFill>
            <a:schemeClr val="tx1"/>
          </a:solidFill>
          <a:latin typeface="+mn-lt"/>
          <a:ea typeface="+mn-ea"/>
          <a:cs typeface="+mn-cs"/>
        </a:defRPr>
      </a:lvl5pPr>
      <a:lvl6pPr marL="3687501" algn="l" defTabSz="737500" rtl="0" eaLnBrk="1" latinLnBrk="0" hangingPunct="1">
        <a:defRPr kumimoji="1" sz="2900" kern="1200">
          <a:solidFill>
            <a:schemeClr val="tx1"/>
          </a:solidFill>
          <a:latin typeface="+mn-lt"/>
          <a:ea typeface="+mn-ea"/>
          <a:cs typeface="+mn-cs"/>
        </a:defRPr>
      </a:lvl6pPr>
      <a:lvl7pPr marL="4425001" algn="l" defTabSz="737500" rtl="0" eaLnBrk="1" latinLnBrk="0" hangingPunct="1">
        <a:defRPr kumimoji="1" sz="2900" kern="1200">
          <a:solidFill>
            <a:schemeClr val="tx1"/>
          </a:solidFill>
          <a:latin typeface="+mn-lt"/>
          <a:ea typeface="+mn-ea"/>
          <a:cs typeface="+mn-cs"/>
        </a:defRPr>
      </a:lvl7pPr>
      <a:lvl8pPr marL="5162501" algn="l" defTabSz="737500" rtl="0" eaLnBrk="1" latinLnBrk="0" hangingPunct="1">
        <a:defRPr kumimoji="1" sz="2900" kern="1200">
          <a:solidFill>
            <a:schemeClr val="tx1"/>
          </a:solidFill>
          <a:latin typeface="+mn-lt"/>
          <a:ea typeface="+mn-ea"/>
          <a:cs typeface="+mn-cs"/>
        </a:defRPr>
      </a:lvl8pPr>
      <a:lvl9pPr marL="5900001" algn="l" defTabSz="737500" rtl="0" eaLnBrk="1" latinLnBrk="0" hangingPunct="1">
        <a:defRPr kumimoji="1"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0" y="0"/>
            <a:ext cx="15346370" cy="10826392"/>
          </a:xfrm>
          <a:prstGeom prst="rect">
            <a:avLst/>
          </a:prstGeom>
        </p:spPr>
      </p:pic>
      <p:sp>
        <p:nvSpPr>
          <p:cNvPr id="4" name="テキスト ボックス 3"/>
          <p:cNvSpPr txBox="1"/>
          <p:nvPr/>
        </p:nvSpPr>
        <p:spPr>
          <a:xfrm>
            <a:off x="227930" y="296945"/>
            <a:ext cx="13577041" cy="1537548"/>
          </a:xfrm>
          <a:prstGeom prst="rect">
            <a:avLst/>
          </a:prstGeom>
          <a:noFill/>
        </p:spPr>
        <p:txBody>
          <a:bodyPr wrap="square" lIns="105357" tIns="52679" rIns="105357" bIns="52679" rtlCol="0">
            <a:spAutoFit/>
          </a:bodyPr>
          <a:lstStyle/>
          <a:p>
            <a:r>
              <a:rPr lang="en-US" altLang="en-US" sz="4800" dirty="0" smtClean="0">
                <a:solidFill>
                  <a:srgbClr val="000090"/>
                </a:solidFill>
                <a:latin typeface="ヒラギノ角ゴ ProN W3"/>
                <a:ea typeface="ヒラギノ角ゴ ProN W3"/>
                <a:cs typeface="ヒラギノ角ゴ ProN W3"/>
              </a:rPr>
              <a:t>人は</a:t>
            </a:r>
            <a:r>
              <a:rPr lang="ja-JP" altLang="en-US" sz="4800" dirty="0" smtClean="0">
                <a:solidFill>
                  <a:srgbClr val="000090"/>
                </a:solidFill>
                <a:latin typeface="ヒラギノ角ゴ ProN W3"/>
                <a:ea typeface="ヒラギノ角ゴ ProN W3"/>
                <a:cs typeface="ヒラギノ角ゴ ProN W3"/>
              </a:rPr>
              <a:t>なぜ空を見るのか</a:t>
            </a:r>
            <a:endParaRPr lang="en-US" altLang="ja-JP" sz="4800" dirty="0" smtClean="0">
              <a:solidFill>
                <a:srgbClr val="000090"/>
              </a:solidFill>
              <a:latin typeface="ヒラギノ角ゴ ProN W3"/>
              <a:ea typeface="ヒラギノ角ゴ ProN W3"/>
              <a:cs typeface="ヒラギノ角ゴ ProN W3"/>
            </a:endParaRPr>
          </a:p>
          <a:p>
            <a:pPr>
              <a:lnSpc>
                <a:spcPct val="80000"/>
              </a:lnSpc>
            </a:pPr>
            <a:r>
              <a:rPr lang="ja-JP" altLang="en-US" sz="3600" dirty="0" smtClean="0">
                <a:solidFill>
                  <a:srgbClr val="000090"/>
                </a:solidFill>
                <a:latin typeface="ヒラギノ角ゴ ProN W3"/>
                <a:ea typeface="ヒラギノ角ゴ ProN W3"/>
                <a:cs typeface="ヒラギノ角ゴ ProN W3"/>
              </a:rPr>
              <a:t>ハンセン病療養所長島愛生園の天文台</a:t>
            </a:r>
            <a:r>
              <a:rPr lang="ja-JP" altLang="en-US" sz="5400" dirty="0" smtClean="0">
                <a:solidFill>
                  <a:srgbClr val="000090"/>
                </a:solidFill>
                <a:latin typeface="ヒラギノ明朝 Pro W6"/>
                <a:ea typeface="ヒラギノ明朝 Pro W6"/>
                <a:cs typeface="ヒラギノ明朝 Pro W6"/>
              </a:rPr>
              <a:t>　</a:t>
            </a:r>
            <a:endParaRPr kumimoji="1" lang="en-US" altLang="ja-JP" sz="5400" dirty="0" smtClean="0">
              <a:solidFill>
                <a:srgbClr val="000090"/>
              </a:solidFill>
              <a:latin typeface="ヒラギノ明朝 Pro W6"/>
              <a:ea typeface="ヒラギノ明朝 Pro W6"/>
              <a:cs typeface="ヒラギノ明朝 Pro W6"/>
            </a:endParaRPr>
          </a:p>
        </p:txBody>
      </p:sp>
      <p:sp>
        <p:nvSpPr>
          <p:cNvPr id="6" name="テキスト ボックス 5"/>
          <p:cNvSpPr txBox="1"/>
          <p:nvPr/>
        </p:nvSpPr>
        <p:spPr>
          <a:xfrm>
            <a:off x="656188" y="10244998"/>
            <a:ext cx="13902094" cy="383386"/>
          </a:xfrm>
          <a:prstGeom prst="rect">
            <a:avLst/>
          </a:prstGeom>
          <a:solidFill>
            <a:srgbClr val="DBEEF4">
              <a:alpha val="69000"/>
            </a:srgbClr>
          </a:solidFill>
          <a:ln>
            <a:solidFill>
              <a:srgbClr val="4F81BD"/>
            </a:solidFill>
          </a:ln>
        </p:spPr>
        <p:txBody>
          <a:bodyPr wrap="square" lIns="105357" tIns="52679" rIns="105357" bIns="52679" rtlCol="0">
            <a:spAutoFit/>
          </a:bodyPr>
          <a:lstStyle/>
          <a:p>
            <a:pPr algn="ctr"/>
            <a:r>
              <a:rPr lang="ja-JP" altLang="en-US" sz="1800" dirty="0" smtClean="0">
                <a:latin typeface="ヒラギノ角ゴ ProN W3"/>
                <a:ea typeface="ヒラギノ角ゴ ProN W3"/>
                <a:cs typeface="ヒラギノ角ゴ ProN W3"/>
              </a:rPr>
              <a:t>研究チーム：磯部洋明、</a:t>
            </a:r>
            <a:r>
              <a:rPr lang="en-US" altLang="ja-JP" sz="1800" dirty="0" smtClean="0">
                <a:latin typeface="ヒラギノ角ゴ ProN W3"/>
                <a:ea typeface="ヒラギノ角ゴ ProN W3"/>
                <a:cs typeface="ヒラギノ角ゴ ProN W3"/>
              </a:rPr>
              <a:t>○</a:t>
            </a:r>
            <a:r>
              <a:rPr lang="ja-JP" altLang="en-US" sz="1800" dirty="0" smtClean="0">
                <a:latin typeface="ヒラギノ角ゴ ProN W3"/>
                <a:ea typeface="ヒラギノ角ゴ ProN W3"/>
                <a:cs typeface="ヒラギノ角ゴ ProN W3"/>
              </a:rPr>
              <a:t>高棹真介（天文学</a:t>
            </a:r>
            <a:r>
              <a:rPr lang="ja-JP" altLang="en-US" sz="1800" dirty="0">
                <a:latin typeface="ヒラギノ角ゴ ProN W3"/>
                <a:ea typeface="ヒラギノ角ゴ ProN W3"/>
                <a:cs typeface="ヒラギノ角ゴ ProN W3"/>
              </a:rPr>
              <a:t>）</a:t>
            </a:r>
            <a:r>
              <a:rPr lang="ja-JP" altLang="en-US" sz="1800" dirty="0" smtClean="0">
                <a:latin typeface="ヒラギノ角ゴ ProN W3"/>
                <a:ea typeface="ヒラギノ角ゴ ProN W3"/>
                <a:cs typeface="ヒラギノ角ゴ ProN W3"/>
              </a:rPr>
              <a:t>、山下俊介（博物館学）、</a:t>
            </a:r>
            <a:r>
              <a:rPr lang="en-US" altLang="ja-JP" sz="1800" dirty="0" smtClean="0">
                <a:latin typeface="ヒラギノ角ゴ ProN W3"/>
                <a:ea typeface="ヒラギノ角ゴ ProN W3"/>
                <a:cs typeface="ヒラギノ角ゴ ProN W3"/>
              </a:rPr>
              <a:t>○</a:t>
            </a:r>
            <a:r>
              <a:rPr lang="ja-JP" altLang="en-US" sz="1800" dirty="0" smtClean="0">
                <a:latin typeface="ヒラギノ角ゴ ProN W3"/>
                <a:ea typeface="ヒラギノ角ゴ ProN W3"/>
                <a:cs typeface="ヒラギノ角ゴ ProN W3"/>
              </a:rPr>
              <a:t>大門美穂、岡田浩樹（文化人類学）　　</a:t>
            </a:r>
            <a:r>
              <a:rPr lang="en-US" altLang="ja-JP" sz="1800" dirty="0" smtClean="0">
                <a:latin typeface="ヒラギノ角ゴ ProN W3"/>
                <a:ea typeface="ヒラギノ角ゴ ProN W3"/>
                <a:cs typeface="ヒラギノ角ゴ ProN W3"/>
              </a:rPr>
              <a:t>○</a:t>
            </a:r>
            <a:r>
              <a:rPr lang="ja-JP" altLang="en-US" sz="1800" dirty="0" smtClean="0">
                <a:latin typeface="ヒラギノ角ゴ ProN W3"/>
                <a:ea typeface="ヒラギノ角ゴ ProN W3"/>
                <a:cs typeface="ヒラギノ角ゴ ProN W3"/>
              </a:rPr>
              <a:t>は大学院生</a:t>
            </a:r>
            <a:endParaRPr lang="en-US" altLang="ja-JP" sz="1800" dirty="0">
              <a:latin typeface="ヒラギノ角ゴ ProN W3"/>
              <a:ea typeface="ヒラギノ角ゴ ProN W3"/>
              <a:cs typeface="ヒラギノ角ゴ ProN W3"/>
            </a:endParaRPr>
          </a:p>
        </p:txBody>
      </p:sp>
      <p:sp>
        <p:nvSpPr>
          <p:cNvPr id="10" name="テキスト ボックス 9"/>
          <p:cNvSpPr txBox="1"/>
          <p:nvPr/>
        </p:nvSpPr>
        <p:spPr>
          <a:xfrm>
            <a:off x="436051" y="2838984"/>
            <a:ext cx="5715794" cy="3231654"/>
          </a:xfrm>
          <a:prstGeom prst="rect">
            <a:avLst/>
          </a:prstGeom>
          <a:solidFill>
            <a:srgbClr val="215968">
              <a:alpha val="65000"/>
            </a:srgbClr>
          </a:solidFill>
          <a:ln>
            <a:solidFill>
              <a:schemeClr val="accent5">
                <a:lumMod val="50000"/>
              </a:schemeClr>
            </a:solidFill>
          </a:ln>
        </p:spPr>
        <p:txBody>
          <a:bodyPr wrap="square" rtlCol="0">
            <a:spAutoFit/>
          </a:bodyPr>
          <a:lstStyle/>
          <a:p>
            <a:r>
              <a:rPr lang="ja-JP" altLang="en-US" sz="2000" dirty="0" smtClean="0">
                <a:solidFill>
                  <a:srgbClr val="FFFFFF"/>
                </a:solidFill>
                <a:latin typeface="ヒラギノ角ゴ ProN W3"/>
                <a:ea typeface="ヒラギノ角ゴ ProN W3"/>
                <a:cs typeface="ヒラギノ角ゴ ProN W3"/>
              </a:rPr>
              <a:t>はじまり：長島天文台と京大</a:t>
            </a:r>
            <a:endParaRPr kumimoji="1" lang="en-US" altLang="ja-JP" sz="2000" dirty="0" smtClean="0">
              <a:solidFill>
                <a:srgbClr val="FFFFFF"/>
              </a:solidFill>
              <a:latin typeface="ヒラギノ角ゴ ProN W3"/>
              <a:ea typeface="ヒラギノ角ゴ ProN W3"/>
              <a:cs typeface="ヒラギノ角ゴ ProN W3"/>
            </a:endParaRPr>
          </a:p>
          <a:p>
            <a:pPr>
              <a:lnSpc>
                <a:spcPct val="50000"/>
              </a:lnSpc>
            </a:pPr>
            <a:endParaRPr lang="en-US" altLang="ja-JP" sz="1600" dirty="0" smtClean="0">
              <a:solidFill>
                <a:srgbClr val="FFFFFF"/>
              </a:solidFill>
              <a:latin typeface="ヒラギノ明朝 Pro W6"/>
              <a:ea typeface="ヒラギノ明朝 Pro W6"/>
              <a:cs typeface="ヒラギノ明朝 Pro W6"/>
            </a:endParaRPr>
          </a:p>
          <a:p>
            <a:r>
              <a:rPr lang="ja-JP" altLang="en-US" sz="1600" dirty="0" smtClean="0">
                <a:solidFill>
                  <a:srgbClr val="FFFFFF"/>
                </a:solidFill>
                <a:latin typeface="ヒラギノ角ゴ ProN W3"/>
                <a:ea typeface="ヒラギノ角ゴ ProN W3"/>
                <a:cs typeface="ヒラギノ角ゴ ProN W3"/>
              </a:rPr>
              <a:t>長島愛生園は、瀬戸内の島にある国立ハンセン病療養所。</a:t>
            </a:r>
            <a:endParaRPr lang="en-US" altLang="ja-JP" sz="1600" dirty="0" smtClean="0">
              <a:solidFill>
                <a:srgbClr val="FFFFFF"/>
              </a:solidFill>
              <a:latin typeface="ヒラギノ角ゴ ProN W3"/>
              <a:ea typeface="ヒラギノ角ゴ ProN W3"/>
              <a:cs typeface="ヒラギノ角ゴ ProN W3"/>
            </a:endParaRPr>
          </a:p>
          <a:p>
            <a:endParaRPr lang="en-US" altLang="ja-JP" sz="1600" dirty="0" smtClean="0">
              <a:solidFill>
                <a:srgbClr val="FFFFFF"/>
              </a:solidFill>
              <a:latin typeface="ヒラギノ角ゴ ProN W3"/>
              <a:ea typeface="ヒラギノ角ゴ ProN W3"/>
              <a:cs typeface="ヒラギノ角ゴ ProN W3"/>
            </a:endParaRPr>
          </a:p>
          <a:p>
            <a:r>
              <a:rPr lang="ja-JP" altLang="en-US" sz="1600" dirty="0" smtClean="0">
                <a:solidFill>
                  <a:srgbClr val="FFFFFF"/>
                </a:solidFill>
                <a:latin typeface="ヒラギノ角ゴ ProN W3"/>
                <a:ea typeface="ヒラギノ角ゴ ProN W3"/>
                <a:cs typeface="ヒラギノ角ゴ ProN W3"/>
              </a:rPr>
              <a:t>昭和</a:t>
            </a:r>
            <a:r>
              <a:rPr lang="en-US" altLang="ja-JP" sz="1600" dirty="0" smtClean="0">
                <a:solidFill>
                  <a:srgbClr val="FFFFFF"/>
                </a:solidFill>
                <a:latin typeface="ヒラギノ角ゴ ProN W3"/>
                <a:ea typeface="ヒラギノ角ゴ ProN W3"/>
                <a:cs typeface="ヒラギノ角ゴ ProN W3"/>
              </a:rPr>
              <a:t>24</a:t>
            </a:r>
            <a:r>
              <a:rPr lang="ja-JP" altLang="en-US" sz="1600" dirty="0" smtClean="0">
                <a:solidFill>
                  <a:srgbClr val="FFFFFF"/>
                </a:solidFill>
                <a:latin typeface="ヒラギノ角ゴ ProN W3"/>
                <a:ea typeface="ヒラギノ角ゴ ProN W3"/>
                <a:cs typeface="ヒラギノ角ゴ ProN W3"/>
              </a:rPr>
              <a:t>年、この愛生園に、京大花山天文台の山本一清台長の尽力で天文台が作られた。</a:t>
            </a:r>
            <a:endParaRPr lang="en-US" altLang="ja-JP" sz="1600" dirty="0" smtClean="0">
              <a:solidFill>
                <a:srgbClr val="FFFFFF"/>
              </a:solidFill>
              <a:latin typeface="ヒラギノ角ゴ ProN W3"/>
              <a:ea typeface="ヒラギノ角ゴ ProN W3"/>
              <a:cs typeface="ヒラギノ角ゴ ProN W3"/>
            </a:endParaRPr>
          </a:p>
          <a:p>
            <a:endParaRPr lang="en-US" altLang="ja-JP" sz="1600" dirty="0" smtClean="0">
              <a:solidFill>
                <a:srgbClr val="FFFFFF"/>
              </a:solidFill>
              <a:latin typeface="ヒラギノ角ゴ ProN W3"/>
              <a:ea typeface="ヒラギノ角ゴ ProN W3"/>
              <a:cs typeface="ヒラギノ角ゴ ProN W3"/>
            </a:endParaRPr>
          </a:p>
          <a:p>
            <a:r>
              <a:rPr lang="ja-JP" altLang="en-US" sz="1600" dirty="0" smtClean="0">
                <a:solidFill>
                  <a:srgbClr val="FFFFFF"/>
                </a:solidFill>
                <a:latin typeface="ヒラギノ角ゴ ProN W3"/>
                <a:ea typeface="ヒラギノ角ゴ ProN W3"/>
                <a:cs typeface="ヒラギノ角ゴ ProN W3"/>
              </a:rPr>
              <a:t>平成</a:t>
            </a:r>
            <a:r>
              <a:rPr lang="en-US" altLang="ja-JP" sz="1600" dirty="0" smtClean="0">
                <a:solidFill>
                  <a:srgbClr val="FFFFFF"/>
                </a:solidFill>
                <a:latin typeface="ヒラギノ角ゴ ProN W3"/>
                <a:ea typeface="ヒラギノ角ゴ ProN W3"/>
                <a:cs typeface="ヒラギノ角ゴ ProN W3"/>
              </a:rPr>
              <a:t>22</a:t>
            </a:r>
            <a:r>
              <a:rPr lang="ja-JP" altLang="en-US" sz="1600" dirty="0" smtClean="0">
                <a:solidFill>
                  <a:srgbClr val="FFFFFF"/>
                </a:solidFill>
                <a:latin typeface="ヒラギノ角ゴ ProN W3"/>
                <a:ea typeface="ヒラギノ角ゴ ProN W3"/>
                <a:cs typeface="ヒラギノ角ゴ ProN W3"/>
              </a:rPr>
              <a:t>年、かつて長島天文台で観測をしていた入園者の方から京大に手紙が届いた。それをきっかけに私たちは、当時を知る入園者の方に話を聞いておくことにした。</a:t>
            </a:r>
            <a:endParaRPr lang="en-US" altLang="ja-JP" sz="1600" dirty="0" smtClean="0">
              <a:solidFill>
                <a:srgbClr val="FFFFFF"/>
              </a:solidFill>
              <a:latin typeface="ヒラギノ角ゴ ProN W3"/>
              <a:ea typeface="ヒラギノ角ゴ ProN W3"/>
              <a:cs typeface="ヒラギノ角ゴ ProN W3"/>
            </a:endParaRPr>
          </a:p>
          <a:p>
            <a:endParaRPr lang="en-US" altLang="ja-JP" sz="1600" dirty="0">
              <a:solidFill>
                <a:srgbClr val="FFFFFF"/>
              </a:solidFill>
              <a:latin typeface="ヒラギノ角ゴ ProN W3"/>
              <a:ea typeface="ヒラギノ角ゴ ProN W3"/>
              <a:cs typeface="ヒラギノ角ゴ ProN W3"/>
            </a:endParaRPr>
          </a:p>
          <a:p>
            <a:r>
              <a:rPr lang="ja-JP" altLang="en-US" sz="1600" dirty="0" smtClean="0">
                <a:solidFill>
                  <a:srgbClr val="FFFF00"/>
                </a:solidFill>
                <a:latin typeface="ヒラギノ角ゴ ProN W3"/>
                <a:ea typeface="ヒラギノ角ゴ ProN W3"/>
                <a:cs typeface="ヒラギノ角ゴ ProN W3"/>
              </a:rPr>
              <a:t>一生を隔離された園内で暮らす入園者たちは、星空を眺めてひとときの心の安らぎを得ていたのだろうか？</a:t>
            </a:r>
            <a:endParaRPr lang="en-US" altLang="ja-JP" sz="1600" dirty="0">
              <a:solidFill>
                <a:srgbClr val="FFFF00"/>
              </a:solidFill>
              <a:latin typeface="ヒラギノ角ゴ ProN W3"/>
              <a:ea typeface="ヒラギノ角ゴ ProN W3"/>
              <a:cs typeface="ヒラギノ角ゴ ProN W3"/>
            </a:endParaRPr>
          </a:p>
        </p:txBody>
      </p:sp>
      <p:pic>
        <p:nvPicPr>
          <p:cNvPr id="15" name="図 14" descr="nagashimatenmonda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6707" y="475679"/>
            <a:ext cx="3482214" cy="2170023"/>
          </a:xfrm>
          <a:prstGeom prst="rect">
            <a:avLst/>
          </a:prstGeom>
        </p:spPr>
      </p:pic>
      <p:sp>
        <p:nvSpPr>
          <p:cNvPr id="16" name="テキスト ボックス 15"/>
          <p:cNvSpPr txBox="1"/>
          <p:nvPr/>
        </p:nvSpPr>
        <p:spPr>
          <a:xfrm>
            <a:off x="11363298" y="1937267"/>
            <a:ext cx="1654658" cy="646331"/>
          </a:xfrm>
          <a:prstGeom prst="rect">
            <a:avLst/>
          </a:prstGeom>
          <a:noFill/>
        </p:spPr>
        <p:txBody>
          <a:bodyPr wrap="none" rtlCol="0">
            <a:spAutoFit/>
          </a:bodyPr>
          <a:lstStyle/>
          <a:p>
            <a:r>
              <a:rPr kumimoji="1" lang="ja-JP" altLang="en-US" sz="1800" dirty="0" smtClean="0">
                <a:latin typeface="ヒラギノ角ゴ ProN W3"/>
                <a:ea typeface="ヒラギノ角ゴ ProN W3"/>
                <a:cs typeface="ヒラギノ角ゴ ProN W3"/>
              </a:rPr>
              <a:t>長島天文台</a:t>
            </a:r>
            <a:endParaRPr kumimoji="1" lang="en-US" altLang="ja-JP" sz="1400" dirty="0" smtClean="0">
              <a:latin typeface="ヒラギノ角ゴ ProN W3"/>
              <a:ea typeface="ヒラギノ角ゴ ProN W3"/>
              <a:cs typeface="ヒラギノ角ゴ ProN W3"/>
            </a:endParaRPr>
          </a:p>
          <a:p>
            <a:r>
              <a:rPr kumimoji="1" lang="en-US" altLang="ja-JP" sz="1400" dirty="0" smtClean="0">
                <a:latin typeface="ヒラギノ角ゴ ProN W3"/>
                <a:ea typeface="ヒラギノ角ゴ ProN W3"/>
                <a:cs typeface="ヒラギノ角ゴ ProN W3"/>
              </a:rPr>
              <a:t>(</a:t>
            </a:r>
            <a:r>
              <a:rPr kumimoji="1" lang="ja-JP" altLang="en-US" sz="1400" dirty="0" smtClean="0">
                <a:latin typeface="ヒラギノ角ゴ ProN W3"/>
                <a:ea typeface="ヒラギノ角ゴ ProN W3"/>
                <a:cs typeface="ヒラギノ角ゴ ProN W3"/>
              </a:rPr>
              <a:t>昭和</a:t>
            </a:r>
            <a:r>
              <a:rPr kumimoji="1" lang="en-US" altLang="ja-JP" sz="1400" dirty="0" smtClean="0">
                <a:latin typeface="ヒラギノ角ゴ ProN W3"/>
                <a:ea typeface="ヒラギノ角ゴ ProN W3"/>
                <a:cs typeface="ヒラギノ角ゴ ProN W3"/>
              </a:rPr>
              <a:t>24</a:t>
            </a:r>
            <a:r>
              <a:rPr lang="en-US" altLang="ja-JP" sz="1400" dirty="0" smtClean="0">
                <a:latin typeface="ヒラギノ角ゴ ProN W3"/>
                <a:ea typeface="ヒラギノ角ゴ ProN W3"/>
                <a:cs typeface="ヒラギノ角ゴ ProN W3"/>
              </a:rPr>
              <a:t>〜3?</a:t>
            </a:r>
            <a:r>
              <a:rPr lang="ja-JP" altLang="en-US" sz="1400" dirty="0" smtClean="0">
                <a:latin typeface="ヒラギノ角ゴ ProN W3"/>
                <a:ea typeface="ヒラギノ角ゴ ProN W3"/>
                <a:cs typeface="ヒラギノ角ゴ ProN W3"/>
              </a:rPr>
              <a:t>年</a:t>
            </a:r>
            <a:r>
              <a:rPr lang="ja-JP" altLang="en-US" sz="1800" dirty="0" smtClean="0">
                <a:latin typeface="ヒラギノ角ゴ ProN W3"/>
                <a:ea typeface="ヒラギノ角ゴ ProN W3"/>
                <a:cs typeface="ヒラギノ角ゴ ProN W3"/>
              </a:rPr>
              <a:t>）</a:t>
            </a:r>
            <a:endParaRPr kumimoji="1" lang="ja-JP" altLang="en-US" sz="1800" dirty="0">
              <a:latin typeface="ヒラギノ角ゴ ProN W3"/>
              <a:ea typeface="ヒラギノ角ゴ ProN W3"/>
              <a:cs typeface="ヒラギノ角ゴ ProN W3"/>
            </a:endParaRPr>
          </a:p>
        </p:txBody>
      </p:sp>
      <p:sp>
        <p:nvSpPr>
          <p:cNvPr id="17" name="テキスト ボックス 16"/>
          <p:cNvSpPr txBox="1"/>
          <p:nvPr/>
        </p:nvSpPr>
        <p:spPr>
          <a:xfrm>
            <a:off x="227930" y="1937267"/>
            <a:ext cx="4523431" cy="830997"/>
          </a:xfrm>
          <a:prstGeom prst="rect">
            <a:avLst/>
          </a:prstGeom>
          <a:noFill/>
        </p:spPr>
        <p:txBody>
          <a:bodyPr wrap="square" rtlCol="0">
            <a:spAutoFit/>
          </a:bodyPr>
          <a:lstStyle/>
          <a:p>
            <a:r>
              <a:rPr lang="ja-JP" altLang="en-US" sz="1600" dirty="0" smtClean="0">
                <a:latin typeface="ヒラギノ角ゴ ProN W3"/>
                <a:ea typeface="ヒラギノ角ゴ ProN W3"/>
                <a:cs typeface="ヒラギノ角ゴ ProN W3"/>
              </a:rPr>
              <a:t>私</a:t>
            </a:r>
            <a:r>
              <a:rPr lang="ja-JP" altLang="en-US" sz="1600" dirty="0">
                <a:latin typeface="ヒラギノ角ゴ ProN W3"/>
                <a:ea typeface="ヒラギノ角ゴ ProN W3"/>
                <a:cs typeface="ヒラギノ角ゴ ProN W3"/>
              </a:rPr>
              <a:t>はこの島に一生を終わる運命にあり</a:t>
            </a:r>
            <a:r>
              <a:rPr lang="ja-JP" altLang="en-US" sz="1600" dirty="0" smtClean="0">
                <a:latin typeface="ヒラギノ角ゴ ProN W3"/>
                <a:ea typeface="ヒラギノ角ゴ ProN W3"/>
                <a:cs typeface="ヒラギノ角ゴ ProN W3"/>
              </a:rPr>
              <a:t>、</a:t>
            </a:r>
            <a:endParaRPr lang="en-US" altLang="ja-JP" sz="1600" dirty="0" smtClean="0">
              <a:latin typeface="ヒラギノ角ゴ ProN W3"/>
              <a:ea typeface="ヒラギノ角ゴ ProN W3"/>
              <a:cs typeface="ヒラギノ角ゴ ProN W3"/>
            </a:endParaRPr>
          </a:p>
          <a:p>
            <a:r>
              <a:rPr lang="ja-JP" altLang="en-US" sz="1600" dirty="0" smtClean="0">
                <a:latin typeface="ヒラギノ角ゴ ProN W3"/>
                <a:ea typeface="ヒラギノ角ゴ ProN W3"/>
                <a:cs typeface="ヒラギノ角ゴ ProN W3"/>
              </a:rPr>
              <a:t>生</a:t>
            </a:r>
            <a:r>
              <a:rPr lang="ja-JP" altLang="en-US" sz="1600" dirty="0">
                <a:latin typeface="ヒラギノ角ゴ ProN W3"/>
                <a:ea typeface="ヒラギノ角ゴ ProN W3"/>
                <a:cs typeface="ヒラギノ角ゴ ProN W3"/>
              </a:rPr>
              <a:t>をかけてこの</a:t>
            </a:r>
            <a:r>
              <a:rPr lang="ja-JP" altLang="en-US" sz="1600" dirty="0" smtClean="0">
                <a:latin typeface="ヒラギノ角ゴ ProN W3"/>
                <a:ea typeface="ヒラギノ角ゴ ProN W3"/>
                <a:cs typeface="ヒラギノ角ゴ ProN W3"/>
              </a:rPr>
              <a:t>ことを</a:t>
            </a:r>
            <a:r>
              <a:rPr lang="ja-JP" altLang="en-US" sz="1600" dirty="0">
                <a:latin typeface="ヒラギノ角ゴ ProN W3"/>
                <a:ea typeface="ヒラギノ角ゴ ProN W3"/>
                <a:cs typeface="ヒラギノ角ゴ ProN W3"/>
              </a:rPr>
              <a:t>やりたい念願</a:t>
            </a:r>
            <a:r>
              <a:rPr lang="ja-JP" altLang="en-US" sz="1600" dirty="0" smtClean="0">
                <a:latin typeface="ヒラギノ角ゴ ProN W3"/>
                <a:ea typeface="ヒラギノ角ゴ ProN W3"/>
                <a:cs typeface="ヒラギノ角ゴ ProN W3"/>
              </a:rPr>
              <a:t>です</a:t>
            </a:r>
            <a:endParaRPr lang="en-US" altLang="ja-JP" sz="1600" dirty="0">
              <a:latin typeface="ヒラギノ角ゴ ProN W3"/>
              <a:ea typeface="ヒラギノ角ゴ ProN W3"/>
              <a:cs typeface="ヒラギノ角ゴ ProN W3"/>
            </a:endParaRPr>
          </a:p>
          <a:p>
            <a:r>
              <a:rPr lang="ja-JP" altLang="en-US" sz="1400" dirty="0" smtClean="0">
                <a:latin typeface="ヒラギノ角ゴ ProN W3"/>
                <a:ea typeface="ヒラギノ角ゴ ProN W3"/>
                <a:cs typeface="ヒラギノ角ゴ ProN W3"/>
              </a:rPr>
              <a:t>（入園者から山本台長への手紙、</a:t>
            </a:r>
            <a:r>
              <a:rPr lang="en-US" altLang="ja-JP" sz="1400" dirty="0" smtClean="0">
                <a:latin typeface="ヒラギノ角ゴ ProN W3"/>
                <a:ea typeface="ヒラギノ角ゴ ProN W3"/>
                <a:cs typeface="ヒラギノ角ゴ ProN W3"/>
              </a:rPr>
              <a:t>S17)</a:t>
            </a:r>
          </a:p>
        </p:txBody>
      </p:sp>
      <p:sp>
        <p:nvSpPr>
          <p:cNvPr id="18" name="テキスト ボックス 17"/>
          <p:cNvSpPr txBox="1"/>
          <p:nvPr/>
        </p:nvSpPr>
        <p:spPr>
          <a:xfrm>
            <a:off x="5348206" y="1873769"/>
            <a:ext cx="4875651" cy="830997"/>
          </a:xfrm>
          <a:prstGeom prst="rect">
            <a:avLst/>
          </a:prstGeom>
          <a:noFill/>
        </p:spPr>
        <p:txBody>
          <a:bodyPr wrap="square" rtlCol="0">
            <a:spAutoFit/>
          </a:bodyPr>
          <a:lstStyle/>
          <a:p>
            <a:pPr lvl="0"/>
            <a:r>
              <a:rPr lang="ja-JP" altLang="en-US" sz="1600" dirty="0">
                <a:solidFill>
                  <a:prstClr val="black"/>
                </a:solidFill>
                <a:latin typeface="ヒラギノ角ゴ ProN W3"/>
                <a:ea typeface="ヒラギノ角ゴ ProN W3"/>
                <a:cs typeface="ヒラギノ角ゴ ProN W3"/>
              </a:rPr>
              <a:t>星をみるんも楽しかったけどなあ</a:t>
            </a:r>
            <a:r>
              <a:rPr lang="ja-JP" altLang="en-US" sz="1600" dirty="0" smtClean="0">
                <a:solidFill>
                  <a:prstClr val="black"/>
                </a:solidFill>
                <a:latin typeface="ヒラギノ角ゴ ProN W3"/>
                <a:ea typeface="ヒラギノ角ゴ ProN W3"/>
                <a:cs typeface="ヒラギノ角ゴ ProN W3"/>
              </a:rPr>
              <a:t>、みんなで望遠鏡</a:t>
            </a:r>
            <a:r>
              <a:rPr lang="ja-JP" altLang="en-US" sz="1600" dirty="0">
                <a:solidFill>
                  <a:prstClr val="black"/>
                </a:solidFill>
                <a:latin typeface="ヒラギノ角ゴ ProN W3"/>
                <a:ea typeface="ヒラギノ角ゴ ProN W3"/>
                <a:cs typeface="ヒラギノ角ゴ ProN W3"/>
              </a:rPr>
              <a:t>で看護婦さんの寮をのぞくのが一番楽しかった</a:t>
            </a:r>
            <a:r>
              <a:rPr lang="ja-JP" altLang="en-US" sz="1600" dirty="0" smtClean="0">
                <a:solidFill>
                  <a:prstClr val="black"/>
                </a:solidFill>
                <a:latin typeface="ヒラギノ角ゴ ProN W3"/>
                <a:ea typeface="ヒラギノ角ゴ ProN W3"/>
                <a:cs typeface="ヒラギノ角ゴ ProN W3"/>
              </a:rPr>
              <a:t>なあ</a:t>
            </a:r>
            <a:r>
              <a:rPr lang="ja-JP" altLang="en-US" sz="1400" dirty="0" smtClean="0">
                <a:solidFill>
                  <a:prstClr val="black"/>
                </a:solidFill>
                <a:latin typeface="ヒラギノ角ゴ ProN W3"/>
                <a:ea typeface="ヒラギノ角ゴ ProN W3"/>
                <a:cs typeface="ヒラギノ角ゴ ProN W3"/>
              </a:rPr>
              <a:t>（入園者</a:t>
            </a:r>
            <a:r>
              <a:rPr lang="en-US" altLang="ja-JP" sz="1400" dirty="0">
                <a:solidFill>
                  <a:prstClr val="black"/>
                </a:solidFill>
                <a:latin typeface="ヒラギノ角ゴ ProN W3"/>
                <a:ea typeface="ヒラギノ角ゴ ProN W3"/>
                <a:cs typeface="ヒラギノ角ゴ ProN W3"/>
              </a:rPr>
              <a:t>H</a:t>
            </a:r>
            <a:r>
              <a:rPr lang="ja-JP" altLang="en-US" sz="1400" dirty="0" smtClean="0">
                <a:solidFill>
                  <a:prstClr val="black"/>
                </a:solidFill>
                <a:latin typeface="ヒラギノ角ゴ ProN W3"/>
                <a:ea typeface="ヒラギノ角ゴ ProN W3"/>
                <a:cs typeface="ヒラギノ角ゴ ProN W3"/>
              </a:rPr>
              <a:t>さん、</a:t>
            </a:r>
            <a:r>
              <a:rPr lang="en-US" altLang="ja-JP" sz="1400" dirty="0" smtClean="0">
                <a:solidFill>
                  <a:prstClr val="black"/>
                </a:solidFill>
                <a:latin typeface="ヒラギノ角ゴ ProN W3"/>
                <a:ea typeface="ヒラギノ角ゴ ProN W3"/>
                <a:cs typeface="ヒラギノ角ゴ ProN W3"/>
              </a:rPr>
              <a:t>H26</a:t>
            </a:r>
            <a:r>
              <a:rPr lang="ja-JP" altLang="en-US" sz="1400" dirty="0" smtClean="0">
                <a:solidFill>
                  <a:prstClr val="black"/>
                </a:solidFill>
                <a:latin typeface="ヒラギノ角ゴ ProN W3"/>
                <a:ea typeface="ヒラギノ角ゴ ProN W3"/>
                <a:cs typeface="ヒラギノ角ゴ ProN W3"/>
              </a:rPr>
              <a:t>）</a:t>
            </a:r>
            <a:endParaRPr lang="en-US" altLang="ja-JP" sz="1600" dirty="0" smtClean="0">
              <a:solidFill>
                <a:prstClr val="black"/>
              </a:solidFill>
              <a:latin typeface="ヒラギノ角ゴ ProN W3"/>
              <a:ea typeface="ヒラギノ角ゴ ProN W3"/>
              <a:cs typeface="ヒラギノ角ゴ ProN W3"/>
            </a:endParaRPr>
          </a:p>
        </p:txBody>
      </p:sp>
      <p:sp>
        <p:nvSpPr>
          <p:cNvPr id="19" name="テキスト ボックス 18"/>
          <p:cNvSpPr txBox="1"/>
          <p:nvPr/>
        </p:nvSpPr>
        <p:spPr>
          <a:xfrm>
            <a:off x="436051" y="6280336"/>
            <a:ext cx="5715794" cy="3724096"/>
          </a:xfrm>
          <a:prstGeom prst="rect">
            <a:avLst/>
          </a:prstGeom>
          <a:solidFill>
            <a:schemeClr val="accent5">
              <a:lumMod val="50000"/>
              <a:alpha val="65000"/>
            </a:schemeClr>
          </a:solidFill>
          <a:ln>
            <a:solidFill>
              <a:schemeClr val="accent5">
                <a:lumMod val="50000"/>
              </a:schemeClr>
            </a:solidFill>
          </a:ln>
        </p:spPr>
        <p:txBody>
          <a:bodyPr wrap="square" rtlCol="0">
            <a:spAutoFit/>
          </a:bodyPr>
          <a:lstStyle/>
          <a:p>
            <a:r>
              <a:rPr lang="ja-JP" altLang="en-US" sz="2000" dirty="0" smtClean="0">
                <a:solidFill>
                  <a:srgbClr val="FFFFFF"/>
                </a:solidFill>
                <a:latin typeface="ヒラギノ角ゴ ProN W3"/>
                <a:ea typeface="ヒラギノ角ゴ ProN W3"/>
                <a:cs typeface="ヒラギノ角ゴ ProN W3"/>
              </a:rPr>
              <a:t>そして：愛生園での出会い</a:t>
            </a:r>
            <a:endParaRPr lang="en-US" altLang="ja-JP" sz="2000" dirty="0" smtClean="0">
              <a:solidFill>
                <a:srgbClr val="FFFFFF"/>
              </a:solidFill>
              <a:latin typeface="ヒラギノ角ゴ ProN W3"/>
              <a:ea typeface="ヒラギノ角ゴ ProN W3"/>
              <a:cs typeface="ヒラギノ角ゴ ProN W3"/>
            </a:endParaRPr>
          </a:p>
          <a:p>
            <a:pPr>
              <a:lnSpc>
                <a:spcPct val="50000"/>
              </a:lnSpc>
            </a:pPr>
            <a:endParaRPr lang="en-US" altLang="ja-JP" sz="1600" dirty="0" smtClean="0">
              <a:solidFill>
                <a:srgbClr val="FFFFFF"/>
              </a:solidFill>
              <a:latin typeface="ヒラギノ明朝 Pro W6"/>
              <a:ea typeface="ヒラギノ明朝 Pro W6"/>
              <a:cs typeface="ヒラギノ明朝 Pro W6"/>
            </a:endParaRPr>
          </a:p>
          <a:p>
            <a:r>
              <a:rPr lang="ja-JP" altLang="en-US" sz="1600" dirty="0" smtClean="0">
                <a:solidFill>
                  <a:srgbClr val="FFFFFF"/>
                </a:solidFill>
                <a:latin typeface="ヒラギノ角ゴ ProN W3"/>
                <a:ea typeface="ヒラギノ角ゴ ProN W3"/>
                <a:cs typeface="ヒラギノ角ゴ ProN W3"/>
              </a:rPr>
              <a:t>平成</a:t>
            </a:r>
            <a:r>
              <a:rPr lang="en-US" altLang="ja-JP" sz="1600" dirty="0" smtClean="0">
                <a:solidFill>
                  <a:srgbClr val="FFFFFF"/>
                </a:solidFill>
                <a:latin typeface="ヒラギノ角ゴ ProN W3"/>
                <a:ea typeface="ヒラギノ角ゴ ProN W3"/>
                <a:cs typeface="ヒラギノ角ゴ ProN W3"/>
              </a:rPr>
              <a:t>26</a:t>
            </a:r>
            <a:r>
              <a:rPr lang="ja-JP" altLang="en-US" sz="1600" dirty="0" smtClean="0">
                <a:solidFill>
                  <a:srgbClr val="FFFFFF"/>
                </a:solidFill>
                <a:latin typeface="ヒラギノ角ゴ ProN W3"/>
                <a:ea typeface="ヒラギノ角ゴ ProN W3"/>
                <a:cs typeface="ヒラギノ角ゴ ProN W3"/>
              </a:rPr>
              <a:t>年、愛生園を訪問。天文台跡地は基礎を残すのみで、望遠鏡の行方は不明。</a:t>
            </a:r>
            <a:endParaRPr lang="en-US" altLang="ja-JP" sz="1600" dirty="0" smtClean="0">
              <a:solidFill>
                <a:srgbClr val="FFFFFF"/>
              </a:solidFill>
              <a:latin typeface="ヒラギノ角ゴ ProN W3"/>
              <a:ea typeface="ヒラギノ角ゴ ProN W3"/>
              <a:cs typeface="ヒラギノ角ゴ ProN W3"/>
            </a:endParaRPr>
          </a:p>
          <a:p>
            <a:endParaRPr lang="en-US" altLang="ja-JP" sz="1600" dirty="0">
              <a:solidFill>
                <a:srgbClr val="FFFFFF"/>
              </a:solidFill>
              <a:latin typeface="ヒラギノ角ゴ ProN W3"/>
              <a:ea typeface="ヒラギノ角ゴ ProN W3"/>
              <a:cs typeface="ヒラギノ角ゴ ProN W3"/>
            </a:endParaRPr>
          </a:p>
          <a:p>
            <a:r>
              <a:rPr lang="ja-JP" altLang="en-US" sz="1600" dirty="0" smtClean="0">
                <a:solidFill>
                  <a:srgbClr val="FFFFFF"/>
                </a:solidFill>
                <a:latin typeface="ヒラギノ角ゴ ProN W3"/>
                <a:ea typeface="ヒラギノ角ゴ ProN W3"/>
                <a:cs typeface="ヒラギノ角ゴ ProN W3"/>
              </a:rPr>
              <a:t>天文台は園の気象観測所の一部で、入園者が観測業務を行っていた。気象観測データは岡山測候所へ提供も。</a:t>
            </a:r>
            <a:endParaRPr lang="en-US" altLang="ja-JP" sz="1600" dirty="0" smtClean="0">
              <a:solidFill>
                <a:srgbClr val="FFFFFF"/>
              </a:solidFill>
              <a:latin typeface="ヒラギノ角ゴ ProN W3"/>
              <a:ea typeface="ヒラギノ角ゴ ProN W3"/>
              <a:cs typeface="ヒラギノ角ゴ ProN W3"/>
            </a:endParaRPr>
          </a:p>
          <a:p>
            <a:endParaRPr lang="en-US" altLang="ja-JP" sz="1600" dirty="0">
              <a:solidFill>
                <a:srgbClr val="FFFFFF"/>
              </a:solidFill>
              <a:latin typeface="ヒラギノ角ゴ ProN W3"/>
              <a:ea typeface="ヒラギノ角ゴ ProN W3"/>
              <a:cs typeface="ヒラギノ角ゴ ProN W3"/>
            </a:endParaRPr>
          </a:p>
          <a:p>
            <a:r>
              <a:rPr lang="ja-JP" altLang="en-US" sz="1600" dirty="0">
                <a:solidFill>
                  <a:srgbClr val="FFFFFF"/>
                </a:solidFill>
                <a:latin typeface="ヒラギノ角ゴ ProN W3"/>
                <a:ea typeface="ヒラギノ角ゴ ProN W3"/>
                <a:cs typeface="ヒラギノ角ゴ ProN W3"/>
              </a:rPr>
              <a:t>往時</a:t>
            </a:r>
            <a:r>
              <a:rPr lang="ja-JP" altLang="en-US" sz="1600" dirty="0" smtClean="0">
                <a:solidFill>
                  <a:srgbClr val="FFFFFF"/>
                </a:solidFill>
                <a:latin typeface="ヒラギノ角ゴ ProN W3"/>
                <a:ea typeface="ヒラギノ角ゴ ProN W3"/>
                <a:cs typeface="ヒラギノ角ゴ ProN W3"/>
              </a:rPr>
              <a:t>の気象観測所員を含む</a:t>
            </a:r>
            <a:r>
              <a:rPr lang="en-US" altLang="ja-JP" sz="1600" dirty="0" smtClean="0">
                <a:solidFill>
                  <a:srgbClr val="FFFFFF"/>
                </a:solidFill>
                <a:latin typeface="ヒラギノ角ゴ ProN W3"/>
                <a:ea typeface="ヒラギノ角ゴ ProN W3"/>
                <a:cs typeface="ヒラギノ角ゴ ProN W3"/>
              </a:rPr>
              <a:t>3</a:t>
            </a:r>
            <a:r>
              <a:rPr lang="ja-JP" altLang="en-US" sz="1600" dirty="0">
                <a:solidFill>
                  <a:srgbClr val="FFFFFF"/>
                </a:solidFill>
                <a:latin typeface="ヒラギノ角ゴ ProN W3"/>
                <a:ea typeface="ヒラギノ角ゴ ProN W3"/>
                <a:cs typeface="ヒラギノ角ゴ ProN W3"/>
              </a:rPr>
              <a:t>名の入園者と面会</a:t>
            </a:r>
            <a:r>
              <a:rPr lang="ja-JP" altLang="en-US" sz="1600" dirty="0" smtClean="0">
                <a:solidFill>
                  <a:srgbClr val="FFFFFF"/>
                </a:solidFill>
                <a:latin typeface="ヒラギノ角ゴ ProN W3"/>
                <a:ea typeface="ヒラギノ角ゴ ProN W3"/>
                <a:cs typeface="ヒラギノ角ゴ ProN W3"/>
              </a:rPr>
              <a:t>。そこで語られたのは差別と苦難の物語だけではなく、</a:t>
            </a:r>
            <a:r>
              <a:rPr lang="ja-JP" altLang="en-US" sz="1600" dirty="0" smtClean="0">
                <a:solidFill>
                  <a:srgbClr val="FFFF00"/>
                </a:solidFill>
                <a:latin typeface="ヒラギノ角ゴ ProN W3"/>
                <a:ea typeface="ヒラギノ角ゴ ProN W3"/>
                <a:cs typeface="ヒラギノ角ゴ ProN W3"/>
              </a:rPr>
              <a:t>天文台で仲閒と語らい恋人とデートした青春の思い出</a:t>
            </a:r>
            <a:r>
              <a:rPr lang="ja-JP" altLang="en-US" sz="1600" dirty="0" smtClean="0">
                <a:solidFill>
                  <a:srgbClr val="FFFFFF"/>
                </a:solidFill>
                <a:latin typeface="ヒラギノ角ゴ ProN W3"/>
                <a:ea typeface="ヒラギノ角ゴ ProN W3"/>
                <a:cs typeface="ヒラギノ角ゴ ProN W3"/>
              </a:rPr>
              <a:t>であり、</a:t>
            </a:r>
            <a:r>
              <a:rPr lang="ja-JP" altLang="en-US" sz="1600" dirty="0" smtClean="0">
                <a:solidFill>
                  <a:srgbClr val="FFFF00"/>
                </a:solidFill>
                <a:latin typeface="ヒラギノ角ゴ ProN W3"/>
                <a:ea typeface="ヒラギノ角ゴ ProN W3"/>
                <a:cs typeface="ヒラギノ角ゴ ProN W3"/>
              </a:rPr>
              <a:t>気象観測を通して社会へ貢献することに誇りを持つ技術者の精神</a:t>
            </a:r>
            <a:r>
              <a:rPr lang="ja-JP" altLang="en-US" sz="1600" dirty="0" smtClean="0">
                <a:solidFill>
                  <a:srgbClr val="FFFFFF"/>
                </a:solidFill>
                <a:latin typeface="ヒラギノ角ゴ ProN W3"/>
                <a:ea typeface="ヒラギノ角ゴ ProN W3"/>
                <a:cs typeface="ヒラギノ角ゴ ProN W3"/>
              </a:rPr>
              <a:t>だった。</a:t>
            </a:r>
            <a:endParaRPr lang="en-US" altLang="ja-JP" sz="1600" dirty="0" smtClean="0">
              <a:solidFill>
                <a:srgbClr val="FFFFFF"/>
              </a:solidFill>
              <a:latin typeface="ヒラギノ角ゴ ProN W3"/>
              <a:ea typeface="ヒラギノ角ゴ ProN W3"/>
              <a:cs typeface="ヒラギノ角ゴ ProN W3"/>
            </a:endParaRPr>
          </a:p>
          <a:p>
            <a:endParaRPr lang="en-US" altLang="ja-JP" sz="1600" dirty="0" smtClean="0">
              <a:solidFill>
                <a:srgbClr val="FFFFFF"/>
              </a:solidFill>
              <a:latin typeface="ヒラギノ角ゴ ProN W3"/>
              <a:ea typeface="ヒラギノ角ゴ ProN W3"/>
              <a:cs typeface="ヒラギノ角ゴ ProN W3"/>
            </a:endParaRPr>
          </a:p>
          <a:p>
            <a:r>
              <a:rPr lang="ja-JP" altLang="en-US" sz="1600" dirty="0" smtClean="0">
                <a:solidFill>
                  <a:srgbClr val="FFFFFF"/>
                </a:solidFill>
                <a:latin typeface="ヒラギノ角ゴ ProN W3"/>
                <a:ea typeface="ヒラギノ角ゴ ProN W3"/>
                <a:cs typeface="ヒラギノ角ゴ ProN W3"/>
              </a:rPr>
              <a:t>ある入園者は、</a:t>
            </a:r>
            <a:r>
              <a:rPr lang="ja-JP" altLang="en-US" sz="1600" dirty="0" smtClean="0">
                <a:solidFill>
                  <a:srgbClr val="FFFF00"/>
                </a:solidFill>
                <a:latin typeface="ヒラギノ角ゴ ProN W3"/>
                <a:ea typeface="ヒラギノ角ゴ ProN W3"/>
                <a:cs typeface="ヒラギノ角ゴ ProN W3"/>
              </a:rPr>
              <a:t>気象観測の記録だけは、普段使っている仮名ではなく、本名で記していた</a:t>
            </a:r>
            <a:r>
              <a:rPr lang="ja-JP" altLang="en-US" sz="1600" dirty="0" smtClean="0">
                <a:solidFill>
                  <a:srgbClr val="FFFFFF"/>
                </a:solidFill>
                <a:latin typeface="ヒラギノ角ゴ ProN W3"/>
                <a:ea typeface="ヒラギノ角ゴ ProN W3"/>
                <a:cs typeface="ヒラギノ角ゴ ProN W3"/>
              </a:rPr>
              <a:t>。</a:t>
            </a:r>
            <a:endParaRPr lang="en-US" altLang="ja-JP" sz="1600" dirty="0">
              <a:solidFill>
                <a:srgbClr val="FFFFFF"/>
              </a:solidFill>
              <a:latin typeface="ヒラギノ角ゴ ProN W3"/>
              <a:ea typeface="ヒラギノ角ゴ ProN W3"/>
              <a:cs typeface="ヒラギノ角ゴ ProN W3"/>
            </a:endParaRPr>
          </a:p>
        </p:txBody>
      </p:sp>
      <p:sp>
        <p:nvSpPr>
          <p:cNvPr id="20" name="円形吹き出し 19"/>
          <p:cNvSpPr/>
          <p:nvPr/>
        </p:nvSpPr>
        <p:spPr>
          <a:xfrm>
            <a:off x="6710070" y="4412208"/>
            <a:ext cx="1820396" cy="1048521"/>
          </a:xfrm>
          <a:prstGeom prst="wedgeEllipseCallout">
            <a:avLst/>
          </a:prstGeom>
          <a:gradFill flip="none" rotWithShape="1">
            <a:gsLst>
              <a:gs pos="0">
                <a:schemeClr val="accent1">
                  <a:tint val="100000"/>
                  <a:shade val="100000"/>
                  <a:satMod val="130000"/>
                  <a:alpha val="60000"/>
                </a:schemeClr>
              </a:gs>
              <a:gs pos="100000">
                <a:schemeClr val="accent1">
                  <a:tint val="50000"/>
                  <a:shade val="100000"/>
                  <a:satMod val="350000"/>
                  <a:alpha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latin typeface="メイリオ"/>
                <a:ea typeface="メイリオ"/>
                <a:cs typeface="メイリオ"/>
              </a:rPr>
              <a:t>天文台跡地から望む</a:t>
            </a:r>
            <a:endParaRPr kumimoji="1" lang="en-US" altLang="ja-JP" sz="1600" dirty="0" smtClean="0">
              <a:latin typeface="メイリオ"/>
              <a:ea typeface="メイリオ"/>
              <a:cs typeface="メイリオ"/>
            </a:endParaRPr>
          </a:p>
          <a:p>
            <a:pPr algn="ctr"/>
            <a:r>
              <a:rPr kumimoji="1" lang="ja-JP" altLang="en-US" sz="1600" dirty="0" smtClean="0">
                <a:latin typeface="メイリオ"/>
                <a:ea typeface="メイリオ"/>
                <a:cs typeface="メイリオ"/>
              </a:rPr>
              <a:t>旧看護婦寮</a:t>
            </a:r>
            <a:endParaRPr kumimoji="1" lang="ja-JP" altLang="en-US" sz="1600" dirty="0">
              <a:latin typeface="メイリオ"/>
              <a:ea typeface="メイリオ"/>
              <a:cs typeface="メイリオ"/>
            </a:endParaRPr>
          </a:p>
        </p:txBody>
      </p:sp>
      <p:sp>
        <p:nvSpPr>
          <p:cNvPr id="22" name="円形吹き出し 21"/>
          <p:cNvSpPr/>
          <p:nvPr/>
        </p:nvSpPr>
        <p:spPr>
          <a:xfrm>
            <a:off x="13334337" y="287078"/>
            <a:ext cx="1886946" cy="682166"/>
          </a:xfrm>
          <a:prstGeom prst="wedgeEllipseCallout">
            <a:avLst/>
          </a:prstGeom>
          <a:gradFill flip="none" rotWithShape="1">
            <a:gsLst>
              <a:gs pos="0">
                <a:schemeClr val="accent1">
                  <a:tint val="100000"/>
                  <a:shade val="100000"/>
                  <a:satMod val="130000"/>
                  <a:alpha val="60000"/>
                </a:schemeClr>
              </a:gs>
              <a:gs pos="100000">
                <a:schemeClr val="accent1">
                  <a:tint val="50000"/>
                  <a:shade val="100000"/>
                  <a:satMod val="350000"/>
                  <a:alpha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smtClean="0">
                <a:latin typeface="メイリオ"/>
                <a:ea typeface="メイリオ"/>
                <a:cs typeface="メイリオ"/>
              </a:rPr>
              <a:t>看護婦寮</a:t>
            </a:r>
            <a:endParaRPr kumimoji="1" lang="ja-JP" altLang="en-US" sz="1600" dirty="0">
              <a:latin typeface="メイリオ"/>
              <a:ea typeface="メイリオ"/>
              <a:cs typeface="メイリオ"/>
            </a:endParaRPr>
          </a:p>
        </p:txBody>
      </p:sp>
      <p:sp>
        <p:nvSpPr>
          <p:cNvPr id="23" name="テキスト ボックス 22"/>
          <p:cNvSpPr txBox="1"/>
          <p:nvPr/>
        </p:nvSpPr>
        <p:spPr>
          <a:xfrm>
            <a:off x="8176001" y="299804"/>
            <a:ext cx="3159540" cy="830997"/>
          </a:xfrm>
          <a:prstGeom prst="rect">
            <a:avLst/>
          </a:prstGeom>
          <a:noFill/>
        </p:spPr>
        <p:txBody>
          <a:bodyPr wrap="square" rtlCol="0">
            <a:spAutoFit/>
          </a:bodyPr>
          <a:lstStyle/>
          <a:p>
            <a:pPr lvl="0"/>
            <a:r>
              <a:rPr lang="ja-JP" altLang="en-US" sz="1600" dirty="0" smtClean="0">
                <a:solidFill>
                  <a:prstClr val="black"/>
                </a:solidFill>
                <a:latin typeface="ヒラギノ角ゴ ProN W3"/>
                <a:ea typeface="ヒラギノ角ゴ ProN W3"/>
                <a:cs typeface="ヒラギノ角ゴ ProN W3"/>
              </a:rPr>
              <a:t>うちの微気圧計は高性能。米ソの核実験も誰より早く検出できてた</a:t>
            </a:r>
            <a:r>
              <a:rPr lang="ja-JP" altLang="en-US" sz="1400" dirty="0" smtClean="0">
                <a:solidFill>
                  <a:prstClr val="black"/>
                </a:solidFill>
                <a:latin typeface="ヒラギノ角ゴ ProN W3"/>
                <a:ea typeface="ヒラギノ角ゴ ProN W3"/>
                <a:cs typeface="ヒラギノ角ゴ ProN W3"/>
              </a:rPr>
              <a:t>（元観測所員</a:t>
            </a:r>
            <a:r>
              <a:rPr lang="en-US" altLang="ja-JP" sz="1400" dirty="0">
                <a:solidFill>
                  <a:prstClr val="black"/>
                </a:solidFill>
                <a:latin typeface="ヒラギノ角ゴ ProN W3"/>
                <a:ea typeface="ヒラギノ角ゴ ProN W3"/>
                <a:cs typeface="ヒラギノ角ゴ ProN W3"/>
              </a:rPr>
              <a:t>K</a:t>
            </a:r>
            <a:r>
              <a:rPr lang="ja-JP" altLang="en-US" sz="1400" dirty="0" smtClean="0">
                <a:solidFill>
                  <a:prstClr val="black"/>
                </a:solidFill>
                <a:latin typeface="ヒラギノ角ゴ ProN W3"/>
                <a:ea typeface="ヒラギノ角ゴ ProN W3"/>
                <a:cs typeface="ヒラギノ角ゴ ProN W3"/>
              </a:rPr>
              <a:t>さん、</a:t>
            </a:r>
            <a:r>
              <a:rPr lang="en-US" altLang="ja-JP" sz="1400" dirty="0" smtClean="0">
                <a:solidFill>
                  <a:prstClr val="black"/>
                </a:solidFill>
                <a:latin typeface="ヒラギノ角ゴ ProN W3"/>
                <a:ea typeface="ヒラギノ角ゴ ProN W3"/>
                <a:cs typeface="ヒラギノ角ゴ ProN W3"/>
              </a:rPr>
              <a:t>H26</a:t>
            </a:r>
            <a:r>
              <a:rPr lang="ja-JP" altLang="en-US" sz="1400" dirty="0" smtClean="0">
                <a:solidFill>
                  <a:prstClr val="black"/>
                </a:solidFill>
                <a:latin typeface="ヒラギノ角ゴ ProN W3"/>
                <a:ea typeface="ヒラギノ角ゴ ProN W3"/>
                <a:cs typeface="ヒラギノ角ゴ ProN W3"/>
              </a:rPr>
              <a:t>）</a:t>
            </a:r>
            <a:endParaRPr lang="en-US" altLang="ja-JP" sz="1600" dirty="0" smtClean="0">
              <a:solidFill>
                <a:prstClr val="black"/>
              </a:solidFill>
              <a:latin typeface="ヒラギノ角ゴ ProN W3"/>
              <a:ea typeface="ヒラギノ角ゴ ProN W3"/>
              <a:cs typeface="ヒラギノ角ゴ ProN W3"/>
            </a:endParaRPr>
          </a:p>
        </p:txBody>
      </p:sp>
      <p:sp>
        <p:nvSpPr>
          <p:cNvPr id="25" name="テキスト ボックス 24"/>
          <p:cNvSpPr txBox="1"/>
          <p:nvPr/>
        </p:nvSpPr>
        <p:spPr>
          <a:xfrm>
            <a:off x="9468716" y="2862364"/>
            <a:ext cx="5370204" cy="4801315"/>
          </a:xfrm>
          <a:prstGeom prst="rect">
            <a:avLst/>
          </a:prstGeom>
          <a:solidFill>
            <a:schemeClr val="accent1">
              <a:lumMod val="75000"/>
              <a:alpha val="90000"/>
            </a:schemeClr>
          </a:solidFill>
          <a:ln>
            <a:noFill/>
          </a:ln>
        </p:spPr>
        <p:txBody>
          <a:bodyPr wrap="square" rtlCol="0">
            <a:spAutoFit/>
          </a:bodyPr>
          <a:lstStyle/>
          <a:p>
            <a:r>
              <a:rPr lang="ja-JP" altLang="en-US" sz="2000" dirty="0" smtClean="0">
                <a:solidFill>
                  <a:srgbClr val="FFFFFF"/>
                </a:solidFill>
                <a:latin typeface="ヒラギノ角ゴ ProN W3"/>
                <a:ea typeface="ヒラギノ角ゴ ProN W3"/>
                <a:cs typeface="ヒラギノ角ゴ ProN W3"/>
              </a:rPr>
              <a:t>これから：私たちがやりたいこと</a:t>
            </a:r>
            <a:endParaRPr lang="en-US" altLang="ja-JP" sz="2000" dirty="0">
              <a:solidFill>
                <a:srgbClr val="FFFFFF"/>
              </a:solidFill>
              <a:latin typeface="ヒラギノ角ゴ ProN W3"/>
              <a:ea typeface="ヒラギノ角ゴ ProN W3"/>
              <a:cs typeface="ヒラギノ角ゴ ProN W3"/>
            </a:endParaRPr>
          </a:p>
          <a:p>
            <a:pPr marL="285750" indent="-285750">
              <a:buFont typeface="Arial"/>
              <a:buChar char="•"/>
            </a:pPr>
            <a:endParaRPr lang="en-US" altLang="ja-JP" sz="1600" dirty="0" smtClean="0">
              <a:solidFill>
                <a:srgbClr val="FFFF00"/>
              </a:solidFill>
              <a:latin typeface="ヒラギノ角ゴ ProN W3"/>
              <a:ea typeface="ヒラギノ角ゴ ProN W3"/>
              <a:cs typeface="ヒラギノ角ゴ ProN W3"/>
            </a:endParaRPr>
          </a:p>
          <a:p>
            <a:pPr marL="342900" indent="-342900">
              <a:buFont typeface="Arial"/>
              <a:buChar char="•"/>
            </a:pPr>
            <a:r>
              <a:rPr lang="ja-JP" altLang="en-US" sz="1800" dirty="0" smtClean="0">
                <a:solidFill>
                  <a:srgbClr val="FFFF00"/>
                </a:solidFill>
                <a:latin typeface="ヒラギノ角ゴ ProN W3"/>
                <a:ea typeface="ヒラギノ角ゴ ProN W3"/>
                <a:cs typeface="ヒラギノ角ゴ ProN W3"/>
              </a:rPr>
              <a:t>長島天文台と気象観測所における営みの記録</a:t>
            </a:r>
            <a:endParaRPr lang="en-US" altLang="ja-JP" sz="1800" dirty="0">
              <a:solidFill>
                <a:srgbClr val="FFFFFF"/>
              </a:solidFill>
              <a:latin typeface="ヒラギノ角ゴ ProN W3"/>
              <a:ea typeface="ヒラギノ角ゴ ProN W3"/>
              <a:cs typeface="ヒラギノ角ゴ ProN W3"/>
            </a:endParaRPr>
          </a:p>
          <a:p>
            <a:pPr lvl="1"/>
            <a:r>
              <a:rPr lang="ja-JP" altLang="en-US" sz="1800" dirty="0" smtClean="0">
                <a:solidFill>
                  <a:srgbClr val="FFFFFF"/>
                </a:solidFill>
                <a:latin typeface="ヒラギノ角ゴ ProN W3"/>
                <a:ea typeface="ヒラギノ角ゴ ProN W3"/>
                <a:cs typeface="ヒラギノ角ゴ ProN W3"/>
              </a:rPr>
              <a:t>聞き取り</a:t>
            </a:r>
            <a:r>
              <a:rPr lang="ja-JP" altLang="en-US" sz="1800" dirty="0" smtClean="0">
                <a:solidFill>
                  <a:srgbClr val="FFFFFF"/>
                </a:solidFill>
                <a:latin typeface="ヒラギノ角ゴ ProN W3"/>
                <a:ea typeface="ヒラギノ角ゴ ProN W3"/>
                <a:cs typeface="ヒラギノ角ゴ ProN W3"/>
              </a:rPr>
              <a:t>と資料整理</a:t>
            </a:r>
            <a:r>
              <a:rPr lang="ja-JP" altLang="en-US" sz="1800" dirty="0" smtClean="0">
                <a:solidFill>
                  <a:srgbClr val="FFFFFF"/>
                </a:solidFill>
                <a:latin typeface="ヒラギノ角ゴ ProN W3"/>
                <a:ea typeface="ヒラギノ角ゴ ProN W3"/>
                <a:cs typeface="ヒラギノ角ゴ ProN W3"/>
              </a:rPr>
              <a:t>、出版</a:t>
            </a:r>
            <a:endParaRPr lang="en-US" altLang="ja-JP" sz="1800" dirty="0" smtClean="0">
              <a:solidFill>
                <a:srgbClr val="FFFFFF"/>
              </a:solidFill>
              <a:latin typeface="ヒラギノ角ゴ ProN W3"/>
              <a:ea typeface="ヒラギノ角ゴ ProN W3"/>
              <a:cs typeface="ヒラギノ角ゴ ProN W3"/>
            </a:endParaRPr>
          </a:p>
          <a:p>
            <a:pPr lvl="1"/>
            <a:r>
              <a:rPr lang="ja-JP" altLang="en-US" sz="1800" dirty="0">
                <a:solidFill>
                  <a:srgbClr val="FFFFFF"/>
                </a:solidFill>
                <a:latin typeface="ヒラギノ角ゴ ProN W3"/>
                <a:ea typeface="ヒラギノ角ゴ ProN W3"/>
                <a:cs typeface="ヒラギノ角ゴ ProN W3"/>
              </a:rPr>
              <a:t>当時を知る人がご健在の</a:t>
            </a:r>
            <a:r>
              <a:rPr lang="ja-JP" altLang="en-US" sz="1800" dirty="0" smtClean="0">
                <a:solidFill>
                  <a:srgbClr val="FFFFFF"/>
                </a:solidFill>
                <a:latin typeface="ヒラギノ角ゴ ProN W3"/>
                <a:ea typeface="ヒラギノ角ゴ ProN W3"/>
                <a:cs typeface="ヒラギノ角ゴ ProN W3"/>
              </a:rPr>
              <a:t>うち</a:t>
            </a:r>
            <a:r>
              <a:rPr lang="ja-JP" altLang="en-US" sz="1800" dirty="0" smtClean="0">
                <a:solidFill>
                  <a:srgbClr val="FFFFFF"/>
                </a:solidFill>
                <a:latin typeface="ヒラギノ角ゴ ProN W3"/>
                <a:ea typeface="ヒラギノ角ゴ ProN W3"/>
                <a:cs typeface="ヒラギノ角ゴ ProN W3"/>
              </a:rPr>
              <a:t>に</a:t>
            </a:r>
            <a:r>
              <a:rPr lang="en-US" altLang="ja-JP" sz="1800" dirty="0" smtClean="0">
                <a:solidFill>
                  <a:srgbClr val="FFFFFF"/>
                </a:solidFill>
                <a:latin typeface="ヒラギノ角ゴ ProN W3"/>
                <a:ea typeface="ヒラギノ角ゴ ProN W3"/>
                <a:cs typeface="ヒラギノ角ゴ ProN W3"/>
              </a:rPr>
              <a:t>…</a:t>
            </a:r>
            <a:endParaRPr lang="en-US" altLang="ja-JP" sz="1800" dirty="0">
              <a:solidFill>
                <a:srgbClr val="FFFFFF"/>
              </a:solidFill>
              <a:latin typeface="ヒラギノ角ゴ ProN W3"/>
              <a:ea typeface="ヒラギノ角ゴ ProN W3"/>
              <a:cs typeface="ヒラギノ角ゴ ProN W3"/>
            </a:endParaRPr>
          </a:p>
          <a:p>
            <a:endParaRPr lang="en-US" altLang="ja-JP" sz="1800" dirty="0" smtClean="0">
              <a:solidFill>
                <a:srgbClr val="FFFF00"/>
              </a:solidFill>
              <a:latin typeface="ヒラギノ角ゴ ProN W3"/>
              <a:ea typeface="ヒラギノ角ゴ ProN W3"/>
              <a:cs typeface="ヒラギノ角ゴ ProN W3"/>
            </a:endParaRPr>
          </a:p>
          <a:p>
            <a:pPr marL="342900" indent="-342900">
              <a:buFont typeface="Arial"/>
              <a:buChar char="•"/>
            </a:pPr>
            <a:r>
              <a:rPr lang="ja-JP" altLang="en-US" sz="1800" dirty="0" smtClean="0">
                <a:solidFill>
                  <a:srgbClr val="FFFF00"/>
                </a:solidFill>
                <a:latin typeface="ヒラギノ角ゴ ProN W3"/>
                <a:ea typeface="ヒラギノ角ゴ ProN W3"/>
                <a:cs typeface="ヒラギノ角ゴ ProN W3"/>
              </a:rPr>
              <a:t>ハンセン病療養施設と科学的営為の考察</a:t>
            </a:r>
            <a:endParaRPr lang="en-US" altLang="ja-JP" sz="1800" dirty="0">
              <a:solidFill>
                <a:srgbClr val="FFFF00"/>
              </a:solidFill>
              <a:latin typeface="ヒラギノ角ゴ ProN W3"/>
              <a:ea typeface="ヒラギノ角ゴ ProN W3"/>
              <a:cs typeface="ヒラギノ角ゴ ProN W3"/>
            </a:endParaRPr>
          </a:p>
          <a:p>
            <a:pPr lvl="1"/>
            <a:r>
              <a:rPr lang="ja-JP" altLang="en-US" sz="1800" dirty="0" smtClean="0">
                <a:solidFill>
                  <a:schemeClr val="bg1"/>
                </a:solidFill>
                <a:latin typeface="ヒラギノ角ゴ ProN W3"/>
                <a:ea typeface="ヒラギノ角ゴ ProN W3"/>
                <a:cs typeface="ヒラギノ角ゴ ProN W3"/>
              </a:rPr>
              <a:t>なぜ天文・気象観測の記録には実名を使っていたのか？科学的営為への関与は入園者に何をもたらしたのか？</a:t>
            </a:r>
            <a:endParaRPr lang="en-US" altLang="ja-JP" sz="1800" dirty="0" smtClean="0">
              <a:solidFill>
                <a:schemeClr val="bg1"/>
              </a:solidFill>
              <a:latin typeface="ヒラギノ角ゴ ProN W3"/>
              <a:ea typeface="ヒラギノ角ゴ ProN W3"/>
              <a:cs typeface="ヒラギノ角ゴ ProN W3"/>
            </a:endParaRPr>
          </a:p>
          <a:p>
            <a:pPr lvl="1"/>
            <a:endParaRPr lang="en-US" altLang="ja-JP" sz="1800" dirty="0" smtClean="0">
              <a:solidFill>
                <a:schemeClr val="bg1"/>
              </a:solidFill>
              <a:latin typeface="ヒラギノ角ゴ ProN W3"/>
              <a:ea typeface="ヒラギノ角ゴ ProN W3"/>
              <a:cs typeface="ヒラギノ角ゴ ProN W3"/>
            </a:endParaRPr>
          </a:p>
          <a:p>
            <a:pPr marL="285750" indent="-285750">
              <a:buFont typeface="Arial"/>
              <a:buChar char="•"/>
            </a:pPr>
            <a:r>
              <a:rPr lang="ja-JP" altLang="en-US" sz="1800" dirty="0">
                <a:solidFill>
                  <a:srgbClr val="FFFF00"/>
                </a:solidFill>
                <a:latin typeface="ヒラギノ角ゴ ProN W3"/>
                <a:ea typeface="ヒラギノ角ゴ ProN W3"/>
                <a:cs typeface="ヒラギノ角ゴ ProN W3"/>
              </a:rPr>
              <a:t>詩的想像力と学術的創造力の</a:t>
            </a:r>
            <a:r>
              <a:rPr lang="ja-JP" altLang="en-US" sz="1800" dirty="0" smtClean="0">
                <a:solidFill>
                  <a:srgbClr val="FFFF00"/>
                </a:solidFill>
                <a:latin typeface="ヒラギノ角ゴ ProN W3"/>
                <a:ea typeface="ヒラギノ角ゴ ProN W3"/>
                <a:cs typeface="ヒラギノ角ゴ ProN W3"/>
              </a:rPr>
              <a:t>交差点</a:t>
            </a:r>
            <a:endParaRPr lang="en-US" altLang="ja-JP" sz="1800" dirty="0" smtClean="0">
              <a:solidFill>
                <a:schemeClr val="bg1"/>
              </a:solidFill>
              <a:latin typeface="ヒラギノ角ゴ ProN W3"/>
              <a:ea typeface="ヒラギノ角ゴ ProN W3"/>
              <a:cs typeface="ヒラギノ角ゴ ProN W3"/>
            </a:endParaRPr>
          </a:p>
          <a:p>
            <a:pPr lvl="1"/>
            <a:r>
              <a:rPr lang="ja-JP" altLang="en-US" sz="1800" dirty="0" smtClean="0">
                <a:solidFill>
                  <a:schemeClr val="bg1"/>
                </a:solidFill>
                <a:latin typeface="ヒラギノ角ゴ ProN W3"/>
                <a:ea typeface="ヒラギノ角ゴ ProN W3"/>
                <a:cs typeface="ヒラギノ角ゴ ProN W3"/>
              </a:rPr>
              <a:t>エリートによる制度化された近代科学の時代に社会の周縁部におかれた入園者が</a:t>
            </a:r>
            <a:r>
              <a:rPr lang="ja-JP" altLang="en-US" sz="1800" dirty="0" smtClean="0">
                <a:solidFill>
                  <a:schemeClr val="bg1"/>
                </a:solidFill>
                <a:latin typeface="ヒラギノ角ゴ ProN W3"/>
                <a:ea typeface="ヒラギノ角ゴ ProN W3"/>
                <a:cs typeface="ヒラギノ角ゴ ProN W3"/>
              </a:rPr>
              <a:t>科学</a:t>
            </a:r>
            <a:r>
              <a:rPr lang="ja-JP" altLang="en-US" sz="1800" dirty="0" smtClean="0">
                <a:solidFill>
                  <a:schemeClr val="bg1"/>
                </a:solidFill>
                <a:latin typeface="ヒラギノ角ゴ ProN W3"/>
                <a:ea typeface="ヒラギノ角ゴ ProN W3"/>
                <a:cs typeface="ヒラギノ角ゴ ProN W3"/>
              </a:rPr>
              <a:t>的営為に関わっていたことは、社会と科学の関係を考える上で何を示唆するのか？</a:t>
            </a:r>
            <a:endParaRPr lang="en-US" altLang="ja-JP" sz="1800" dirty="0">
              <a:solidFill>
                <a:schemeClr val="bg1"/>
              </a:solidFill>
              <a:latin typeface="ヒラギノ角ゴ ProN W3"/>
              <a:ea typeface="ヒラギノ角ゴ ProN W3"/>
              <a:cs typeface="ヒラギノ角ゴ ProN W3"/>
            </a:endParaRPr>
          </a:p>
          <a:p>
            <a:pPr marL="285750" indent="-285750">
              <a:buFont typeface="Arial"/>
              <a:buChar char="•"/>
            </a:pPr>
            <a:endParaRPr lang="en-US" altLang="ja-JP" sz="1800" dirty="0" smtClean="0">
              <a:solidFill>
                <a:srgbClr val="FFFF00"/>
              </a:solidFill>
              <a:latin typeface="ヒラギノ角ゴ ProN W3"/>
              <a:ea typeface="ヒラギノ角ゴ ProN W3"/>
              <a:cs typeface="ヒラギノ角ゴ ProN W3"/>
            </a:endParaRPr>
          </a:p>
        </p:txBody>
      </p:sp>
      <p:sp>
        <p:nvSpPr>
          <p:cNvPr id="26" name="テキスト ボックス 25"/>
          <p:cNvSpPr txBox="1"/>
          <p:nvPr/>
        </p:nvSpPr>
        <p:spPr>
          <a:xfrm>
            <a:off x="9468716" y="7865969"/>
            <a:ext cx="5370204" cy="2077492"/>
          </a:xfrm>
          <a:prstGeom prst="rect">
            <a:avLst/>
          </a:prstGeom>
          <a:solidFill>
            <a:schemeClr val="accent1">
              <a:lumMod val="75000"/>
              <a:alpha val="90000"/>
            </a:schemeClr>
          </a:solidFill>
          <a:ln>
            <a:noFill/>
          </a:ln>
        </p:spPr>
        <p:txBody>
          <a:bodyPr wrap="square" rtlCol="0">
            <a:spAutoFit/>
          </a:bodyPr>
          <a:lstStyle/>
          <a:p>
            <a:pPr>
              <a:lnSpc>
                <a:spcPct val="120000"/>
              </a:lnSpc>
            </a:pPr>
            <a:r>
              <a:rPr lang="en-US" altLang="ja-JP" sz="1800" dirty="0">
                <a:solidFill>
                  <a:srgbClr val="FFFFFF"/>
                </a:solidFill>
                <a:latin typeface="ヒラギノ角ゴ ProN W3"/>
                <a:ea typeface="ヒラギノ角ゴ ProN W3"/>
                <a:cs typeface="ヒラギノ角ゴ ProN W3"/>
              </a:rPr>
              <a:t>『</a:t>
            </a:r>
            <a:r>
              <a:rPr lang="ja-JP" altLang="en-US" sz="1800" dirty="0">
                <a:solidFill>
                  <a:srgbClr val="FFFFFF"/>
                </a:solidFill>
                <a:latin typeface="ヒラギノ角ゴ ProN W3"/>
                <a:ea typeface="ヒラギノ角ゴ ProN W3"/>
                <a:cs typeface="ヒラギノ角ゴ ProN W3"/>
              </a:rPr>
              <a:t>民衆が必要としているのは、みずからの日々の生活の実態そのものが詩であることだ</a:t>
            </a:r>
            <a:r>
              <a:rPr lang="en-US" altLang="ja-JP" sz="1800" dirty="0">
                <a:solidFill>
                  <a:srgbClr val="FFFFFF"/>
                </a:solidFill>
                <a:latin typeface="ヒラギノ角ゴ ProN W3"/>
                <a:ea typeface="ヒラギノ角ゴ ProN W3"/>
                <a:cs typeface="ヒラギノ角ゴ ProN W3"/>
              </a:rPr>
              <a:t>』(S. Weil</a:t>
            </a:r>
            <a:r>
              <a:rPr lang="en-US" altLang="ja-JP" sz="1800" dirty="0" smtClean="0">
                <a:solidFill>
                  <a:srgbClr val="FFFFFF"/>
                </a:solidFill>
                <a:latin typeface="ヒラギノ角ゴ ProN W3"/>
                <a:ea typeface="ヒラギノ角ゴ ProN W3"/>
                <a:cs typeface="ヒラギノ角ゴ ProN W3"/>
              </a:rPr>
              <a:t>)</a:t>
            </a:r>
          </a:p>
          <a:p>
            <a:pPr>
              <a:lnSpc>
                <a:spcPct val="120000"/>
              </a:lnSpc>
            </a:pPr>
            <a:endParaRPr lang="en-US" altLang="ja-JP" sz="1800" dirty="0">
              <a:solidFill>
                <a:srgbClr val="FFFFFF"/>
              </a:solidFill>
              <a:latin typeface="ヒラギノ角ゴ ProN W3"/>
              <a:ea typeface="ヒラギノ角ゴ ProN W3"/>
              <a:cs typeface="ヒラギノ角ゴ ProN W3"/>
            </a:endParaRPr>
          </a:p>
          <a:p>
            <a:pPr>
              <a:lnSpc>
                <a:spcPct val="120000"/>
              </a:lnSpc>
            </a:pPr>
            <a:r>
              <a:rPr lang="ja-JP" altLang="en-US" sz="1800" dirty="0" smtClean="0">
                <a:solidFill>
                  <a:srgbClr val="FFFFFF"/>
                </a:solidFill>
                <a:latin typeface="ヒラギノ角ゴ ProN W3"/>
                <a:ea typeface="ヒラギノ角ゴ ProN W3"/>
                <a:cs typeface="ヒラギノ角ゴ ProN W3"/>
              </a:rPr>
              <a:t>メンバー以外を含む学生たちと共に愛生園を訪れ、私たちはなぜ学問を志しているのか、もう一度問い直したい。</a:t>
            </a:r>
            <a:endParaRPr lang="en-US" altLang="ja-JP" sz="1800" dirty="0">
              <a:solidFill>
                <a:srgbClr val="FFFFFF"/>
              </a:solidFill>
              <a:latin typeface="ヒラギノ角ゴ ProN W3"/>
              <a:ea typeface="ヒラギノ角ゴ ProN W3"/>
              <a:cs typeface="ヒラギノ角ゴ ProN W3"/>
            </a:endParaRPr>
          </a:p>
        </p:txBody>
      </p:sp>
    </p:spTree>
    <p:extLst>
      <p:ext uri="{BB962C8B-B14F-4D97-AF65-F5344CB8AC3E}">
        <p14:creationId xmlns:p14="http://schemas.microsoft.com/office/powerpoint/2010/main" val="19361551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22968</TotalTime>
  <Words>589</Words>
  <Application>Microsoft Macintosh PowerPoint</Application>
  <PresentationFormat>ユーザー設定</PresentationFormat>
  <Paragraphs>45</Paragraphs>
  <Slides>1</Slides>
  <Notes>0</Notes>
  <HiddenSlides>0</HiddenSlides>
  <MMClips>0</MMClips>
  <ScaleCrop>false</ScaleCrop>
  <HeadingPairs>
    <vt:vector size="4" baseType="variant">
      <vt:variant>
        <vt:lpstr>テーマ</vt:lpstr>
      </vt:variant>
      <vt:variant>
        <vt:i4>1</vt:i4>
      </vt:variant>
      <vt:variant>
        <vt:lpstr>スライド タイトル</vt:lpstr>
      </vt:variant>
      <vt:variant>
        <vt:i4>1</vt:i4>
      </vt:variant>
    </vt:vector>
  </HeadingPairs>
  <TitlesOfParts>
    <vt:vector size="2" baseType="lpstr">
      <vt:lpstr>ホワイト</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isobe</dc:creator>
  <cp:lastModifiedBy>isobe</cp:lastModifiedBy>
  <cp:revision>72</cp:revision>
  <cp:lastPrinted>2014-06-30T13:44:44Z</cp:lastPrinted>
  <dcterms:created xsi:type="dcterms:W3CDTF">2014-06-15T12:53:37Z</dcterms:created>
  <dcterms:modified xsi:type="dcterms:W3CDTF">2015-09-29T02:16:55Z</dcterms:modified>
</cp:coreProperties>
</file>