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37"/>
  </p:notesMasterIdLst>
  <p:sldIdLst>
    <p:sldId id="555" r:id="rId2"/>
    <p:sldId id="587" r:id="rId3"/>
    <p:sldId id="588" r:id="rId4"/>
    <p:sldId id="589" r:id="rId5"/>
    <p:sldId id="590" r:id="rId6"/>
    <p:sldId id="591" r:id="rId7"/>
    <p:sldId id="592" r:id="rId8"/>
    <p:sldId id="560" r:id="rId9"/>
    <p:sldId id="561" r:id="rId10"/>
    <p:sldId id="562" r:id="rId11"/>
    <p:sldId id="595" r:id="rId12"/>
    <p:sldId id="596" r:id="rId13"/>
    <p:sldId id="597" r:id="rId14"/>
    <p:sldId id="598" r:id="rId15"/>
    <p:sldId id="599" r:id="rId16"/>
    <p:sldId id="601" r:id="rId17"/>
    <p:sldId id="602" r:id="rId18"/>
    <p:sldId id="603" r:id="rId19"/>
    <p:sldId id="556" r:id="rId20"/>
    <p:sldId id="557" r:id="rId21"/>
    <p:sldId id="558" r:id="rId22"/>
    <p:sldId id="559" r:id="rId23"/>
    <p:sldId id="600" r:id="rId24"/>
    <p:sldId id="564" r:id="rId25"/>
    <p:sldId id="565" r:id="rId26"/>
    <p:sldId id="542" r:id="rId27"/>
    <p:sldId id="570" r:id="rId28"/>
    <p:sldId id="576" r:id="rId29"/>
    <p:sldId id="575" r:id="rId30"/>
    <p:sldId id="574" r:id="rId31"/>
    <p:sldId id="577" r:id="rId32"/>
    <p:sldId id="585" r:id="rId33"/>
    <p:sldId id="583" r:id="rId34"/>
    <p:sldId id="584" r:id="rId35"/>
    <p:sldId id="586" r:id="rId36"/>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2672" autoAdjust="0"/>
  </p:normalViewPr>
  <p:slideViewPr>
    <p:cSldViewPr snapToGrid="0" snapToObjects="1">
      <p:cViewPr varScale="1">
        <p:scale>
          <a:sx n="40" d="100"/>
          <a:sy n="40" d="100"/>
        </p:scale>
        <p:origin x="-9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704"/>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746A40-7361-784B-A905-6AC4019CA961}" type="datetimeFigureOut">
              <a:rPr kumimoji="1" lang="ja-JP" altLang="en-US" smtClean="0"/>
              <a:t>16/11/29</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56DB6-8320-A64C-A80D-D3890E55331B}" type="slidenum">
              <a:rPr kumimoji="1" lang="ja-JP" altLang="en-US" smtClean="0"/>
              <a:t>‹#›</a:t>
            </a:fld>
            <a:endParaRPr kumimoji="1" lang="ja-JP" altLang="en-US"/>
          </a:p>
        </p:txBody>
      </p:sp>
    </p:spTree>
    <p:extLst>
      <p:ext uri="{BB962C8B-B14F-4D97-AF65-F5344CB8AC3E}">
        <p14:creationId xmlns:p14="http://schemas.microsoft.com/office/powerpoint/2010/main" val="609336794"/>
      </p:ext>
    </p:extLst>
  </p:cSld>
  <p:clrMap bg1="lt1" tx1="dk1" bg2="lt2" tx2="dk2" accent1="accent1" accent2="accent2" accent3="accent3" accent4="accent4" accent5="accent5" accent6="accent6" hlink="hlink" folHlink="folHlink"/>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756DB6-8320-A64C-A80D-D3890E55331B}" type="slidenum">
              <a:rPr kumimoji="1" lang="ja-JP" altLang="en-US" smtClean="0"/>
              <a:t>9</a:t>
            </a:fld>
            <a:endParaRPr kumimoji="1" lang="ja-JP" altLang="en-US"/>
          </a:p>
        </p:txBody>
      </p:sp>
    </p:spTree>
    <p:extLst>
      <p:ext uri="{BB962C8B-B14F-4D97-AF65-F5344CB8AC3E}">
        <p14:creationId xmlns:p14="http://schemas.microsoft.com/office/powerpoint/2010/main" val="174116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756DB6-8320-A64C-A80D-D3890E55331B}" type="slidenum">
              <a:rPr kumimoji="1" lang="ja-JP" altLang="en-US" smtClean="0"/>
              <a:t>22</a:t>
            </a:fld>
            <a:endParaRPr kumimoji="1" lang="ja-JP" altLang="en-US"/>
          </a:p>
        </p:txBody>
      </p:sp>
    </p:spTree>
    <p:extLst>
      <p:ext uri="{BB962C8B-B14F-4D97-AF65-F5344CB8AC3E}">
        <p14:creationId xmlns:p14="http://schemas.microsoft.com/office/powerpoint/2010/main" val="3832279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147277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4186855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16/11/29</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4066152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5" name="フッター プレースホルダー 4"/>
          <p:cNvSpPr>
            <a:spLocks noGrp="1"/>
          </p:cNvSpPr>
          <p:nvPr>
            <p:ph type="ftr" sz="quarter" idx="11"/>
          </p:nvPr>
        </p:nvSpPr>
        <p:spPr/>
        <p:txBody>
          <a:bodyPr/>
          <a:lstStyle/>
          <a:p>
            <a:endParaRPr lang="ja-JP" altLang="en-US"/>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373752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0BA3D05-9B65-CA42-B0B3-3AC5B40F4F3C}" type="datetimeFigureOut">
              <a:rPr lang="ja-JP" altLang="en-US" smtClean="0"/>
              <a:pPr/>
              <a:t>16/11/29</a:t>
            </a:fld>
            <a:endParaRPr lang="ja-JP" altLang="en-US" dirty="0"/>
          </a:p>
        </p:txBody>
      </p:sp>
      <p:sp>
        <p:nvSpPr>
          <p:cNvPr id="5" name="フッター プレースホルダー 4"/>
          <p:cNvSpPr>
            <a:spLocks noGrp="1"/>
          </p:cNvSpPr>
          <p:nvPr>
            <p:ph type="ftr" sz="quarter" idx="11"/>
          </p:nvPr>
        </p:nvSpPr>
        <p:spPr/>
        <p:txBody>
          <a:bodyPr/>
          <a:lstStyle/>
          <a:p>
            <a:endParaRPr lang="ja-JP" altLang="en-US" dirty="0"/>
          </a:p>
        </p:txBody>
      </p:sp>
      <p:sp>
        <p:nvSpPr>
          <p:cNvPr id="6" name="スライド番号プレースホルダー 5"/>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68794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8165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8" name="フッター プレースホルダー 7"/>
          <p:cNvSpPr>
            <a:spLocks noGrp="1"/>
          </p:cNvSpPr>
          <p:nvPr>
            <p:ph type="ftr" sz="quarter" idx="11"/>
          </p:nvPr>
        </p:nvSpPr>
        <p:spPr/>
        <p:txBody>
          <a:bodyPr/>
          <a:lstStyle/>
          <a:p>
            <a:endParaRPr lang="ja-JP" altLang="en-US"/>
          </a:p>
        </p:txBody>
      </p:sp>
      <p:sp>
        <p:nvSpPr>
          <p:cNvPr id="9" name="スライド番号プレースホルダー 8"/>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1837668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4" name="フッター プレースホルダー 3"/>
          <p:cNvSpPr>
            <a:spLocks noGrp="1"/>
          </p:cNvSpPr>
          <p:nvPr>
            <p:ph type="ftr" sz="quarter" idx="11"/>
          </p:nvPr>
        </p:nvSpPr>
        <p:spPr/>
        <p:txBody>
          <a:bodyPr/>
          <a:lstStyle/>
          <a:p>
            <a:endParaRPr lang="ja-JP" altLang="en-US"/>
          </a:p>
        </p:txBody>
      </p:sp>
      <p:sp>
        <p:nvSpPr>
          <p:cNvPr id="5" name="スライド番号プレースホルダー 4"/>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990345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3" name="フッター プレースホルダー 2"/>
          <p:cNvSpPr>
            <a:spLocks noGrp="1"/>
          </p:cNvSpPr>
          <p:nvPr>
            <p:ph type="ftr" sz="quarter" idx="11"/>
          </p:nvPr>
        </p:nvSpPr>
        <p:spPr/>
        <p:txBody>
          <a:bodyPr/>
          <a:lstStyle/>
          <a:p>
            <a:endParaRPr lang="ja-JP" altLang="en-US"/>
          </a:p>
        </p:txBody>
      </p:sp>
      <p:sp>
        <p:nvSpPr>
          <p:cNvPr id="4" name="スライド番号プレースホルダー 3"/>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286049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t>16/11/29</a:t>
            </a:fld>
            <a:endParaRPr lang="ja-JP" altLang="en-US"/>
          </a:p>
        </p:txBody>
      </p:sp>
      <p:sp>
        <p:nvSpPr>
          <p:cNvPr id="6" name="フッター プレースホルダー 5"/>
          <p:cNvSpPr>
            <a:spLocks noGrp="1"/>
          </p:cNvSpPr>
          <p:nvPr>
            <p:ph type="ftr" sz="quarter" idx="11"/>
          </p:nvPr>
        </p:nvSpPr>
        <p:spPr/>
        <p:txBody>
          <a:bodyPr/>
          <a:lstStyle/>
          <a:p>
            <a:endParaRPr lang="ja-JP" altLang="en-US"/>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t>‹#›</a:t>
            </a:fld>
            <a:endParaRPr lang="ja-JP" altLang="en-US"/>
          </a:p>
        </p:txBody>
      </p:sp>
    </p:spTree>
    <p:extLst>
      <p:ext uri="{BB962C8B-B14F-4D97-AF65-F5344CB8AC3E}">
        <p14:creationId xmlns:p14="http://schemas.microsoft.com/office/powerpoint/2010/main" val="803965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0BA3D05-9B65-CA42-B0B3-3AC5B40F4F3C}" type="datetimeFigureOut">
              <a:rPr lang="ja-JP" altLang="en-US" smtClean="0"/>
              <a:pPr/>
              <a:t>16/11/29</a:t>
            </a:fld>
            <a:endParaRPr lang="ja-JP" altLang="en-US" dirty="0"/>
          </a:p>
        </p:txBody>
      </p:sp>
      <p:sp>
        <p:nvSpPr>
          <p:cNvPr id="6" name="フッター プレースホルダー 5"/>
          <p:cNvSpPr>
            <a:spLocks noGrp="1"/>
          </p:cNvSpPr>
          <p:nvPr>
            <p:ph type="ftr" sz="quarter" idx="11"/>
          </p:nvPr>
        </p:nvSpPr>
        <p:spPr/>
        <p:txBody>
          <a:bodyPr/>
          <a:lstStyle/>
          <a:p>
            <a:endParaRPr lang="ja-JP" altLang="en-US" dirty="0"/>
          </a:p>
        </p:txBody>
      </p:sp>
      <p:sp>
        <p:nvSpPr>
          <p:cNvPr id="7" name="スライド番号プレースホルダー 6"/>
          <p:cNvSpPr>
            <a:spLocks noGrp="1"/>
          </p:cNvSpPr>
          <p:nvPr>
            <p:ph type="sldNum" sz="quarter" idx="12"/>
          </p:nvPr>
        </p:nvSpPr>
        <p:spPr/>
        <p:txBody>
          <a:body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1028662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BA3D05-9B65-CA42-B0B3-3AC5B40F4F3C}" type="datetimeFigureOut">
              <a:rPr lang="ja-JP" altLang="en-US" smtClean="0"/>
              <a:pPr/>
              <a:t>16/11/29</a:t>
            </a:fld>
            <a:endParaRPr lang="ja-JP" altLang="en-US" dirty="0"/>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91823F-A024-7F44-8A2A-05E42DE5D1C4}" type="slidenum">
              <a:rPr lang="ja-JP" altLang="en-US" smtClean="0"/>
              <a:pPr/>
              <a:t>‹#›</a:t>
            </a:fld>
            <a:endParaRPr lang="ja-JP" altLang="en-US" dirty="0"/>
          </a:p>
        </p:txBody>
      </p:sp>
    </p:spTree>
    <p:extLst>
      <p:ext uri="{BB962C8B-B14F-4D97-AF65-F5344CB8AC3E}">
        <p14:creationId xmlns:p14="http://schemas.microsoft.com/office/powerpoint/2010/main" val="62964925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p:titleStyle>
    <p:bodyStyle>
      <a:lvl1pPr marL="342900" indent="-342900" algn="l" defTabSz="457200" rtl="0" eaLnBrk="1" latinLnBrk="0" hangingPunct="1">
        <a:spcBef>
          <a:spcPct val="20000"/>
        </a:spcBef>
        <a:buFont typeface="Arial"/>
        <a:buChar char="•"/>
        <a:defRPr kumimoji="1" sz="3200" b="0" i="0" kern="1200">
          <a:solidFill>
            <a:schemeClr val="tx1"/>
          </a:solidFill>
          <a:latin typeface="ヒラギノ角ゴ Pro W3"/>
          <a:ea typeface="ヒラギノ角ゴ Pro W3"/>
          <a:cs typeface="ヒラギノ角ゴ Pro W3"/>
        </a:defRPr>
      </a:lvl1pPr>
      <a:lvl2pPr marL="742950" indent="-285750" algn="l" defTabSz="457200" rtl="0" eaLnBrk="1" latinLnBrk="0" hangingPunct="1">
        <a:spcBef>
          <a:spcPct val="20000"/>
        </a:spcBef>
        <a:buFont typeface="Arial"/>
        <a:buChar char="–"/>
        <a:defRPr kumimoji="1" sz="2800" b="0" i="0" kern="1200">
          <a:solidFill>
            <a:schemeClr val="tx1"/>
          </a:solidFill>
          <a:latin typeface="ヒラギノ角ゴ Pro W3"/>
          <a:ea typeface="ヒラギノ角ゴ Pro W3"/>
          <a:cs typeface="ヒラギノ角ゴ Pro W3"/>
        </a:defRPr>
      </a:lvl2pPr>
      <a:lvl3pPr marL="1143000" indent="-228600" algn="l" defTabSz="457200" rtl="0" eaLnBrk="1" latinLnBrk="0" hangingPunct="1">
        <a:spcBef>
          <a:spcPct val="20000"/>
        </a:spcBef>
        <a:buFont typeface="Arial"/>
        <a:buChar char="•"/>
        <a:defRPr kumimoji="1" sz="2400" b="0" i="0" kern="1200">
          <a:solidFill>
            <a:schemeClr val="tx1"/>
          </a:solidFill>
          <a:latin typeface="ヒラギノ角ゴ Pro W3"/>
          <a:ea typeface="ヒラギノ角ゴ Pro W3"/>
          <a:cs typeface="ヒラギノ角ゴ Pro W3"/>
        </a:defRPr>
      </a:lvl3pPr>
      <a:lvl4pPr marL="16002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4pPr>
      <a:lvl5pPr marL="2057400" indent="-228600" algn="l" defTabSz="457200" rtl="0" eaLnBrk="1" latinLnBrk="0" hangingPunct="1">
        <a:spcBef>
          <a:spcPct val="20000"/>
        </a:spcBef>
        <a:buFont typeface="Arial"/>
        <a:buChar char="»"/>
        <a:defRPr kumimoji="1" sz="2000" b="0" i="0" kern="1200">
          <a:solidFill>
            <a:schemeClr val="tx1"/>
          </a:solidFill>
          <a:latin typeface="ヒラギノ角ゴ Pro W3"/>
          <a:ea typeface="ヒラギノ角ゴ Pro W3"/>
          <a:cs typeface="ヒラギノ角ゴ Pro W3"/>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jpg"/><Relationship Id="rId5"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274589" y="1884279"/>
            <a:ext cx="8482851" cy="1470025"/>
          </a:xfrm>
        </p:spPr>
        <p:txBody>
          <a:bodyPr>
            <a:normAutofit/>
          </a:bodyPr>
          <a:lstStyle/>
          <a:p>
            <a:r>
              <a:rPr lang="en-US" altLang="ja-JP" sz="3600" dirty="0" smtClean="0"/>
              <a:t>Diversity in the Universe</a:t>
            </a:r>
            <a:endParaRPr kumimoji="1" lang="ja-JP" altLang="en-US" sz="3600" dirty="0"/>
          </a:p>
        </p:txBody>
      </p:sp>
      <p:sp>
        <p:nvSpPr>
          <p:cNvPr id="3" name="サブタイトル 2"/>
          <p:cNvSpPr>
            <a:spLocks noGrp="1"/>
          </p:cNvSpPr>
          <p:nvPr>
            <p:ph type="subTitle" idx="1"/>
          </p:nvPr>
        </p:nvSpPr>
        <p:spPr>
          <a:xfrm>
            <a:off x="1287009" y="3710927"/>
            <a:ext cx="6400800" cy="1752600"/>
          </a:xfrm>
        </p:spPr>
        <p:txBody>
          <a:bodyPr>
            <a:normAutofit/>
          </a:bodyPr>
          <a:lstStyle/>
          <a:p>
            <a:r>
              <a:rPr lang="ja-JP" altLang="en-US" dirty="0">
                <a:solidFill>
                  <a:srgbClr val="000000"/>
                </a:solidFill>
              </a:rPr>
              <a:t>磯部</a:t>
            </a:r>
            <a:r>
              <a:rPr lang="ja-JP" altLang="en-US" dirty="0" smtClean="0">
                <a:solidFill>
                  <a:srgbClr val="000000"/>
                </a:solidFill>
              </a:rPr>
              <a:t>洋明</a:t>
            </a:r>
            <a:endParaRPr lang="en-US" altLang="ja-JP" dirty="0" smtClean="0">
              <a:solidFill>
                <a:srgbClr val="000000"/>
              </a:solidFill>
            </a:endParaRPr>
          </a:p>
          <a:p>
            <a:r>
              <a:rPr kumimoji="1" lang="ja-JP" altLang="en-US" sz="2400" dirty="0" smtClean="0">
                <a:solidFill>
                  <a:srgbClr val="000000"/>
                </a:solidFill>
              </a:rPr>
              <a:t>京都大学大学院総合生存学館</a:t>
            </a:r>
            <a:endParaRPr kumimoji="1" lang="en-US" altLang="ja-JP" sz="2400" dirty="0" smtClean="0">
              <a:solidFill>
                <a:srgbClr val="000000"/>
              </a:solidFill>
            </a:endParaRPr>
          </a:p>
        </p:txBody>
      </p:sp>
      <p:sp>
        <p:nvSpPr>
          <p:cNvPr id="5" name="テキスト ボックス 4"/>
          <p:cNvSpPr txBox="1"/>
          <p:nvPr/>
        </p:nvSpPr>
        <p:spPr>
          <a:xfrm>
            <a:off x="4969582" y="6550223"/>
            <a:ext cx="3942105" cy="307777"/>
          </a:xfrm>
          <a:prstGeom prst="rect">
            <a:avLst/>
          </a:prstGeom>
          <a:noFill/>
        </p:spPr>
        <p:txBody>
          <a:bodyPr wrap="none" rtlCol="0">
            <a:spAutoFit/>
          </a:bodyPr>
          <a:lstStyle/>
          <a:p>
            <a:r>
              <a:rPr lang="en-US" altLang="ja-JP" sz="1400" dirty="0" smtClean="0"/>
              <a:t>2016</a:t>
            </a:r>
            <a:r>
              <a:rPr lang="ja-JP" altLang="en-US" sz="1400" dirty="0" smtClean="0"/>
              <a:t>年</a:t>
            </a:r>
            <a:r>
              <a:rPr lang="en-US" altLang="ja-JP" sz="1400" dirty="0" smtClean="0"/>
              <a:t>11</a:t>
            </a:r>
            <a:r>
              <a:rPr lang="ja-JP" altLang="en-US" sz="1400" dirty="0" smtClean="0"/>
              <a:t>月</a:t>
            </a:r>
            <a:r>
              <a:rPr lang="en-US" altLang="ja-JP" sz="1400" dirty="0" smtClean="0"/>
              <a:t>29,30</a:t>
            </a:r>
            <a:r>
              <a:rPr lang="ja-JP" altLang="en-US" sz="1400" dirty="0" smtClean="0"/>
              <a:t>日</a:t>
            </a:r>
            <a:r>
              <a:rPr lang="en-US" altLang="ja-JP" sz="1400" dirty="0" smtClean="0"/>
              <a:t> </a:t>
            </a:r>
            <a:r>
              <a:rPr lang="ja-JP" altLang="en-US" sz="1400" dirty="0" smtClean="0"/>
              <a:t>東京農工大学</a:t>
            </a:r>
            <a:r>
              <a:rPr lang="en-US" altLang="ja-JP" sz="1400" dirty="0" smtClean="0"/>
              <a:t> </a:t>
            </a:r>
            <a:r>
              <a:rPr lang="ja-JP" altLang="en-US" sz="1400" dirty="0" smtClean="0"/>
              <a:t>多文化共生論</a:t>
            </a:r>
            <a:endParaRPr lang="en-US" altLang="ja-JP" sz="1400" dirty="0"/>
          </a:p>
        </p:txBody>
      </p:sp>
    </p:spTree>
    <p:extLst>
      <p:ext uri="{BB962C8B-B14F-4D97-AF65-F5344CB8AC3E}">
        <p14:creationId xmlns:p14="http://schemas.microsoft.com/office/powerpoint/2010/main" val="354498348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56017"/>
          </a:xfrm>
        </p:spPr>
        <p:txBody>
          <a:bodyPr>
            <a:normAutofit/>
          </a:bodyPr>
          <a:lstStyle/>
          <a:p>
            <a:r>
              <a:rPr kumimoji="1" lang="ja-JP" altLang="en-US" sz="3200" dirty="0" smtClean="0"/>
              <a:t>多様な性：何が「自然」か？</a:t>
            </a:r>
            <a:endParaRPr kumimoji="1" lang="ja-JP" altLang="en-US" sz="3200" dirty="0"/>
          </a:p>
        </p:txBody>
      </p:sp>
      <p:pic>
        <p:nvPicPr>
          <p:cNvPr id="4" name="図 3"/>
          <p:cNvPicPr>
            <a:picLocks noChangeAspect="1"/>
          </p:cNvPicPr>
          <p:nvPr/>
        </p:nvPicPr>
        <p:blipFill>
          <a:blip r:embed="rId2"/>
          <a:stretch>
            <a:fillRect/>
          </a:stretch>
        </p:blipFill>
        <p:spPr>
          <a:xfrm>
            <a:off x="688649" y="1436065"/>
            <a:ext cx="3311278" cy="2483459"/>
          </a:xfrm>
          <a:prstGeom prst="rect">
            <a:avLst/>
          </a:prstGeom>
        </p:spPr>
      </p:pic>
      <p:sp>
        <p:nvSpPr>
          <p:cNvPr id="5" name="テキスト ボックス 4"/>
          <p:cNvSpPr txBox="1"/>
          <p:nvPr/>
        </p:nvSpPr>
        <p:spPr>
          <a:xfrm>
            <a:off x="278949" y="1066732"/>
            <a:ext cx="4108817"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ウミガメ</a:t>
            </a:r>
            <a:r>
              <a:rPr lang="ja-JP" altLang="en-US" dirty="0" smtClean="0">
                <a:latin typeface="ヒラギノ角ゴ Pro W3"/>
                <a:ea typeface="ヒラギノ角ゴ Pro W3"/>
                <a:cs typeface="ヒラギノ角ゴ Pro W3"/>
              </a:rPr>
              <a:t>：</a:t>
            </a:r>
            <a:r>
              <a:rPr kumimoji="1" lang="ja-JP" altLang="en-US" dirty="0" smtClean="0">
                <a:latin typeface="ヒラギノ角ゴ Pro W3"/>
                <a:ea typeface="ヒラギノ角ゴ Pro W3"/>
                <a:cs typeface="ヒラギノ角ゴ Pro W3"/>
              </a:rPr>
              <a:t>生まれた時の温度で決まる</a:t>
            </a:r>
            <a:endParaRPr kumimoji="1" lang="ja-JP" altLang="en-US" dirty="0">
              <a:latin typeface="ヒラギノ角ゴ Pro W3"/>
              <a:ea typeface="ヒラギノ角ゴ Pro W3"/>
              <a:cs typeface="ヒラギノ角ゴ Pro W3"/>
            </a:endParaRPr>
          </a:p>
        </p:txBody>
      </p:sp>
      <p:pic>
        <p:nvPicPr>
          <p:cNvPr id="6" name="図 5"/>
          <p:cNvPicPr>
            <a:picLocks noChangeAspect="1"/>
          </p:cNvPicPr>
          <p:nvPr/>
        </p:nvPicPr>
        <p:blipFill>
          <a:blip r:embed="rId3"/>
          <a:stretch>
            <a:fillRect/>
          </a:stretch>
        </p:blipFill>
        <p:spPr>
          <a:xfrm>
            <a:off x="5143647" y="1531924"/>
            <a:ext cx="3175000" cy="2387600"/>
          </a:xfrm>
          <a:prstGeom prst="rect">
            <a:avLst/>
          </a:prstGeom>
        </p:spPr>
      </p:pic>
      <p:sp>
        <p:nvSpPr>
          <p:cNvPr id="7" name="テキスト ボックス 6"/>
          <p:cNvSpPr txBox="1"/>
          <p:nvPr/>
        </p:nvSpPr>
        <p:spPr>
          <a:xfrm>
            <a:off x="5509164" y="885593"/>
            <a:ext cx="2954655" cy="646331"/>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クマノミ：</a:t>
            </a:r>
            <a:endParaRPr kumimoji="1" lang="en-US" altLang="ja-JP" dirty="0" smtClean="0">
              <a:latin typeface="ヒラギノ角ゴ Pro W3"/>
              <a:ea typeface="ヒラギノ角ゴ Pro W3"/>
              <a:cs typeface="ヒラギノ角ゴ Pro W3"/>
            </a:endParaRPr>
          </a:p>
          <a:p>
            <a:r>
              <a:rPr kumimoji="1" lang="ja-JP" altLang="en-US" dirty="0" smtClean="0">
                <a:latin typeface="ヒラギノ角ゴ Pro W3"/>
                <a:ea typeface="ヒラギノ角ゴ Pro W3"/>
                <a:cs typeface="ヒラギノ角ゴ Pro W3"/>
              </a:rPr>
              <a:t>最初は雄、後で雌に変わる</a:t>
            </a:r>
            <a:endParaRPr kumimoji="1" lang="ja-JP" altLang="en-US" dirty="0">
              <a:latin typeface="ヒラギノ角ゴ Pro W3"/>
              <a:ea typeface="ヒラギノ角ゴ Pro W3"/>
              <a:cs typeface="ヒラギノ角ゴ Pro W3"/>
            </a:endParaRPr>
          </a:p>
        </p:txBody>
      </p:sp>
      <p:pic>
        <p:nvPicPr>
          <p:cNvPr id="8" name="図 7"/>
          <p:cNvPicPr>
            <a:picLocks noChangeAspect="1"/>
          </p:cNvPicPr>
          <p:nvPr/>
        </p:nvPicPr>
        <p:blipFill>
          <a:blip r:embed="rId4"/>
          <a:stretch>
            <a:fillRect/>
          </a:stretch>
        </p:blipFill>
        <p:spPr>
          <a:xfrm>
            <a:off x="278950" y="4649481"/>
            <a:ext cx="2545442" cy="1909082"/>
          </a:xfrm>
          <a:prstGeom prst="rect">
            <a:avLst/>
          </a:prstGeom>
        </p:spPr>
      </p:pic>
      <p:sp>
        <p:nvSpPr>
          <p:cNvPr id="9" name="テキスト ボックス 8"/>
          <p:cNvSpPr txBox="1"/>
          <p:nvPr/>
        </p:nvSpPr>
        <p:spPr>
          <a:xfrm>
            <a:off x="278949" y="4280149"/>
            <a:ext cx="2505814" cy="369332"/>
          </a:xfrm>
          <a:prstGeom prst="rect">
            <a:avLst/>
          </a:prstGeom>
          <a:noFill/>
        </p:spPr>
        <p:txBody>
          <a:bodyPr wrap="none" rtlCol="0">
            <a:spAutoFit/>
          </a:bodyPr>
          <a:lstStyle/>
          <a:p>
            <a:r>
              <a:rPr lang="ja-JP" altLang="en-US" dirty="0" smtClean="0">
                <a:latin typeface="ヒラギノ角ゴ Pro W3"/>
                <a:ea typeface="ヒラギノ角ゴ Pro W3"/>
                <a:cs typeface="ヒラギノ角ゴ Pro W3"/>
              </a:rPr>
              <a:t>カタツムリ：</a:t>
            </a:r>
            <a:r>
              <a:rPr kumimoji="1" lang="ja-JP" altLang="en-US" dirty="0" smtClean="0">
                <a:latin typeface="ヒラギノ角ゴ Pro W3"/>
                <a:ea typeface="ヒラギノ角ゴ Pro W3"/>
                <a:cs typeface="ヒラギノ角ゴ Pro W3"/>
              </a:rPr>
              <a:t>雄雌同体</a:t>
            </a:r>
            <a:endParaRPr kumimoji="1" lang="ja-JP" altLang="en-US" dirty="0">
              <a:latin typeface="ヒラギノ角ゴ Pro W3"/>
              <a:ea typeface="ヒラギノ角ゴ Pro W3"/>
              <a:cs typeface="ヒラギノ角ゴ Pro W3"/>
            </a:endParaRPr>
          </a:p>
        </p:txBody>
      </p:sp>
      <p:pic>
        <p:nvPicPr>
          <p:cNvPr id="10" name="図 9"/>
          <p:cNvPicPr>
            <a:picLocks noChangeAspect="1"/>
          </p:cNvPicPr>
          <p:nvPr/>
        </p:nvPicPr>
        <p:blipFill>
          <a:blip r:embed="rId5"/>
          <a:stretch>
            <a:fillRect/>
          </a:stretch>
        </p:blipFill>
        <p:spPr>
          <a:xfrm>
            <a:off x="2955690" y="4520649"/>
            <a:ext cx="2921627" cy="2192024"/>
          </a:xfrm>
          <a:prstGeom prst="rect">
            <a:avLst/>
          </a:prstGeom>
        </p:spPr>
      </p:pic>
      <p:pic>
        <p:nvPicPr>
          <p:cNvPr id="11" name="図 10"/>
          <p:cNvPicPr>
            <a:picLocks noChangeAspect="1"/>
          </p:cNvPicPr>
          <p:nvPr/>
        </p:nvPicPr>
        <p:blipFill>
          <a:blip r:embed="rId6"/>
          <a:stretch>
            <a:fillRect/>
          </a:stretch>
        </p:blipFill>
        <p:spPr>
          <a:xfrm>
            <a:off x="6104380" y="4607773"/>
            <a:ext cx="2821720" cy="2123305"/>
          </a:xfrm>
          <a:prstGeom prst="rect">
            <a:avLst/>
          </a:prstGeom>
        </p:spPr>
      </p:pic>
      <p:sp>
        <p:nvSpPr>
          <p:cNvPr id="12" name="テキスト ボックス 11"/>
          <p:cNvSpPr txBox="1"/>
          <p:nvPr/>
        </p:nvSpPr>
        <p:spPr>
          <a:xfrm>
            <a:off x="3100458" y="4063217"/>
            <a:ext cx="2954655"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イースト菌：性が３種類！</a:t>
            </a:r>
            <a:endParaRPr kumimoji="1" lang="ja-JP" altLang="en-US" dirty="0">
              <a:latin typeface="ヒラギノ角ゴ Pro W3"/>
              <a:ea typeface="ヒラギノ角ゴ Pro W3"/>
              <a:cs typeface="ヒラギノ角ゴ Pro W3"/>
            </a:endParaRPr>
          </a:p>
        </p:txBody>
      </p:sp>
      <p:sp>
        <p:nvSpPr>
          <p:cNvPr id="13" name="テキスト ボックス 12"/>
          <p:cNvSpPr txBox="1"/>
          <p:nvPr/>
        </p:nvSpPr>
        <p:spPr>
          <a:xfrm>
            <a:off x="5944175" y="4156212"/>
            <a:ext cx="3416320" cy="369332"/>
          </a:xfrm>
          <a:prstGeom prst="rect">
            <a:avLst/>
          </a:prstGeom>
          <a:noFill/>
        </p:spPr>
        <p:txBody>
          <a:bodyPr wrap="none" rtlCol="0">
            <a:spAutoFit/>
          </a:bodyPr>
          <a:lstStyle/>
          <a:p>
            <a:r>
              <a:rPr lang="ja-JP" altLang="en-US" dirty="0" smtClean="0">
                <a:latin typeface="ヒラギノ角ゴ Pro W3"/>
                <a:ea typeface="ヒラギノ角ゴ Pro W3"/>
                <a:cs typeface="ヒラギノ角ゴ Pro W3"/>
              </a:rPr>
              <a:t>大腸</a:t>
            </a:r>
            <a:r>
              <a:rPr kumimoji="1" lang="ja-JP" altLang="en-US" dirty="0" smtClean="0">
                <a:latin typeface="ヒラギノ角ゴ Pro W3"/>
                <a:ea typeface="ヒラギノ角ゴ Pro W3"/>
                <a:cs typeface="ヒラギノ角ゴ Pro W3"/>
              </a:rPr>
              <a:t>菌：性が１０種類以上！！</a:t>
            </a:r>
            <a:endParaRPr kumimoji="1" lang="en-US" altLang="ja-JP" dirty="0" smtClean="0">
              <a:latin typeface="ヒラギノ角ゴ Pro W3"/>
              <a:ea typeface="ヒラギノ角ゴ Pro W3"/>
              <a:cs typeface="ヒラギノ角ゴ Pro W3"/>
            </a:endParaRPr>
          </a:p>
        </p:txBody>
      </p:sp>
    </p:spTree>
    <p:extLst>
      <p:ext uri="{BB962C8B-B14F-4D97-AF65-F5344CB8AC3E}">
        <p14:creationId xmlns:p14="http://schemas.microsoft.com/office/powerpoint/2010/main" val="37433980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300089"/>
            <a:ext cx="8229600" cy="1143000"/>
          </a:xfrm>
        </p:spPr>
        <p:txBody>
          <a:bodyPr>
            <a:normAutofit/>
          </a:bodyPr>
          <a:lstStyle/>
          <a:p>
            <a:r>
              <a:rPr kumimoji="1" lang="ja-JP" altLang="en-US" sz="3600" dirty="0" smtClean="0"/>
              <a:t>多様性</a:t>
            </a:r>
            <a:r>
              <a:rPr kumimoji="1" lang="en-US" altLang="ja-JP" sz="3600" dirty="0" smtClean="0"/>
              <a:t>/diversity</a:t>
            </a:r>
            <a:r>
              <a:rPr kumimoji="1" lang="ja-JP" altLang="en-US" sz="3600" dirty="0" smtClean="0"/>
              <a:t>とは？</a:t>
            </a:r>
            <a:endParaRPr kumimoji="1" lang="ja-JP" altLang="en-US" sz="3600" dirty="0"/>
          </a:p>
        </p:txBody>
      </p:sp>
    </p:spTree>
    <p:extLst>
      <p:ext uri="{BB962C8B-B14F-4D97-AF65-F5344CB8AC3E}">
        <p14:creationId xmlns:p14="http://schemas.microsoft.com/office/powerpoint/2010/main" val="405371986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生物多様性はなぜ重要なのか？</a:t>
            </a:r>
            <a:endParaRPr kumimoji="1" lang="ja-JP" altLang="en-US" sz="3600" dirty="0"/>
          </a:p>
        </p:txBody>
      </p:sp>
      <p:sp>
        <p:nvSpPr>
          <p:cNvPr id="3" name="コンテンツ プレースホルダー 2"/>
          <p:cNvSpPr>
            <a:spLocks noGrp="1"/>
          </p:cNvSpPr>
          <p:nvPr>
            <p:ph idx="1"/>
          </p:nvPr>
        </p:nvSpPr>
        <p:spPr/>
        <p:txBody>
          <a:bodyPr/>
          <a:lstStyle/>
          <a:p>
            <a:r>
              <a:rPr lang="ja-JP" altLang="en-US" dirty="0"/>
              <a:t>生態系機能の効率を</a:t>
            </a:r>
            <a:r>
              <a:rPr lang="ja-JP" altLang="en-US" dirty="0" smtClean="0"/>
              <a:t>高めるため</a:t>
            </a:r>
            <a:endParaRPr lang="en-US" altLang="ja-JP" dirty="0" smtClean="0"/>
          </a:p>
          <a:p>
            <a:r>
              <a:rPr lang="ja-JP" altLang="en-US" dirty="0" smtClean="0"/>
              <a:t>環境変動に対する安定性のため</a:t>
            </a:r>
            <a:endParaRPr lang="ja-JP" altLang="en-US" dirty="0"/>
          </a:p>
        </p:txBody>
      </p:sp>
    </p:spTree>
    <p:extLst>
      <p:ext uri="{BB962C8B-B14F-4D97-AF65-F5344CB8AC3E}">
        <p14:creationId xmlns:p14="http://schemas.microsoft.com/office/powerpoint/2010/main" val="34869139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192932" y="1"/>
            <a:ext cx="8687726" cy="6510378"/>
          </a:xfrm>
          <a:prstGeom prst="rect">
            <a:avLst/>
          </a:prstGeom>
        </p:spPr>
      </p:pic>
      <p:sp>
        <p:nvSpPr>
          <p:cNvPr id="5" name="テキスト ボックス 4"/>
          <p:cNvSpPr txBox="1"/>
          <p:nvPr/>
        </p:nvSpPr>
        <p:spPr>
          <a:xfrm>
            <a:off x="192932" y="6550223"/>
            <a:ext cx="5756792" cy="307777"/>
          </a:xfrm>
          <a:prstGeom prst="rect">
            <a:avLst/>
          </a:prstGeom>
          <a:noFill/>
        </p:spPr>
        <p:txBody>
          <a:bodyPr wrap="none" rtlCol="0">
            <a:spAutoFit/>
          </a:bodyPr>
          <a:lstStyle/>
          <a:p>
            <a:r>
              <a:rPr kumimoji="1" lang="ja-JP" altLang="en-US" sz="1400" dirty="0" smtClean="0">
                <a:latin typeface="ヒラギノ角ゴ Pro W3"/>
                <a:ea typeface="ヒラギノ角ゴ Pro W3"/>
                <a:cs typeface="ヒラギノ角ゴ Pro W3"/>
              </a:rPr>
              <a:t>第</a:t>
            </a:r>
            <a:r>
              <a:rPr kumimoji="1" lang="en-US" altLang="ja-JP" sz="1400" dirty="0" smtClean="0">
                <a:latin typeface="ヒラギノ角ゴ Pro W3"/>
                <a:ea typeface="ヒラギノ角ゴ Pro W3"/>
                <a:cs typeface="ヒラギノ角ゴ Pro W3"/>
              </a:rPr>
              <a:t>4</a:t>
            </a:r>
            <a:r>
              <a:rPr lang="ja-JP" altLang="en-US" sz="1400" dirty="0" smtClean="0">
                <a:latin typeface="ヒラギノ角ゴ Pro W3"/>
                <a:ea typeface="ヒラギノ角ゴ Pro W3"/>
                <a:cs typeface="ヒラギノ角ゴ Pro W3"/>
              </a:rPr>
              <a:t>回宇宙ユニットシンポジウム　近藤倫生さんの講演スライドより</a:t>
            </a:r>
            <a:endParaRPr kumimoji="1" lang="ja-JP" altLang="en-US" sz="1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53832771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5" name="テキスト ボックス 4"/>
          <p:cNvSpPr txBox="1"/>
          <p:nvPr/>
        </p:nvSpPr>
        <p:spPr>
          <a:xfrm>
            <a:off x="192932" y="6550223"/>
            <a:ext cx="5756792" cy="307777"/>
          </a:xfrm>
          <a:prstGeom prst="rect">
            <a:avLst/>
          </a:prstGeom>
          <a:noFill/>
        </p:spPr>
        <p:txBody>
          <a:bodyPr wrap="none" rtlCol="0">
            <a:spAutoFit/>
          </a:bodyPr>
          <a:lstStyle/>
          <a:p>
            <a:r>
              <a:rPr kumimoji="1" lang="ja-JP" altLang="en-US" sz="1400" dirty="0" smtClean="0">
                <a:latin typeface="ヒラギノ角ゴ Pro W3"/>
                <a:ea typeface="ヒラギノ角ゴ Pro W3"/>
                <a:cs typeface="ヒラギノ角ゴ Pro W3"/>
              </a:rPr>
              <a:t>第</a:t>
            </a:r>
            <a:r>
              <a:rPr kumimoji="1" lang="en-US" altLang="ja-JP" sz="1400" dirty="0" smtClean="0">
                <a:latin typeface="ヒラギノ角ゴ Pro W3"/>
                <a:ea typeface="ヒラギノ角ゴ Pro W3"/>
                <a:cs typeface="ヒラギノ角ゴ Pro W3"/>
              </a:rPr>
              <a:t>4</a:t>
            </a:r>
            <a:r>
              <a:rPr lang="ja-JP" altLang="en-US" sz="1400" dirty="0" smtClean="0">
                <a:latin typeface="ヒラギノ角ゴ Pro W3"/>
                <a:ea typeface="ヒラギノ角ゴ Pro W3"/>
                <a:cs typeface="ヒラギノ角ゴ Pro W3"/>
              </a:rPr>
              <a:t>回宇宙ユニットシンポジウム　近藤倫生さんの講演スライドより</a:t>
            </a:r>
            <a:endParaRPr kumimoji="1" lang="ja-JP" altLang="en-US" sz="1400" dirty="0">
              <a:latin typeface="ヒラギノ角ゴ Pro W3"/>
              <a:ea typeface="ヒラギノ角ゴ Pro W3"/>
              <a:cs typeface="ヒラギノ角ゴ Pro W3"/>
            </a:endParaRPr>
          </a:p>
        </p:txBody>
      </p:sp>
      <p:pic>
        <p:nvPicPr>
          <p:cNvPr id="6" name="図 5"/>
          <p:cNvPicPr>
            <a:picLocks noChangeAspect="1"/>
          </p:cNvPicPr>
          <p:nvPr/>
        </p:nvPicPr>
        <p:blipFill>
          <a:blip r:embed="rId2"/>
          <a:stretch>
            <a:fillRect/>
          </a:stretch>
        </p:blipFill>
        <p:spPr>
          <a:xfrm>
            <a:off x="192924" y="82950"/>
            <a:ext cx="8686800" cy="6402622"/>
          </a:xfrm>
          <a:prstGeom prst="rect">
            <a:avLst/>
          </a:prstGeom>
        </p:spPr>
      </p:pic>
    </p:spTree>
    <p:extLst>
      <p:ext uri="{BB962C8B-B14F-4D97-AF65-F5344CB8AC3E}">
        <p14:creationId xmlns:p14="http://schemas.microsoft.com/office/powerpoint/2010/main" val="362157952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4000" dirty="0" smtClean="0"/>
              <a:t>ただし、</a:t>
            </a:r>
            <a:endParaRPr kumimoji="1" lang="ja-JP" altLang="en-US" sz="4000" dirty="0"/>
          </a:p>
        </p:txBody>
      </p:sp>
      <p:sp>
        <p:nvSpPr>
          <p:cNvPr id="3" name="コンテンツ プレースホルダー 2"/>
          <p:cNvSpPr>
            <a:spLocks noGrp="1"/>
          </p:cNvSpPr>
          <p:nvPr>
            <p:ph idx="1"/>
          </p:nvPr>
        </p:nvSpPr>
        <p:spPr/>
        <p:txBody>
          <a:bodyPr>
            <a:normAutofit/>
          </a:bodyPr>
          <a:lstStyle/>
          <a:p>
            <a:r>
              <a:rPr lang="ja-JP" altLang="en-US" sz="2400" dirty="0" smtClean="0"/>
              <a:t>種類が増えると、全体が安定でも、個々の種の生産性（個体数）は不安定になる</a:t>
            </a:r>
            <a:endParaRPr lang="en-US" altLang="ja-JP" sz="2400" dirty="0" smtClean="0"/>
          </a:p>
          <a:p>
            <a:endParaRPr kumimoji="1" lang="en-US" altLang="ja-JP" sz="2400" dirty="0" smtClean="0"/>
          </a:p>
          <a:p>
            <a:r>
              <a:rPr kumimoji="1" lang="ja-JP" altLang="en-US" sz="2400" dirty="0" smtClean="0"/>
              <a:t>多様であればあるほど安定なわけではなく、むしろ不安定になることもある</a:t>
            </a:r>
            <a:r>
              <a:rPr kumimoji="1" lang="en-US" altLang="ja-JP" sz="2400" dirty="0" smtClean="0"/>
              <a:t>(May 1971</a:t>
            </a:r>
            <a:r>
              <a:rPr kumimoji="1" lang="ja-JP" altLang="en-US" sz="2400" dirty="0" smtClean="0"/>
              <a:t>）</a:t>
            </a:r>
            <a:endParaRPr kumimoji="1" lang="en-US" altLang="ja-JP" sz="2400" dirty="0" smtClean="0"/>
          </a:p>
          <a:p>
            <a:endParaRPr lang="en-US" altLang="ja-JP" sz="2400" dirty="0"/>
          </a:p>
          <a:p>
            <a:r>
              <a:rPr kumimoji="1" lang="en-US" altLang="ja-JP" sz="2400" dirty="0" smtClean="0"/>
              <a:t>…</a:t>
            </a:r>
            <a:r>
              <a:rPr kumimoji="1" lang="ja-JP" altLang="en-US" sz="2400" dirty="0" smtClean="0"/>
              <a:t>そんなに単純ではない</a:t>
            </a:r>
            <a:endParaRPr kumimoji="1" lang="ja-JP" altLang="en-US" sz="2400" dirty="0"/>
          </a:p>
        </p:txBody>
      </p:sp>
    </p:spTree>
    <p:extLst>
      <p:ext uri="{BB962C8B-B14F-4D97-AF65-F5344CB8AC3E}">
        <p14:creationId xmlns:p14="http://schemas.microsoft.com/office/powerpoint/2010/main" val="36420255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pPr marL="0" indent="0">
              <a:buNone/>
            </a:pPr>
            <a:r>
              <a:rPr kumimoji="1" lang="ja-JP" altLang="en-US" dirty="0" smtClean="0"/>
              <a:t>そもそも私たちは、「生産性」や「安定性」といった機能があるから、多様性を求めているのか？</a:t>
            </a:r>
            <a:endParaRPr kumimoji="1" lang="ja-JP" altLang="en-US" dirty="0"/>
          </a:p>
        </p:txBody>
      </p:sp>
    </p:spTree>
    <p:extLst>
      <p:ext uri="{BB962C8B-B14F-4D97-AF65-F5344CB8AC3E}">
        <p14:creationId xmlns:p14="http://schemas.microsoft.com/office/powerpoint/2010/main" val="245416918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宇宙</a:t>
            </a:r>
            <a:r>
              <a:rPr lang="ja-JP" altLang="en-US" sz="3600" dirty="0" smtClean="0"/>
              <a:t>から考えてみる</a:t>
            </a:r>
            <a:endParaRPr kumimoji="1" lang="ja-JP" altLang="en-US" sz="3600" dirty="0"/>
          </a:p>
        </p:txBody>
      </p:sp>
      <p:sp>
        <p:nvSpPr>
          <p:cNvPr id="3" name="コンテンツ プレースホルダー 2"/>
          <p:cNvSpPr>
            <a:spLocks noGrp="1"/>
          </p:cNvSpPr>
          <p:nvPr>
            <p:ph idx="1"/>
          </p:nvPr>
        </p:nvSpPr>
        <p:spPr>
          <a:xfrm>
            <a:off x="457200" y="1600200"/>
            <a:ext cx="4178300" cy="4525963"/>
          </a:xfrm>
        </p:spPr>
        <p:txBody>
          <a:bodyPr>
            <a:normAutofit fontScale="92500"/>
          </a:bodyPr>
          <a:lstStyle/>
          <a:p>
            <a:r>
              <a:rPr kumimoji="1" lang="ja-JP" altLang="en-US" sz="2800" dirty="0" smtClean="0"/>
              <a:t>ル</a:t>
            </a:r>
            <a:r>
              <a:rPr kumimoji="1" lang="en-US" altLang="ja-JP" sz="2800" dirty="0" smtClean="0"/>
              <a:t>･</a:t>
            </a:r>
            <a:r>
              <a:rPr kumimoji="1" lang="ja-JP" altLang="en-US" sz="2800" dirty="0" smtClean="0"/>
              <a:t>グィン「闇の左手」</a:t>
            </a:r>
            <a:endParaRPr kumimoji="1" lang="en-US" altLang="ja-JP" sz="2800" dirty="0" smtClean="0"/>
          </a:p>
          <a:p>
            <a:pPr lvl="1"/>
            <a:r>
              <a:rPr kumimoji="1" lang="ja-JP" altLang="en-US" sz="2200" dirty="0" smtClean="0"/>
              <a:t>両性具有の人々が住む惑星ゲセン</a:t>
            </a:r>
            <a:endParaRPr kumimoji="1" lang="en-US" altLang="ja-JP" sz="2200" dirty="0" smtClean="0"/>
          </a:p>
          <a:p>
            <a:pPr lvl="1"/>
            <a:r>
              <a:rPr lang="ja-JP" altLang="en-US" sz="2200" dirty="0" smtClean="0"/>
              <a:t>発情期（ケメル）に入った時しか性行為を行わない</a:t>
            </a:r>
            <a:endParaRPr lang="en-US" altLang="ja-JP" sz="2200" dirty="0" smtClean="0"/>
          </a:p>
          <a:p>
            <a:pPr lvl="1"/>
            <a:r>
              <a:rPr kumimoji="1" lang="ja-JP" altLang="en-US" sz="2200" dirty="0" smtClean="0"/>
              <a:t>ケメル期に入ったもの同士が触れ合う過程で、性分担が決まる</a:t>
            </a:r>
            <a:endParaRPr kumimoji="1" lang="en-US" altLang="ja-JP" sz="2200" dirty="0" smtClean="0"/>
          </a:p>
          <a:p>
            <a:pPr lvl="1"/>
            <a:r>
              <a:rPr lang="ja-JP" altLang="en-US" sz="2200" dirty="0" smtClean="0"/>
              <a:t>どちらの性になるかはその時次第</a:t>
            </a:r>
            <a:endParaRPr lang="en-US" altLang="ja-JP" sz="2200" dirty="0" smtClean="0"/>
          </a:p>
          <a:p>
            <a:pPr lvl="1"/>
            <a:r>
              <a:rPr kumimoji="1" lang="ja-JP" altLang="en-US" sz="2200" dirty="0" smtClean="0"/>
              <a:t>一人の人間が父親になった後母親になったりする</a:t>
            </a:r>
            <a:endParaRPr kumimoji="1" lang="en-US" altLang="ja-JP" sz="2200" dirty="0" smtClean="0"/>
          </a:p>
        </p:txBody>
      </p:sp>
      <p:pic>
        <p:nvPicPr>
          <p:cNvPr id="4" name="図 3"/>
          <p:cNvPicPr>
            <a:picLocks noChangeAspect="1"/>
          </p:cNvPicPr>
          <p:nvPr/>
        </p:nvPicPr>
        <p:blipFill>
          <a:blip r:embed="rId2"/>
          <a:stretch>
            <a:fillRect/>
          </a:stretch>
        </p:blipFill>
        <p:spPr>
          <a:xfrm>
            <a:off x="5503452" y="1600200"/>
            <a:ext cx="2795425" cy="4114800"/>
          </a:xfrm>
          <a:prstGeom prst="rect">
            <a:avLst/>
          </a:prstGeom>
        </p:spPr>
      </p:pic>
    </p:spTree>
    <p:extLst>
      <p:ext uri="{BB962C8B-B14F-4D97-AF65-F5344CB8AC3E}">
        <p14:creationId xmlns:p14="http://schemas.microsoft.com/office/powerpoint/2010/main" val="33661464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963432"/>
            <a:ext cx="8229600" cy="5581832"/>
          </a:xfrm>
        </p:spPr>
        <p:txBody>
          <a:bodyPr>
            <a:noAutofit/>
          </a:bodyPr>
          <a:lstStyle/>
          <a:p>
            <a:r>
              <a:rPr kumimoji="1" lang="ja-JP" altLang="en-US" sz="2000" dirty="0" smtClean="0"/>
              <a:t>ゲセン人は相互に男性あるいは女性と見なさない。これはわれわれの想像を絶するものだ。生まれてきた赤ん坊について、われわれがまず訊くこをと考え合わせれば！</a:t>
            </a:r>
            <a:endParaRPr kumimoji="1" lang="en-US" altLang="ja-JP" sz="2000" dirty="0" smtClean="0"/>
          </a:p>
          <a:p>
            <a:endParaRPr kumimoji="1" lang="en-US" altLang="ja-JP" sz="2000" dirty="0" smtClean="0"/>
          </a:p>
          <a:p>
            <a:r>
              <a:rPr lang="ja-JP" altLang="en-US" sz="2000" dirty="0" smtClean="0"/>
              <a:t>惑星ゲセンでは男らしさとか女らしさという評価は存在しない。ひとは人間としてのみ、顧慮され、判断される。これはぞっとさせられる体験である</a:t>
            </a:r>
            <a:endParaRPr lang="en-US" altLang="ja-JP" sz="2000" dirty="0" smtClean="0"/>
          </a:p>
          <a:p>
            <a:endParaRPr lang="en-US" altLang="ja-JP" sz="2000" dirty="0" smtClean="0"/>
          </a:p>
          <a:p>
            <a:r>
              <a:rPr lang="ja-JP" altLang="en-US" sz="2000" dirty="0" smtClean="0"/>
              <a:t>強と弱に二分さるべき人間的属性は存在しない。すなわち保護／被保護、支配／従属、所有者／奴隷、能動／受動など。二元性の性向は、惑星ゲセンでは軽減ないし転化させられている。</a:t>
            </a:r>
            <a:endParaRPr lang="en-US" altLang="ja-JP" sz="2000" dirty="0" smtClean="0"/>
          </a:p>
          <a:p>
            <a:endParaRPr lang="en-US" altLang="ja-JP" sz="2000" dirty="0" smtClean="0"/>
          </a:p>
          <a:p>
            <a:r>
              <a:rPr kumimoji="1" lang="ja-JP" altLang="en-US" sz="2000" dirty="0" smtClean="0"/>
              <a:t>ゲセン人も競争心旺盛であり、殺人や紛争はあるが、戦争、つまり</a:t>
            </a:r>
            <a:r>
              <a:rPr lang="ja-JP" altLang="en-US" sz="2000" dirty="0" smtClean="0"/>
              <a:t>百人、千人という大量の組織立った殺し合いはない</a:t>
            </a:r>
            <a:endParaRPr kumimoji="1" lang="ja-JP" altLang="en-US" sz="2000" dirty="0"/>
          </a:p>
        </p:txBody>
      </p:sp>
    </p:spTree>
    <p:extLst>
      <p:ext uri="{BB962C8B-B14F-4D97-AF65-F5344CB8AC3E}">
        <p14:creationId xmlns:p14="http://schemas.microsoft.com/office/powerpoint/2010/main" val="303704561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4" name="正方形/長方形 3"/>
          <p:cNvSpPr/>
          <p:nvPr/>
        </p:nvSpPr>
        <p:spPr>
          <a:xfrm>
            <a:off x="0" y="0"/>
            <a:ext cx="9144000" cy="6858000"/>
          </a:xfrm>
          <a:prstGeom prst="rect">
            <a:avLst/>
          </a:prstGeom>
          <a:gradFill flip="none" rotWithShape="1">
            <a:gsLst>
              <a:gs pos="100000">
                <a:schemeClr val="tx1"/>
              </a:gs>
              <a:gs pos="0">
                <a:schemeClr val="accent3">
                  <a:lumMod val="60000"/>
                  <a:lumOff val="40000"/>
                </a:schemeClr>
              </a:gs>
            </a:gsLst>
            <a:path path="circl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2000" dirty="0">
              <a:solidFill>
                <a:srgbClr val="660066"/>
              </a:solidFill>
            </a:endParaRPr>
          </a:p>
        </p:txBody>
      </p:sp>
      <p:sp>
        <p:nvSpPr>
          <p:cNvPr id="5" name="テキスト ボックス 4"/>
          <p:cNvSpPr txBox="1"/>
          <p:nvPr/>
        </p:nvSpPr>
        <p:spPr>
          <a:xfrm>
            <a:off x="1623214" y="1436529"/>
            <a:ext cx="6172920" cy="646331"/>
          </a:xfrm>
          <a:prstGeom prst="rect">
            <a:avLst/>
          </a:prstGeom>
          <a:noFill/>
        </p:spPr>
        <p:txBody>
          <a:bodyPr wrap="none" rtlCol="0">
            <a:spAutoFit/>
          </a:bodyPr>
          <a:lstStyle/>
          <a:p>
            <a:r>
              <a:rPr kumimoji="1" lang="en-US" altLang="ja-JP" sz="3600" dirty="0" smtClean="0">
                <a:solidFill>
                  <a:schemeClr val="bg1"/>
                </a:solidFill>
                <a:latin typeface="ヒラギノ角ゴ Pro W3"/>
                <a:ea typeface="ヒラギノ角ゴ Pro W3"/>
                <a:cs typeface="ヒラギノ角ゴ Pro W3"/>
              </a:rPr>
              <a:t>138</a:t>
            </a:r>
            <a:r>
              <a:rPr kumimoji="1" lang="ja-JP" altLang="en-US" sz="3600" dirty="0" smtClean="0">
                <a:solidFill>
                  <a:schemeClr val="bg1"/>
                </a:solidFill>
                <a:latin typeface="ヒラギノ角ゴ Pro W3"/>
                <a:ea typeface="ヒラギノ角ゴ Pro W3"/>
                <a:cs typeface="ヒラギノ角ゴ Pro W3"/>
              </a:rPr>
              <a:t>億年前：宇宙のはじまり</a:t>
            </a:r>
            <a:endParaRPr kumimoji="1" lang="ja-JP" altLang="en-US" sz="360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02362645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6054" y="2299139"/>
            <a:ext cx="8229600" cy="1786673"/>
          </a:xfrm>
        </p:spPr>
        <p:txBody>
          <a:bodyPr>
            <a:normAutofit/>
          </a:bodyPr>
          <a:lstStyle/>
          <a:p>
            <a:r>
              <a:rPr kumimoji="1" lang="en-US" altLang="ja-JP" sz="3600" dirty="0" smtClean="0"/>
              <a:t>“Cultural Diversity”</a:t>
            </a:r>
            <a:r>
              <a:rPr lang="en-US" altLang="ja-JP" sz="3600" dirty="0"/>
              <a:t/>
            </a:r>
            <a:br>
              <a:rPr lang="en-US" altLang="ja-JP" sz="3600" dirty="0"/>
            </a:br>
            <a:r>
              <a:rPr lang="ja-JP" altLang="en-US" sz="3600" dirty="0" smtClean="0"/>
              <a:t>で画像検索すると</a:t>
            </a:r>
            <a:r>
              <a:rPr lang="en-US" altLang="ja-JP" sz="3600" dirty="0" smtClean="0"/>
              <a:t>…</a:t>
            </a:r>
            <a:endParaRPr kumimoji="1" lang="ja-JP" altLang="en-US" sz="3600" dirty="0"/>
          </a:p>
        </p:txBody>
      </p:sp>
    </p:spTree>
    <p:extLst>
      <p:ext uri="{BB962C8B-B14F-4D97-AF65-F5344CB8AC3E}">
        <p14:creationId xmlns:p14="http://schemas.microsoft.com/office/powerpoint/2010/main" val="3702677712"/>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1137373" y="796228"/>
            <a:ext cx="3102152" cy="400110"/>
          </a:xfrm>
          <a:prstGeom prst="rect">
            <a:avLst/>
          </a:prstGeom>
          <a:noFill/>
        </p:spPr>
        <p:txBody>
          <a:bodyPr wrap="none" rtlCol="0">
            <a:spAutoFit/>
          </a:bodyPr>
          <a:lstStyle/>
          <a:p>
            <a:r>
              <a:rPr kumimoji="1" lang="ja-JP" altLang="en-US" sz="2000" dirty="0" smtClean="0">
                <a:solidFill>
                  <a:schemeClr val="bg1"/>
                </a:solidFill>
                <a:latin typeface="ヒラギノ角ゴ Pro W3"/>
                <a:ea typeface="ヒラギノ角ゴ Pro W3"/>
                <a:cs typeface="ヒラギノ角ゴ Pro W3"/>
              </a:rPr>
              <a:t>銀河ができ、星ができる</a:t>
            </a:r>
            <a:endParaRPr kumimoji="1" lang="ja-JP" altLang="en-US" sz="200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81080787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1" y="1"/>
            <a:ext cx="7115077" cy="3450030"/>
            <a:chOff x="1" y="1"/>
            <a:chExt cx="7115077" cy="3450030"/>
          </a:xfrm>
        </p:grpSpPr>
        <p:pic>
          <p:nvPicPr>
            <p:cNvPr id="4" name="図 3" descr="550px-Evolved_star_fusion_shells.svg.png"/>
            <p:cNvPicPr>
              <a:picLocks noChangeAspect="1"/>
            </p:cNvPicPr>
            <p:nvPr/>
          </p:nvPicPr>
          <p:blipFill>
            <a:blip r:embed="rId2"/>
            <a:stretch>
              <a:fillRect/>
            </a:stretch>
          </p:blipFill>
          <p:spPr>
            <a:xfrm>
              <a:off x="1" y="1"/>
              <a:ext cx="3450030" cy="3450030"/>
            </a:xfrm>
            <a:prstGeom prst="rect">
              <a:avLst/>
            </a:prstGeom>
          </p:spPr>
        </p:pic>
        <p:sp>
          <p:nvSpPr>
            <p:cNvPr id="8" name="テキスト ボックス 7"/>
            <p:cNvSpPr txBox="1"/>
            <p:nvPr/>
          </p:nvSpPr>
          <p:spPr>
            <a:xfrm>
              <a:off x="3467926" y="92096"/>
              <a:ext cx="3647152" cy="369332"/>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星の中で様々な元素が合成される</a:t>
              </a:r>
              <a:endParaRPr kumimoji="1" lang="ja-JP" altLang="en-US" dirty="0">
                <a:latin typeface="ヒラギノ角ゴ Pro W3"/>
                <a:ea typeface="ヒラギノ角ゴ Pro W3"/>
                <a:cs typeface="ヒラギノ角ゴ Pro W3"/>
              </a:endParaRPr>
            </a:p>
          </p:txBody>
        </p:sp>
      </p:grpSp>
      <p:grpSp>
        <p:nvGrpSpPr>
          <p:cNvPr id="3" name="図形グループ 2"/>
          <p:cNvGrpSpPr/>
          <p:nvPr/>
        </p:nvGrpSpPr>
        <p:grpSpPr>
          <a:xfrm>
            <a:off x="2987818" y="1042711"/>
            <a:ext cx="5775153" cy="2979916"/>
            <a:chOff x="2987818" y="1042711"/>
            <a:chExt cx="5775153" cy="2979916"/>
          </a:xfrm>
        </p:grpSpPr>
        <p:pic>
          <p:nvPicPr>
            <p:cNvPr id="5" name="図 4" descr="ps14_8x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18" y="1042711"/>
              <a:ext cx="3724895" cy="2979916"/>
            </a:xfrm>
            <a:prstGeom prst="rect">
              <a:avLst/>
            </a:prstGeom>
          </p:spPr>
        </p:pic>
        <p:sp>
          <p:nvSpPr>
            <p:cNvPr id="9" name="テキスト ボックス 8"/>
            <p:cNvSpPr txBox="1"/>
            <p:nvPr/>
          </p:nvSpPr>
          <p:spPr>
            <a:xfrm>
              <a:off x="6768866" y="1042711"/>
              <a:ext cx="1994105" cy="1200329"/>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星が死ぬ時、合成された元素は宇宙空間に放出される</a:t>
              </a:r>
              <a:endParaRPr kumimoji="1" lang="ja-JP" altLang="en-US" dirty="0">
                <a:latin typeface="ヒラギノ角ゴ Pro W3"/>
                <a:ea typeface="ヒラギノ角ゴ Pro W3"/>
                <a:cs typeface="ヒラギノ角ゴ Pro W3"/>
              </a:endParaRPr>
            </a:p>
          </p:txBody>
        </p:sp>
      </p:grpSp>
      <p:grpSp>
        <p:nvGrpSpPr>
          <p:cNvPr id="13" name="図形グループ 12"/>
          <p:cNvGrpSpPr/>
          <p:nvPr/>
        </p:nvGrpSpPr>
        <p:grpSpPr>
          <a:xfrm>
            <a:off x="163311" y="4346428"/>
            <a:ext cx="4549047" cy="2474762"/>
            <a:chOff x="163311" y="4346428"/>
            <a:chExt cx="4549047" cy="2474762"/>
          </a:xfrm>
        </p:grpSpPr>
        <p:pic>
          <p:nvPicPr>
            <p:cNvPr id="7" name="図 6" descr="Earth_GPN-2000-00113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311" y="4346428"/>
              <a:ext cx="2474762" cy="2474762"/>
            </a:xfrm>
            <a:prstGeom prst="rect">
              <a:avLst/>
            </a:prstGeom>
          </p:spPr>
        </p:pic>
        <p:sp>
          <p:nvSpPr>
            <p:cNvPr id="10" name="テキスト ボックス 9"/>
            <p:cNvSpPr txBox="1"/>
            <p:nvPr/>
          </p:nvSpPr>
          <p:spPr>
            <a:xfrm>
              <a:off x="2687967" y="5035193"/>
              <a:ext cx="2024391" cy="923330"/>
            </a:xfrm>
            <a:prstGeom prst="rect">
              <a:avLst/>
            </a:prstGeom>
            <a:noFill/>
          </p:spPr>
          <p:txBody>
            <a:bodyPr wrap="square" rtlCol="0">
              <a:spAutoFit/>
            </a:bodyPr>
            <a:lstStyle/>
            <a:p>
              <a:r>
                <a:rPr kumimoji="1" lang="ja-JP" altLang="en-US" dirty="0" smtClean="0">
                  <a:latin typeface="ヒラギノ角ゴ Pro W3"/>
                  <a:ea typeface="ヒラギノ角ゴ Pro W3"/>
                  <a:cs typeface="ヒラギノ角ゴ Pro W3"/>
                </a:rPr>
                <a:t>岩石の地面と生命の材料を持つ惑星ができる</a:t>
              </a:r>
              <a:endParaRPr kumimoji="1" lang="ja-JP" altLang="en-US" dirty="0">
                <a:latin typeface="ヒラギノ角ゴ Pro W3"/>
                <a:ea typeface="ヒラギノ角ゴ Pro W3"/>
                <a:cs typeface="ヒラギノ角ゴ Pro W3"/>
              </a:endParaRPr>
            </a:p>
          </p:txBody>
        </p:sp>
      </p:grpSp>
      <p:grpSp>
        <p:nvGrpSpPr>
          <p:cNvPr id="12" name="図形グループ 11"/>
          <p:cNvGrpSpPr/>
          <p:nvPr/>
        </p:nvGrpSpPr>
        <p:grpSpPr>
          <a:xfrm>
            <a:off x="5226943" y="3102056"/>
            <a:ext cx="3823617" cy="3779797"/>
            <a:chOff x="5226943" y="3102056"/>
            <a:chExt cx="3823617" cy="3779797"/>
          </a:xfrm>
        </p:grpSpPr>
        <p:pic>
          <p:nvPicPr>
            <p:cNvPr id="6" name="図 5" descr="M42proplyds.jpg"/>
            <p:cNvPicPr>
              <a:picLocks noChangeAspect="1"/>
            </p:cNvPicPr>
            <p:nvPr/>
          </p:nvPicPr>
          <p:blipFill>
            <a:blip r:embed="rId5"/>
            <a:stretch>
              <a:fillRect/>
            </a:stretch>
          </p:blipFill>
          <p:spPr>
            <a:xfrm>
              <a:off x="5226943" y="3102056"/>
              <a:ext cx="3823617" cy="2856467"/>
            </a:xfrm>
            <a:prstGeom prst="rect">
              <a:avLst/>
            </a:prstGeom>
          </p:spPr>
        </p:pic>
        <p:sp>
          <p:nvSpPr>
            <p:cNvPr id="11" name="テキスト ボックス 10"/>
            <p:cNvSpPr txBox="1"/>
            <p:nvPr/>
          </p:nvSpPr>
          <p:spPr>
            <a:xfrm>
              <a:off x="5226943" y="5958523"/>
              <a:ext cx="3823617" cy="923330"/>
            </a:xfrm>
            <a:prstGeom prst="rect">
              <a:avLst/>
            </a:prstGeom>
            <a:noFill/>
          </p:spPr>
          <p:txBody>
            <a:bodyPr wrap="square" rtlCol="0">
              <a:spAutoFit/>
            </a:bodyPr>
            <a:lstStyle/>
            <a:p>
              <a:r>
                <a:rPr lang="ja-JP" altLang="en-US" dirty="0" smtClean="0">
                  <a:latin typeface="ヒラギノ角ゴ Pro W3"/>
                  <a:ea typeface="ヒラギノ角ゴ Pro W3"/>
                  <a:cs typeface="ヒラギノ角ゴ Pro W3"/>
                </a:rPr>
                <a:t>宇宙誕生から約</a:t>
              </a:r>
              <a:r>
                <a:rPr lang="en-US" altLang="ja-JP" dirty="0" smtClean="0">
                  <a:latin typeface="ヒラギノ角ゴ Pro W3"/>
                  <a:ea typeface="ヒラギノ角ゴ Pro W3"/>
                  <a:cs typeface="ヒラギノ角ゴ Pro W3"/>
                </a:rPr>
                <a:t>92</a:t>
              </a:r>
              <a:r>
                <a:rPr lang="ja-JP" altLang="en-US" dirty="0" smtClean="0">
                  <a:latin typeface="ヒラギノ角ゴ Pro W3"/>
                  <a:ea typeface="ヒラギノ角ゴ Pro W3"/>
                  <a:cs typeface="ヒラギノ角ゴ Pro W3"/>
                </a:rPr>
                <a:t>億年後、銀河系のガスに重元素が増えてきた頃に太陽系が形成</a:t>
              </a:r>
              <a:endParaRPr kumimoji="1" lang="ja-JP" altLang="en-US" dirty="0">
                <a:latin typeface="ヒラギノ角ゴ Pro W3"/>
                <a:ea typeface="ヒラギノ角ゴ Pro W3"/>
                <a:cs typeface="ヒラギノ角ゴ Pro W3"/>
              </a:endParaRPr>
            </a:p>
          </p:txBody>
        </p:sp>
      </p:grpSp>
    </p:spTree>
    <p:extLst>
      <p:ext uri="{BB962C8B-B14F-4D97-AF65-F5344CB8AC3E}">
        <p14:creationId xmlns:p14="http://schemas.microsoft.com/office/powerpoint/2010/main" val="12703235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図形グループ 18"/>
          <p:cNvGrpSpPr/>
          <p:nvPr/>
        </p:nvGrpSpPr>
        <p:grpSpPr>
          <a:xfrm>
            <a:off x="259765" y="211642"/>
            <a:ext cx="3391011" cy="2817487"/>
            <a:chOff x="259765" y="211642"/>
            <a:chExt cx="3391011" cy="2817487"/>
          </a:xfrm>
        </p:grpSpPr>
        <p:pic>
          <p:nvPicPr>
            <p:cNvPr id="7" name="図 6"/>
            <p:cNvPicPr>
              <a:picLocks noChangeAspect="1"/>
            </p:cNvPicPr>
            <p:nvPr/>
          </p:nvPicPr>
          <p:blipFill>
            <a:blip r:embed="rId3"/>
            <a:stretch>
              <a:fillRect/>
            </a:stretch>
          </p:blipFill>
          <p:spPr>
            <a:xfrm>
              <a:off x="259765" y="211642"/>
              <a:ext cx="1834642" cy="2817487"/>
            </a:xfrm>
            <a:prstGeom prst="rect">
              <a:avLst/>
            </a:prstGeom>
          </p:spPr>
        </p:pic>
        <p:sp>
          <p:nvSpPr>
            <p:cNvPr id="5" name="テキスト ボックス 4"/>
            <p:cNvSpPr txBox="1"/>
            <p:nvPr/>
          </p:nvSpPr>
          <p:spPr>
            <a:xfrm>
              <a:off x="2311948" y="374443"/>
              <a:ext cx="1338828" cy="369332"/>
            </a:xfrm>
            <a:prstGeom prst="rect">
              <a:avLst/>
            </a:prstGeom>
            <a:noFill/>
          </p:spPr>
          <p:txBody>
            <a:bodyPr wrap="none" rtlCol="0">
              <a:spAutoFit/>
            </a:bodyPr>
            <a:lstStyle/>
            <a:p>
              <a:r>
                <a:rPr kumimoji="1" lang="ja-JP" altLang="en-US" dirty="0" smtClean="0"/>
                <a:t>生命の誕生</a:t>
              </a:r>
              <a:endParaRPr kumimoji="1" lang="ja-JP" altLang="en-US" dirty="0"/>
            </a:p>
          </p:txBody>
        </p:sp>
      </p:grpSp>
      <p:grpSp>
        <p:nvGrpSpPr>
          <p:cNvPr id="16" name="図形グループ 15"/>
          <p:cNvGrpSpPr/>
          <p:nvPr/>
        </p:nvGrpSpPr>
        <p:grpSpPr>
          <a:xfrm>
            <a:off x="3441311" y="3819505"/>
            <a:ext cx="2735649" cy="2765730"/>
            <a:chOff x="2985901" y="3874668"/>
            <a:chExt cx="2735649" cy="2765730"/>
          </a:xfrm>
        </p:grpSpPr>
        <p:sp>
          <p:nvSpPr>
            <p:cNvPr id="11" name="テキスト ボックス 10"/>
            <p:cNvSpPr txBox="1"/>
            <p:nvPr/>
          </p:nvSpPr>
          <p:spPr>
            <a:xfrm>
              <a:off x="4382722" y="6271066"/>
              <a:ext cx="1338828" cy="369332"/>
            </a:xfrm>
            <a:prstGeom prst="rect">
              <a:avLst/>
            </a:prstGeom>
            <a:noFill/>
          </p:spPr>
          <p:txBody>
            <a:bodyPr wrap="none" rtlCol="0">
              <a:spAutoFit/>
            </a:bodyPr>
            <a:lstStyle/>
            <a:p>
              <a:r>
                <a:rPr kumimoji="1" lang="ja-JP" altLang="en-US" dirty="0" smtClean="0"/>
                <a:t>知性の獲得</a:t>
              </a:r>
              <a:endParaRPr kumimoji="1" lang="ja-JP" altLang="en-US" dirty="0"/>
            </a:p>
          </p:txBody>
        </p:sp>
        <p:pic>
          <p:nvPicPr>
            <p:cNvPr id="12" name="図 11"/>
            <p:cNvPicPr>
              <a:picLocks noChangeAspect="1"/>
            </p:cNvPicPr>
            <p:nvPr/>
          </p:nvPicPr>
          <p:blipFill>
            <a:blip r:embed="rId4"/>
            <a:stretch>
              <a:fillRect/>
            </a:stretch>
          </p:blipFill>
          <p:spPr>
            <a:xfrm>
              <a:off x="2985901" y="3874668"/>
              <a:ext cx="2514342" cy="2396398"/>
            </a:xfrm>
            <a:prstGeom prst="rect">
              <a:avLst/>
            </a:prstGeom>
          </p:spPr>
        </p:pic>
      </p:grpSp>
      <p:grpSp>
        <p:nvGrpSpPr>
          <p:cNvPr id="18" name="図形グループ 17"/>
          <p:cNvGrpSpPr/>
          <p:nvPr/>
        </p:nvGrpSpPr>
        <p:grpSpPr>
          <a:xfrm>
            <a:off x="2480264" y="877379"/>
            <a:ext cx="3405836" cy="2457788"/>
            <a:chOff x="2094407" y="896943"/>
            <a:chExt cx="3405836" cy="2457788"/>
          </a:xfrm>
        </p:grpSpPr>
        <p:pic>
          <p:nvPicPr>
            <p:cNvPr id="8" name="図 7"/>
            <p:cNvPicPr>
              <a:picLocks noChangeAspect="1"/>
            </p:cNvPicPr>
            <p:nvPr/>
          </p:nvPicPr>
          <p:blipFill>
            <a:blip r:embed="rId5"/>
            <a:stretch>
              <a:fillRect/>
            </a:stretch>
          </p:blipFill>
          <p:spPr>
            <a:xfrm>
              <a:off x="2094407" y="1285686"/>
              <a:ext cx="3405836" cy="2069045"/>
            </a:xfrm>
            <a:prstGeom prst="rect">
              <a:avLst/>
            </a:prstGeom>
          </p:spPr>
        </p:pic>
        <p:sp>
          <p:nvSpPr>
            <p:cNvPr id="10" name="テキスト ボックス 9"/>
            <p:cNvSpPr txBox="1"/>
            <p:nvPr/>
          </p:nvSpPr>
          <p:spPr>
            <a:xfrm>
              <a:off x="3669181" y="896943"/>
              <a:ext cx="184666" cy="369332"/>
            </a:xfrm>
            <a:prstGeom prst="rect">
              <a:avLst/>
            </a:prstGeom>
            <a:noFill/>
          </p:spPr>
          <p:txBody>
            <a:bodyPr wrap="none" rtlCol="0">
              <a:spAutoFit/>
            </a:bodyPr>
            <a:lstStyle/>
            <a:p>
              <a:endParaRPr kumimoji="1" lang="ja-JP" altLang="en-US" dirty="0"/>
            </a:p>
          </p:txBody>
        </p:sp>
        <p:sp>
          <p:nvSpPr>
            <p:cNvPr id="2" name="テキスト ボックス 1"/>
            <p:cNvSpPr txBox="1"/>
            <p:nvPr/>
          </p:nvSpPr>
          <p:spPr>
            <a:xfrm>
              <a:off x="3853847" y="1081609"/>
              <a:ext cx="1325303" cy="369332"/>
            </a:xfrm>
            <a:prstGeom prst="rect">
              <a:avLst/>
            </a:prstGeom>
            <a:noFill/>
          </p:spPr>
          <p:txBody>
            <a:bodyPr wrap="none" rtlCol="0">
              <a:spAutoFit/>
            </a:bodyPr>
            <a:lstStyle/>
            <a:p>
              <a:r>
                <a:rPr kumimoji="1" lang="ja-JP" altLang="en-US" dirty="0" smtClean="0"/>
                <a:t>複雑に進化</a:t>
              </a:r>
              <a:endParaRPr kumimoji="1" lang="ja-JP" altLang="en-US" dirty="0"/>
            </a:p>
          </p:txBody>
        </p:sp>
      </p:grpSp>
      <p:grpSp>
        <p:nvGrpSpPr>
          <p:cNvPr id="17" name="図形グループ 16"/>
          <p:cNvGrpSpPr/>
          <p:nvPr/>
        </p:nvGrpSpPr>
        <p:grpSpPr>
          <a:xfrm>
            <a:off x="6038664" y="2106273"/>
            <a:ext cx="3024951" cy="3492038"/>
            <a:chOff x="5500243" y="2106273"/>
            <a:chExt cx="3024951" cy="3492038"/>
          </a:xfrm>
        </p:grpSpPr>
        <p:pic>
          <p:nvPicPr>
            <p:cNvPr id="9" name="図 8"/>
            <p:cNvPicPr>
              <a:picLocks noChangeAspect="1"/>
            </p:cNvPicPr>
            <p:nvPr/>
          </p:nvPicPr>
          <p:blipFill>
            <a:blip r:embed="rId6"/>
            <a:stretch>
              <a:fillRect/>
            </a:stretch>
          </p:blipFill>
          <p:spPr>
            <a:xfrm>
              <a:off x="5500243" y="2475605"/>
              <a:ext cx="3024951" cy="3122706"/>
            </a:xfrm>
            <a:prstGeom prst="rect">
              <a:avLst/>
            </a:prstGeom>
          </p:spPr>
        </p:pic>
        <p:sp>
          <p:nvSpPr>
            <p:cNvPr id="3" name="テキスト ボックス 2"/>
            <p:cNvSpPr txBox="1"/>
            <p:nvPr/>
          </p:nvSpPr>
          <p:spPr>
            <a:xfrm>
              <a:off x="6651664" y="2106273"/>
              <a:ext cx="1873530" cy="369332"/>
            </a:xfrm>
            <a:prstGeom prst="rect">
              <a:avLst/>
            </a:prstGeom>
            <a:noFill/>
          </p:spPr>
          <p:txBody>
            <a:bodyPr wrap="none" rtlCol="0">
              <a:spAutoFit/>
            </a:bodyPr>
            <a:lstStyle/>
            <a:p>
              <a:r>
                <a:rPr kumimoji="1" lang="ja-JP" altLang="en-US" dirty="0" smtClean="0"/>
                <a:t>もっと複雑に進化</a:t>
              </a:r>
              <a:endParaRPr kumimoji="1" lang="ja-JP" altLang="en-US" dirty="0"/>
            </a:p>
          </p:txBody>
        </p:sp>
      </p:grpSp>
      <p:grpSp>
        <p:nvGrpSpPr>
          <p:cNvPr id="13" name="図形グループ 12"/>
          <p:cNvGrpSpPr/>
          <p:nvPr/>
        </p:nvGrpSpPr>
        <p:grpSpPr>
          <a:xfrm>
            <a:off x="60474" y="4061115"/>
            <a:ext cx="3164746" cy="2524120"/>
            <a:chOff x="60474" y="4061115"/>
            <a:chExt cx="3164746" cy="2524120"/>
          </a:xfrm>
        </p:grpSpPr>
        <p:sp>
          <p:nvSpPr>
            <p:cNvPr id="14" name="テキスト ボックス 13"/>
            <p:cNvSpPr txBox="1"/>
            <p:nvPr/>
          </p:nvSpPr>
          <p:spPr>
            <a:xfrm>
              <a:off x="259765" y="4061115"/>
              <a:ext cx="992354" cy="369332"/>
            </a:xfrm>
            <a:prstGeom prst="rect">
              <a:avLst/>
            </a:prstGeom>
            <a:noFill/>
          </p:spPr>
          <p:txBody>
            <a:bodyPr wrap="none" rtlCol="0">
              <a:spAutoFit/>
            </a:bodyPr>
            <a:lstStyle/>
            <a:p>
              <a:r>
                <a:rPr kumimoji="1" lang="ja-JP" altLang="en-US" dirty="0" smtClean="0"/>
                <a:t>今ココ</a:t>
              </a:r>
              <a:r>
                <a:rPr kumimoji="1" lang="en-US" altLang="ja-JP" dirty="0" smtClean="0"/>
                <a:t>↓</a:t>
              </a:r>
              <a:endParaRPr kumimoji="1" lang="ja-JP" altLang="en-US" dirty="0"/>
            </a:p>
          </p:txBody>
        </p:sp>
        <p:pic>
          <p:nvPicPr>
            <p:cNvPr id="4" name="図 3"/>
            <p:cNvPicPr>
              <a:picLocks noChangeAspect="1"/>
            </p:cNvPicPr>
            <p:nvPr/>
          </p:nvPicPr>
          <p:blipFill>
            <a:blip r:embed="rId7"/>
            <a:stretch>
              <a:fillRect/>
            </a:stretch>
          </p:blipFill>
          <p:spPr>
            <a:xfrm>
              <a:off x="60474" y="4479800"/>
              <a:ext cx="3164746" cy="2105435"/>
            </a:xfrm>
            <a:prstGeom prst="rect">
              <a:avLst/>
            </a:prstGeom>
          </p:spPr>
        </p:pic>
        <p:sp>
          <p:nvSpPr>
            <p:cNvPr id="6" name="テキスト ボックス 5"/>
            <p:cNvSpPr txBox="1"/>
            <p:nvPr/>
          </p:nvSpPr>
          <p:spPr>
            <a:xfrm>
              <a:off x="60474" y="6308236"/>
              <a:ext cx="1836410" cy="276999"/>
            </a:xfrm>
            <a:prstGeom prst="rect">
              <a:avLst/>
            </a:prstGeom>
            <a:noFill/>
          </p:spPr>
          <p:txBody>
            <a:bodyPr wrap="none" rtlCol="0">
              <a:spAutoFit/>
            </a:bodyPr>
            <a:lstStyle/>
            <a:p>
              <a:r>
                <a:rPr lang="en-US" altLang="ja-JP" sz="1200" dirty="0">
                  <a:solidFill>
                    <a:schemeClr val="bg1">
                      <a:lumMod val="65000"/>
                    </a:schemeClr>
                  </a:solidFill>
                </a:rPr>
                <a:t>Dominick Reuter-REUTERS</a:t>
              </a:r>
              <a:endParaRPr kumimoji="1" lang="ja-JP" altLang="en-US" sz="1200" dirty="0">
                <a:solidFill>
                  <a:schemeClr val="bg1">
                    <a:lumMod val="65000"/>
                  </a:schemeClr>
                </a:solidFill>
              </a:endParaRPr>
            </a:p>
          </p:txBody>
        </p:sp>
      </p:grpSp>
    </p:spTree>
    <p:extLst>
      <p:ext uri="{BB962C8B-B14F-4D97-AF65-F5344CB8AC3E}">
        <p14:creationId xmlns:p14="http://schemas.microsoft.com/office/powerpoint/2010/main" val="8435462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descr="hs-2006-23-a-1280x800_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063" y="-530820"/>
            <a:ext cx="12034440" cy="7521525"/>
          </a:xfrm>
          <a:prstGeom prst="rect">
            <a:avLst/>
          </a:prstGeom>
        </p:spPr>
      </p:pic>
      <p:sp>
        <p:nvSpPr>
          <p:cNvPr id="6" name="テキスト ボックス 5"/>
          <p:cNvSpPr txBox="1"/>
          <p:nvPr/>
        </p:nvSpPr>
        <p:spPr>
          <a:xfrm>
            <a:off x="851487" y="1621450"/>
            <a:ext cx="7263527" cy="461665"/>
          </a:xfrm>
          <a:prstGeom prst="rect">
            <a:avLst/>
          </a:prstGeom>
          <a:solidFill>
            <a:schemeClr val="bg1">
              <a:alpha val="50000"/>
            </a:schemeClr>
          </a:solidFill>
        </p:spPr>
        <p:txBody>
          <a:bodyPr wrap="none" rtlCol="0">
            <a:spAutoFit/>
          </a:bodyPr>
          <a:lstStyle/>
          <a:p>
            <a:r>
              <a:rPr kumimoji="1" lang="ja-JP" altLang="en-US" sz="2400" dirty="0" smtClean="0">
                <a:solidFill>
                  <a:schemeClr val="bg1"/>
                </a:solidFill>
                <a:latin typeface="ヒラギノ角ゴ Pro W3"/>
                <a:ea typeface="ヒラギノ角ゴ Pro W3"/>
                <a:cs typeface="ヒラギノ角ゴ Pro W3"/>
              </a:rPr>
              <a:t>宇宙の歴史は、多様性と複雑性が増大してきた歴史</a:t>
            </a:r>
            <a:endParaRPr kumimoji="1" lang="ja-JP" altLang="en-US" sz="2400" dirty="0">
              <a:solidFill>
                <a:schemeClr val="bg1"/>
              </a:solidFill>
              <a:latin typeface="ヒラギノ角ゴ Pro W3"/>
              <a:ea typeface="ヒラギノ角ゴ Pro W3"/>
              <a:cs typeface="ヒラギノ角ゴ Pro W3"/>
            </a:endParaRPr>
          </a:p>
        </p:txBody>
      </p:sp>
      <p:sp>
        <p:nvSpPr>
          <p:cNvPr id="3" name="テキスト ボックス 2"/>
          <p:cNvSpPr txBox="1"/>
          <p:nvPr/>
        </p:nvSpPr>
        <p:spPr>
          <a:xfrm>
            <a:off x="3229281" y="796228"/>
            <a:ext cx="184666" cy="369332"/>
          </a:xfrm>
          <a:prstGeom prst="rect">
            <a:avLst/>
          </a:prstGeom>
          <a:noFill/>
        </p:spPr>
        <p:txBody>
          <a:bodyPr wrap="none" rtlCol="0">
            <a:spAutoFit/>
          </a:bodyPr>
          <a:lstStyle/>
          <a:p>
            <a:endParaRPr kumimoji="1" lang="ja-JP" altLang="en-US" dirty="0"/>
          </a:p>
        </p:txBody>
      </p:sp>
      <p:sp>
        <p:nvSpPr>
          <p:cNvPr id="7" name="テキスト ボックス 6"/>
          <p:cNvSpPr txBox="1"/>
          <p:nvPr/>
        </p:nvSpPr>
        <p:spPr>
          <a:xfrm>
            <a:off x="395863" y="3961303"/>
            <a:ext cx="8290937" cy="461665"/>
          </a:xfrm>
          <a:prstGeom prst="rect">
            <a:avLst/>
          </a:prstGeom>
          <a:solidFill>
            <a:schemeClr val="bg1">
              <a:alpha val="50000"/>
            </a:schemeClr>
          </a:solidFill>
        </p:spPr>
        <p:txBody>
          <a:bodyPr wrap="square" rtlCol="0">
            <a:spAutoFit/>
          </a:bodyPr>
          <a:lstStyle/>
          <a:p>
            <a:r>
              <a:rPr kumimoji="1" lang="ja-JP" altLang="en-US" sz="2400" dirty="0" smtClean="0">
                <a:solidFill>
                  <a:schemeClr val="bg1"/>
                </a:solidFill>
                <a:latin typeface="ヒラギノ角ゴ Pro W3"/>
                <a:ea typeface="ヒラギノ角ゴ Pro W3"/>
                <a:cs typeface="ヒラギノ角ゴ Pro W3"/>
              </a:rPr>
              <a:t>「歴史がこうだった」と「私たちもそうあるべき」</a:t>
            </a:r>
            <a:r>
              <a:rPr lang="ja-JP" altLang="en-US" sz="2400" dirty="0" smtClean="0">
                <a:solidFill>
                  <a:schemeClr val="bg1"/>
                </a:solidFill>
                <a:latin typeface="ヒラギノ角ゴ Pro W3"/>
                <a:ea typeface="ヒラギノ角ゴ Pro W3"/>
                <a:cs typeface="ヒラギノ角ゴ Pro W3"/>
              </a:rPr>
              <a:t>は違う</a:t>
            </a:r>
            <a:endParaRPr kumimoji="1" lang="ja-JP" altLang="en-US" sz="2400" dirty="0">
              <a:solidFill>
                <a:schemeClr val="bg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384928238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3600" dirty="0" smtClean="0"/>
              <a:t>カンブリア紀爆発と生命の多様化</a:t>
            </a:r>
            <a:endParaRPr kumimoji="1" lang="ja-JP" altLang="en-US" sz="3600" dirty="0"/>
          </a:p>
        </p:txBody>
      </p:sp>
      <p:pic>
        <p:nvPicPr>
          <p:cNvPr id="4" name="Picture 2" descr="34"/>
          <p:cNvPicPr>
            <a:picLocks noChangeAspect="1" noChangeArrowheads="1"/>
          </p:cNvPicPr>
          <p:nvPr/>
        </p:nvPicPr>
        <p:blipFill>
          <a:blip r:embed="rId2"/>
          <a:srcRect/>
          <a:stretch>
            <a:fillRect/>
          </a:stretch>
        </p:blipFill>
        <p:spPr bwMode="auto">
          <a:xfrm>
            <a:off x="457200" y="1713030"/>
            <a:ext cx="7883101" cy="5144970"/>
          </a:xfrm>
          <a:prstGeom prst="rect">
            <a:avLst/>
          </a:prstGeom>
          <a:noFill/>
          <a:ln w="9525">
            <a:noFill/>
            <a:miter lim="800000"/>
            <a:headEnd/>
            <a:tailEnd/>
          </a:ln>
        </p:spPr>
      </p:pic>
      <p:pic>
        <p:nvPicPr>
          <p:cNvPr id="5" name="図 4"/>
          <p:cNvPicPr>
            <a:picLocks noChangeAspect="1"/>
          </p:cNvPicPr>
          <p:nvPr/>
        </p:nvPicPr>
        <p:blipFill>
          <a:blip r:embed="rId3"/>
          <a:stretch>
            <a:fillRect/>
          </a:stretch>
        </p:blipFill>
        <p:spPr>
          <a:xfrm>
            <a:off x="195598" y="1417638"/>
            <a:ext cx="2295504" cy="1721628"/>
          </a:xfrm>
          <a:prstGeom prst="rect">
            <a:avLst/>
          </a:prstGeom>
        </p:spPr>
      </p:pic>
    </p:spTree>
    <p:extLst>
      <p:ext uri="{BB962C8B-B14F-4D97-AF65-F5344CB8AC3E}">
        <p14:creationId xmlns:p14="http://schemas.microsoft.com/office/powerpoint/2010/main" val="20078187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156691" y="2082542"/>
            <a:ext cx="6777006" cy="4615656"/>
          </a:xfrm>
          <a:prstGeom prst="rect">
            <a:avLst/>
          </a:prstGeom>
        </p:spPr>
      </p:pic>
      <p:pic>
        <p:nvPicPr>
          <p:cNvPr id="5" name="図 4"/>
          <p:cNvPicPr>
            <a:picLocks noChangeAspect="1"/>
          </p:cNvPicPr>
          <p:nvPr/>
        </p:nvPicPr>
        <p:blipFill>
          <a:blip r:embed="rId3"/>
          <a:stretch>
            <a:fillRect/>
          </a:stretch>
        </p:blipFill>
        <p:spPr>
          <a:xfrm>
            <a:off x="379675" y="93392"/>
            <a:ext cx="2295504" cy="1721628"/>
          </a:xfrm>
          <a:prstGeom prst="rect">
            <a:avLst/>
          </a:prstGeom>
        </p:spPr>
      </p:pic>
      <p:pic>
        <p:nvPicPr>
          <p:cNvPr id="6" name="図 5"/>
          <p:cNvPicPr>
            <a:picLocks noChangeAspect="1"/>
          </p:cNvPicPr>
          <p:nvPr/>
        </p:nvPicPr>
        <p:blipFill>
          <a:blip r:embed="rId4"/>
          <a:stretch>
            <a:fillRect/>
          </a:stretch>
        </p:blipFill>
        <p:spPr>
          <a:xfrm>
            <a:off x="3126310" y="312366"/>
            <a:ext cx="2395985" cy="1429034"/>
          </a:xfrm>
          <a:prstGeom prst="rect">
            <a:avLst/>
          </a:prstGeom>
        </p:spPr>
      </p:pic>
      <p:pic>
        <p:nvPicPr>
          <p:cNvPr id="7" name="図 6"/>
          <p:cNvPicPr>
            <a:picLocks noChangeAspect="1"/>
          </p:cNvPicPr>
          <p:nvPr/>
        </p:nvPicPr>
        <p:blipFill>
          <a:blip r:embed="rId5"/>
          <a:stretch>
            <a:fillRect/>
          </a:stretch>
        </p:blipFill>
        <p:spPr>
          <a:xfrm rot="5400000">
            <a:off x="6403415" y="-230269"/>
            <a:ext cx="1701185" cy="2389392"/>
          </a:xfrm>
          <a:prstGeom prst="rect">
            <a:avLst/>
          </a:prstGeom>
        </p:spPr>
      </p:pic>
    </p:spTree>
    <p:extLst>
      <p:ext uri="{BB962C8B-B14F-4D97-AF65-F5344CB8AC3E}">
        <p14:creationId xmlns:p14="http://schemas.microsoft.com/office/powerpoint/2010/main" val="39616914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図 3" descr="Earth_GPN-2000-00113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6932" y="2298727"/>
            <a:ext cx="1991525" cy="1991525"/>
          </a:xfrm>
          <a:prstGeom prst="rect">
            <a:avLst/>
          </a:prstGeom>
        </p:spPr>
      </p:pic>
      <p:sp>
        <p:nvSpPr>
          <p:cNvPr id="5" name="タイトル 1"/>
          <p:cNvSpPr txBox="1">
            <a:spLocks/>
          </p:cNvSpPr>
          <p:nvPr/>
        </p:nvSpPr>
        <p:spPr>
          <a:xfrm>
            <a:off x="387350" y="857250"/>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kumimoji="1" sz="4400" b="0" i="0" kern="1200">
                <a:solidFill>
                  <a:schemeClr val="tx1"/>
                </a:solidFill>
                <a:latin typeface="ヒラギノ角ゴ Pro W3"/>
                <a:ea typeface="ヒラギノ角ゴ Pro W3"/>
                <a:cs typeface="ヒラギノ角ゴ Pro W3"/>
              </a:defRPr>
            </a:lvl1pPr>
          </a:lstStyle>
          <a:p>
            <a:r>
              <a:rPr lang="en-US" altLang="ja-JP" sz="2800" dirty="0" smtClean="0">
                <a:solidFill>
                  <a:schemeClr val="accent1">
                    <a:lumMod val="20000"/>
                    <a:lumOff val="80000"/>
                  </a:schemeClr>
                </a:solidFill>
              </a:rPr>
              <a:t>The Blue Marble (Apollo 17)</a:t>
            </a:r>
            <a:endParaRPr lang="ja-JP" altLang="en-US" sz="2800" dirty="0">
              <a:solidFill>
                <a:schemeClr val="accent1">
                  <a:lumMod val="20000"/>
                  <a:lumOff val="80000"/>
                </a:schemeClr>
              </a:solidFill>
            </a:endParaRPr>
          </a:p>
        </p:txBody>
      </p:sp>
      <p:sp>
        <p:nvSpPr>
          <p:cNvPr id="6" name="テキスト ボックス 5"/>
          <p:cNvSpPr txBox="1"/>
          <p:nvPr/>
        </p:nvSpPr>
        <p:spPr>
          <a:xfrm>
            <a:off x="387350" y="5116468"/>
            <a:ext cx="4108817" cy="923330"/>
          </a:xfrm>
          <a:prstGeom prst="rect">
            <a:avLst/>
          </a:prstGeom>
          <a:noFill/>
        </p:spPr>
        <p:txBody>
          <a:bodyPr wrap="none" rtlCol="0">
            <a:spAutoFit/>
          </a:bodyPr>
          <a:lstStyle/>
          <a:p>
            <a:r>
              <a:rPr kumimoji="1" lang="ja-JP" altLang="en-US" dirty="0" smtClean="0">
                <a:solidFill>
                  <a:srgbClr val="DBEEF4"/>
                </a:solidFill>
                <a:latin typeface="ヒラギノ角ゴ Pro W3"/>
                <a:ea typeface="ヒラギノ角ゴ Pro W3"/>
                <a:cs typeface="ヒラギノ角ゴ Pro W3"/>
              </a:rPr>
              <a:t>「宇宙から見れば国境など見えない」　</a:t>
            </a:r>
            <a:endParaRPr kumimoji="1" lang="en-US" altLang="ja-JP" dirty="0" smtClean="0">
              <a:solidFill>
                <a:srgbClr val="DBEEF4"/>
              </a:solidFill>
              <a:latin typeface="ヒラギノ角ゴ Pro W3"/>
              <a:ea typeface="ヒラギノ角ゴ Pro W3"/>
              <a:cs typeface="ヒラギノ角ゴ Pro W3"/>
            </a:endParaRPr>
          </a:p>
          <a:p>
            <a:r>
              <a:rPr kumimoji="1" lang="ja-JP" altLang="en-US" dirty="0" smtClean="0">
                <a:solidFill>
                  <a:srgbClr val="DBEEF4"/>
                </a:solidFill>
                <a:latin typeface="ヒラギノ角ゴ Pro W3"/>
                <a:ea typeface="ヒラギノ角ゴ Pro W3"/>
                <a:cs typeface="ヒラギノ角ゴ Pro W3"/>
              </a:rPr>
              <a:t>　宇宙船地球号</a:t>
            </a:r>
            <a:endParaRPr kumimoji="1" lang="en-US" altLang="ja-JP" dirty="0" smtClean="0">
              <a:solidFill>
                <a:srgbClr val="DBEEF4"/>
              </a:solidFill>
              <a:latin typeface="ヒラギノ角ゴ Pro W3"/>
              <a:ea typeface="ヒラギノ角ゴ Pro W3"/>
              <a:cs typeface="ヒラギノ角ゴ Pro W3"/>
            </a:endParaRPr>
          </a:p>
          <a:p>
            <a:r>
              <a:rPr lang="ja-JP" altLang="en-US" dirty="0" smtClean="0">
                <a:solidFill>
                  <a:srgbClr val="DBEEF4"/>
                </a:solidFill>
                <a:latin typeface="ヒラギノ角ゴ Pro W3"/>
                <a:ea typeface="ヒラギノ角ゴ Pro W3"/>
                <a:cs typeface="ヒラギノ角ゴ Pro W3"/>
              </a:rPr>
              <a:t>　国際協力、世界市民</a:t>
            </a:r>
            <a:endParaRPr kumimoji="1" lang="ja-JP" altLang="en-US" dirty="0">
              <a:solidFill>
                <a:srgbClr val="DBEEF4"/>
              </a:solidFill>
              <a:latin typeface="ヒラギノ角ゴ Pro W3"/>
              <a:ea typeface="ヒラギノ角ゴ Pro W3"/>
              <a:cs typeface="ヒラギノ角ゴ Pro W3"/>
            </a:endParaRPr>
          </a:p>
        </p:txBody>
      </p:sp>
      <p:sp>
        <p:nvSpPr>
          <p:cNvPr id="7" name="テキスト ボックス 6"/>
          <p:cNvSpPr txBox="1"/>
          <p:nvPr/>
        </p:nvSpPr>
        <p:spPr>
          <a:xfrm>
            <a:off x="5937102" y="5116468"/>
            <a:ext cx="1582484" cy="646331"/>
          </a:xfrm>
          <a:prstGeom prst="rect">
            <a:avLst/>
          </a:prstGeom>
          <a:noFill/>
        </p:spPr>
        <p:txBody>
          <a:bodyPr wrap="none" rtlCol="0">
            <a:spAutoFit/>
          </a:bodyPr>
          <a:lstStyle/>
          <a:p>
            <a:r>
              <a:rPr lang="ja-JP" altLang="en-US" dirty="0" smtClean="0">
                <a:solidFill>
                  <a:srgbClr val="DBEEF4"/>
                </a:solidFill>
                <a:latin typeface="ヒラギノ角ゴ Pro W3"/>
                <a:ea typeface="ヒラギノ角ゴ Pro W3"/>
                <a:cs typeface="ヒラギノ角ゴ Pro W3"/>
              </a:rPr>
              <a:t>グローバル化</a:t>
            </a:r>
            <a:endParaRPr lang="en-US" altLang="ja-JP" dirty="0" smtClean="0">
              <a:solidFill>
                <a:srgbClr val="DBEEF4"/>
              </a:solidFill>
              <a:latin typeface="ヒラギノ角ゴ Pro W3"/>
              <a:ea typeface="ヒラギノ角ゴ Pro W3"/>
              <a:cs typeface="ヒラギノ角ゴ Pro W3"/>
            </a:endParaRPr>
          </a:p>
          <a:p>
            <a:r>
              <a:rPr kumimoji="1" lang="ja-JP" altLang="en-US" dirty="0" smtClean="0">
                <a:solidFill>
                  <a:srgbClr val="DBEEF4"/>
                </a:solidFill>
                <a:latin typeface="ヒラギノ角ゴ Pro W3"/>
                <a:ea typeface="ヒラギノ角ゴ Pro W3"/>
                <a:cs typeface="ヒラギノ角ゴ Pro W3"/>
              </a:rPr>
              <a:t>文化の画一化</a:t>
            </a:r>
            <a:endParaRPr kumimoji="1" lang="ja-JP" altLang="en-US" dirty="0">
              <a:solidFill>
                <a:srgbClr val="DBEEF4"/>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00990100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2252976"/>
            <a:ext cx="5514943" cy="2748796"/>
          </a:xfrm>
        </p:spPr>
        <p:txBody>
          <a:bodyPr>
            <a:normAutofit fontScale="92500" lnSpcReduction="10000"/>
          </a:bodyPr>
          <a:lstStyle/>
          <a:p>
            <a:pPr marL="0" indent="0">
              <a:buNone/>
            </a:pPr>
            <a:r>
              <a:rPr lang="ja-JP" altLang="en-US" sz="2400" dirty="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a:t>
            </a:r>
            <a:r>
              <a:rPr lang="ja-JP" altLang="en-US" sz="2400" dirty="0" smtClean="0"/>
              <a:t>時代</a:t>
            </a:r>
            <a:endParaRPr lang="en-US" altLang="ja-JP" sz="2400" dirty="0" smtClean="0"/>
          </a:p>
          <a:p>
            <a:pPr marL="0" indent="0">
              <a:buNone/>
            </a:pPr>
            <a:endParaRPr lang="en-US" altLang="ja-JP" sz="2000" dirty="0"/>
          </a:p>
          <a:p>
            <a:pPr marL="0" indent="0">
              <a:buNone/>
            </a:pPr>
            <a:r>
              <a:rPr lang="ja-JP" altLang="en-US" sz="2000" dirty="0" smtClean="0"/>
              <a:t>レヴィ＝ストロース講義（平凡社ライブラリー）</a:t>
            </a:r>
            <a:r>
              <a:rPr lang="en-US" altLang="ja-JP" sz="2000" dirty="0" smtClean="0"/>
              <a:t> </a:t>
            </a:r>
            <a:endParaRPr lang="en-US" altLang="ja-JP" sz="2000" dirty="0"/>
          </a:p>
        </p:txBody>
      </p:sp>
      <p:pic>
        <p:nvPicPr>
          <p:cNvPr id="4" name="図 3"/>
          <p:cNvPicPr>
            <a:picLocks noChangeAspect="1"/>
          </p:cNvPicPr>
          <p:nvPr/>
        </p:nvPicPr>
        <p:blipFill>
          <a:blip r:embed="rId2"/>
          <a:stretch>
            <a:fillRect/>
          </a:stretch>
        </p:blipFill>
        <p:spPr>
          <a:xfrm>
            <a:off x="6144291" y="2359480"/>
            <a:ext cx="2831054" cy="1882651"/>
          </a:xfrm>
          <a:prstGeom prst="rect">
            <a:avLst/>
          </a:prstGeom>
        </p:spPr>
      </p:pic>
    </p:spTree>
    <p:extLst>
      <p:ext uri="{BB962C8B-B14F-4D97-AF65-F5344CB8AC3E}">
        <p14:creationId xmlns:p14="http://schemas.microsoft.com/office/powerpoint/2010/main" val="393600934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3048000" y="1905000"/>
            <a:ext cx="3048000" cy="3048000"/>
          </a:xfrm>
          <a:prstGeom prst="rect">
            <a:avLst/>
          </a:prstGeom>
        </p:spPr>
      </p:pic>
      <p:sp>
        <p:nvSpPr>
          <p:cNvPr id="3" name="テキスト ボックス 2"/>
          <p:cNvSpPr txBox="1"/>
          <p:nvPr/>
        </p:nvSpPr>
        <p:spPr>
          <a:xfrm>
            <a:off x="3048000" y="5953720"/>
            <a:ext cx="3262432" cy="461665"/>
          </a:xfrm>
          <a:prstGeom prst="rect">
            <a:avLst/>
          </a:prstGeom>
          <a:noFill/>
        </p:spPr>
        <p:txBody>
          <a:bodyPr wrap="none" rtlCol="0">
            <a:spAutoFit/>
          </a:bodyPr>
          <a:lstStyle/>
          <a:p>
            <a:r>
              <a:rPr kumimoji="1" lang="ja-JP" altLang="en-US" sz="2400" dirty="0" smtClean="0">
                <a:solidFill>
                  <a:srgbClr val="DBEEF4"/>
                </a:solidFill>
                <a:latin typeface="ヒラギノ角ゴ Pro W3"/>
                <a:ea typeface="ヒラギノ角ゴ Pro W3"/>
                <a:cs typeface="ヒラギノ角ゴ Pro W3"/>
              </a:rPr>
              <a:t>地球を離れればいい？</a:t>
            </a:r>
            <a:endParaRPr kumimoji="1" lang="ja-JP" altLang="en-US" sz="2400" dirty="0">
              <a:solidFill>
                <a:srgbClr val="DBEEF4"/>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699215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smtClean="0"/>
              <a:t>宇宙へ移住するとすればそれは誰か？</a:t>
            </a:r>
            <a:endParaRPr lang="ja-JP" altLang="en-US" sz="2800" dirty="0"/>
          </a:p>
        </p:txBody>
      </p:sp>
      <p:graphicFrame>
        <p:nvGraphicFramePr>
          <p:cNvPr id="9" name="表 8"/>
          <p:cNvGraphicFramePr>
            <a:graphicFrameLocks noGrp="1"/>
          </p:cNvGraphicFramePr>
          <p:nvPr>
            <p:extLst>
              <p:ext uri="{D42A27DB-BD31-4B8C-83A1-F6EECF244321}">
                <p14:modId xmlns:p14="http://schemas.microsoft.com/office/powerpoint/2010/main" val="437264960"/>
              </p:ext>
            </p:extLst>
          </p:nvPr>
        </p:nvGraphicFramePr>
        <p:xfrm>
          <a:off x="280060" y="1763901"/>
          <a:ext cx="8578380" cy="4837839"/>
        </p:xfrm>
        <a:graphic>
          <a:graphicData uri="http://schemas.openxmlformats.org/drawingml/2006/table">
            <a:tbl>
              <a:tblPr firstRow="1" bandRow="1">
                <a:tableStyleId>{5C22544A-7EE6-4342-B048-85BDC9FD1C3A}</a:tableStyleId>
              </a:tblPr>
              <a:tblGrid>
                <a:gridCol w="1715676"/>
                <a:gridCol w="1715676"/>
                <a:gridCol w="1715676"/>
                <a:gridCol w="1715676"/>
                <a:gridCol w="1715676"/>
              </a:tblGrid>
              <a:tr h="680439">
                <a:tc>
                  <a:txBody>
                    <a:bodyPr/>
                    <a:lstStyle/>
                    <a:p>
                      <a:endParaRPr kumimoji="1" lang="ja-JP" altLang="en-US" dirty="0"/>
                    </a:p>
                  </a:txBody>
                  <a:tcPr>
                    <a:solidFill>
                      <a:schemeClr val="accent3">
                        <a:lumMod val="75000"/>
                      </a:schemeClr>
                    </a:solidFill>
                  </a:tcPr>
                </a:tc>
                <a:tc>
                  <a:txBody>
                    <a:bodyPr/>
                    <a:lstStyle/>
                    <a:p>
                      <a:r>
                        <a:rPr kumimoji="1" lang="ja-JP" altLang="en-US" sz="2000" dirty="0" smtClean="0"/>
                        <a:t>メイフラワー号</a:t>
                      </a:r>
                      <a:endParaRPr kumimoji="1" lang="ja-JP" altLang="en-US" sz="2000" dirty="0"/>
                    </a:p>
                  </a:txBody>
                  <a:tcPr>
                    <a:solidFill>
                      <a:schemeClr val="accent3">
                        <a:lumMod val="75000"/>
                      </a:schemeClr>
                    </a:solidFill>
                  </a:tcPr>
                </a:tc>
                <a:tc>
                  <a:txBody>
                    <a:bodyPr/>
                    <a:lstStyle/>
                    <a:p>
                      <a:r>
                        <a:rPr kumimoji="1" lang="ja-JP" altLang="en-US" sz="2000" dirty="0" smtClean="0"/>
                        <a:t>モルモン教徒</a:t>
                      </a:r>
                      <a:endParaRPr kumimoji="1" lang="ja-JP" altLang="en-US" sz="2000" dirty="0"/>
                    </a:p>
                  </a:txBody>
                  <a:tcPr>
                    <a:solidFill>
                      <a:schemeClr val="accent3">
                        <a:lumMod val="75000"/>
                      </a:schemeClr>
                    </a:solidFill>
                  </a:tcPr>
                </a:tc>
                <a:tc>
                  <a:txBody>
                    <a:bodyPr/>
                    <a:lstStyle/>
                    <a:p>
                      <a:r>
                        <a:rPr kumimoji="1" lang="ja-JP" altLang="en-US" sz="2000" dirty="0" smtClean="0"/>
                        <a:t>巨大宇宙コロニー</a:t>
                      </a:r>
                      <a:endParaRPr kumimoji="1" lang="ja-JP" altLang="en-US" sz="2000" dirty="0"/>
                    </a:p>
                  </a:txBody>
                  <a:tcPr>
                    <a:solidFill>
                      <a:schemeClr val="accent3">
                        <a:lumMod val="75000"/>
                      </a:schemeClr>
                    </a:solidFill>
                  </a:tcPr>
                </a:tc>
                <a:tc>
                  <a:txBody>
                    <a:bodyPr/>
                    <a:lstStyle/>
                    <a:p>
                      <a:r>
                        <a:rPr kumimoji="1" lang="ja-JP" altLang="en-US" sz="2000" dirty="0" smtClean="0"/>
                        <a:t>小惑星への移住</a:t>
                      </a:r>
                      <a:endParaRPr kumimoji="1" lang="ja-JP" altLang="en-US" sz="2000" dirty="0"/>
                    </a:p>
                  </a:txBody>
                  <a:tcPr>
                    <a:solidFill>
                      <a:schemeClr val="accent3">
                        <a:lumMod val="75000"/>
                      </a:schemeClr>
                    </a:solidFill>
                  </a:tcPr>
                </a:tc>
              </a:tr>
              <a:tr h="576293">
                <a:tc>
                  <a:txBody>
                    <a:bodyPr/>
                    <a:lstStyle/>
                    <a:p>
                      <a:r>
                        <a:rPr kumimoji="1" lang="ja-JP" altLang="en-US" sz="2000" dirty="0" smtClean="0"/>
                        <a:t>年</a:t>
                      </a:r>
                      <a:endParaRPr kumimoji="1" lang="ja-JP" altLang="en-US" sz="2000" dirty="0"/>
                    </a:p>
                  </a:txBody>
                  <a:tcPr/>
                </a:tc>
                <a:tc>
                  <a:txBody>
                    <a:bodyPr/>
                    <a:lstStyle/>
                    <a:p>
                      <a:r>
                        <a:rPr kumimoji="1" lang="en-US" altLang="ja-JP" sz="2000" dirty="0" smtClean="0"/>
                        <a:t>1620</a:t>
                      </a:r>
                      <a:endParaRPr kumimoji="1" lang="ja-JP" altLang="en-US" sz="2000" dirty="0"/>
                    </a:p>
                  </a:txBody>
                  <a:tcPr/>
                </a:tc>
                <a:tc>
                  <a:txBody>
                    <a:bodyPr/>
                    <a:lstStyle/>
                    <a:p>
                      <a:r>
                        <a:rPr kumimoji="1" lang="en-US" altLang="ja-JP" sz="2000" dirty="0" smtClean="0"/>
                        <a:t>1847</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2???</a:t>
                      </a:r>
                      <a:endParaRPr kumimoji="1" lang="ja-JP" altLang="en-US" sz="2000" dirty="0"/>
                    </a:p>
                  </a:txBody>
                  <a:tcPr/>
                </a:tc>
              </a:tr>
              <a:tr h="576293">
                <a:tc>
                  <a:txBody>
                    <a:bodyPr/>
                    <a:lstStyle/>
                    <a:p>
                      <a:r>
                        <a:rPr kumimoji="1" lang="ja-JP" altLang="en-US" sz="2000" dirty="0" smtClean="0"/>
                        <a:t>人数</a:t>
                      </a:r>
                      <a:endParaRPr kumimoji="1" lang="ja-JP" altLang="en-US" sz="2000" dirty="0"/>
                    </a:p>
                  </a:txBody>
                  <a:tcPr/>
                </a:tc>
                <a:tc>
                  <a:txBody>
                    <a:bodyPr/>
                    <a:lstStyle/>
                    <a:p>
                      <a:r>
                        <a:rPr kumimoji="1" lang="en-US" altLang="ja-JP" sz="2000" dirty="0" smtClean="0"/>
                        <a:t>103</a:t>
                      </a:r>
                      <a:endParaRPr kumimoji="1" lang="ja-JP" altLang="en-US" sz="2000" dirty="0"/>
                    </a:p>
                  </a:txBody>
                  <a:tcPr/>
                </a:tc>
                <a:tc>
                  <a:txBody>
                    <a:bodyPr/>
                    <a:lstStyle/>
                    <a:p>
                      <a:r>
                        <a:rPr kumimoji="1" lang="en-US" altLang="ja-JP" sz="2000" dirty="0" smtClean="0"/>
                        <a:t>1,891</a:t>
                      </a:r>
                      <a:endParaRPr kumimoji="1" lang="ja-JP" altLang="en-US" sz="2000" dirty="0"/>
                    </a:p>
                  </a:txBody>
                  <a:tcPr/>
                </a:tc>
                <a:tc>
                  <a:txBody>
                    <a:bodyPr/>
                    <a:lstStyle/>
                    <a:p>
                      <a:r>
                        <a:rPr kumimoji="1" lang="en-US" altLang="ja-JP" sz="2000" dirty="0" smtClean="0"/>
                        <a:t>10,000</a:t>
                      </a:r>
                      <a:endParaRPr kumimoji="1" lang="ja-JP" altLang="en-US" sz="2000" dirty="0"/>
                    </a:p>
                  </a:txBody>
                  <a:tcPr/>
                </a:tc>
                <a:tc>
                  <a:txBody>
                    <a:bodyPr/>
                    <a:lstStyle/>
                    <a:p>
                      <a:r>
                        <a:rPr kumimoji="1" lang="en-US" altLang="ja-JP" sz="2000" dirty="0" smtClean="0"/>
                        <a:t>23</a:t>
                      </a:r>
                      <a:endParaRPr kumimoji="1" lang="ja-JP" altLang="en-US" sz="2000" dirty="0"/>
                    </a:p>
                  </a:txBody>
                  <a:tcPr/>
                </a:tc>
              </a:tr>
              <a:tr h="576293">
                <a:tc>
                  <a:txBody>
                    <a:bodyPr/>
                    <a:lstStyle/>
                    <a:p>
                      <a:r>
                        <a:rPr kumimoji="1" lang="ja-JP" altLang="en-US" sz="2000" dirty="0" smtClean="0"/>
                        <a:t>積荷（トン）</a:t>
                      </a:r>
                      <a:endParaRPr kumimoji="1" lang="ja-JP" altLang="en-US" sz="2000" dirty="0"/>
                    </a:p>
                  </a:txBody>
                  <a:tcPr/>
                </a:tc>
                <a:tc>
                  <a:txBody>
                    <a:bodyPr/>
                    <a:lstStyle/>
                    <a:p>
                      <a:r>
                        <a:rPr kumimoji="1" lang="en-US" altLang="ja-JP" sz="2000" dirty="0" smtClean="0"/>
                        <a:t>180</a:t>
                      </a:r>
                      <a:endParaRPr kumimoji="1" lang="ja-JP" altLang="en-US" sz="2000" dirty="0"/>
                    </a:p>
                  </a:txBody>
                  <a:tcPr/>
                </a:tc>
                <a:tc>
                  <a:txBody>
                    <a:bodyPr/>
                    <a:lstStyle/>
                    <a:p>
                      <a:r>
                        <a:rPr kumimoji="1" lang="en-US" altLang="ja-JP" sz="2000" dirty="0" smtClean="0"/>
                        <a:t>3,500</a:t>
                      </a:r>
                      <a:endParaRPr kumimoji="1" lang="ja-JP" altLang="en-US" sz="2000" dirty="0"/>
                    </a:p>
                  </a:txBody>
                  <a:tcPr/>
                </a:tc>
                <a:tc>
                  <a:txBody>
                    <a:bodyPr/>
                    <a:lstStyle/>
                    <a:p>
                      <a:r>
                        <a:rPr kumimoji="1" lang="en-US" altLang="ja-JP" sz="2000" dirty="0" smtClean="0"/>
                        <a:t>3.6 million</a:t>
                      </a:r>
                      <a:endParaRPr kumimoji="1" lang="ja-JP" altLang="en-US" sz="2000" dirty="0"/>
                    </a:p>
                  </a:txBody>
                  <a:tcPr/>
                </a:tc>
                <a:tc>
                  <a:txBody>
                    <a:bodyPr/>
                    <a:lstStyle/>
                    <a:p>
                      <a:r>
                        <a:rPr kumimoji="1" lang="en-US" altLang="ja-JP" sz="2000" dirty="0" smtClean="0"/>
                        <a:t>50</a:t>
                      </a:r>
                      <a:endParaRPr kumimoji="1" lang="ja-JP" altLang="en-US" sz="2000" dirty="0"/>
                    </a:p>
                  </a:txBody>
                  <a:tcPr/>
                </a:tc>
              </a:tr>
              <a:tr h="576293">
                <a:tc>
                  <a:txBody>
                    <a:bodyPr/>
                    <a:lstStyle/>
                    <a:p>
                      <a:r>
                        <a:rPr kumimoji="1" lang="ja-JP" altLang="en-US" sz="2000" dirty="0" smtClean="0"/>
                        <a:t>費用</a:t>
                      </a:r>
                      <a:r>
                        <a:rPr kumimoji="1" lang="en-US" altLang="ja-JP" sz="2000" dirty="0" smtClean="0"/>
                        <a:t>(1975</a:t>
                      </a:r>
                      <a:r>
                        <a:rPr kumimoji="1" lang="ja-JP" altLang="en-US" sz="2000" dirty="0" smtClean="0"/>
                        <a:t>の米ドルで</a:t>
                      </a:r>
                      <a:r>
                        <a:rPr kumimoji="1" lang="en-US" altLang="ja-JP" sz="2000" dirty="0" smtClean="0"/>
                        <a:t>)</a:t>
                      </a:r>
                      <a:endParaRPr kumimoji="1" lang="ja-JP" altLang="en-US" sz="2000" dirty="0"/>
                    </a:p>
                  </a:txBody>
                  <a:tcPr/>
                </a:tc>
                <a:tc>
                  <a:txBody>
                    <a:bodyPr/>
                    <a:lstStyle/>
                    <a:p>
                      <a:r>
                        <a:rPr kumimoji="1" lang="en-US" altLang="ja-JP" sz="2000" dirty="0" smtClean="0"/>
                        <a:t>600</a:t>
                      </a:r>
                      <a:r>
                        <a:rPr kumimoji="1" lang="ja-JP" altLang="en-US" sz="2000" dirty="0" smtClean="0"/>
                        <a:t>万ドル</a:t>
                      </a:r>
                      <a:endParaRPr kumimoji="1" lang="ja-JP" altLang="en-US" sz="2000" dirty="0"/>
                    </a:p>
                  </a:txBody>
                  <a:tcPr/>
                </a:tc>
                <a:tc>
                  <a:txBody>
                    <a:bodyPr/>
                    <a:lstStyle/>
                    <a:p>
                      <a:r>
                        <a:rPr kumimoji="1" lang="en-US" altLang="ja-JP" sz="2000" dirty="0" smtClean="0"/>
                        <a:t>1500</a:t>
                      </a:r>
                      <a:r>
                        <a:rPr kumimoji="1" lang="ja-JP" altLang="en-US" sz="2000" dirty="0" smtClean="0"/>
                        <a:t>万ドル</a:t>
                      </a:r>
                      <a:endParaRPr kumimoji="1" lang="ja-JP" altLang="en-US" sz="2000" dirty="0"/>
                    </a:p>
                  </a:txBody>
                  <a:tcPr/>
                </a:tc>
                <a:tc>
                  <a:txBody>
                    <a:bodyPr/>
                    <a:lstStyle/>
                    <a:p>
                      <a:r>
                        <a:rPr kumimoji="1" lang="en-US" altLang="ja-JP" sz="2000" dirty="0" smtClean="0"/>
                        <a:t>1000</a:t>
                      </a:r>
                      <a:r>
                        <a:rPr kumimoji="1" lang="ja-JP" altLang="en-US" sz="2000" dirty="0" smtClean="0"/>
                        <a:t>億ドル</a:t>
                      </a:r>
                      <a:endParaRPr kumimoji="1" lang="ja-JP" altLang="en-US" sz="2000" dirty="0"/>
                    </a:p>
                  </a:txBody>
                  <a:tcPr/>
                </a:tc>
                <a:tc>
                  <a:txBody>
                    <a:bodyPr/>
                    <a:lstStyle/>
                    <a:p>
                      <a:r>
                        <a:rPr kumimoji="1" lang="en-US" altLang="ja-JP" sz="2000" dirty="0" smtClean="0"/>
                        <a:t>100</a:t>
                      </a:r>
                      <a:r>
                        <a:rPr kumimoji="1" lang="ja-JP" altLang="en-US" sz="2000" dirty="0" smtClean="0"/>
                        <a:t>万ドル</a:t>
                      </a:r>
                      <a:endParaRPr kumimoji="1" lang="ja-JP" altLang="en-US" sz="2000" dirty="0"/>
                    </a:p>
                  </a:txBody>
                  <a:tcPr/>
                </a:tc>
              </a:tr>
              <a:tr h="576293">
                <a:tc>
                  <a:txBody>
                    <a:bodyPr/>
                    <a:lstStyle/>
                    <a:p>
                      <a:r>
                        <a:rPr kumimoji="1" lang="ja-JP" altLang="en-US" sz="2000" dirty="0" smtClean="0"/>
                        <a:t>積荷</a:t>
                      </a:r>
                      <a:r>
                        <a:rPr kumimoji="1" lang="en-US" altLang="ja-JP" sz="2000" dirty="0" smtClean="0"/>
                        <a:t>1</a:t>
                      </a:r>
                      <a:r>
                        <a:rPr kumimoji="1" lang="ja-JP" altLang="en-US" sz="2000" dirty="0" smtClean="0"/>
                        <a:t>ポンドあたりの費用</a:t>
                      </a:r>
                      <a:endParaRPr kumimoji="1" lang="ja-JP" altLang="en-US" sz="2000" dirty="0"/>
                    </a:p>
                  </a:txBody>
                  <a:tcPr/>
                </a:tc>
                <a:tc>
                  <a:txBody>
                    <a:bodyPr/>
                    <a:lstStyle/>
                    <a:p>
                      <a:r>
                        <a:rPr kumimoji="1" lang="en-US" altLang="ja-JP" sz="2000" dirty="0" smtClean="0"/>
                        <a:t>$15</a:t>
                      </a:r>
                      <a:endParaRPr kumimoji="1" lang="ja-JP" altLang="en-US" sz="2000" dirty="0"/>
                    </a:p>
                  </a:txBody>
                  <a:tcPr/>
                </a:tc>
                <a:tc>
                  <a:txBody>
                    <a:bodyPr/>
                    <a:lstStyle/>
                    <a:p>
                      <a:r>
                        <a:rPr kumimoji="1" lang="en-US" altLang="ja-JP" sz="2000" dirty="0" smtClean="0"/>
                        <a:t>$2</a:t>
                      </a:r>
                      <a:endParaRPr kumimoji="1" lang="ja-JP" altLang="en-US" sz="2000" dirty="0"/>
                    </a:p>
                  </a:txBody>
                  <a:tcPr/>
                </a:tc>
                <a:tc>
                  <a:txBody>
                    <a:bodyPr/>
                    <a:lstStyle/>
                    <a:p>
                      <a:r>
                        <a:rPr kumimoji="1" lang="en-US" altLang="ja-JP" sz="2000" dirty="0" smtClean="0"/>
                        <a:t>$13</a:t>
                      </a:r>
                      <a:endParaRPr kumimoji="1" lang="ja-JP" altLang="en-US" sz="2000" dirty="0"/>
                    </a:p>
                  </a:txBody>
                  <a:tcPr/>
                </a:tc>
                <a:tc>
                  <a:txBody>
                    <a:bodyPr/>
                    <a:lstStyle/>
                    <a:p>
                      <a:r>
                        <a:rPr kumimoji="1" lang="en-US" altLang="ja-JP" sz="2000" dirty="0" smtClean="0"/>
                        <a:t>$10</a:t>
                      </a:r>
                      <a:endParaRPr kumimoji="1" lang="ja-JP" altLang="en-US" sz="2000" dirty="0"/>
                    </a:p>
                  </a:txBody>
                  <a:tcPr/>
                </a:tc>
              </a:tr>
              <a:tr h="576293">
                <a:tc>
                  <a:txBody>
                    <a:bodyPr/>
                    <a:lstStyle/>
                    <a:p>
                      <a:r>
                        <a:rPr kumimoji="1" lang="en-US" altLang="ja-JP" sz="2000" dirty="0" smtClean="0"/>
                        <a:t>1</a:t>
                      </a:r>
                      <a:r>
                        <a:rPr kumimoji="1" lang="ja-JP" altLang="en-US" sz="2000" dirty="0" smtClean="0"/>
                        <a:t>家族当たりの費用を年収で割った値</a:t>
                      </a:r>
                      <a:endParaRPr kumimoji="1" lang="ja-JP" altLang="en-US" sz="2000" dirty="0"/>
                    </a:p>
                  </a:txBody>
                  <a:tcPr/>
                </a:tc>
                <a:tc>
                  <a:txBody>
                    <a:bodyPr/>
                    <a:lstStyle/>
                    <a:p>
                      <a:r>
                        <a:rPr kumimoji="1" lang="en-US" altLang="ja-JP" sz="3200" dirty="0" smtClean="0">
                          <a:solidFill>
                            <a:srgbClr val="FF0000"/>
                          </a:solidFill>
                        </a:rPr>
                        <a:t>7.5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2.5</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1,500</a:t>
                      </a:r>
                      <a:endParaRPr kumimoji="1" lang="ja-JP" altLang="en-US" sz="3200" dirty="0">
                        <a:solidFill>
                          <a:srgbClr val="FF0000"/>
                        </a:solidFill>
                      </a:endParaRPr>
                    </a:p>
                  </a:txBody>
                  <a:tcPr/>
                </a:tc>
                <a:tc>
                  <a:txBody>
                    <a:bodyPr/>
                    <a:lstStyle/>
                    <a:p>
                      <a:r>
                        <a:rPr kumimoji="1" lang="en-US" altLang="ja-JP" sz="3200" dirty="0" smtClean="0">
                          <a:solidFill>
                            <a:srgbClr val="FF0000"/>
                          </a:solidFill>
                        </a:rPr>
                        <a:t>6</a:t>
                      </a:r>
                      <a:endParaRPr kumimoji="1" lang="ja-JP" altLang="en-US" sz="3200" dirty="0">
                        <a:solidFill>
                          <a:srgbClr val="FF0000"/>
                        </a:solidFill>
                      </a:endParaRPr>
                    </a:p>
                  </a:txBody>
                  <a:tcPr/>
                </a:tc>
              </a:tr>
            </a:tbl>
          </a:graphicData>
        </a:graphic>
      </p:graphicFrame>
      <p:sp>
        <p:nvSpPr>
          <p:cNvPr id="10" name="テキスト ボックス 9"/>
          <p:cNvSpPr txBox="1"/>
          <p:nvPr/>
        </p:nvSpPr>
        <p:spPr>
          <a:xfrm>
            <a:off x="280060" y="1286780"/>
            <a:ext cx="3991485" cy="369332"/>
          </a:xfrm>
          <a:prstGeom prst="rect">
            <a:avLst/>
          </a:prstGeom>
          <a:noFill/>
        </p:spPr>
        <p:txBody>
          <a:bodyPr wrap="none" rtlCol="0">
            <a:spAutoFit/>
          </a:bodyPr>
          <a:lstStyle/>
          <a:p>
            <a:r>
              <a:rPr lang="en-US" altLang="ja-JP" dirty="0" smtClean="0"/>
              <a:t>F..</a:t>
            </a:r>
            <a:r>
              <a:rPr kumimoji="1" lang="ja-JP" altLang="en-US" dirty="0" smtClean="0"/>
              <a:t>ダイソン「宇宙をかき乱すべきか」より</a:t>
            </a:r>
            <a:endParaRPr kumimoji="1" lang="ja-JP" altLang="en-US" dirty="0"/>
          </a:p>
        </p:txBody>
      </p:sp>
    </p:spTree>
    <p:extLst>
      <p:ext uri="{BB962C8B-B14F-4D97-AF65-F5344CB8AC3E}">
        <p14:creationId xmlns:p14="http://schemas.microsoft.com/office/powerpoint/2010/main" val="2559383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0" y="228600"/>
            <a:ext cx="9144000" cy="6382389"/>
          </a:xfrm>
          <a:prstGeom prst="rect">
            <a:avLst/>
          </a:prstGeom>
        </p:spPr>
      </p:pic>
      <p:sp>
        <p:nvSpPr>
          <p:cNvPr id="3" name="テキスト ボックス 2"/>
          <p:cNvSpPr txBox="1"/>
          <p:nvPr/>
        </p:nvSpPr>
        <p:spPr>
          <a:xfrm>
            <a:off x="1867715" y="3456057"/>
            <a:ext cx="5314275" cy="707886"/>
          </a:xfrm>
          <a:prstGeom prst="rect">
            <a:avLst/>
          </a:prstGeom>
          <a:solidFill>
            <a:schemeClr val="bg1"/>
          </a:solidFill>
          <a:ln>
            <a:solidFill>
              <a:srgbClr val="FF0000"/>
            </a:solidFill>
          </a:ln>
        </p:spPr>
        <p:txBody>
          <a:bodyPr wrap="none" rtlCol="0">
            <a:spAutoFit/>
          </a:bodyPr>
          <a:lstStyle/>
          <a:p>
            <a:r>
              <a:rPr lang="ja-JP" altLang="en-US" sz="4000" dirty="0" smtClean="0">
                <a:latin typeface="ヒラギノ角ゴ Pro W3"/>
                <a:ea typeface="ヒラギノ角ゴ Pro W3"/>
                <a:cs typeface="ヒラギノ角ゴ Pro W3"/>
              </a:rPr>
              <a:t>なんと多様性のない</a:t>
            </a:r>
            <a:r>
              <a:rPr lang="en-US" altLang="ja-JP" sz="4000" dirty="0" smtClean="0">
                <a:latin typeface="ヒラギノ角ゴ Pro W3"/>
                <a:ea typeface="ヒラギノ角ゴ Pro W3"/>
                <a:cs typeface="ヒラギノ角ゴ Pro W3"/>
              </a:rPr>
              <a:t>…  </a:t>
            </a:r>
            <a:endParaRPr kumimoji="1" lang="ja-JP" altLang="en-US" sz="40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2349489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5" name="図 4"/>
          <p:cNvPicPr>
            <a:picLocks noChangeAspect="1"/>
          </p:cNvPicPr>
          <p:nvPr/>
        </p:nvPicPr>
        <p:blipFill>
          <a:blip r:embed="rId2"/>
          <a:stretch>
            <a:fillRect/>
          </a:stretch>
        </p:blipFill>
        <p:spPr>
          <a:xfrm>
            <a:off x="0" y="274638"/>
            <a:ext cx="9144000" cy="5817274"/>
          </a:xfrm>
          <a:prstGeom prst="rect">
            <a:avLst/>
          </a:prstGeom>
        </p:spPr>
      </p:pic>
      <p:pic>
        <p:nvPicPr>
          <p:cNvPr id="4" name="図 3"/>
          <p:cNvPicPr>
            <a:picLocks noChangeAspect="1"/>
          </p:cNvPicPr>
          <p:nvPr/>
        </p:nvPicPr>
        <p:blipFill>
          <a:blip r:embed="rId3"/>
          <a:stretch>
            <a:fillRect/>
          </a:stretch>
        </p:blipFill>
        <p:spPr>
          <a:xfrm>
            <a:off x="5452634" y="3096022"/>
            <a:ext cx="3443877" cy="3651548"/>
          </a:xfrm>
          <a:prstGeom prst="rect">
            <a:avLst/>
          </a:prstGeom>
        </p:spPr>
      </p:pic>
      <p:pic>
        <p:nvPicPr>
          <p:cNvPr id="6" name="図 5"/>
          <p:cNvPicPr>
            <a:picLocks noChangeAspect="1"/>
          </p:cNvPicPr>
          <p:nvPr/>
        </p:nvPicPr>
        <p:blipFill>
          <a:blip r:embed="rId4"/>
          <a:stretch>
            <a:fillRect/>
          </a:stretch>
        </p:blipFill>
        <p:spPr>
          <a:xfrm>
            <a:off x="4933251" y="736183"/>
            <a:ext cx="3963260" cy="1999195"/>
          </a:xfrm>
          <a:prstGeom prst="rect">
            <a:avLst/>
          </a:prstGeom>
        </p:spPr>
      </p:pic>
    </p:spTree>
    <p:extLst>
      <p:ext uri="{BB962C8B-B14F-4D97-AF65-F5344CB8AC3E}">
        <p14:creationId xmlns:p14="http://schemas.microsoft.com/office/powerpoint/2010/main" val="1539226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57200" y="145016"/>
            <a:ext cx="3091266" cy="3901642"/>
          </a:xfrm>
          <a:prstGeom prst="rect">
            <a:avLst/>
          </a:prstGeom>
        </p:spPr>
      </p:pic>
      <p:pic>
        <p:nvPicPr>
          <p:cNvPr id="5" name="図 4"/>
          <p:cNvPicPr>
            <a:picLocks noChangeAspect="1"/>
          </p:cNvPicPr>
          <p:nvPr/>
        </p:nvPicPr>
        <p:blipFill>
          <a:blip r:embed="rId3"/>
          <a:stretch>
            <a:fillRect/>
          </a:stretch>
        </p:blipFill>
        <p:spPr>
          <a:xfrm>
            <a:off x="3989531" y="457200"/>
            <a:ext cx="4697269" cy="3131513"/>
          </a:xfrm>
          <a:prstGeom prst="rect">
            <a:avLst/>
          </a:prstGeom>
        </p:spPr>
      </p:pic>
      <p:sp>
        <p:nvSpPr>
          <p:cNvPr id="6" name="テキスト ボックス 5"/>
          <p:cNvSpPr txBox="1"/>
          <p:nvPr/>
        </p:nvSpPr>
        <p:spPr>
          <a:xfrm>
            <a:off x="7091103" y="3205140"/>
            <a:ext cx="1595697" cy="369332"/>
          </a:xfrm>
          <a:prstGeom prst="rect">
            <a:avLst/>
          </a:prstGeom>
          <a:noFill/>
        </p:spPr>
        <p:txBody>
          <a:bodyPr wrap="none" rtlCol="0">
            <a:spAutoFit/>
          </a:bodyPr>
          <a:lstStyle/>
          <a:p>
            <a:r>
              <a:rPr lang="en-US" altLang="ja-JP" dirty="0" err="1" smtClean="0"/>
              <a:t>V</a:t>
            </a:r>
            <a:r>
              <a:rPr kumimoji="1" lang="en-US" altLang="ja-JP" dirty="0" err="1" smtClean="0"/>
              <a:t>acanti</a:t>
            </a:r>
            <a:r>
              <a:rPr kumimoji="1" lang="en-US" altLang="ja-JP" dirty="0" smtClean="0"/>
              <a:t> mouse</a:t>
            </a:r>
            <a:endParaRPr kumimoji="1" lang="ja-JP" altLang="en-US" dirty="0"/>
          </a:p>
        </p:txBody>
      </p:sp>
      <p:sp>
        <p:nvSpPr>
          <p:cNvPr id="8" name="タイトル 7"/>
          <p:cNvSpPr>
            <a:spLocks noGrp="1"/>
          </p:cNvSpPr>
          <p:nvPr>
            <p:ph type="title"/>
          </p:nvPr>
        </p:nvSpPr>
        <p:spPr/>
        <p:txBody>
          <a:bodyPr/>
          <a:lstStyle/>
          <a:p>
            <a:endParaRPr kumimoji="1" lang="ja-JP" altLang="en-US" dirty="0"/>
          </a:p>
        </p:txBody>
      </p:sp>
      <p:pic>
        <p:nvPicPr>
          <p:cNvPr id="2" name="図 1"/>
          <p:cNvPicPr>
            <a:picLocks noChangeAspect="1"/>
          </p:cNvPicPr>
          <p:nvPr/>
        </p:nvPicPr>
        <p:blipFill>
          <a:blip r:embed="rId4"/>
          <a:stretch>
            <a:fillRect/>
          </a:stretch>
        </p:blipFill>
        <p:spPr>
          <a:xfrm>
            <a:off x="4966770" y="3830726"/>
            <a:ext cx="3898383" cy="2521767"/>
          </a:xfrm>
          <a:prstGeom prst="rect">
            <a:avLst/>
          </a:prstGeom>
        </p:spPr>
      </p:pic>
      <p:sp>
        <p:nvSpPr>
          <p:cNvPr id="3" name="テキスト ボックス 2"/>
          <p:cNvSpPr txBox="1"/>
          <p:nvPr/>
        </p:nvSpPr>
        <p:spPr>
          <a:xfrm>
            <a:off x="2588950" y="6525464"/>
            <a:ext cx="6476490" cy="261610"/>
          </a:xfrm>
          <a:prstGeom prst="rect">
            <a:avLst/>
          </a:prstGeom>
          <a:noFill/>
        </p:spPr>
        <p:txBody>
          <a:bodyPr wrap="none" rtlCol="0">
            <a:spAutoFit/>
          </a:bodyPr>
          <a:lstStyle/>
          <a:p>
            <a:r>
              <a:rPr lang="en-US" altLang="ja-JP" sz="1100" dirty="0"/>
              <a:t>http://</a:t>
            </a:r>
            <a:r>
              <a:rPr lang="en-US" altLang="ja-JP" sz="1100" dirty="0" err="1"/>
              <a:t>www.extremetech.com</a:t>
            </a:r>
            <a:r>
              <a:rPr lang="en-US" altLang="ja-JP" sz="1100" dirty="0"/>
              <a:t>/extreme/152240-what-is-transhumanism-or-what-does-it-mean-to-be-human</a:t>
            </a:r>
            <a:endParaRPr kumimoji="1" lang="ja-JP" altLang="en-US" sz="1100" dirty="0"/>
          </a:p>
        </p:txBody>
      </p:sp>
      <p:sp>
        <p:nvSpPr>
          <p:cNvPr id="9" name="テキスト ボックス 8"/>
          <p:cNvSpPr txBox="1"/>
          <p:nvPr/>
        </p:nvSpPr>
        <p:spPr>
          <a:xfrm>
            <a:off x="310221" y="4419674"/>
            <a:ext cx="4346914" cy="1815882"/>
          </a:xfrm>
          <a:prstGeom prst="rect">
            <a:avLst/>
          </a:prstGeom>
          <a:noFill/>
        </p:spPr>
        <p:txBody>
          <a:bodyPr wrap="square" rtlCol="0">
            <a:spAutoFit/>
          </a:bodyPr>
          <a:lstStyle/>
          <a:p>
            <a:r>
              <a:rPr lang="en-US" altLang="en-US" sz="1600" dirty="0" smtClean="0">
                <a:latin typeface="ヒラギノ角ゴ Pro W3"/>
                <a:ea typeface="ヒラギノ角ゴ Pro W3"/>
                <a:cs typeface="ヒラギノ角ゴ Pro W3"/>
              </a:rPr>
              <a:t>人類の宇宙進出の帰結：</a:t>
            </a:r>
          </a:p>
          <a:p>
            <a:pPr marL="742950" lvl="1" indent="-285750">
              <a:buFont typeface="Arial"/>
              <a:buChar char="•"/>
            </a:pPr>
            <a:r>
              <a:rPr lang="en-US" altLang="en-US" sz="1600" dirty="0" err="1" smtClean="0">
                <a:latin typeface="ヒラギノ角ゴ Pro W3"/>
                <a:ea typeface="ヒラギノ角ゴ Pro W3"/>
                <a:cs typeface="ヒラギノ角ゴ Pro W3"/>
              </a:rPr>
              <a:t>ロボット技術、AI</a:t>
            </a:r>
            <a:r>
              <a:rPr lang="ja-JP" altLang="en-US" sz="1600" dirty="0" smtClean="0">
                <a:latin typeface="ヒラギノ角ゴ Pro W3"/>
                <a:ea typeface="ヒラギノ角ゴ Pro W3"/>
                <a:cs typeface="ヒラギノ角ゴ Pro W3"/>
              </a:rPr>
              <a:t>、</a:t>
            </a:r>
            <a:r>
              <a:rPr lang="en-US" altLang="en-US" sz="1600" dirty="0" smtClean="0">
                <a:latin typeface="ヒラギノ角ゴ Pro W3"/>
                <a:ea typeface="ヒラギノ角ゴ Pro W3"/>
                <a:cs typeface="ヒラギノ角ゴ Pro W3"/>
              </a:rPr>
              <a:t>生命工学を駆使した新たな環境への適応</a:t>
            </a:r>
            <a:r>
              <a:rPr lang="ja-JP" altLang="en-US" sz="1600" dirty="0" smtClean="0">
                <a:latin typeface="ヒラギノ角ゴ Pro W3"/>
                <a:ea typeface="ヒラギノ角ゴ Pro W3"/>
                <a:cs typeface="ヒラギノ角ゴ Pro W3"/>
              </a:rPr>
              <a:t>？</a:t>
            </a:r>
            <a:endParaRPr lang="en-US" altLang="en-US" sz="1600" dirty="0" smtClean="0">
              <a:latin typeface="ヒラギノ角ゴ Pro W3"/>
              <a:ea typeface="ヒラギノ角ゴ Pro W3"/>
              <a:cs typeface="ヒラギノ角ゴ Pro W3"/>
            </a:endParaRPr>
          </a:p>
          <a:p>
            <a:pPr marL="742950" lvl="1" indent="-285750">
              <a:buFont typeface="Arial"/>
              <a:buChar char="•"/>
            </a:pPr>
            <a:r>
              <a:rPr lang="ja-JP" altLang="en-US" sz="1600" dirty="0" smtClean="0">
                <a:latin typeface="ヒラギノ角ゴ Pro W3"/>
                <a:ea typeface="ヒラギノ角ゴ Pro W3"/>
                <a:cs typeface="ヒラギノ角ゴ Pro W3"/>
              </a:rPr>
              <a:t>精神、価値観、社会構造の変容？</a:t>
            </a:r>
            <a:endParaRPr lang="en-US" altLang="ja-JP" sz="1600" dirty="0" smtClean="0">
              <a:latin typeface="ヒラギノ角ゴ Pro W3"/>
              <a:ea typeface="ヒラギノ角ゴ Pro W3"/>
              <a:cs typeface="ヒラギノ角ゴ Pro W3"/>
            </a:endParaRPr>
          </a:p>
          <a:p>
            <a:pPr marL="742950" lvl="1" indent="-285750">
              <a:buFont typeface="Arial"/>
              <a:buChar char="•"/>
            </a:pPr>
            <a:r>
              <a:rPr lang="ja-JP" altLang="en-US" sz="1600" dirty="0" smtClean="0">
                <a:latin typeface="ヒラギノ角ゴ Pro W3"/>
                <a:ea typeface="ヒラギノ角ゴ Pro W3"/>
                <a:cs typeface="ヒラギノ角ゴ Pro W3"/>
              </a:rPr>
              <a:t>異質で非融和的社会の出現？</a:t>
            </a:r>
            <a:endParaRPr lang="en-US" altLang="ja-JP" sz="1600" dirty="0" smtClean="0">
              <a:latin typeface="ヒラギノ角ゴ Pro W3"/>
              <a:ea typeface="ヒラギノ角ゴ Pro W3"/>
              <a:cs typeface="ヒラギノ角ゴ Pro W3"/>
            </a:endParaRPr>
          </a:p>
          <a:p>
            <a:pPr marL="742950" lvl="1" indent="-285750">
              <a:buFont typeface="Arial"/>
              <a:buChar char="•"/>
            </a:pPr>
            <a:endParaRPr lang="en-US" altLang="en-US" sz="1600" dirty="0">
              <a:latin typeface="ヒラギノ角ゴ Pro W3"/>
              <a:ea typeface="ヒラギノ角ゴ Pro W3"/>
              <a:cs typeface="ヒラギノ角ゴ Pro W3"/>
            </a:endParaRPr>
          </a:p>
          <a:p>
            <a:r>
              <a:rPr lang="en-US" altLang="en-US" sz="1600" dirty="0" smtClean="0">
                <a:latin typeface="ヒラギノ角ゴ Pro W3"/>
                <a:ea typeface="ヒラギノ角ゴ Pro W3"/>
                <a:cs typeface="ヒラギノ角ゴ Pro W3"/>
              </a:rPr>
              <a:t>「ポストヒューマン」問題</a:t>
            </a:r>
          </a:p>
        </p:txBody>
      </p:sp>
    </p:spTree>
    <p:extLst>
      <p:ext uri="{BB962C8B-B14F-4D97-AF65-F5344CB8AC3E}">
        <p14:creationId xmlns:p14="http://schemas.microsoft.com/office/powerpoint/2010/main" val="23002959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559152" y="286692"/>
            <a:ext cx="1857226" cy="2655929"/>
          </a:xfrm>
          <a:prstGeom prst="rect">
            <a:avLst/>
          </a:prstGeom>
        </p:spPr>
      </p:pic>
      <p:sp>
        <p:nvSpPr>
          <p:cNvPr id="6" name="テキスト ボックス 5"/>
          <p:cNvSpPr txBox="1"/>
          <p:nvPr/>
        </p:nvSpPr>
        <p:spPr>
          <a:xfrm>
            <a:off x="3242585" y="762198"/>
            <a:ext cx="5369568" cy="1200329"/>
          </a:xfrm>
          <a:prstGeom prst="rect">
            <a:avLst/>
          </a:prstGeom>
          <a:noFill/>
        </p:spPr>
        <p:txBody>
          <a:bodyPr wrap="square" rtlCol="0">
            <a:spAutoFit/>
          </a:bodyPr>
          <a:lstStyle/>
          <a:p>
            <a:endParaRPr lang="en-US" altLang="ja-JP" dirty="0">
              <a:solidFill>
                <a:srgbClr val="000000"/>
              </a:solidFill>
              <a:latin typeface="ヒラギノ角ゴ Pro W3"/>
              <a:ea typeface="ヒラギノ角ゴ Pro W3"/>
              <a:cs typeface="ヒラギノ角ゴ Pro W3"/>
            </a:endParaRPr>
          </a:p>
          <a:p>
            <a:r>
              <a:rPr lang="ja-JP" altLang="en-US" dirty="0" smtClean="0">
                <a:solidFill>
                  <a:srgbClr val="000000"/>
                </a:solidFill>
                <a:latin typeface="ヒラギノ角ゴ Pro W3"/>
                <a:ea typeface="ヒラギノ角ゴ Pro W3"/>
                <a:cs typeface="ヒラギノ角ゴ Pro W3"/>
              </a:rPr>
              <a:t>梅棹忠夫</a:t>
            </a:r>
            <a:r>
              <a:rPr lang="en-US" altLang="ja-JP" dirty="0" smtClean="0">
                <a:solidFill>
                  <a:srgbClr val="000000"/>
                </a:solidFill>
                <a:latin typeface="ヒラギノ角ゴ Pro W3"/>
                <a:ea typeface="ヒラギノ角ゴ Pro W3"/>
                <a:cs typeface="ヒラギノ角ゴ Pro W3"/>
              </a:rPr>
              <a:t>『</a:t>
            </a:r>
            <a:r>
              <a:rPr lang="ja-JP" altLang="en-US" dirty="0">
                <a:solidFill>
                  <a:srgbClr val="000000"/>
                </a:solidFill>
                <a:latin typeface="ヒラギノ角ゴ Pro W3"/>
                <a:ea typeface="ヒラギノ角ゴ Pro W3"/>
                <a:cs typeface="ヒラギノ角ゴ Pro W3"/>
              </a:rPr>
              <a:t>目的的発想は自然的所与とちごうてかなり自由度が高い。洋々たる可能性をはらんでいるとともに、一面大変恐ろしいところがある</a:t>
            </a:r>
            <a:r>
              <a:rPr lang="en-US" altLang="ja-JP" dirty="0">
                <a:solidFill>
                  <a:srgbClr val="000000"/>
                </a:solidFill>
                <a:latin typeface="ヒラギノ角ゴ Pro W3"/>
                <a:ea typeface="ヒラギノ角ゴ Pro W3"/>
                <a:cs typeface="ヒラギノ角ゴ Pro W3"/>
              </a:rPr>
              <a:t>』</a:t>
            </a:r>
            <a:endParaRPr kumimoji="1" lang="ja-JP" altLang="en-US" dirty="0">
              <a:solidFill>
                <a:srgbClr val="000000"/>
              </a:solidFill>
              <a:latin typeface="ヒラギノ角ゴ Pro W3"/>
              <a:ea typeface="ヒラギノ角ゴ Pro W3"/>
              <a:cs typeface="ヒラギノ角ゴ Pro W3"/>
            </a:endParaRPr>
          </a:p>
        </p:txBody>
      </p:sp>
      <p:pic>
        <p:nvPicPr>
          <p:cNvPr id="9" name="図 8"/>
          <p:cNvPicPr>
            <a:picLocks noChangeAspect="1"/>
          </p:cNvPicPr>
          <p:nvPr/>
        </p:nvPicPr>
        <p:blipFill>
          <a:blip r:embed="rId3"/>
          <a:stretch>
            <a:fillRect/>
          </a:stretch>
        </p:blipFill>
        <p:spPr>
          <a:xfrm>
            <a:off x="5147511" y="4161494"/>
            <a:ext cx="2497889" cy="2159908"/>
          </a:xfrm>
          <a:prstGeom prst="rect">
            <a:avLst/>
          </a:prstGeom>
        </p:spPr>
      </p:pic>
      <p:sp>
        <p:nvSpPr>
          <p:cNvPr id="10" name="タイトル 1"/>
          <p:cNvSpPr>
            <a:spLocks noGrp="1"/>
          </p:cNvSpPr>
          <p:nvPr>
            <p:ph type="title"/>
          </p:nvPr>
        </p:nvSpPr>
        <p:spPr>
          <a:xfrm>
            <a:off x="631891" y="4161494"/>
            <a:ext cx="4075723" cy="2159908"/>
          </a:xfrm>
        </p:spPr>
        <p:txBody>
          <a:bodyPr>
            <a:noAutofit/>
          </a:bodyPr>
          <a:lstStyle/>
          <a:p>
            <a:pPr algn="l"/>
            <a:r>
              <a:rPr lang="ja-JP" altLang="en-US" sz="2000" dirty="0" smtClean="0"/>
              <a:t>今西錦司</a:t>
            </a:r>
            <a:r>
              <a:rPr lang="en-US" altLang="ja-JP" sz="2000" dirty="0" smtClean="0"/>
              <a:t>『</a:t>
            </a:r>
            <a:r>
              <a:rPr lang="ja-JP" altLang="en-US" sz="2000" dirty="0" smtClean="0"/>
              <a:t>私</a:t>
            </a:r>
            <a:r>
              <a:rPr lang="ja-JP" altLang="en-US" sz="2000" dirty="0"/>
              <a:t>なんかは、自分の一生については自然が破壊されていくのを悲しんだりしている。けれども人間の一生を考えたらサイボーグでもなんでもいいから、もっと発展してほしいという気持になる</a:t>
            </a:r>
            <a:r>
              <a:rPr lang="ja-JP" altLang="en-US" sz="2000" dirty="0" smtClean="0"/>
              <a:t>ね</a:t>
            </a:r>
            <a:r>
              <a:rPr lang="en-US" altLang="ja-JP" sz="2000" dirty="0" smtClean="0"/>
              <a:t>』</a:t>
            </a:r>
            <a:endParaRPr kumimoji="1" lang="ja-JP" altLang="en-US" sz="2000" dirty="0"/>
          </a:p>
        </p:txBody>
      </p:sp>
    </p:spTree>
    <p:extLst>
      <p:ext uri="{BB962C8B-B14F-4D97-AF65-F5344CB8AC3E}">
        <p14:creationId xmlns:p14="http://schemas.microsoft.com/office/powerpoint/2010/main" val="188703361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57200" y="1017927"/>
            <a:ext cx="5514943" cy="4605024"/>
          </a:xfrm>
        </p:spPr>
        <p:txBody>
          <a:bodyPr>
            <a:normAutofit fontScale="85000" lnSpcReduction="10000"/>
          </a:bodyPr>
          <a:lstStyle/>
          <a:p>
            <a:pPr marL="0" indent="0">
              <a:buNone/>
            </a:pPr>
            <a:r>
              <a:rPr lang="ja-JP" altLang="en-US" sz="2400" dirty="0"/>
              <a:t>創造に満ちた偉大な時代とは、遠く離れたパートナーと刺激を与え合える程度に情報交換ができ、しかもその頻度と速度は、集団・個人間に不可欠の壁を小さくしすぎて交換が容易になり、画一化が進み多様性が見失われない程度に留まっていた</a:t>
            </a:r>
            <a:r>
              <a:rPr lang="ja-JP" altLang="en-US" sz="2400" dirty="0" smtClean="0"/>
              <a:t>時代</a:t>
            </a:r>
            <a:endParaRPr lang="en-US" altLang="ja-JP" sz="2000" dirty="0"/>
          </a:p>
          <a:p>
            <a:pPr marL="0" indent="0">
              <a:buNone/>
            </a:pPr>
            <a:r>
              <a:rPr lang="ja-JP" altLang="en-US" sz="2000" dirty="0" smtClean="0"/>
              <a:t>「レヴィ＝ストロース講義（平凡社ライブラリー）」</a:t>
            </a:r>
            <a:endParaRPr lang="en-US" altLang="ja-JP" sz="2000" dirty="0" smtClean="0"/>
          </a:p>
          <a:p>
            <a:pPr marL="0" indent="0">
              <a:buNone/>
            </a:pPr>
            <a:endParaRPr lang="en-US" altLang="ja-JP" sz="2000" dirty="0"/>
          </a:p>
          <a:p>
            <a:pPr marL="0" indent="0">
              <a:buNone/>
            </a:pPr>
            <a:r>
              <a:rPr lang="ja-JP" altLang="en-US" sz="2600" dirty="0"/>
              <a:t>人類は、真の創造が、異なった価値観からの呼びかけにたいする</a:t>
            </a:r>
            <a:r>
              <a:rPr lang="ja-JP" altLang="en-US" sz="2600" dirty="0" smtClean="0"/>
              <a:t>ある</a:t>
            </a:r>
            <a:r>
              <a:rPr lang="ja-JP" altLang="en-US" sz="2600" dirty="0"/>
              <a:t>意味の聴力障害を想定し、それが異なった価値観の拒否、あるいはその否定にまでつながるものであることを、学ばなくては</a:t>
            </a:r>
            <a:r>
              <a:rPr lang="ja-JP" altLang="en-US" sz="2600" dirty="0" smtClean="0"/>
              <a:t>ならない</a:t>
            </a:r>
            <a:endParaRPr lang="en-US" altLang="ja-JP" sz="2600" dirty="0" smtClean="0"/>
          </a:p>
          <a:p>
            <a:pPr marL="0" indent="0">
              <a:buNone/>
            </a:pPr>
            <a:r>
              <a:rPr lang="ja-JP" altLang="en-US" sz="2400" dirty="0" smtClean="0"/>
              <a:t>「はるかなる視線」</a:t>
            </a:r>
            <a:endParaRPr lang="en-US" altLang="ja-JP" sz="2400" dirty="0"/>
          </a:p>
        </p:txBody>
      </p:sp>
      <p:pic>
        <p:nvPicPr>
          <p:cNvPr id="4" name="図 3"/>
          <p:cNvPicPr>
            <a:picLocks noChangeAspect="1"/>
          </p:cNvPicPr>
          <p:nvPr/>
        </p:nvPicPr>
        <p:blipFill>
          <a:blip r:embed="rId2"/>
          <a:stretch>
            <a:fillRect/>
          </a:stretch>
        </p:blipFill>
        <p:spPr>
          <a:xfrm>
            <a:off x="6144291" y="2359480"/>
            <a:ext cx="2831054" cy="1882651"/>
          </a:xfrm>
          <a:prstGeom prst="rect">
            <a:avLst/>
          </a:prstGeom>
        </p:spPr>
      </p:pic>
    </p:spTree>
    <p:extLst>
      <p:ext uri="{BB962C8B-B14F-4D97-AF65-F5344CB8AC3E}">
        <p14:creationId xmlns:p14="http://schemas.microsoft.com/office/powerpoint/2010/main" val="35330780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normAutofit/>
          </a:bodyPr>
          <a:lstStyle/>
          <a:p>
            <a:r>
              <a:rPr kumimoji="1" lang="ja-JP" altLang="en-US" sz="2800" dirty="0" smtClean="0"/>
              <a:t>多様性があることのメリット</a:t>
            </a:r>
            <a:endParaRPr kumimoji="1" lang="en-US" altLang="ja-JP" sz="2800" dirty="0" smtClean="0"/>
          </a:p>
          <a:p>
            <a:pPr lvl="1"/>
            <a:r>
              <a:rPr kumimoji="1" lang="ja-JP" altLang="en-US" sz="2400" dirty="0" smtClean="0"/>
              <a:t>変化への対応</a:t>
            </a:r>
            <a:endParaRPr kumimoji="1" lang="en-US" altLang="ja-JP" sz="2400" dirty="0" smtClean="0"/>
          </a:p>
          <a:p>
            <a:pPr lvl="1"/>
            <a:r>
              <a:rPr lang="ja-JP" altLang="en-US" sz="2400" dirty="0" smtClean="0"/>
              <a:t>新たなアイディア、価値の創造</a:t>
            </a:r>
            <a:endParaRPr lang="en-US" altLang="ja-JP" sz="2400" dirty="0" smtClean="0"/>
          </a:p>
          <a:p>
            <a:pPr lvl="1"/>
            <a:endParaRPr kumimoji="1" lang="en-US" altLang="ja-JP" sz="2400" dirty="0"/>
          </a:p>
          <a:p>
            <a:pPr lvl="1"/>
            <a:endParaRPr lang="en-US" altLang="ja-JP" sz="2400" dirty="0" smtClean="0"/>
          </a:p>
          <a:p>
            <a:r>
              <a:rPr lang="ja-JP" altLang="en-US" sz="2800" dirty="0" smtClean="0"/>
              <a:t>メリットがあるから、価値を認めるのか？</a:t>
            </a:r>
            <a:endParaRPr kumimoji="1" lang="ja-JP" altLang="en-US" sz="2800" dirty="0"/>
          </a:p>
        </p:txBody>
      </p:sp>
    </p:spTree>
    <p:extLst>
      <p:ext uri="{BB962C8B-B14F-4D97-AF65-F5344CB8AC3E}">
        <p14:creationId xmlns:p14="http://schemas.microsoft.com/office/powerpoint/2010/main" val="111829559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311880"/>
            <a:ext cx="8229600" cy="6166526"/>
          </a:xfrm>
        </p:spPr>
        <p:txBody>
          <a:bodyPr>
            <a:normAutofit/>
          </a:bodyPr>
          <a:lstStyle/>
          <a:p>
            <a:r>
              <a:rPr kumimoji="1" lang="ja-JP" altLang="en-US" sz="2400" dirty="0" smtClean="0"/>
              <a:t>違いがあること、多様性そのものに価値？</a:t>
            </a:r>
            <a:endParaRPr kumimoji="1" lang="en-US" altLang="ja-JP" sz="2000" dirty="0"/>
          </a:p>
          <a:p>
            <a:pPr lvl="1"/>
            <a:r>
              <a:rPr lang="ja-JP" altLang="en-US" sz="2000" dirty="0" smtClean="0"/>
              <a:t>世界に一つだけの花</a:t>
            </a:r>
            <a:endParaRPr lang="en-US" altLang="ja-JP" sz="2000" dirty="0" smtClean="0"/>
          </a:p>
          <a:p>
            <a:pPr marL="457200" lvl="1" indent="0">
              <a:buNone/>
            </a:pPr>
            <a:endParaRPr lang="en-US" altLang="ja-JP" sz="2000" dirty="0" smtClean="0"/>
          </a:p>
          <a:p>
            <a:r>
              <a:rPr lang="ja-JP" altLang="en-US" sz="2400" dirty="0" smtClean="0"/>
              <a:t>みんな違ってみんないい？</a:t>
            </a:r>
            <a:endParaRPr lang="en-US" altLang="ja-JP" sz="2400" dirty="0" smtClean="0"/>
          </a:p>
          <a:p>
            <a:pPr lvl="1"/>
            <a:r>
              <a:rPr kumimoji="1" lang="ja-JP" altLang="en-US" sz="2000" dirty="0" smtClean="0"/>
              <a:t>同性愛へのヘイトスピーチをする議員</a:t>
            </a:r>
            <a:endParaRPr kumimoji="1" lang="en-US" altLang="ja-JP" sz="2000" dirty="0" smtClean="0"/>
          </a:p>
          <a:p>
            <a:pPr lvl="1"/>
            <a:r>
              <a:rPr lang="ja-JP" altLang="en-US" sz="2000" dirty="0" smtClean="0"/>
              <a:t>子どもを生け贄に捧げる文化</a:t>
            </a:r>
            <a:endParaRPr lang="en-US" altLang="ja-JP" sz="2000" dirty="0" smtClean="0"/>
          </a:p>
          <a:p>
            <a:pPr lvl="1"/>
            <a:endParaRPr kumimoji="1" lang="en-US" altLang="ja-JP" sz="2000" dirty="0"/>
          </a:p>
          <a:p>
            <a:r>
              <a:rPr lang="ja-JP" altLang="en-US" sz="2400" dirty="0" smtClean="0"/>
              <a:t>以下はどうか？</a:t>
            </a:r>
            <a:endParaRPr lang="en-US" altLang="ja-JP" sz="2400" dirty="0" smtClean="0"/>
          </a:p>
          <a:p>
            <a:pPr lvl="1"/>
            <a:r>
              <a:rPr lang="ja-JP" altLang="en-US" sz="2000" dirty="0" smtClean="0"/>
              <a:t>女性は家庭にいるべきだという「伝統的」家族観</a:t>
            </a:r>
            <a:endParaRPr lang="en-US" altLang="ja-JP" sz="2000" dirty="0" smtClean="0"/>
          </a:p>
          <a:p>
            <a:pPr lvl="1"/>
            <a:r>
              <a:rPr lang="ja-JP" altLang="en-US" sz="2000" dirty="0" smtClean="0"/>
              <a:t>一夫多妻制</a:t>
            </a:r>
            <a:endParaRPr lang="en-US" altLang="ja-JP" sz="2000" dirty="0" smtClean="0"/>
          </a:p>
          <a:p>
            <a:pPr lvl="1"/>
            <a:r>
              <a:rPr lang="ja-JP" altLang="en-US" sz="2000" dirty="0" smtClean="0"/>
              <a:t>持てるものが分け与えることを当然とする文化</a:t>
            </a:r>
            <a:endParaRPr lang="en-US" altLang="ja-JP" sz="2000" dirty="0" smtClean="0"/>
          </a:p>
          <a:p>
            <a:pPr lvl="1"/>
            <a:r>
              <a:rPr lang="ja-JP" altLang="en-US" sz="2000" dirty="0" smtClean="0"/>
              <a:t>異なる</a:t>
            </a:r>
            <a:r>
              <a:rPr lang="ja-JP" altLang="en-US" sz="2000" dirty="0" smtClean="0"/>
              <a:t>タブー</a:t>
            </a:r>
            <a:endParaRPr lang="en-US" altLang="ja-JP" sz="2000" dirty="0" smtClean="0"/>
          </a:p>
          <a:p>
            <a:pPr lvl="1"/>
            <a:endParaRPr lang="en-US" altLang="ja-JP" sz="2000" dirty="0"/>
          </a:p>
          <a:p>
            <a:r>
              <a:rPr lang="ja-JP" altLang="en-US" sz="2400" dirty="0" smtClean="0"/>
              <a:t>他者に寛容であることを強要できるか？</a:t>
            </a:r>
            <a:endParaRPr lang="en-US" altLang="ja-JP" sz="2400" dirty="0" smtClean="0"/>
          </a:p>
          <a:p>
            <a:pPr lvl="1"/>
            <a:r>
              <a:rPr lang="en-US" altLang="ja-JP" sz="2000" dirty="0" smtClean="0"/>
              <a:t>tolerance</a:t>
            </a:r>
          </a:p>
          <a:p>
            <a:endParaRPr kumimoji="1" lang="ja-JP" altLang="en-US" sz="2800" dirty="0"/>
          </a:p>
        </p:txBody>
      </p:sp>
    </p:spTree>
    <p:extLst>
      <p:ext uri="{BB962C8B-B14F-4D97-AF65-F5344CB8AC3E}">
        <p14:creationId xmlns:p14="http://schemas.microsoft.com/office/powerpoint/2010/main" val="274984311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6054" y="2299139"/>
            <a:ext cx="8229600" cy="1786673"/>
          </a:xfrm>
        </p:spPr>
        <p:txBody>
          <a:bodyPr>
            <a:normAutofit/>
          </a:bodyPr>
          <a:lstStyle/>
          <a:p>
            <a:r>
              <a:rPr kumimoji="1" lang="en-US" altLang="ja-JP" sz="3600" dirty="0" smtClean="0"/>
              <a:t>“Diversity”</a:t>
            </a:r>
            <a:r>
              <a:rPr lang="en-US" altLang="ja-JP" sz="3600" dirty="0"/>
              <a:t/>
            </a:r>
            <a:br>
              <a:rPr lang="en-US" altLang="ja-JP" sz="3600" dirty="0"/>
            </a:br>
            <a:r>
              <a:rPr lang="ja-JP" altLang="en-US" sz="3600" dirty="0" smtClean="0"/>
              <a:t>ではどうか？</a:t>
            </a:r>
            <a:endParaRPr kumimoji="1" lang="ja-JP" altLang="en-US" sz="3600" dirty="0"/>
          </a:p>
        </p:txBody>
      </p:sp>
    </p:spTree>
    <p:extLst>
      <p:ext uri="{BB962C8B-B14F-4D97-AF65-F5344CB8AC3E}">
        <p14:creationId xmlns:p14="http://schemas.microsoft.com/office/powerpoint/2010/main" val="335554187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322523" y="604016"/>
            <a:ext cx="9730957" cy="5704082"/>
          </a:xfrm>
          <a:prstGeom prst="rect">
            <a:avLst/>
          </a:prstGeom>
        </p:spPr>
      </p:pic>
      <p:sp>
        <p:nvSpPr>
          <p:cNvPr id="2" name="タイトル 1"/>
          <p:cNvSpPr>
            <a:spLocks noGrp="1"/>
          </p:cNvSpPr>
          <p:nvPr>
            <p:ph type="title"/>
          </p:nvPr>
        </p:nvSpPr>
        <p:spPr/>
        <p:txBody>
          <a:bodyPr/>
          <a:lstStyle/>
          <a:p>
            <a:endParaRPr kumimoji="1" lang="ja-JP" altLang="en-US"/>
          </a:p>
        </p:txBody>
      </p:sp>
      <p:sp>
        <p:nvSpPr>
          <p:cNvPr id="3" name="テキスト ボックス 2"/>
          <p:cNvSpPr txBox="1"/>
          <p:nvPr/>
        </p:nvSpPr>
        <p:spPr>
          <a:xfrm>
            <a:off x="3440010" y="3456057"/>
            <a:ext cx="2236510" cy="707886"/>
          </a:xfrm>
          <a:prstGeom prst="rect">
            <a:avLst/>
          </a:prstGeom>
          <a:solidFill>
            <a:schemeClr val="bg1"/>
          </a:solidFill>
          <a:ln>
            <a:solidFill>
              <a:srgbClr val="FF0000"/>
            </a:solidFill>
          </a:ln>
        </p:spPr>
        <p:txBody>
          <a:bodyPr wrap="none" rtlCol="0">
            <a:spAutoFit/>
          </a:bodyPr>
          <a:lstStyle/>
          <a:p>
            <a:r>
              <a:rPr kumimoji="1" lang="ja-JP" altLang="en-US" sz="4000" dirty="0" smtClean="0">
                <a:latin typeface="ヒラギノ角ゴ Pro W3"/>
                <a:ea typeface="ヒラギノ角ゴ Pro W3"/>
                <a:cs typeface="ヒラギノ角ゴ Pro W3"/>
              </a:rPr>
              <a:t>ダメだ</a:t>
            </a:r>
            <a:r>
              <a:rPr kumimoji="1" lang="en-US" altLang="ja-JP" sz="4000" dirty="0" smtClean="0">
                <a:latin typeface="ヒラギノ角ゴ Pro W3"/>
                <a:ea typeface="ヒラギノ角ゴ Pro W3"/>
                <a:cs typeface="ヒラギノ角ゴ Pro W3"/>
              </a:rPr>
              <a:t>…</a:t>
            </a:r>
            <a:endParaRPr kumimoji="1" lang="ja-JP" altLang="en-US" sz="40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425597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86054" y="2299139"/>
            <a:ext cx="8229600" cy="1786673"/>
          </a:xfrm>
        </p:spPr>
        <p:txBody>
          <a:bodyPr>
            <a:normAutofit/>
          </a:bodyPr>
          <a:lstStyle/>
          <a:p>
            <a:r>
              <a:rPr kumimoji="1" lang="ja-JP" altLang="en-US" sz="3600" dirty="0" smtClean="0"/>
              <a:t>カタカナの</a:t>
            </a:r>
            <a:r>
              <a:rPr kumimoji="1" lang="en-US" altLang="ja-JP" sz="3600" dirty="0" smtClean="0"/>
              <a:t/>
            </a:r>
            <a:br>
              <a:rPr kumimoji="1" lang="en-US" altLang="ja-JP" sz="3600" dirty="0" smtClean="0"/>
            </a:br>
            <a:r>
              <a:rPr kumimoji="1" lang="en-US" altLang="ja-JP" sz="3600" dirty="0" smtClean="0"/>
              <a:t>“</a:t>
            </a:r>
            <a:r>
              <a:rPr kumimoji="1" lang="ja-JP" altLang="en-US" sz="3600" dirty="0" smtClean="0"/>
              <a:t>ダイバーシティ</a:t>
            </a:r>
            <a:r>
              <a:rPr kumimoji="1" lang="en-US" altLang="ja-JP" sz="3600" dirty="0" smtClean="0"/>
              <a:t>”</a:t>
            </a:r>
            <a:r>
              <a:rPr lang="en-US" altLang="ja-JP" sz="3600" dirty="0"/>
              <a:t/>
            </a:r>
            <a:br>
              <a:rPr lang="en-US" altLang="ja-JP" sz="3600" dirty="0"/>
            </a:br>
            <a:r>
              <a:rPr lang="ja-JP" altLang="en-US" sz="3600" dirty="0" smtClean="0"/>
              <a:t>では？</a:t>
            </a:r>
            <a:endParaRPr kumimoji="1" lang="ja-JP" altLang="en-US" sz="3600" dirty="0"/>
          </a:p>
        </p:txBody>
      </p:sp>
    </p:spTree>
    <p:extLst>
      <p:ext uri="{BB962C8B-B14F-4D97-AF65-F5344CB8AC3E}">
        <p14:creationId xmlns:p14="http://schemas.microsoft.com/office/powerpoint/2010/main" val="335554187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stretch>
            <a:fillRect/>
          </a:stretch>
        </p:blipFill>
        <p:spPr>
          <a:xfrm>
            <a:off x="-181420" y="274638"/>
            <a:ext cx="9887073" cy="6376765"/>
          </a:xfrm>
          <a:prstGeom prst="rect">
            <a:avLst/>
          </a:prstGeom>
        </p:spPr>
      </p:pic>
      <p:sp>
        <p:nvSpPr>
          <p:cNvPr id="2" name="タイトル 1"/>
          <p:cNvSpPr>
            <a:spLocks noGrp="1"/>
          </p:cNvSpPr>
          <p:nvPr>
            <p:ph type="title"/>
          </p:nvPr>
        </p:nvSpPr>
        <p:spPr/>
        <p:txBody>
          <a:bodyPr/>
          <a:lstStyle/>
          <a:p>
            <a:endParaRPr kumimoji="1" lang="ja-JP" altLang="en-US"/>
          </a:p>
        </p:txBody>
      </p:sp>
      <p:sp>
        <p:nvSpPr>
          <p:cNvPr id="3" name="テキスト ボックス 2"/>
          <p:cNvSpPr txBox="1"/>
          <p:nvPr/>
        </p:nvSpPr>
        <p:spPr>
          <a:xfrm>
            <a:off x="3097329" y="3456057"/>
            <a:ext cx="3775393" cy="707886"/>
          </a:xfrm>
          <a:prstGeom prst="rect">
            <a:avLst/>
          </a:prstGeom>
          <a:solidFill>
            <a:schemeClr val="bg1"/>
          </a:solidFill>
          <a:ln>
            <a:solidFill>
              <a:srgbClr val="FF0000"/>
            </a:solidFill>
          </a:ln>
        </p:spPr>
        <p:txBody>
          <a:bodyPr wrap="none" rtlCol="0">
            <a:spAutoFit/>
          </a:bodyPr>
          <a:lstStyle/>
          <a:p>
            <a:r>
              <a:rPr lang="ja-JP" altLang="en-US" sz="4000" dirty="0" smtClean="0">
                <a:latin typeface="ヒラギノ角ゴ Pro W3"/>
                <a:ea typeface="ヒラギノ角ゴ Pro W3"/>
                <a:cs typeface="ヒラギノ角ゴ Pro W3"/>
              </a:rPr>
              <a:t>それじゃない</a:t>
            </a:r>
            <a:r>
              <a:rPr kumimoji="1" lang="en-US" altLang="ja-JP" sz="4000" dirty="0" smtClean="0">
                <a:latin typeface="ヒラギノ角ゴ Pro W3"/>
                <a:ea typeface="ヒラギノ角ゴ Pro W3"/>
                <a:cs typeface="ヒラギノ角ゴ Pro W3"/>
              </a:rPr>
              <a:t>…</a:t>
            </a:r>
            <a:endParaRPr kumimoji="1" lang="ja-JP" altLang="en-US" sz="40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42559705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テキスト ボックス 2"/>
          <p:cNvSpPr txBox="1"/>
          <p:nvPr/>
        </p:nvSpPr>
        <p:spPr>
          <a:xfrm>
            <a:off x="1216047" y="2854900"/>
            <a:ext cx="6955750" cy="830997"/>
          </a:xfrm>
          <a:prstGeom prst="rect">
            <a:avLst/>
          </a:prstGeom>
          <a:noFill/>
        </p:spPr>
        <p:txBody>
          <a:bodyPr wrap="none" rtlCol="0">
            <a:spAutoFit/>
          </a:bodyPr>
          <a:lstStyle/>
          <a:p>
            <a:r>
              <a:rPr kumimoji="1" lang="ja-JP" altLang="en-US" sz="2400" dirty="0" smtClean="0">
                <a:latin typeface="ヒラギノ角ゴ Pro W3"/>
                <a:ea typeface="ヒラギノ角ゴ Pro W3"/>
                <a:cs typeface="ヒラギノ角ゴ Pro W3"/>
              </a:rPr>
              <a:t>生物学的には直接子孫を作ることにつながらない</a:t>
            </a:r>
            <a:endParaRPr kumimoji="1" lang="en-US" altLang="ja-JP" sz="2400" dirty="0" smtClean="0">
              <a:latin typeface="ヒラギノ角ゴ Pro W3"/>
              <a:ea typeface="ヒラギノ角ゴ Pro W3"/>
              <a:cs typeface="ヒラギノ角ゴ Pro W3"/>
            </a:endParaRPr>
          </a:p>
          <a:p>
            <a:r>
              <a:rPr lang="ja-JP" altLang="en-US" sz="2400" dirty="0" smtClean="0">
                <a:latin typeface="ヒラギノ角ゴ Pro W3"/>
                <a:ea typeface="ヒラギノ角ゴ Pro W3"/>
                <a:cs typeface="ヒラギノ角ゴ Pro W3"/>
              </a:rPr>
              <a:t>同性愛行動は、「不自然」なことだろうか？</a:t>
            </a:r>
            <a:endParaRPr kumimoji="1" lang="ja-JP" altLang="en-US" sz="2400" dirty="0">
              <a:latin typeface="ヒラギノ角ゴ Pro W3"/>
              <a:ea typeface="ヒラギノ角ゴ Pro W3"/>
              <a:cs typeface="ヒラギノ角ゴ Pro W3"/>
            </a:endParaRPr>
          </a:p>
        </p:txBody>
      </p:sp>
    </p:spTree>
    <p:extLst>
      <p:ext uri="{BB962C8B-B14F-4D97-AF65-F5344CB8AC3E}">
        <p14:creationId xmlns:p14="http://schemas.microsoft.com/office/powerpoint/2010/main" val="12864490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図 3"/>
          <p:cNvPicPr>
            <a:picLocks noChangeAspect="1"/>
          </p:cNvPicPr>
          <p:nvPr/>
        </p:nvPicPr>
        <p:blipFill>
          <a:blip r:embed="rId3"/>
          <a:stretch>
            <a:fillRect/>
          </a:stretch>
        </p:blipFill>
        <p:spPr>
          <a:xfrm>
            <a:off x="0" y="3711187"/>
            <a:ext cx="9144000" cy="3146813"/>
          </a:xfrm>
          <a:prstGeom prst="rect">
            <a:avLst/>
          </a:prstGeom>
        </p:spPr>
      </p:pic>
      <p:pic>
        <p:nvPicPr>
          <p:cNvPr id="6" name="図 5"/>
          <p:cNvPicPr>
            <a:picLocks noChangeAspect="1"/>
          </p:cNvPicPr>
          <p:nvPr/>
        </p:nvPicPr>
        <p:blipFill>
          <a:blip r:embed="rId4"/>
          <a:stretch>
            <a:fillRect/>
          </a:stretch>
        </p:blipFill>
        <p:spPr>
          <a:xfrm>
            <a:off x="0" y="0"/>
            <a:ext cx="9144000" cy="3465330"/>
          </a:xfrm>
          <a:prstGeom prst="rect">
            <a:avLst/>
          </a:prstGeom>
        </p:spPr>
      </p:pic>
      <p:sp>
        <p:nvSpPr>
          <p:cNvPr id="7" name="テキスト ボックス 6"/>
          <p:cNvSpPr txBox="1"/>
          <p:nvPr/>
        </p:nvSpPr>
        <p:spPr>
          <a:xfrm>
            <a:off x="236308" y="2855808"/>
            <a:ext cx="6562103" cy="646331"/>
          </a:xfrm>
          <a:prstGeom prst="rect">
            <a:avLst/>
          </a:prstGeom>
          <a:noFill/>
        </p:spPr>
        <p:txBody>
          <a:bodyPr wrap="none" rtlCol="0">
            <a:spAutoFit/>
          </a:bodyPr>
          <a:lstStyle/>
          <a:p>
            <a:r>
              <a:rPr kumimoji="1" lang="ja-JP" altLang="en-US" dirty="0" smtClean="0">
                <a:latin typeface="ヒラギノ角ゴ Pro W3"/>
                <a:ea typeface="ヒラギノ角ゴ Pro W3"/>
                <a:cs typeface="ヒラギノ角ゴ Pro W3"/>
              </a:rPr>
              <a:t>同性愛はゴリラにもある</a:t>
            </a:r>
            <a:r>
              <a:rPr kumimoji="1" lang="en-US" altLang="ja-JP" dirty="0" smtClean="0">
                <a:latin typeface="ヒラギノ角ゴ Pro W3"/>
                <a:ea typeface="ヒラギノ角ゴ Pro W3"/>
                <a:cs typeface="ヒラギノ角ゴ Pro W3"/>
              </a:rPr>
              <a:t>(</a:t>
            </a:r>
            <a:r>
              <a:rPr kumimoji="1" lang="en-US" altLang="ja-JP" dirty="0" err="1" smtClean="0">
                <a:latin typeface="ヒラギノ角ゴ Pro W3"/>
                <a:ea typeface="ヒラギノ角ゴ Pro W3"/>
                <a:cs typeface="ヒラギノ角ゴ Pro W3"/>
              </a:rPr>
              <a:t>Yamagiwa</a:t>
            </a:r>
            <a:r>
              <a:rPr kumimoji="1" lang="en-US" altLang="ja-JP" dirty="0" smtClean="0">
                <a:latin typeface="ヒラギノ角ゴ Pro W3"/>
                <a:ea typeface="ヒラギノ角ゴ Pro W3"/>
                <a:cs typeface="ヒラギノ角ゴ Pro W3"/>
              </a:rPr>
              <a:t> 1987)</a:t>
            </a:r>
          </a:p>
          <a:p>
            <a:r>
              <a:rPr lang="en-US" altLang="ja-JP" dirty="0" smtClean="0">
                <a:latin typeface="ヒラギノ角ゴ Pro W3"/>
                <a:ea typeface="ヒラギノ角ゴ Pro W3"/>
                <a:cs typeface="ヒラギノ角ゴ Pro W3"/>
              </a:rPr>
              <a:t>1000</a:t>
            </a:r>
            <a:r>
              <a:rPr lang="ja-JP" altLang="en-US" dirty="0" smtClean="0">
                <a:latin typeface="ヒラギノ角ゴ Pro W3"/>
                <a:ea typeface="ヒラギノ角ゴ Pro W3"/>
                <a:cs typeface="ヒラギノ角ゴ Pro W3"/>
              </a:rPr>
              <a:t>種以上の動物で同性愛行動は普遍的に観察されている。</a:t>
            </a:r>
            <a:endParaRPr kumimoji="1" lang="en-US" altLang="ja-JP" dirty="0" smtClean="0">
              <a:latin typeface="ヒラギノ角ゴ Pro W3"/>
              <a:ea typeface="ヒラギノ角ゴ Pro W3"/>
              <a:cs typeface="ヒラギノ角ゴ Pro W3"/>
            </a:endParaRPr>
          </a:p>
        </p:txBody>
      </p:sp>
    </p:spTree>
    <p:extLst>
      <p:ext uri="{BB962C8B-B14F-4D97-AF65-F5344CB8AC3E}">
        <p14:creationId xmlns:p14="http://schemas.microsoft.com/office/powerpoint/2010/main" val="111928003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19054</TotalTime>
  <Words>1180</Words>
  <Application>Microsoft Macintosh PowerPoint</Application>
  <PresentationFormat>画面に合わせる (4:3)</PresentationFormat>
  <Paragraphs>148</Paragraphs>
  <Slides>35</Slides>
  <Notes>2</Notes>
  <HiddenSlides>0</HiddenSlides>
  <MMClips>0</MMClips>
  <ScaleCrop>false</ScaleCrop>
  <HeadingPairs>
    <vt:vector size="4" baseType="variant">
      <vt:variant>
        <vt:lpstr>テーマ</vt:lpstr>
      </vt:variant>
      <vt:variant>
        <vt:i4>1</vt:i4>
      </vt:variant>
      <vt:variant>
        <vt:lpstr>スライド タイトル</vt:lpstr>
      </vt:variant>
      <vt:variant>
        <vt:i4>35</vt:i4>
      </vt:variant>
    </vt:vector>
  </HeadingPairs>
  <TitlesOfParts>
    <vt:vector size="36" baseType="lpstr">
      <vt:lpstr>ホワイト</vt:lpstr>
      <vt:lpstr>Diversity in the Universe</vt:lpstr>
      <vt:lpstr>“Cultural Diversity” で画像検索すると…</vt:lpstr>
      <vt:lpstr>PowerPoint プレゼンテーション</vt:lpstr>
      <vt:lpstr>“Diversity” ではどうか？</vt:lpstr>
      <vt:lpstr>PowerPoint プレゼンテーション</vt:lpstr>
      <vt:lpstr>カタカナの “ダイバーシティ” では？</vt:lpstr>
      <vt:lpstr>PowerPoint プレゼンテーション</vt:lpstr>
      <vt:lpstr>PowerPoint プレゼンテーション</vt:lpstr>
      <vt:lpstr>PowerPoint プレゼンテーション</vt:lpstr>
      <vt:lpstr>多様な性：何が「自然」か？</vt:lpstr>
      <vt:lpstr>多様性/diversityとは？</vt:lpstr>
      <vt:lpstr>生物多様性はなぜ重要なのか？</vt:lpstr>
      <vt:lpstr>PowerPoint プレゼンテーション</vt:lpstr>
      <vt:lpstr>PowerPoint プレゼンテーション</vt:lpstr>
      <vt:lpstr>ただし、</vt:lpstr>
      <vt:lpstr>PowerPoint プレゼンテーション</vt:lpstr>
      <vt:lpstr>宇宙から考えてみる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カンブリア紀爆発と生命の多様化</vt:lpstr>
      <vt:lpstr>PowerPoint プレゼンテーション</vt:lpstr>
      <vt:lpstr>PowerPoint プレゼンテーション</vt:lpstr>
      <vt:lpstr>PowerPoint プレゼンテーション</vt:lpstr>
      <vt:lpstr>PowerPoint プレゼンテーション</vt:lpstr>
      <vt:lpstr>宇宙へ移住するとすればそれは誰か？</vt:lpstr>
      <vt:lpstr>PowerPoint プレゼンテーション</vt:lpstr>
      <vt:lpstr>PowerPoint プレゼンテーション</vt:lpstr>
      <vt:lpstr>今西錦司『私なんかは、自分の一生については自然が破壊されていくのを悲しんだりしている。けれども人間の一生を考えたらサイボーグでもなんでもいいから、もっと発展してほしいという気持になるね』</vt:lpstr>
      <vt:lpstr>PowerPoint プレゼンテーション</vt:lpstr>
      <vt:lpstr>PowerPoint プレゼンテーション</vt:lpstr>
      <vt:lpstr>PowerPoint プレゼンテーション</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宇宙生存学研究会の活動</dc:title>
  <dc:creator>磯部 洋明</dc:creator>
  <cp:lastModifiedBy>isobe</cp:lastModifiedBy>
  <cp:revision>331</cp:revision>
  <dcterms:created xsi:type="dcterms:W3CDTF">2010-11-16T18:03:00Z</dcterms:created>
  <dcterms:modified xsi:type="dcterms:W3CDTF">2016-11-29T23:39:28Z</dcterms:modified>
</cp:coreProperties>
</file>