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37"/>
  </p:notesMasterIdLst>
  <p:handoutMasterIdLst>
    <p:handoutMasterId r:id="rId38"/>
  </p:handoutMasterIdLst>
  <p:sldIdLst>
    <p:sldId id="457" r:id="rId2"/>
    <p:sldId id="566" r:id="rId3"/>
    <p:sldId id="465" r:id="rId4"/>
    <p:sldId id="466" r:id="rId5"/>
    <p:sldId id="467" r:id="rId6"/>
    <p:sldId id="468" r:id="rId7"/>
    <p:sldId id="574" r:id="rId8"/>
    <p:sldId id="567" r:id="rId9"/>
    <p:sldId id="568" r:id="rId10"/>
    <p:sldId id="519" r:id="rId11"/>
    <p:sldId id="569" r:id="rId12"/>
    <p:sldId id="495" r:id="rId13"/>
    <p:sldId id="498" r:id="rId14"/>
    <p:sldId id="570" r:id="rId15"/>
    <p:sldId id="571" r:id="rId16"/>
    <p:sldId id="575" r:id="rId17"/>
    <p:sldId id="576" r:id="rId18"/>
    <p:sldId id="573" r:id="rId19"/>
    <p:sldId id="578" r:id="rId20"/>
    <p:sldId id="577" r:id="rId21"/>
    <p:sldId id="580" r:id="rId22"/>
    <p:sldId id="581" r:id="rId23"/>
    <p:sldId id="582" r:id="rId24"/>
    <p:sldId id="583" r:id="rId25"/>
    <p:sldId id="584" r:id="rId26"/>
    <p:sldId id="586" r:id="rId27"/>
    <p:sldId id="554" r:id="rId28"/>
    <p:sldId id="555" r:id="rId29"/>
    <p:sldId id="556" r:id="rId30"/>
    <p:sldId id="557" r:id="rId31"/>
    <p:sldId id="559" r:id="rId32"/>
    <p:sldId id="560" r:id="rId33"/>
    <p:sldId id="561" r:id="rId34"/>
    <p:sldId id="587" r:id="rId35"/>
    <p:sldId id="585" r:id="rId3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17" autoAdjust="0"/>
  </p:normalViewPr>
  <p:slideViewPr>
    <p:cSldViewPr snapToGrid="0" snapToObjects="1" showGuides="1">
      <p:cViewPr varScale="1">
        <p:scale>
          <a:sx n="100" d="100"/>
          <a:sy n="100" d="100"/>
        </p:scale>
        <p:origin x="-87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C4199B-84F9-874F-A2A6-B1ED319132B4}" type="datetimeFigureOut">
              <a:rPr lang="ja-JP" altLang="en-US" smtClean="0"/>
              <a:pPr/>
              <a:t>2014/05/16</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94A284-0706-FB4E-9C39-430D9EAFAD7B}" type="slidenum">
              <a:rPr lang="ja-JP" altLang="en-US" smtClean="0"/>
              <a:pPr/>
              <a:t>‹#›</a:t>
            </a:fld>
            <a:endParaRPr lang="ja-JP" altLang="en-US"/>
          </a:p>
        </p:txBody>
      </p:sp>
    </p:spTree>
    <p:extLst>
      <p:ext uri="{BB962C8B-B14F-4D97-AF65-F5344CB8AC3E}">
        <p14:creationId xmlns:p14="http://schemas.microsoft.com/office/powerpoint/2010/main" val="3224349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5DEF8C-BB8F-A846-9A7D-681F067E1830}" type="datetimeFigureOut">
              <a:rPr lang="ja-JP" altLang="en-US" smtClean="0"/>
              <a:pPr/>
              <a:t>2014/05/16</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9DC836-D3F1-644A-AF02-3FE95D6F6A22}" type="slidenum">
              <a:rPr lang="ja-JP" altLang="en-US" smtClean="0"/>
              <a:pPr/>
              <a:t>‹#›</a:t>
            </a:fld>
            <a:endParaRPr lang="ja-JP" altLang="en-US"/>
          </a:p>
        </p:txBody>
      </p:sp>
    </p:spTree>
    <p:extLst>
      <p:ext uri="{BB962C8B-B14F-4D97-AF65-F5344CB8AC3E}">
        <p14:creationId xmlns:p14="http://schemas.microsoft.com/office/powerpoint/2010/main" val="251418124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実は地球は今、氷河期。恐竜がいた数千万年前は、今よりずっと暖かかった。氷河期にも寒い時とあまり寒くない時があり、今はあまり寒くない時。</a:t>
            </a:r>
            <a:endParaRPr lang="en-US" altLang="ja-JP" dirty="0" smtClean="0"/>
          </a:p>
          <a:p>
            <a:r>
              <a:rPr lang="ja-JP" altLang="en-US" dirty="0" smtClean="0"/>
              <a:t>恐竜が生きていた数千万年前には、逆にいまよりずっと暖かい時期もありました。</a:t>
            </a:r>
            <a:endParaRPr lang="en-US" altLang="ja-JP" dirty="0" smtClean="0"/>
          </a:p>
          <a:p>
            <a:r>
              <a:rPr lang="ja-JP" altLang="en-US" dirty="0" smtClean="0"/>
              <a:t>人間が石油や石炭を燃やして出す二酸化炭素によって、地球が温暖化していると言われていますが、地球の歴史ではごく最近のこと。</a:t>
            </a:r>
            <a:endParaRPr lang="en-US" altLang="ja-JP" dirty="0" smtClean="0"/>
          </a:p>
          <a:p>
            <a:r>
              <a:rPr lang="ja-JP" altLang="en-US" dirty="0" smtClean="0"/>
              <a:t>長い目で見ると、今の温暖化より激しい気温の変化は何回も起きています。いずれまた氷期もくるでしょう。</a:t>
            </a:r>
            <a:endParaRPr lang="en-US" altLang="ja-JP" dirty="0" smtClean="0"/>
          </a:p>
          <a:p>
            <a:r>
              <a:rPr lang="ja-JP" altLang="en-US" dirty="0" smtClean="0"/>
              <a:t>二酸化炭素をださないようにして、人間のせいで起こる温暖化をなるべく防ぐことはとても大切です。</a:t>
            </a:r>
            <a:endParaRPr lang="en-US" altLang="ja-JP" dirty="0" smtClean="0"/>
          </a:p>
          <a:p>
            <a:r>
              <a:rPr lang="ja-JP" altLang="en-US" dirty="0" smtClean="0"/>
              <a:t>ですが、同時に、地球の環境はもともと変化するものだということも知っておいて欲しい。</a:t>
            </a:r>
            <a:endParaRPr lang="en-US" altLang="ja-JP" dirty="0" smtClean="0"/>
          </a:p>
          <a:p>
            <a:endParaRPr lang="en-US" altLang="ja-JP" dirty="0" smtClean="0"/>
          </a:p>
        </p:txBody>
      </p:sp>
      <p:sp>
        <p:nvSpPr>
          <p:cNvPr id="4" name="スライド番号プレースホルダ 3"/>
          <p:cNvSpPr>
            <a:spLocks noGrp="1"/>
          </p:cNvSpPr>
          <p:nvPr>
            <p:ph type="sldNum" sz="quarter" idx="10"/>
          </p:nvPr>
        </p:nvSpPr>
        <p:spPr/>
        <p:txBody>
          <a:bodyPr/>
          <a:lstStyle/>
          <a:p>
            <a:fld id="{1F9DC836-D3F1-644A-AF02-3FE95D6F6A22}" type="slidenum">
              <a:rPr lang="ja-JP" altLang="en-US" smtClean="0"/>
              <a:pPr/>
              <a:t>28</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なので、あと</a:t>
            </a:r>
            <a:r>
              <a:rPr lang="en-US" altLang="ja-JP" dirty="0" smtClean="0"/>
              <a:t>1</a:t>
            </a:r>
            <a:r>
              <a:rPr lang="ja-JP" altLang="en-US" dirty="0" smtClean="0"/>
              <a:t>億年もすれば日本は日本でなくなります。</a:t>
            </a:r>
            <a:endParaRPr lang="ja-JP" altLang="en-US" dirty="0"/>
          </a:p>
        </p:txBody>
      </p:sp>
      <p:sp>
        <p:nvSpPr>
          <p:cNvPr id="4" name="スライド番号プレースホルダ 3"/>
          <p:cNvSpPr>
            <a:spLocks noGrp="1"/>
          </p:cNvSpPr>
          <p:nvPr>
            <p:ph type="sldNum" sz="quarter" idx="10"/>
          </p:nvPr>
        </p:nvSpPr>
        <p:spPr/>
        <p:txBody>
          <a:bodyPr/>
          <a:lstStyle/>
          <a:p>
            <a:fld id="{1F9DC836-D3F1-644A-AF02-3FE95D6F6A22}" type="slidenum">
              <a:rPr lang="ja-JP" altLang="en-US" smtClean="0"/>
              <a:pPr/>
              <a:t>29</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2014/05/16</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2014/05/16</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2014/05/16</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2014/05/16</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2014/05/16</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2014/05/16</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89B68021-2BA9-1F44-BF4C-6FEF809B5828}" type="datetimeFigureOut">
              <a:rPr lang="ja-JP" altLang="en-US" smtClean="0"/>
              <a:pPr/>
              <a:t>2014/05/16</a:t>
            </a:fld>
            <a:endParaRPr lang="ja-JP" altLang="en-US"/>
          </a:p>
        </p:txBody>
      </p:sp>
      <p:sp>
        <p:nvSpPr>
          <p:cNvPr id="8" name="Footer Placeholder 7"/>
          <p:cNvSpPr>
            <a:spLocks noGrp="1"/>
          </p:cNvSpPr>
          <p:nvPr>
            <p:ph type="ftr" sz="quarter" idx="11"/>
          </p:nvPr>
        </p:nvSpPr>
        <p:spPr/>
        <p:txBody>
          <a:bodyPr/>
          <a:lstStyle/>
          <a:p>
            <a:endParaRPr lang="ja-JP" altLang="en-US"/>
          </a:p>
        </p:txBody>
      </p:sp>
      <p:sp>
        <p:nvSpPr>
          <p:cNvPr id="9" name="Slide Number Placeholder 8"/>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89B68021-2BA9-1F44-BF4C-6FEF809B5828}" type="datetimeFigureOut">
              <a:rPr lang="ja-JP" altLang="en-US" smtClean="0"/>
              <a:pPr/>
              <a:t>2014/05/16</a:t>
            </a:fld>
            <a:endParaRPr lang="ja-JP" altLang="en-US"/>
          </a:p>
        </p:txBody>
      </p:sp>
      <p:sp>
        <p:nvSpPr>
          <p:cNvPr id="4" name="Footer Placeholder 3"/>
          <p:cNvSpPr>
            <a:spLocks noGrp="1"/>
          </p:cNvSpPr>
          <p:nvPr>
            <p:ph type="ftr" sz="quarter" idx="11"/>
          </p:nvPr>
        </p:nvSpPr>
        <p:spPr/>
        <p:txBody>
          <a:bodyPr/>
          <a:lstStyle/>
          <a:p>
            <a:endParaRPr lang="ja-JP" altLang="en-US"/>
          </a:p>
        </p:txBody>
      </p:sp>
      <p:sp>
        <p:nvSpPr>
          <p:cNvPr id="5" name="Slide Number Placeholder 4"/>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68021-2BA9-1F44-BF4C-6FEF809B5828}" type="datetimeFigureOut">
              <a:rPr lang="ja-JP" altLang="en-US" smtClean="0"/>
              <a:pPr/>
              <a:t>2014/05/16</a:t>
            </a:fld>
            <a:endParaRPr lang="ja-JP" altLang="en-US"/>
          </a:p>
        </p:txBody>
      </p:sp>
      <p:sp>
        <p:nvSpPr>
          <p:cNvPr id="3" name="Footer Placeholder 2"/>
          <p:cNvSpPr>
            <a:spLocks noGrp="1"/>
          </p:cNvSpPr>
          <p:nvPr>
            <p:ph type="ftr" sz="quarter" idx="11"/>
          </p:nvPr>
        </p:nvSpPr>
        <p:spPr/>
        <p:txBody>
          <a:bodyPr/>
          <a:lstStyle/>
          <a:p>
            <a:endParaRPr lang="ja-JP" altLang="en-US"/>
          </a:p>
        </p:txBody>
      </p:sp>
      <p:sp>
        <p:nvSpPr>
          <p:cNvPr id="4" name="Slide Number Placeholder 3"/>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2014/05/16</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2014/05/16</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8021-2BA9-1F44-BF4C-6FEF809B5828}" type="datetimeFigureOut">
              <a:rPr lang="ja-JP" altLang="en-US" smtClean="0"/>
              <a:pPr/>
              <a:t>2014/05/16</a:t>
            </a:fld>
            <a:endParaRPr lang="ja-JP"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A00C8-6294-9B4B-9756-987CD49B1DC0}" type="slidenum">
              <a:rPr lang="ja-JP" altLang="en-US" smtClean="0"/>
              <a:pPr/>
              <a:t>‹#›</a:t>
            </a:fld>
            <a:endParaRPr lang="ja-JP" altLang="en-US"/>
          </a:p>
        </p:txBody>
      </p:sp>
    </p:spTree>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kumimoji="1" sz="5000" kern="1200">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2.png"/><Relationship Id="rId1" Type="http://schemas.microsoft.com/office/2007/relationships/media" Target="../media/media1.gif"/><Relationship Id="rId2" Type="http://schemas.openxmlformats.org/officeDocument/2006/relationships/video" Target="../media/media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6.jpe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216249" y="0"/>
            <a:ext cx="11329223" cy="6858000"/>
          </a:xfrm>
          <a:prstGeom prst="rect">
            <a:avLst/>
          </a:prstGeom>
        </p:spPr>
      </p:pic>
      <p:sp>
        <p:nvSpPr>
          <p:cNvPr id="3" name="サブタイトル 2"/>
          <p:cNvSpPr>
            <a:spLocks noGrp="1"/>
          </p:cNvSpPr>
          <p:nvPr>
            <p:ph type="subTitle" idx="1"/>
          </p:nvPr>
        </p:nvSpPr>
        <p:spPr>
          <a:xfrm>
            <a:off x="216974" y="4447377"/>
            <a:ext cx="6400800" cy="1752600"/>
          </a:xfrm>
        </p:spPr>
        <p:txBody>
          <a:bodyPr>
            <a:normAutofit/>
          </a:bodyPr>
          <a:lstStyle/>
          <a:p>
            <a:pPr algn="l"/>
            <a:r>
              <a:rPr lang="ja-JP" altLang="en-US" sz="2000" dirty="0"/>
              <a:t>磯部</a:t>
            </a:r>
            <a:r>
              <a:rPr lang="ja-JP" altLang="en-US" sz="2000" dirty="0" smtClean="0"/>
              <a:t>洋明（いそべひろあき）</a:t>
            </a:r>
            <a:endParaRPr lang="en-US" altLang="ja-JP" sz="2000" dirty="0"/>
          </a:p>
          <a:p>
            <a:pPr algn="l"/>
            <a:r>
              <a:rPr kumimoji="1" lang="ja-JP" altLang="en-US" sz="2000" dirty="0" smtClean="0"/>
              <a:t>京都大学</a:t>
            </a:r>
            <a:r>
              <a:rPr kumimoji="1" lang="en-US" altLang="ja-JP" sz="2000" dirty="0" smtClean="0"/>
              <a:t> </a:t>
            </a:r>
            <a:r>
              <a:rPr lang="ja-JP" altLang="en-US" sz="2000" dirty="0" smtClean="0"/>
              <a:t>宇宙</a:t>
            </a:r>
            <a:r>
              <a:rPr lang="ja-JP" altLang="en-US" sz="2000" dirty="0" smtClean="0"/>
              <a:t>総合学研究ユニット</a:t>
            </a:r>
            <a:endParaRPr kumimoji="1" lang="ja-JP" altLang="en-US" sz="2000" dirty="0"/>
          </a:p>
        </p:txBody>
      </p:sp>
      <p:sp>
        <p:nvSpPr>
          <p:cNvPr id="5" name="テキスト ボックス 4"/>
          <p:cNvSpPr txBox="1"/>
          <p:nvPr/>
        </p:nvSpPr>
        <p:spPr>
          <a:xfrm>
            <a:off x="50800" y="6368452"/>
            <a:ext cx="7416800" cy="307777"/>
          </a:xfrm>
          <a:prstGeom prst="rect">
            <a:avLst/>
          </a:prstGeom>
          <a:noFill/>
        </p:spPr>
        <p:txBody>
          <a:bodyPr wrap="square" rtlCol="0">
            <a:spAutoFit/>
          </a:bodyPr>
          <a:lstStyle/>
          <a:p>
            <a:r>
              <a:rPr lang="ja-JP" altLang="en-US" sz="1400" dirty="0" smtClean="0"/>
              <a:t>グローバル</a:t>
            </a:r>
            <a:r>
              <a:rPr lang="ja-JP" altLang="en-US" sz="1400" dirty="0"/>
              <a:t>からユニバーサルへの</a:t>
            </a:r>
            <a:r>
              <a:rPr lang="ja-JP" altLang="en-US" sz="1400" dirty="0" smtClean="0"/>
              <a:t>挑戦</a:t>
            </a:r>
            <a:r>
              <a:rPr kumimoji="1" lang="ja-JP" altLang="en-US" sz="1400" dirty="0" smtClean="0"/>
              <a:t>　</a:t>
            </a:r>
            <a:r>
              <a:rPr kumimoji="1" lang="en-US" altLang="ja-JP" sz="1400" dirty="0" smtClean="0"/>
              <a:t>2014</a:t>
            </a:r>
            <a:r>
              <a:rPr kumimoji="1" lang="ja-JP" altLang="en-US" sz="1400" dirty="0" smtClean="0"/>
              <a:t>年</a:t>
            </a:r>
            <a:r>
              <a:rPr lang="en-US" altLang="ja-JP" sz="1400" dirty="0" smtClean="0"/>
              <a:t>1</a:t>
            </a:r>
            <a:r>
              <a:rPr lang="ja-JP" altLang="en-US" sz="1400" dirty="0" smtClean="0"/>
              <a:t>月</a:t>
            </a:r>
            <a:r>
              <a:rPr lang="en-US" altLang="ja-JP" sz="1400" dirty="0" smtClean="0"/>
              <a:t>17</a:t>
            </a:r>
            <a:r>
              <a:rPr lang="ja-JP" altLang="en-US" sz="1400" dirty="0" smtClean="0"/>
              <a:t>日</a:t>
            </a:r>
            <a:r>
              <a:rPr lang="en-US" altLang="ja-JP" sz="1400" dirty="0" smtClean="0"/>
              <a:t> </a:t>
            </a:r>
            <a:r>
              <a:rPr lang="en-US" altLang="en-US" sz="1400" dirty="0" smtClean="0"/>
              <a:t>お茶の水女子大学</a:t>
            </a:r>
            <a:endParaRPr kumimoji="1" lang="ja-JP" altLang="en-US" sz="1400" dirty="0"/>
          </a:p>
        </p:txBody>
      </p:sp>
      <p:sp>
        <p:nvSpPr>
          <p:cNvPr id="7" name="テキスト ボックス 6"/>
          <p:cNvSpPr txBox="1"/>
          <p:nvPr/>
        </p:nvSpPr>
        <p:spPr>
          <a:xfrm>
            <a:off x="8092804" y="6522341"/>
            <a:ext cx="710451" cy="338554"/>
          </a:xfrm>
          <a:prstGeom prst="rect">
            <a:avLst/>
          </a:prstGeom>
          <a:noFill/>
        </p:spPr>
        <p:txBody>
          <a:bodyPr wrap="none" rtlCol="0">
            <a:spAutoFit/>
          </a:bodyPr>
          <a:lstStyle/>
          <a:p>
            <a:r>
              <a:rPr kumimoji="1" lang="en-US" altLang="ja-JP" sz="1600" dirty="0" smtClean="0"/>
              <a:t>NASA</a:t>
            </a:r>
            <a:endParaRPr kumimoji="1" lang="ja-JP" altLang="en-US" sz="1600" dirty="0"/>
          </a:p>
        </p:txBody>
      </p:sp>
      <p:sp>
        <p:nvSpPr>
          <p:cNvPr id="4" name="テキスト ボックス 3"/>
          <p:cNvSpPr txBox="1"/>
          <p:nvPr/>
        </p:nvSpPr>
        <p:spPr>
          <a:xfrm>
            <a:off x="935118" y="742950"/>
            <a:ext cx="902811" cy="523220"/>
          </a:xfrm>
          <a:prstGeom prst="rect">
            <a:avLst/>
          </a:prstGeom>
          <a:noFill/>
        </p:spPr>
        <p:txBody>
          <a:bodyPr wrap="none" rtlCol="0">
            <a:spAutoFit/>
          </a:bodyPr>
          <a:lstStyle/>
          <a:p>
            <a:pPr algn="ctr"/>
            <a:r>
              <a:rPr kumimoji="1" lang="ja-JP" altLang="en-US" sz="2800" dirty="0" smtClean="0"/>
              <a:t>宇宙</a:t>
            </a:r>
            <a:endParaRPr kumimoji="1" lang="ja-JP" altLang="en-US" sz="2800" dirty="0"/>
          </a:p>
        </p:txBody>
      </p:sp>
    </p:spTree>
    <p:extLst>
      <p:ext uri="{BB962C8B-B14F-4D97-AF65-F5344CB8AC3E}">
        <p14:creationId xmlns:p14="http://schemas.microsoft.com/office/powerpoint/2010/main" val="2650324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人類</a:t>
            </a:r>
            <a:r>
              <a:rPr lang="ja-JP" altLang="en-US" sz="3200" dirty="0" smtClean="0"/>
              <a:t>の宇宙進出</a:t>
            </a:r>
            <a:endParaRPr kumimoji="1" lang="ja-JP" altLang="en-US" sz="3200" dirty="0"/>
          </a:p>
        </p:txBody>
      </p:sp>
      <p:pic>
        <p:nvPicPr>
          <p:cNvPr id="3" name="図 2"/>
          <p:cNvPicPr>
            <a:picLocks noChangeAspect="1"/>
          </p:cNvPicPr>
          <p:nvPr/>
        </p:nvPicPr>
        <p:blipFill>
          <a:blip r:embed="rId2"/>
          <a:stretch>
            <a:fillRect/>
          </a:stretch>
        </p:blipFill>
        <p:spPr>
          <a:xfrm>
            <a:off x="1395896" y="1600200"/>
            <a:ext cx="6122504" cy="3911600"/>
          </a:xfrm>
          <a:prstGeom prst="rect">
            <a:avLst/>
          </a:prstGeom>
        </p:spPr>
      </p:pic>
    </p:spTree>
    <p:extLst>
      <p:ext uri="{BB962C8B-B14F-4D97-AF65-F5344CB8AC3E}">
        <p14:creationId xmlns:p14="http://schemas.microsoft.com/office/powerpoint/2010/main" val="35214477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600" dirty="0" smtClean="0"/>
              <a:t>未来の宇宙社会、望ましいのは？</a:t>
            </a:r>
            <a:endParaRPr kumimoji="1" lang="ja-JP" altLang="en-US" sz="3600" dirty="0"/>
          </a:p>
        </p:txBody>
      </p:sp>
      <p:sp>
        <p:nvSpPr>
          <p:cNvPr id="3" name="コンテンツ プレースホルダー 2"/>
          <p:cNvSpPr>
            <a:spLocks noGrp="1"/>
          </p:cNvSpPr>
          <p:nvPr>
            <p:ph idx="1"/>
          </p:nvPr>
        </p:nvSpPr>
        <p:spPr/>
        <p:txBody>
          <a:bodyPr/>
          <a:lstStyle/>
          <a:p>
            <a:r>
              <a:rPr lang="ja-JP" altLang="en-US" dirty="0" smtClean="0"/>
              <a:t>各国の自由に任せる</a:t>
            </a:r>
            <a:endParaRPr kumimoji="1" lang="en-US" altLang="ja-JP" dirty="0" smtClean="0"/>
          </a:p>
          <a:p>
            <a:pPr marL="0" indent="0">
              <a:buNone/>
            </a:pPr>
            <a:endParaRPr lang="en-US" altLang="ja-JP" dirty="0"/>
          </a:p>
          <a:p>
            <a:r>
              <a:rPr kumimoji="1" lang="ja-JP" altLang="en-US" dirty="0" smtClean="0"/>
              <a:t>国連のような組織が管理</a:t>
            </a:r>
            <a:endParaRPr kumimoji="1" lang="ja-JP" altLang="en-US" dirty="0"/>
          </a:p>
        </p:txBody>
      </p:sp>
    </p:spTree>
    <p:extLst>
      <p:ext uri="{BB962C8B-B14F-4D97-AF65-F5344CB8AC3E}">
        <p14:creationId xmlns:p14="http://schemas.microsoft.com/office/powerpoint/2010/main" val="25636939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宇宙を開拓するのは誰？</a:t>
            </a:r>
            <a:endParaRPr lang="ja-JP" altLang="en-US" sz="2800" dirty="0"/>
          </a:p>
        </p:txBody>
      </p:sp>
      <p:graphicFrame>
        <p:nvGraphicFramePr>
          <p:cNvPr id="9" name="表 8"/>
          <p:cNvGraphicFramePr>
            <a:graphicFrameLocks noGrp="1"/>
          </p:cNvGraphicFramePr>
          <p:nvPr>
            <p:extLst>
              <p:ext uri="{D42A27DB-BD31-4B8C-83A1-F6EECF244321}">
                <p14:modId xmlns:p14="http://schemas.microsoft.com/office/powerpoint/2010/main" val="3439397041"/>
              </p:ext>
            </p:extLst>
          </p:nvPr>
        </p:nvGraphicFramePr>
        <p:xfrm>
          <a:off x="280060" y="1763901"/>
          <a:ext cx="8578380" cy="4837839"/>
        </p:xfrm>
        <a:graphic>
          <a:graphicData uri="http://schemas.openxmlformats.org/drawingml/2006/table">
            <a:tbl>
              <a:tblPr firstRow="1" bandRow="1">
                <a:tableStyleId>{5C22544A-7EE6-4342-B048-85BDC9FD1C3A}</a:tableStyleId>
              </a:tblPr>
              <a:tblGrid>
                <a:gridCol w="1715676"/>
                <a:gridCol w="1715676"/>
                <a:gridCol w="1715676"/>
                <a:gridCol w="1715676"/>
                <a:gridCol w="1715676"/>
              </a:tblGrid>
              <a:tr h="680439">
                <a:tc>
                  <a:txBody>
                    <a:bodyPr/>
                    <a:lstStyle/>
                    <a:p>
                      <a:endParaRPr kumimoji="1" lang="ja-JP" altLang="en-US" dirty="0"/>
                    </a:p>
                  </a:txBody>
                  <a:tcPr>
                    <a:solidFill>
                      <a:schemeClr val="accent3">
                        <a:lumMod val="75000"/>
                      </a:schemeClr>
                    </a:solidFill>
                  </a:tcPr>
                </a:tc>
                <a:tc>
                  <a:txBody>
                    <a:bodyPr/>
                    <a:lstStyle/>
                    <a:p>
                      <a:r>
                        <a:rPr kumimoji="1" lang="ja-JP" altLang="en-US" sz="2000" dirty="0" smtClean="0"/>
                        <a:t>メイフラワー号</a:t>
                      </a:r>
                      <a:endParaRPr kumimoji="1" lang="ja-JP" altLang="en-US" sz="2000" dirty="0"/>
                    </a:p>
                  </a:txBody>
                  <a:tcPr>
                    <a:solidFill>
                      <a:schemeClr val="accent3">
                        <a:lumMod val="75000"/>
                      </a:schemeClr>
                    </a:solidFill>
                  </a:tcPr>
                </a:tc>
                <a:tc>
                  <a:txBody>
                    <a:bodyPr/>
                    <a:lstStyle/>
                    <a:p>
                      <a:r>
                        <a:rPr kumimoji="1" lang="ja-JP" altLang="en-US" sz="2000" dirty="0" smtClean="0"/>
                        <a:t>モルモン教徒</a:t>
                      </a:r>
                      <a:endParaRPr kumimoji="1" lang="ja-JP" altLang="en-US" sz="2000" dirty="0"/>
                    </a:p>
                  </a:txBody>
                  <a:tcPr>
                    <a:solidFill>
                      <a:schemeClr val="accent3">
                        <a:lumMod val="75000"/>
                      </a:schemeClr>
                    </a:solidFill>
                  </a:tcPr>
                </a:tc>
                <a:tc>
                  <a:txBody>
                    <a:bodyPr/>
                    <a:lstStyle/>
                    <a:p>
                      <a:r>
                        <a:rPr kumimoji="1" lang="ja-JP" altLang="en-US" sz="2000" dirty="0" smtClean="0"/>
                        <a:t>巨大宇宙コロニー</a:t>
                      </a:r>
                      <a:endParaRPr kumimoji="1" lang="ja-JP" altLang="en-US" sz="2000" dirty="0"/>
                    </a:p>
                  </a:txBody>
                  <a:tcPr>
                    <a:solidFill>
                      <a:schemeClr val="accent3">
                        <a:lumMod val="75000"/>
                      </a:schemeClr>
                    </a:solidFill>
                  </a:tcPr>
                </a:tc>
                <a:tc>
                  <a:txBody>
                    <a:bodyPr/>
                    <a:lstStyle/>
                    <a:p>
                      <a:r>
                        <a:rPr kumimoji="1" lang="ja-JP" altLang="en-US" sz="2000" dirty="0" smtClean="0"/>
                        <a:t>小惑星への移住</a:t>
                      </a:r>
                      <a:endParaRPr kumimoji="1" lang="ja-JP" altLang="en-US" sz="2000" dirty="0"/>
                    </a:p>
                  </a:txBody>
                  <a:tcPr>
                    <a:solidFill>
                      <a:schemeClr val="accent3">
                        <a:lumMod val="75000"/>
                      </a:schemeClr>
                    </a:solidFill>
                  </a:tcPr>
                </a:tc>
              </a:tr>
              <a:tr h="576293">
                <a:tc>
                  <a:txBody>
                    <a:bodyPr/>
                    <a:lstStyle/>
                    <a:p>
                      <a:r>
                        <a:rPr kumimoji="1" lang="ja-JP" altLang="en-US" sz="2000" dirty="0" smtClean="0"/>
                        <a:t>年</a:t>
                      </a:r>
                      <a:endParaRPr kumimoji="1" lang="ja-JP" altLang="en-US" sz="2000" dirty="0"/>
                    </a:p>
                  </a:txBody>
                  <a:tcPr/>
                </a:tc>
                <a:tc>
                  <a:txBody>
                    <a:bodyPr/>
                    <a:lstStyle/>
                    <a:p>
                      <a:r>
                        <a:rPr kumimoji="1" lang="en-US" altLang="ja-JP" sz="2000" dirty="0" smtClean="0"/>
                        <a:t>1620</a:t>
                      </a:r>
                      <a:endParaRPr kumimoji="1" lang="ja-JP" altLang="en-US" sz="2000" dirty="0"/>
                    </a:p>
                  </a:txBody>
                  <a:tcPr/>
                </a:tc>
                <a:tc>
                  <a:txBody>
                    <a:bodyPr/>
                    <a:lstStyle/>
                    <a:p>
                      <a:r>
                        <a:rPr kumimoji="1" lang="en-US" altLang="ja-JP" sz="2000" dirty="0" smtClean="0"/>
                        <a:t>1847</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2???</a:t>
                      </a:r>
                      <a:endParaRPr kumimoji="1" lang="ja-JP" altLang="en-US" sz="2000" dirty="0"/>
                    </a:p>
                  </a:txBody>
                  <a:tcPr/>
                </a:tc>
              </a:tr>
              <a:tr h="576293">
                <a:tc>
                  <a:txBody>
                    <a:bodyPr/>
                    <a:lstStyle/>
                    <a:p>
                      <a:r>
                        <a:rPr kumimoji="1" lang="ja-JP" altLang="en-US" sz="2000" dirty="0" smtClean="0"/>
                        <a:t>人数</a:t>
                      </a:r>
                      <a:endParaRPr kumimoji="1" lang="ja-JP" altLang="en-US" sz="2000" dirty="0"/>
                    </a:p>
                  </a:txBody>
                  <a:tcPr/>
                </a:tc>
                <a:tc>
                  <a:txBody>
                    <a:bodyPr/>
                    <a:lstStyle/>
                    <a:p>
                      <a:r>
                        <a:rPr kumimoji="1" lang="en-US" altLang="ja-JP" sz="2000" dirty="0" smtClean="0"/>
                        <a:t>103</a:t>
                      </a:r>
                      <a:endParaRPr kumimoji="1" lang="ja-JP" altLang="en-US" sz="2000" dirty="0"/>
                    </a:p>
                  </a:txBody>
                  <a:tcPr/>
                </a:tc>
                <a:tc>
                  <a:txBody>
                    <a:bodyPr/>
                    <a:lstStyle/>
                    <a:p>
                      <a:r>
                        <a:rPr kumimoji="1" lang="en-US" altLang="ja-JP" sz="2000" dirty="0" smtClean="0"/>
                        <a:t>1,891</a:t>
                      </a:r>
                      <a:endParaRPr kumimoji="1" lang="ja-JP" altLang="en-US" sz="2000" dirty="0"/>
                    </a:p>
                  </a:txBody>
                  <a:tcPr/>
                </a:tc>
                <a:tc>
                  <a:txBody>
                    <a:bodyPr/>
                    <a:lstStyle/>
                    <a:p>
                      <a:r>
                        <a:rPr kumimoji="1" lang="en-US" altLang="ja-JP" sz="2000" dirty="0" smtClean="0"/>
                        <a:t>10,000</a:t>
                      </a:r>
                      <a:endParaRPr kumimoji="1" lang="ja-JP" altLang="en-US" sz="2000" dirty="0"/>
                    </a:p>
                  </a:txBody>
                  <a:tcPr/>
                </a:tc>
                <a:tc>
                  <a:txBody>
                    <a:bodyPr/>
                    <a:lstStyle/>
                    <a:p>
                      <a:r>
                        <a:rPr kumimoji="1" lang="en-US" altLang="ja-JP" sz="2000" dirty="0" smtClean="0"/>
                        <a:t>23</a:t>
                      </a:r>
                      <a:endParaRPr kumimoji="1" lang="ja-JP" altLang="en-US" sz="2000" dirty="0"/>
                    </a:p>
                  </a:txBody>
                  <a:tcPr/>
                </a:tc>
              </a:tr>
              <a:tr h="576293">
                <a:tc>
                  <a:txBody>
                    <a:bodyPr/>
                    <a:lstStyle/>
                    <a:p>
                      <a:r>
                        <a:rPr kumimoji="1" lang="ja-JP" altLang="en-US" sz="2000" dirty="0" smtClean="0"/>
                        <a:t>積荷（トン）</a:t>
                      </a:r>
                      <a:endParaRPr kumimoji="1" lang="ja-JP" altLang="en-US" sz="2000" dirty="0"/>
                    </a:p>
                  </a:txBody>
                  <a:tcPr/>
                </a:tc>
                <a:tc>
                  <a:txBody>
                    <a:bodyPr/>
                    <a:lstStyle/>
                    <a:p>
                      <a:r>
                        <a:rPr kumimoji="1" lang="en-US" altLang="ja-JP" sz="2000" dirty="0" smtClean="0"/>
                        <a:t>180</a:t>
                      </a:r>
                      <a:endParaRPr kumimoji="1" lang="ja-JP" altLang="en-US" sz="2000" dirty="0"/>
                    </a:p>
                  </a:txBody>
                  <a:tcPr/>
                </a:tc>
                <a:tc>
                  <a:txBody>
                    <a:bodyPr/>
                    <a:lstStyle/>
                    <a:p>
                      <a:r>
                        <a:rPr kumimoji="1" lang="en-US" altLang="ja-JP" sz="2000" dirty="0" smtClean="0"/>
                        <a:t>3,500</a:t>
                      </a:r>
                      <a:endParaRPr kumimoji="1" lang="ja-JP" altLang="en-US" sz="2000" dirty="0"/>
                    </a:p>
                  </a:txBody>
                  <a:tcPr/>
                </a:tc>
                <a:tc>
                  <a:txBody>
                    <a:bodyPr/>
                    <a:lstStyle/>
                    <a:p>
                      <a:r>
                        <a:rPr kumimoji="1" lang="en-US" altLang="ja-JP" sz="2000" dirty="0" smtClean="0"/>
                        <a:t>3.6 million</a:t>
                      </a:r>
                      <a:endParaRPr kumimoji="1" lang="ja-JP" altLang="en-US" sz="2000" dirty="0"/>
                    </a:p>
                  </a:txBody>
                  <a:tcPr/>
                </a:tc>
                <a:tc>
                  <a:txBody>
                    <a:bodyPr/>
                    <a:lstStyle/>
                    <a:p>
                      <a:r>
                        <a:rPr kumimoji="1" lang="en-US" altLang="ja-JP" sz="2000" dirty="0" smtClean="0"/>
                        <a:t>50</a:t>
                      </a:r>
                      <a:endParaRPr kumimoji="1" lang="ja-JP" altLang="en-US" sz="2000" dirty="0"/>
                    </a:p>
                  </a:txBody>
                  <a:tcPr/>
                </a:tc>
              </a:tr>
              <a:tr h="576293">
                <a:tc>
                  <a:txBody>
                    <a:bodyPr/>
                    <a:lstStyle/>
                    <a:p>
                      <a:r>
                        <a:rPr kumimoji="1" lang="ja-JP" altLang="en-US" sz="2000" dirty="0" smtClean="0"/>
                        <a:t>費用</a:t>
                      </a:r>
                      <a:r>
                        <a:rPr kumimoji="1" lang="en-US" altLang="ja-JP" sz="2000" dirty="0" smtClean="0"/>
                        <a:t>(1975</a:t>
                      </a:r>
                      <a:r>
                        <a:rPr kumimoji="1" lang="ja-JP" altLang="en-US" sz="2000" dirty="0" smtClean="0"/>
                        <a:t>の米ドルで</a:t>
                      </a:r>
                      <a:r>
                        <a:rPr kumimoji="1" lang="en-US" altLang="ja-JP" sz="2000" dirty="0" smtClean="0"/>
                        <a:t>)</a:t>
                      </a:r>
                      <a:endParaRPr kumimoji="1" lang="ja-JP" altLang="en-US" sz="2000" dirty="0"/>
                    </a:p>
                  </a:txBody>
                  <a:tcPr/>
                </a:tc>
                <a:tc>
                  <a:txBody>
                    <a:bodyPr/>
                    <a:lstStyle/>
                    <a:p>
                      <a:r>
                        <a:rPr kumimoji="1" lang="en-US" altLang="ja-JP" sz="2000" dirty="0" smtClean="0"/>
                        <a:t>600</a:t>
                      </a:r>
                      <a:r>
                        <a:rPr kumimoji="1" lang="ja-JP" altLang="en-US" sz="2000" dirty="0" smtClean="0"/>
                        <a:t>万ドル</a:t>
                      </a:r>
                      <a:endParaRPr kumimoji="1" lang="ja-JP" altLang="en-US" sz="2000" dirty="0"/>
                    </a:p>
                  </a:txBody>
                  <a:tcPr/>
                </a:tc>
                <a:tc>
                  <a:txBody>
                    <a:bodyPr/>
                    <a:lstStyle/>
                    <a:p>
                      <a:r>
                        <a:rPr kumimoji="1" lang="en-US" altLang="ja-JP" sz="2000" dirty="0" smtClean="0"/>
                        <a:t>1500</a:t>
                      </a:r>
                      <a:r>
                        <a:rPr kumimoji="1" lang="ja-JP" altLang="en-US" sz="2000" dirty="0" smtClean="0"/>
                        <a:t>万ドル</a:t>
                      </a:r>
                      <a:endParaRPr kumimoji="1" lang="ja-JP" altLang="en-US" sz="2000" dirty="0"/>
                    </a:p>
                  </a:txBody>
                  <a:tcPr/>
                </a:tc>
                <a:tc>
                  <a:txBody>
                    <a:bodyPr/>
                    <a:lstStyle/>
                    <a:p>
                      <a:r>
                        <a:rPr kumimoji="1" lang="en-US" altLang="ja-JP" sz="2000" dirty="0" smtClean="0"/>
                        <a:t>1000</a:t>
                      </a:r>
                      <a:r>
                        <a:rPr kumimoji="1" lang="ja-JP" altLang="en-US" sz="2000" dirty="0" smtClean="0"/>
                        <a:t>億ドル</a:t>
                      </a:r>
                      <a:endParaRPr kumimoji="1" lang="ja-JP" altLang="en-US" sz="2000" dirty="0"/>
                    </a:p>
                  </a:txBody>
                  <a:tcPr/>
                </a:tc>
                <a:tc>
                  <a:txBody>
                    <a:bodyPr/>
                    <a:lstStyle/>
                    <a:p>
                      <a:r>
                        <a:rPr kumimoji="1" lang="en-US" altLang="ja-JP" sz="2000" dirty="0" smtClean="0"/>
                        <a:t>100</a:t>
                      </a:r>
                      <a:r>
                        <a:rPr kumimoji="1" lang="ja-JP" altLang="en-US" sz="2000" dirty="0" smtClean="0"/>
                        <a:t>万ドル</a:t>
                      </a:r>
                      <a:endParaRPr kumimoji="1" lang="ja-JP" altLang="en-US" sz="2000" dirty="0"/>
                    </a:p>
                  </a:txBody>
                  <a:tcPr/>
                </a:tc>
              </a:tr>
              <a:tr h="576293">
                <a:tc>
                  <a:txBody>
                    <a:bodyPr/>
                    <a:lstStyle/>
                    <a:p>
                      <a:r>
                        <a:rPr kumimoji="1" lang="ja-JP" altLang="en-US" sz="2000" dirty="0" smtClean="0"/>
                        <a:t>積荷</a:t>
                      </a:r>
                      <a:r>
                        <a:rPr kumimoji="1" lang="en-US" altLang="ja-JP" sz="2000" dirty="0" smtClean="0"/>
                        <a:t>1</a:t>
                      </a:r>
                      <a:r>
                        <a:rPr kumimoji="1" lang="ja-JP" altLang="en-US" sz="2000" dirty="0" smtClean="0"/>
                        <a:t>ポンドあたりの費用</a:t>
                      </a:r>
                      <a:endParaRPr kumimoji="1" lang="ja-JP" altLang="en-US" sz="2000" dirty="0"/>
                    </a:p>
                  </a:txBody>
                  <a:tcPr/>
                </a:tc>
                <a:tc>
                  <a:txBody>
                    <a:bodyPr/>
                    <a:lstStyle/>
                    <a:p>
                      <a:r>
                        <a:rPr kumimoji="1" lang="en-US" altLang="ja-JP" sz="2000" dirty="0" smtClean="0"/>
                        <a:t>$15</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$13</a:t>
                      </a:r>
                      <a:endParaRPr kumimoji="1" lang="ja-JP" altLang="en-US" sz="2000" dirty="0"/>
                    </a:p>
                  </a:txBody>
                  <a:tcPr/>
                </a:tc>
                <a:tc>
                  <a:txBody>
                    <a:bodyPr/>
                    <a:lstStyle/>
                    <a:p>
                      <a:r>
                        <a:rPr kumimoji="1" lang="en-US" altLang="ja-JP" sz="2000" dirty="0" smtClean="0"/>
                        <a:t>$10</a:t>
                      </a:r>
                      <a:endParaRPr kumimoji="1" lang="ja-JP" altLang="en-US" sz="2000" dirty="0"/>
                    </a:p>
                  </a:txBody>
                  <a:tcPr/>
                </a:tc>
              </a:tr>
              <a:tr h="576293">
                <a:tc>
                  <a:txBody>
                    <a:bodyPr/>
                    <a:lstStyle/>
                    <a:p>
                      <a:r>
                        <a:rPr kumimoji="1" lang="en-US" altLang="ja-JP" sz="2000" dirty="0" smtClean="0"/>
                        <a:t>1</a:t>
                      </a:r>
                      <a:r>
                        <a:rPr kumimoji="1" lang="ja-JP" altLang="en-US" sz="2000" dirty="0" smtClean="0"/>
                        <a:t>家族当たりの費用を年収で割った値</a:t>
                      </a:r>
                      <a:endParaRPr kumimoji="1" lang="ja-JP" altLang="en-US" sz="2000" dirty="0"/>
                    </a:p>
                  </a:txBody>
                  <a:tcPr/>
                </a:tc>
                <a:tc>
                  <a:txBody>
                    <a:bodyPr/>
                    <a:lstStyle/>
                    <a:p>
                      <a:r>
                        <a:rPr kumimoji="1" lang="en-US" altLang="ja-JP" sz="3200" dirty="0" smtClean="0">
                          <a:solidFill>
                            <a:srgbClr val="FF0000"/>
                          </a:solidFill>
                        </a:rPr>
                        <a:t>7.5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2.5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1,500</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6</a:t>
                      </a:r>
                      <a:endParaRPr kumimoji="1" lang="ja-JP" altLang="en-US" sz="3200" dirty="0">
                        <a:solidFill>
                          <a:srgbClr val="FF0000"/>
                        </a:solidFill>
                      </a:endParaRPr>
                    </a:p>
                  </a:txBody>
                  <a:tcPr/>
                </a:tc>
              </a:tr>
            </a:tbl>
          </a:graphicData>
        </a:graphic>
      </p:graphicFrame>
      <p:sp>
        <p:nvSpPr>
          <p:cNvPr id="10" name="テキスト ボックス 9"/>
          <p:cNvSpPr txBox="1"/>
          <p:nvPr/>
        </p:nvSpPr>
        <p:spPr>
          <a:xfrm>
            <a:off x="280060" y="1286780"/>
            <a:ext cx="3991485" cy="369332"/>
          </a:xfrm>
          <a:prstGeom prst="rect">
            <a:avLst/>
          </a:prstGeom>
          <a:noFill/>
        </p:spPr>
        <p:txBody>
          <a:bodyPr wrap="none" rtlCol="0">
            <a:spAutoFit/>
          </a:bodyPr>
          <a:lstStyle/>
          <a:p>
            <a:r>
              <a:rPr lang="en-US" altLang="ja-JP" dirty="0" smtClean="0"/>
              <a:t>F..</a:t>
            </a:r>
            <a:r>
              <a:rPr kumimoji="1" lang="ja-JP" altLang="en-US" dirty="0" smtClean="0"/>
              <a:t>ダイソン「宇宙をかき乱すべきか」より</a:t>
            </a:r>
            <a:endParaRPr kumimoji="1" lang="ja-JP" altLang="en-US" dirty="0"/>
          </a:p>
        </p:txBody>
      </p:sp>
    </p:spTree>
    <p:extLst>
      <p:ext uri="{BB962C8B-B14F-4D97-AF65-F5344CB8AC3E}">
        <p14:creationId xmlns:p14="http://schemas.microsoft.com/office/powerpoint/2010/main" val="28556971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0" y="508000"/>
            <a:ext cx="9144000" cy="5817274"/>
          </a:xfrm>
          <a:prstGeom prst="rect">
            <a:avLst/>
          </a:prstGeom>
        </p:spPr>
      </p:pic>
    </p:spTree>
    <p:extLst>
      <p:ext uri="{BB962C8B-B14F-4D97-AF65-F5344CB8AC3E}">
        <p14:creationId xmlns:p14="http://schemas.microsoft.com/office/powerpoint/2010/main" val="6072592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グローバル化はいいこと？</a:t>
            </a:r>
            <a:endParaRPr kumimoji="1" lang="ja-JP" altLang="en-US" sz="3600" dirty="0"/>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747" y="1915489"/>
            <a:ext cx="3135116" cy="3135116"/>
          </a:xfrm>
          <a:prstGeom prst="rect">
            <a:avLst/>
          </a:prstGeom>
        </p:spPr>
      </p:pic>
    </p:spTree>
    <p:extLst>
      <p:ext uri="{BB962C8B-B14F-4D97-AF65-F5344CB8AC3E}">
        <p14:creationId xmlns:p14="http://schemas.microsoft.com/office/powerpoint/2010/main" val="2419348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727892" y="609600"/>
            <a:ext cx="1778847" cy="2235200"/>
          </a:xfrm>
          <a:prstGeom prst="rect">
            <a:avLst/>
          </a:prstGeom>
        </p:spPr>
      </p:pic>
      <p:sp>
        <p:nvSpPr>
          <p:cNvPr id="5" name="コンテンツ プレースホルダー 2"/>
          <p:cNvSpPr>
            <a:spLocks noGrp="1"/>
          </p:cNvSpPr>
          <p:nvPr>
            <p:ph idx="1"/>
          </p:nvPr>
        </p:nvSpPr>
        <p:spPr>
          <a:xfrm>
            <a:off x="3323907" y="3596576"/>
            <a:ext cx="5687568" cy="2775732"/>
          </a:xfrm>
        </p:spPr>
        <p:txBody>
          <a:bodyPr>
            <a:normAutofit/>
          </a:bodyPr>
          <a:lstStyle/>
          <a:p>
            <a:pPr marL="0" indent="0">
              <a:buNone/>
            </a:pPr>
            <a:r>
              <a:rPr lang="ja-JP" altLang="en-US" sz="1800" dirty="0" smtClean="0"/>
              <a:t>創造</a:t>
            </a:r>
            <a:r>
              <a:rPr lang="ja-JP" altLang="en-US" sz="1800" dirty="0" smtClean="0"/>
              <a:t>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a:t>
            </a:r>
            <a:r>
              <a:rPr lang="ja-JP" altLang="en-US" sz="1800" dirty="0" smtClean="0"/>
              <a:t>時代</a:t>
            </a:r>
            <a:endParaRPr lang="en-US" altLang="ja-JP" sz="1800" dirty="0" smtClean="0"/>
          </a:p>
          <a:p>
            <a:pPr marL="0" indent="0">
              <a:buNone/>
            </a:pPr>
            <a:r>
              <a:rPr lang="en-US" altLang="ja-JP" sz="1800" dirty="0" smtClean="0"/>
              <a:t>-</a:t>
            </a:r>
            <a:r>
              <a:rPr lang="ja-JP" altLang="en-US" sz="1800" dirty="0" smtClean="0"/>
              <a:t>レヴィ＝ストロース</a:t>
            </a:r>
            <a:r>
              <a:rPr lang="en-US" altLang="ja-JP" sz="1800" dirty="0" smtClean="0"/>
              <a:t> </a:t>
            </a:r>
            <a:endParaRPr lang="en-US" altLang="ja-JP" sz="1800" dirty="0"/>
          </a:p>
        </p:txBody>
      </p:sp>
      <p:pic>
        <p:nvPicPr>
          <p:cNvPr id="6" name="図 5"/>
          <p:cNvPicPr>
            <a:picLocks noChangeAspect="1"/>
          </p:cNvPicPr>
          <p:nvPr/>
        </p:nvPicPr>
        <p:blipFill>
          <a:blip r:embed="rId3"/>
          <a:stretch>
            <a:fillRect/>
          </a:stretch>
        </p:blipFill>
        <p:spPr>
          <a:xfrm>
            <a:off x="219337" y="4022952"/>
            <a:ext cx="3079170" cy="2047648"/>
          </a:xfrm>
          <a:prstGeom prst="rect">
            <a:avLst/>
          </a:prstGeom>
        </p:spPr>
      </p:pic>
      <p:pic>
        <p:nvPicPr>
          <p:cNvPr id="8" name="図 7"/>
          <p:cNvPicPr>
            <a:picLocks noChangeAspect="1"/>
          </p:cNvPicPr>
          <p:nvPr/>
        </p:nvPicPr>
        <p:blipFill>
          <a:blip r:embed="rId4"/>
          <a:stretch>
            <a:fillRect/>
          </a:stretch>
        </p:blipFill>
        <p:spPr>
          <a:xfrm>
            <a:off x="6654800" y="609600"/>
            <a:ext cx="2271058" cy="1930400"/>
          </a:xfrm>
          <a:prstGeom prst="rect">
            <a:avLst/>
          </a:prstGeom>
        </p:spPr>
      </p:pic>
      <p:sp>
        <p:nvSpPr>
          <p:cNvPr id="9" name="コンテンツ プレースホルダー 2"/>
          <p:cNvSpPr txBox="1">
            <a:spLocks/>
          </p:cNvSpPr>
          <p:nvPr/>
        </p:nvSpPr>
        <p:spPr>
          <a:xfrm>
            <a:off x="193937" y="434276"/>
            <a:ext cx="4327263" cy="2775732"/>
          </a:xfrm>
          <a:prstGeom prst="rect">
            <a:avLst/>
          </a:prstGeom>
        </p:spPr>
        <p:txBody>
          <a:bodyPr vert="horz"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1800" dirty="0" smtClean="0"/>
              <a:t>宇宙から国境線は見えなかった</a:t>
            </a:r>
            <a:endParaRPr lang="en-US" altLang="ja-JP" sz="1800" dirty="0" smtClean="0"/>
          </a:p>
          <a:p>
            <a:pPr marL="0" indent="0">
              <a:buFont typeface="Arial" pitchFamily="34" charset="0"/>
              <a:buNone/>
            </a:pPr>
            <a:r>
              <a:rPr lang="en-US" altLang="ja-JP" sz="1800" dirty="0" smtClean="0"/>
              <a:t>-</a:t>
            </a:r>
            <a:r>
              <a:rPr lang="ja-JP" altLang="en-US" sz="1800" dirty="0" smtClean="0"/>
              <a:t>毛利衛</a:t>
            </a:r>
            <a:endParaRPr lang="en-US" altLang="ja-JP" sz="1800" dirty="0"/>
          </a:p>
          <a:p>
            <a:pPr marL="0" indent="0">
              <a:buFont typeface="Arial" pitchFamily="34" charset="0"/>
              <a:buNone/>
            </a:pPr>
            <a:r>
              <a:rPr lang="ja-JP" altLang="en-US" sz="1800" dirty="0" smtClean="0"/>
              <a:t>決して終わらないと思われた冷戦を終わらせたのは、アポロがもたらした宇宙から見た地球の写真ではないか</a:t>
            </a:r>
            <a:endParaRPr lang="en-US" altLang="ja-JP" sz="1800" dirty="0" smtClean="0"/>
          </a:p>
          <a:p>
            <a:pPr marL="0" indent="0">
              <a:buFont typeface="Arial" pitchFamily="34" charset="0"/>
              <a:buNone/>
            </a:pPr>
            <a:r>
              <a:rPr lang="en-US" altLang="ja-JP" sz="1800" dirty="0" smtClean="0"/>
              <a:t>- </a:t>
            </a:r>
            <a:r>
              <a:rPr lang="ja-JP" altLang="en-US" sz="1800" dirty="0" smtClean="0"/>
              <a:t>立花隆</a:t>
            </a:r>
            <a:endParaRPr lang="en-US" altLang="ja-JP" sz="1800" dirty="0"/>
          </a:p>
        </p:txBody>
      </p:sp>
    </p:spTree>
    <p:extLst>
      <p:ext uri="{BB962C8B-B14F-4D97-AF65-F5344CB8AC3E}">
        <p14:creationId xmlns:p14="http://schemas.microsoft.com/office/powerpoint/2010/main" val="837592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2765"/>
            <a:ext cx="8229600" cy="1143000"/>
          </a:xfrm>
        </p:spPr>
        <p:txBody>
          <a:bodyPr>
            <a:normAutofit/>
          </a:bodyPr>
          <a:lstStyle/>
          <a:p>
            <a:r>
              <a:rPr kumimoji="1" lang="ja-JP" altLang="en-US" sz="2800" dirty="0" smtClean="0"/>
              <a:t>希望か、それともグロテスクな未来か</a:t>
            </a:r>
            <a:endParaRPr kumimoji="1" lang="ja-JP" altLang="en-US" sz="2800" dirty="0"/>
          </a:p>
        </p:txBody>
      </p:sp>
      <p:pic>
        <p:nvPicPr>
          <p:cNvPr id="4" name="図 3"/>
          <p:cNvPicPr>
            <a:picLocks noChangeAspect="1"/>
          </p:cNvPicPr>
          <p:nvPr/>
        </p:nvPicPr>
        <p:blipFill>
          <a:blip r:embed="rId2"/>
          <a:stretch>
            <a:fillRect/>
          </a:stretch>
        </p:blipFill>
        <p:spPr>
          <a:xfrm>
            <a:off x="525134" y="1727200"/>
            <a:ext cx="4479427" cy="1821634"/>
          </a:xfrm>
          <a:prstGeom prst="rect">
            <a:avLst/>
          </a:prstGeom>
        </p:spPr>
      </p:pic>
      <p:sp>
        <p:nvSpPr>
          <p:cNvPr id="5" name="テキスト ボックス 4"/>
          <p:cNvSpPr txBox="1"/>
          <p:nvPr/>
        </p:nvSpPr>
        <p:spPr>
          <a:xfrm>
            <a:off x="944234" y="3737249"/>
            <a:ext cx="3731385" cy="523220"/>
          </a:xfrm>
          <a:prstGeom prst="rect">
            <a:avLst/>
          </a:prstGeom>
          <a:noFill/>
        </p:spPr>
        <p:txBody>
          <a:bodyPr wrap="none" rtlCol="0">
            <a:spAutoFit/>
          </a:bodyPr>
          <a:lstStyle/>
          <a:p>
            <a:pPr algn="ctr"/>
            <a:r>
              <a:rPr kumimoji="1" lang="en-US" altLang="ja-JP" sz="1400" dirty="0" smtClean="0">
                <a:solidFill>
                  <a:srgbClr val="FFFFFF"/>
                </a:solidFill>
              </a:rPr>
              <a:t>2001, A space </a:t>
            </a:r>
            <a:r>
              <a:rPr kumimoji="1" lang="en-US" altLang="ja-JP" sz="1400" dirty="0" err="1" smtClean="0">
                <a:solidFill>
                  <a:srgbClr val="FFFFFF"/>
                </a:solidFill>
              </a:rPr>
              <a:t>odyssay</a:t>
            </a:r>
            <a:endParaRPr kumimoji="1" lang="en-US" altLang="ja-JP" sz="1400" dirty="0" smtClean="0">
              <a:solidFill>
                <a:srgbClr val="FFFFFF"/>
              </a:solidFill>
            </a:endParaRPr>
          </a:p>
          <a:p>
            <a:pPr algn="ctr"/>
            <a:r>
              <a:rPr lang="en-US" altLang="ja-JP" sz="1400" dirty="0">
                <a:solidFill>
                  <a:srgbClr val="FFFFFF"/>
                </a:solidFill>
              </a:rPr>
              <a:t>http://</a:t>
            </a:r>
            <a:r>
              <a:rPr lang="en-US" altLang="ja-JP" sz="1400" dirty="0" err="1">
                <a:solidFill>
                  <a:srgbClr val="FFFFFF"/>
                </a:solidFill>
              </a:rPr>
              <a:t>en.wikipedia.org</a:t>
            </a:r>
            <a:r>
              <a:rPr lang="en-US" altLang="ja-JP" sz="1400" dirty="0">
                <a:solidFill>
                  <a:srgbClr val="FFFFFF"/>
                </a:solidFill>
              </a:rPr>
              <a:t>/wiki/File:2001child2.JPG</a:t>
            </a:r>
            <a:endParaRPr kumimoji="1" lang="ja-JP" altLang="en-US" sz="1400" dirty="0">
              <a:solidFill>
                <a:srgbClr val="FFFFFF"/>
              </a:solidFill>
            </a:endParaRPr>
          </a:p>
        </p:txBody>
      </p:sp>
      <p:pic>
        <p:nvPicPr>
          <p:cNvPr id="8" name="図 7"/>
          <p:cNvPicPr>
            <a:picLocks noChangeAspect="1"/>
          </p:cNvPicPr>
          <p:nvPr/>
        </p:nvPicPr>
        <p:blipFill>
          <a:blip r:embed="rId3"/>
          <a:stretch>
            <a:fillRect/>
          </a:stretch>
        </p:blipFill>
        <p:spPr>
          <a:xfrm>
            <a:off x="5219700" y="1345765"/>
            <a:ext cx="3355132" cy="4901765"/>
          </a:xfrm>
          <a:prstGeom prst="rect">
            <a:avLst/>
          </a:prstGeom>
        </p:spPr>
      </p:pic>
    </p:spTree>
    <p:extLst>
      <p:ext uri="{BB962C8B-B14F-4D97-AF65-F5344CB8AC3E}">
        <p14:creationId xmlns:p14="http://schemas.microsoft.com/office/powerpoint/2010/main" val="11328360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rs-moon_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4966" cy="6858000"/>
          </a:xfrm>
          <a:prstGeom prst="rect">
            <a:avLst/>
          </a:prstGeom>
        </p:spPr>
      </p:pic>
      <p:sp>
        <p:nvSpPr>
          <p:cNvPr id="2" name="タイトル 1"/>
          <p:cNvSpPr>
            <a:spLocks noGrp="1"/>
          </p:cNvSpPr>
          <p:nvPr>
            <p:ph type="title"/>
          </p:nvPr>
        </p:nvSpPr>
        <p:spPr>
          <a:xfrm>
            <a:off x="457200" y="130338"/>
            <a:ext cx="8229600" cy="1143000"/>
          </a:xfrm>
        </p:spPr>
        <p:txBody>
          <a:bodyPr>
            <a:normAutofit/>
          </a:bodyPr>
          <a:lstStyle/>
          <a:p>
            <a:pPr algn="l"/>
            <a:r>
              <a:rPr lang="en-US" altLang="ja-JP" sz="1600" dirty="0" smtClean="0">
                <a:solidFill>
                  <a:srgbClr val="FFFFFF"/>
                </a:solidFill>
              </a:rPr>
              <a:t>『</a:t>
            </a:r>
            <a:r>
              <a:rPr lang="ja-JP" altLang="en-US" sz="1600" dirty="0" smtClean="0">
                <a:solidFill>
                  <a:srgbClr val="FFFFFF"/>
                </a:solidFill>
              </a:rPr>
              <a:t>私</a:t>
            </a:r>
            <a:r>
              <a:rPr lang="ja-JP" altLang="en-US" sz="1600" dirty="0">
                <a:solidFill>
                  <a:srgbClr val="FFFFFF"/>
                </a:solidFill>
              </a:rPr>
              <a:t>なんかは、自分の一生については自然が破壊されていくのを悲しんだりしている。けれども人間の一生を考えたらサイボーグでもなんでもいいから、もっと発展してほしいという気持になる</a:t>
            </a:r>
            <a:r>
              <a:rPr lang="ja-JP" altLang="en-US" sz="1600" dirty="0" smtClean="0">
                <a:solidFill>
                  <a:srgbClr val="FFFFFF"/>
                </a:solidFill>
              </a:rPr>
              <a:t>ね</a:t>
            </a:r>
            <a:r>
              <a:rPr lang="en-US" altLang="ja-JP" sz="1600" dirty="0" smtClean="0">
                <a:solidFill>
                  <a:srgbClr val="FFFFFF"/>
                </a:solidFill>
              </a:rPr>
              <a:t>』</a:t>
            </a:r>
            <a:r>
              <a:rPr lang="ja-JP" altLang="en-US" sz="1600" dirty="0" smtClean="0">
                <a:solidFill>
                  <a:srgbClr val="FFFFFF"/>
                </a:solidFill>
              </a:rPr>
              <a:t>（今西錦司）</a:t>
            </a:r>
            <a:endParaRPr kumimoji="1" lang="ja-JP" altLang="en-US" sz="1600" dirty="0">
              <a:solidFill>
                <a:srgbClr val="FFFFFF"/>
              </a:solidFill>
            </a:endParaRPr>
          </a:p>
        </p:txBody>
      </p:sp>
    </p:spTree>
    <p:extLst>
      <p:ext uri="{BB962C8B-B14F-4D97-AF65-F5344CB8AC3E}">
        <p14:creationId xmlns:p14="http://schemas.microsoft.com/office/powerpoint/2010/main" val="22617690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600" dirty="0" smtClean="0"/>
              <a:t>宇宙的視座その</a:t>
            </a:r>
            <a:r>
              <a:rPr lang="ja-JP" altLang="en-US" sz="3600" dirty="0" smtClean="0"/>
              <a:t>２：なんでもアリ</a:t>
            </a:r>
            <a:endParaRPr kumimoji="1" lang="ja-JP" altLang="en-US" sz="3600" dirty="0"/>
          </a:p>
        </p:txBody>
      </p:sp>
      <p:sp>
        <p:nvSpPr>
          <p:cNvPr id="5" name="テキスト ボックス 4"/>
          <p:cNvSpPr txBox="1"/>
          <p:nvPr/>
        </p:nvSpPr>
        <p:spPr>
          <a:xfrm>
            <a:off x="1219200" y="6134100"/>
            <a:ext cx="6629400" cy="369332"/>
          </a:xfrm>
          <a:prstGeom prst="rect">
            <a:avLst/>
          </a:prstGeom>
          <a:noFill/>
        </p:spPr>
        <p:txBody>
          <a:bodyPr wrap="square" rtlCol="0">
            <a:spAutoFit/>
          </a:bodyPr>
          <a:lstStyle/>
          <a:p>
            <a:r>
              <a:rPr kumimoji="1" lang="ja-JP" altLang="en-US" dirty="0" smtClean="0"/>
              <a:t>アインシュタインも信じられなかった、進化する宇宙像</a:t>
            </a:r>
            <a:endParaRPr kumimoji="1" lang="ja-JP" altLang="en-US" dirty="0"/>
          </a:p>
        </p:txBody>
      </p:sp>
      <p:pic>
        <p:nvPicPr>
          <p:cNvPr id="6" name="図 5"/>
          <p:cNvPicPr>
            <a:picLocks noChangeAspect="1"/>
          </p:cNvPicPr>
          <p:nvPr/>
        </p:nvPicPr>
        <p:blipFill>
          <a:blip r:embed="rId2"/>
          <a:stretch>
            <a:fillRect/>
          </a:stretch>
        </p:blipFill>
        <p:spPr>
          <a:xfrm>
            <a:off x="1460500" y="2570785"/>
            <a:ext cx="5219700" cy="3563315"/>
          </a:xfrm>
          <a:prstGeom prst="rect">
            <a:avLst/>
          </a:prstGeom>
        </p:spPr>
      </p:pic>
      <p:sp>
        <p:nvSpPr>
          <p:cNvPr id="7" name="テキスト ボックス 6"/>
          <p:cNvSpPr txBox="1"/>
          <p:nvPr/>
        </p:nvSpPr>
        <p:spPr>
          <a:xfrm>
            <a:off x="653832" y="1371600"/>
            <a:ext cx="8032968" cy="646331"/>
          </a:xfrm>
          <a:prstGeom prst="rect">
            <a:avLst/>
          </a:prstGeom>
          <a:noFill/>
        </p:spPr>
        <p:txBody>
          <a:bodyPr wrap="none" rtlCol="0">
            <a:spAutoFit/>
          </a:bodyPr>
          <a:lstStyle/>
          <a:p>
            <a:r>
              <a:rPr lang="ja-JP" altLang="en-US" b="1" dirty="0"/>
              <a:t>宇宙</a:t>
            </a:r>
            <a:r>
              <a:rPr lang="ja-JP" altLang="en-US" dirty="0"/>
              <a:t>は我々が</a:t>
            </a:r>
            <a:r>
              <a:rPr lang="ja-JP" altLang="en-US" b="1" dirty="0"/>
              <a:t>想像</a:t>
            </a:r>
            <a:r>
              <a:rPr lang="ja-JP" altLang="en-US" dirty="0"/>
              <a:t>する</a:t>
            </a:r>
            <a:r>
              <a:rPr lang="ja-JP" altLang="en-US" b="1" dirty="0"/>
              <a:t>以上に奇妙</a:t>
            </a:r>
            <a:r>
              <a:rPr lang="ja-JP" altLang="en-US" dirty="0"/>
              <a:t>などころか、</a:t>
            </a:r>
            <a:r>
              <a:rPr lang="ja-JP" altLang="en-US" b="1" dirty="0"/>
              <a:t>想像</a:t>
            </a:r>
            <a:r>
              <a:rPr lang="ja-JP" altLang="en-US" dirty="0"/>
              <a:t>できる</a:t>
            </a:r>
            <a:r>
              <a:rPr lang="ja-JP" altLang="en-US" b="1" dirty="0"/>
              <a:t>以上に奇妙</a:t>
            </a:r>
            <a:r>
              <a:rPr lang="ja-JP" altLang="en-US" dirty="0"/>
              <a:t>なの</a:t>
            </a:r>
            <a:r>
              <a:rPr lang="ja-JP" altLang="en-US" dirty="0" smtClean="0"/>
              <a:t>だ</a:t>
            </a:r>
            <a:endParaRPr lang="en-US" altLang="ja-JP" dirty="0" smtClean="0"/>
          </a:p>
          <a:p>
            <a:r>
              <a:rPr kumimoji="1" lang="en-US" altLang="ja-JP" dirty="0" smtClean="0"/>
              <a:t>- J.B.S. </a:t>
            </a:r>
            <a:r>
              <a:rPr kumimoji="1" lang="ja-JP" altLang="en-US" dirty="0" smtClean="0"/>
              <a:t>ホールデン</a:t>
            </a:r>
            <a:endParaRPr kumimoji="1" lang="ja-JP" altLang="en-US" dirty="0"/>
          </a:p>
        </p:txBody>
      </p:sp>
    </p:spTree>
    <p:extLst>
      <p:ext uri="{BB962C8B-B14F-4D97-AF65-F5344CB8AC3E}">
        <p14:creationId xmlns:p14="http://schemas.microsoft.com/office/powerpoint/2010/main" val="195219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極限状況で現れる未知の性質</a:t>
            </a:r>
            <a:endParaRPr kumimoji="1" lang="ja-JP" altLang="en-US" sz="3600" dirty="0"/>
          </a:p>
        </p:txBody>
      </p:sp>
      <p:sp>
        <p:nvSpPr>
          <p:cNvPr id="3" name="コンテンツ プレースホルダー 2"/>
          <p:cNvSpPr>
            <a:spLocks noGrp="1"/>
          </p:cNvSpPr>
          <p:nvPr>
            <p:ph idx="1"/>
          </p:nvPr>
        </p:nvSpPr>
        <p:spPr/>
        <p:txBody>
          <a:bodyPr/>
          <a:lstStyle/>
          <a:p>
            <a:r>
              <a:rPr kumimoji="1" lang="ja-JP" altLang="en-US" dirty="0" smtClean="0"/>
              <a:t>ヒッグズ粒子の発見</a:t>
            </a:r>
            <a:endParaRPr kumimoji="1" lang="en-US" altLang="ja-JP" dirty="0" smtClean="0"/>
          </a:p>
          <a:p>
            <a:r>
              <a:rPr lang="ja-JP" altLang="en-US" dirty="0" smtClean="0"/>
              <a:t>ダンゴムシの心</a:t>
            </a:r>
            <a:endParaRPr lang="en-US" altLang="ja-JP" dirty="0" smtClean="0"/>
          </a:p>
          <a:p>
            <a:r>
              <a:rPr kumimoji="1" lang="ja-JP" altLang="en-US" dirty="0" smtClean="0"/>
              <a:t>夜と霧</a:t>
            </a:r>
            <a:endParaRPr kumimoji="1" lang="ja-JP" altLang="en-US" dirty="0"/>
          </a:p>
        </p:txBody>
      </p:sp>
    </p:spTree>
    <p:extLst>
      <p:ext uri="{BB962C8B-B14F-4D97-AF65-F5344CB8AC3E}">
        <p14:creationId xmlns:p14="http://schemas.microsoft.com/office/powerpoint/2010/main" val="398102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46100"/>
            <a:ext cx="8229600" cy="1143000"/>
          </a:xfrm>
        </p:spPr>
        <p:txBody>
          <a:bodyPr>
            <a:normAutofit/>
          </a:bodyPr>
          <a:lstStyle/>
          <a:p>
            <a:r>
              <a:rPr kumimoji="1" lang="ja-JP" altLang="en-US" sz="3600" dirty="0" smtClean="0"/>
              <a:t>今日のお話</a:t>
            </a:r>
            <a:endParaRPr kumimoji="1" lang="ja-JP" altLang="en-US" sz="3600" dirty="0"/>
          </a:p>
        </p:txBody>
      </p:sp>
      <p:sp>
        <p:nvSpPr>
          <p:cNvPr id="3" name="コンテンツ プレースホルダー 2"/>
          <p:cNvSpPr>
            <a:spLocks noGrp="1"/>
          </p:cNvSpPr>
          <p:nvPr>
            <p:ph idx="1"/>
          </p:nvPr>
        </p:nvSpPr>
        <p:spPr/>
        <p:txBody>
          <a:bodyPr>
            <a:normAutofit/>
          </a:bodyPr>
          <a:lstStyle/>
          <a:p>
            <a:r>
              <a:rPr lang="ja-JP" altLang="en-US" sz="2800" dirty="0" smtClean="0"/>
              <a:t>現状把握のための、地理と歴史（宇宙レベル）</a:t>
            </a:r>
            <a:endParaRPr lang="en-US" altLang="ja-JP" sz="2800" dirty="0" smtClean="0"/>
          </a:p>
          <a:p>
            <a:r>
              <a:rPr lang="ja-JP" altLang="en-US" sz="2800" dirty="0" smtClean="0"/>
              <a:t>宇宙的視座その１：離見の見</a:t>
            </a:r>
            <a:r>
              <a:rPr lang="ja-JP" altLang="en-US" sz="2800" dirty="0"/>
              <a:t>　</a:t>
            </a:r>
            <a:endParaRPr lang="en-US" altLang="ja-JP" sz="2800" dirty="0" smtClean="0"/>
          </a:p>
          <a:p>
            <a:r>
              <a:rPr lang="ja-JP" altLang="en-US" sz="2800" dirty="0" smtClean="0"/>
              <a:t>宇宙的視座その２：何でもアリ</a:t>
            </a:r>
            <a:endParaRPr lang="en-US" altLang="ja-JP" sz="2800" dirty="0" smtClean="0"/>
          </a:p>
          <a:p>
            <a:r>
              <a:rPr lang="ja-JP" altLang="en-US" sz="2800" dirty="0" smtClean="0"/>
              <a:t>変動する世界で生きること</a:t>
            </a:r>
            <a:endParaRPr lang="en-US" altLang="ja-JP" sz="2800" dirty="0" smtClean="0"/>
          </a:p>
        </p:txBody>
      </p:sp>
    </p:spTree>
    <p:extLst>
      <p:ext uri="{BB962C8B-B14F-4D97-AF65-F5344CB8AC3E}">
        <p14:creationId xmlns:p14="http://schemas.microsoft.com/office/powerpoint/2010/main" val="4113011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3975100" y="330200"/>
            <a:ext cx="4277335" cy="6172200"/>
          </a:xfrm>
          <a:prstGeom prst="rect">
            <a:avLst/>
          </a:prstGeom>
        </p:spPr>
      </p:pic>
      <p:sp>
        <p:nvSpPr>
          <p:cNvPr id="10" name="テキスト ボックス 9"/>
          <p:cNvSpPr txBox="1"/>
          <p:nvPr/>
        </p:nvSpPr>
        <p:spPr>
          <a:xfrm>
            <a:off x="444224" y="495300"/>
            <a:ext cx="2717800" cy="923330"/>
          </a:xfrm>
          <a:prstGeom prst="rect">
            <a:avLst/>
          </a:prstGeom>
          <a:noFill/>
        </p:spPr>
        <p:txBody>
          <a:bodyPr wrap="square" rtlCol="0">
            <a:spAutoFit/>
          </a:bodyPr>
          <a:lstStyle/>
          <a:p>
            <a:r>
              <a:rPr kumimoji="1" lang="ja-JP" altLang="en-US" dirty="0" smtClean="0"/>
              <a:t>ピダハン語には、数も、色の名前も、右左の概念もない</a:t>
            </a:r>
            <a:endParaRPr kumimoji="1" lang="ja-JP" altLang="en-US" dirty="0"/>
          </a:p>
        </p:txBody>
      </p:sp>
      <p:sp>
        <p:nvSpPr>
          <p:cNvPr id="11" name="テキスト ボックス 10"/>
          <p:cNvSpPr txBox="1"/>
          <p:nvPr/>
        </p:nvSpPr>
        <p:spPr>
          <a:xfrm>
            <a:off x="444224" y="1786548"/>
            <a:ext cx="3195700" cy="1477328"/>
          </a:xfrm>
          <a:prstGeom prst="rect">
            <a:avLst/>
          </a:prstGeom>
          <a:noFill/>
        </p:spPr>
        <p:txBody>
          <a:bodyPr wrap="square" rtlCol="0">
            <a:spAutoFit/>
          </a:bodyPr>
          <a:lstStyle/>
          <a:p>
            <a:r>
              <a:rPr lang="ja-JP" altLang="en-US" dirty="0"/>
              <a:t>ピダハンの女性はひとりで出</a:t>
            </a:r>
            <a:r>
              <a:rPr lang="ja-JP" altLang="en-US" dirty="0" smtClean="0"/>
              <a:t>産す</a:t>
            </a:r>
            <a:r>
              <a:rPr lang="ja-JP" altLang="en-US" dirty="0" smtClean="0"/>
              <a:t>る。</a:t>
            </a:r>
            <a:r>
              <a:rPr lang="ja-JP" altLang="en-US" dirty="0" smtClean="0"/>
              <a:t>難産</a:t>
            </a:r>
            <a:r>
              <a:rPr lang="ja-JP" altLang="en-US" dirty="0"/>
              <a:t>で</a:t>
            </a:r>
            <a:r>
              <a:rPr lang="ja-JP" altLang="en-US" dirty="0" smtClean="0"/>
              <a:t>苦しみ</a:t>
            </a:r>
            <a:r>
              <a:rPr lang="ja-JP" altLang="en-US" dirty="0" smtClean="0"/>
              <a:t>、助けを求めても</a:t>
            </a:r>
            <a:r>
              <a:rPr lang="ja-JP" altLang="en-US" dirty="0" smtClean="0"/>
              <a:t>近く</a:t>
            </a:r>
            <a:r>
              <a:rPr lang="ja-JP" altLang="en-US" dirty="0"/>
              <a:t>にいる人は</a:t>
            </a:r>
            <a:r>
              <a:rPr lang="ja-JP" altLang="en-US" dirty="0" smtClean="0"/>
              <a:t>助け</a:t>
            </a:r>
            <a:r>
              <a:rPr lang="ja-JP" altLang="en-US" dirty="0" smtClean="0"/>
              <a:t>ない。その結果妊婦も胎児も死んでしまうこともある</a:t>
            </a:r>
            <a:endParaRPr kumimoji="1" lang="ja-JP" altLang="en-US" dirty="0"/>
          </a:p>
        </p:txBody>
      </p:sp>
      <p:sp>
        <p:nvSpPr>
          <p:cNvPr id="12" name="テキスト ボックス 11"/>
          <p:cNvSpPr txBox="1"/>
          <p:nvPr/>
        </p:nvSpPr>
        <p:spPr>
          <a:xfrm>
            <a:off x="491001" y="3666329"/>
            <a:ext cx="2952523" cy="1200329"/>
          </a:xfrm>
          <a:prstGeom prst="rect">
            <a:avLst/>
          </a:prstGeom>
          <a:noFill/>
        </p:spPr>
        <p:txBody>
          <a:bodyPr wrap="square" rtlCol="0">
            <a:spAutoFit/>
          </a:bodyPr>
          <a:lstStyle/>
          <a:p>
            <a:r>
              <a:rPr lang="ja-JP" altLang="en-US" dirty="0" smtClean="0"/>
              <a:t>幼児にも赤ちゃん言葉で話しかけない。</a:t>
            </a:r>
            <a:r>
              <a:rPr kumimoji="1" lang="ja-JP" altLang="en-US" dirty="0" smtClean="0"/>
              <a:t>刃物を持ったり火に近づいたりしても、怪我をするまで止めない。</a:t>
            </a:r>
            <a:endParaRPr kumimoji="1" lang="ja-JP" altLang="en-US" dirty="0"/>
          </a:p>
        </p:txBody>
      </p:sp>
      <p:sp>
        <p:nvSpPr>
          <p:cNvPr id="13" name="テキスト ボックス 12"/>
          <p:cNvSpPr txBox="1"/>
          <p:nvPr/>
        </p:nvSpPr>
        <p:spPr>
          <a:xfrm>
            <a:off x="589196" y="5302071"/>
            <a:ext cx="2854328" cy="1200329"/>
          </a:xfrm>
          <a:prstGeom prst="rect">
            <a:avLst/>
          </a:prstGeom>
          <a:noFill/>
        </p:spPr>
        <p:txBody>
          <a:bodyPr wrap="square" rtlCol="0">
            <a:spAutoFit/>
          </a:bodyPr>
          <a:lstStyle/>
          <a:p>
            <a:r>
              <a:rPr kumimoji="1" lang="ja-JP" altLang="en-US" dirty="0" smtClean="0"/>
              <a:t>酒に酔って自分の犬を撃ち殺してしまった仲間を責めない。犬が死んだことは嘆き悲しむ。</a:t>
            </a:r>
            <a:endParaRPr kumimoji="1" lang="ja-JP" altLang="en-US" dirty="0"/>
          </a:p>
        </p:txBody>
      </p:sp>
    </p:spTree>
    <p:extLst>
      <p:ext uri="{BB962C8B-B14F-4D97-AF65-F5344CB8AC3E}">
        <p14:creationId xmlns:p14="http://schemas.microsoft.com/office/powerpoint/2010/main" val="3222906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smtClean="0"/>
              <a:t>宇宙的ジェンダー論</a:t>
            </a:r>
            <a:r>
              <a:rPr lang="en-US" altLang="ja-JP" sz="3600" dirty="0" smtClean="0"/>
              <a:t/>
            </a:r>
            <a:br>
              <a:rPr lang="en-US" altLang="ja-JP" sz="3600" dirty="0" smtClean="0"/>
            </a:br>
            <a:endParaRPr kumimoji="1" lang="ja-JP" altLang="en-US" sz="3600" dirty="0"/>
          </a:p>
        </p:txBody>
      </p:sp>
      <p:sp>
        <p:nvSpPr>
          <p:cNvPr id="3" name="コンテンツ プレースホルダー 2"/>
          <p:cNvSpPr>
            <a:spLocks noGrp="1"/>
          </p:cNvSpPr>
          <p:nvPr>
            <p:ph idx="1"/>
          </p:nvPr>
        </p:nvSpPr>
        <p:spPr>
          <a:xfrm>
            <a:off x="457200" y="1600200"/>
            <a:ext cx="5168900" cy="4525963"/>
          </a:xfrm>
        </p:spPr>
        <p:txBody>
          <a:bodyPr>
            <a:noAutofit/>
          </a:bodyPr>
          <a:lstStyle/>
          <a:p>
            <a:r>
              <a:rPr lang="ja-JP" altLang="en-US" sz="2000" dirty="0"/>
              <a:t>ル・グィン「闇の左手」</a:t>
            </a:r>
            <a:endParaRPr kumimoji="1" lang="en-US" altLang="ja-JP" sz="2000" dirty="0" smtClean="0"/>
          </a:p>
          <a:p>
            <a:pPr lvl="1"/>
            <a:r>
              <a:rPr kumimoji="1" lang="ja-JP" altLang="en-US" sz="1800" dirty="0" smtClean="0"/>
              <a:t>両性</a:t>
            </a:r>
            <a:r>
              <a:rPr kumimoji="1" lang="ja-JP" altLang="en-US" sz="1800" dirty="0" smtClean="0"/>
              <a:t>具有の人々が住む惑星</a:t>
            </a:r>
            <a:r>
              <a:rPr kumimoji="1" lang="ja-JP" altLang="en-US" sz="1800" dirty="0" smtClean="0"/>
              <a:t>ゲセン</a:t>
            </a:r>
            <a:endParaRPr kumimoji="1" lang="en-US" altLang="ja-JP" sz="1800" dirty="0" smtClean="0"/>
          </a:p>
          <a:p>
            <a:pPr lvl="1"/>
            <a:r>
              <a:rPr lang="ja-JP" altLang="en-US" sz="1800" dirty="0" smtClean="0"/>
              <a:t>発情期（ケメル）に入った時しか性行為を行わない</a:t>
            </a:r>
            <a:endParaRPr lang="en-US" altLang="ja-JP" sz="1800" dirty="0" smtClean="0"/>
          </a:p>
          <a:p>
            <a:pPr lvl="1"/>
            <a:r>
              <a:rPr kumimoji="1" lang="ja-JP" altLang="en-US" sz="1800" dirty="0" smtClean="0"/>
              <a:t>ケメル期に入ったもの同士が触れ合う過程で、性分担が決まる</a:t>
            </a:r>
            <a:endParaRPr kumimoji="1" lang="en-US" altLang="ja-JP" sz="1800" dirty="0" smtClean="0"/>
          </a:p>
          <a:p>
            <a:pPr lvl="1"/>
            <a:r>
              <a:rPr lang="ja-JP" altLang="en-US" sz="1800" dirty="0" smtClean="0"/>
              <a:t>どちらの性になるかはその時次第</a:t>
            </a:r>
            <a:endParaRPr lang="en-US" altLang="ja-JP" sz="1800" dirty="0" smtClean="0"/>
          </a:p>
          <a:p>
            <a:pPr lvl="1"/>
            <a:r>
              <a:rPr kumimoji="1" lang="ja-JP" altLang="en-US" sz="1800" dirty="0" smtClean="0"/>
              <a:t>一人の人間が父親になった後母親になったりする</a:t>
            </a:r>
            <a:endParaRPr kumimoji="1" lang="en-US" altLang="ja-JP" sz="1800" dirty="0" smtClean="0"/>
          </a:p>
        </p:txBody>
      </p:sp>
      <p:pic>
        <p:nvPicPr>
          <p:cNvPr id="4" name="図 3"/>
          <p:cNvPicPr>
            <a:picLocks noChangeAspect="1"/>
          </p:cNvPicPr>
          <p:nvPr/>
        </p:nvPicPr>
        <p:blipFill>
          <a:blip r:embed="rId2"/>
          <a:stretch>
            <a:fillRect/>
          </a:stretch>
        </p:blipFill>
        <p:spPr>
          <a:xfrm>
            <a:off x="6045200" y="2349500"/>
            <a:ext cx="2984500" cy="2984500"/>
          </a:xfrm>
          <a:prstGeom prst="rect">
            <a:avLst/>
          </a:prstGeom>
        </p:spPr>
      </p:pic>
    </p:spTree>
    <p:extLst>
      <p:ext uri="{BB962C8B-B14F-4D97-AF65-F5344CB8AC3E}">
        <p14:creationId xmlns:p14="http://schemas.microsoft.com/office/powerpoint/2010/main" val="23657446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544332"/>
            <a:ext cx="8229600" cy="5581832"/>
          </a:xfrm>
        </p:spPr>
        <p:txBody>
          <a:bodyPr>
            <a:noAutofit/>
          </a:bodyPr>
          <a:lstStyle/>
          <a:p>
            <a:r>
              <a:rPr kumimoji="1" lang="ja-JP" altLang="en-US" sz="1800" dirty="0" smtClean="0"/>
              <a:t>ゲセン人は相互に男性あるいは女性と見なさない。これはわれわれの想像を絶するものだ。生まれてきた赤ん坊について、われわれがまず訊くこをと考え合わせれば！</a:t>
            </a:r>
            <a:endParaRPr kumimoji="1" lang="en-US" altLang="ja-JP" sz="1800" dirty="0" smtClean="0"/>
          </a:p>
          <a:p>
            <a:endParaRPr kumimoji="1" lang="en-US" altLang="ja-JP" sz="1800" dirty="0" smtClean="0"/>
          </a:p>
          <a:p>
            <a:r>
              <a:rPr lang="ja-JP" altLang="en-US" sz="1800" dirty="0" smtClean="0"/>
              <a:t>惑星ゲセンでは男らしさとか女らしさという評価は存在しない。ひとは人間としてのみ、顧慮され、判断される。これはぞっとさせられる体験である</a:t>
            </a:r>
            <a:endParaRPr lang="en-US" altLang="ja-JP" sz="1800" dirty="0" smtClean="0"/>
          </a:p>
          <a:p>
            <a:endParaRPr lang="en-US" altLang="ja-JP" sz="1800" dirty="0" smtClean="0"/>
          </a:p>
          <a:p>
            <a:r>
              <a:rPr lang="ja-JP" altLang="en-US" sz="1800" dirty="0" smtClean="0"/>
              <a:t>強と弱に二分さるべき人間的属性は存在しない。すなわち保護／被保護、支配／従属、所有者／奴隷、能動／受動など。二元性の性向は、惑星ゲセンでは軽減ないし転化させられている。</a:t>
            </a:r>
            <a:endParaRPr lang="en-US" altLang="ja-JP" sz="1800" dirty="0" smtClean="0"/>
          </a:p>
          <a:p>
            <a:endParaRPr lang="en-US" altLang="ja-JP" sz="1800" dirty="0" smtClean="0"/>
          </a:p>
          <a:p>
            <a:r>
              <a:rPr kumimoji="1" lang="ja-JP" altLang="en-US" sz="1800" dirty="0" smtClean="0"/>
              <a:t>ゲセン人も競争心旺盛であり、殺人や紛争はあるが、戦争、つまり</a:t>
            </a:r>
            <a:r>
              <a:rPr lang="ja-JP" altLang="en-US" sz="1800" dirty="0" smtClean="0"/>
              <a:t>百人、千人という大量の組織立った殺し合いはない</a:t>
            </a:r>
            <a:endParaRPr kumimoji="1" lang="ja-JP" altLang="en-US" sz="1800" dirty="0"/>
          </a:p>
        </p:txBody>
      </p:sp>
    </p:spTree>
    <p:extLst>
      <p:ext uri="{BB962C8B-B14F-4D97-AF65-F5344CB8AC3E}">
        <p14:creationId xmlns:p14="http://schemas.microsoft.com/office/powerpoint/2010/main" val="1913173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05972" y="670525"/>
            <a:ext cx="8229600" cy="1409700"/>
          </a:xfrm>
        </p:spPr>
        <p:txBody>
          <a:bodyPr>
            <a:normAutofit/>
          </a:bodyPr>
          <a:lstStyle/>
          <a:p>
            <a:pPr marL="0" indent="0">
              <a:buNone/>
            </a:pPr>
            <a:r>
              <a:rPr lang="ja-JP" altLang="en-US" sz="2400" dirty="0" smtClean="0"/>
              <a:t>問題：モノが売れない。製造業の衰退。失業の増加</a:t>
            </a:r>
            <a:endParaRPr lang="en-US" altLang="ja-JP" sz="2400" dirty="0" smtClean="0"/>
          </a:p>
        </p:txBody>
      </p:sp>
      <p:sp>
        <p:nvSpPr>
          <p:cNvPr id="4" name="テキスト ボックス 3"/>
          <p:cNvSpPr txBox="1"/>
          <p:nvPr/>
        </p:nvSpPr>
        <p:spPr>
          <a:xfrm>
            <a:off x="575039" y="2412970"/>
            <a:ext cx="7752269" cy="1200328"/>
          </a:xfrm>
          <a:prstGeom prst="rect">
            <a:avLst/>
          </a:prstGeom>
          <a:noFill/>
        </p:spPr>
        <p:txBody>
          <a:bodyPr wrap="square" rtlCol="0">
            <a:spAutoFit/>
          </a:bodyPr>
          <a:lstStyle/>
          <a:p>
            <a:r>
              <a:rPr lang="ja-JP" altLang="en-US" sz="2400" dirty="0" smtClean="0"/>
              <a:t>多く</a:t>
            </a:r>
            <a:r>
              <a:rPr lang="ja-JP" altLang="en-US" sz="2400" dirty="0"/>
              <a:t>の場合、人は形にして見せてもらうまで、自分は何が欲しいのかわからないもの</a:t>
            </a:r>
            <a:r>
              <a:rPr lang="ja-JP" altLang="en-US" sz="2400" dirty="0" smtClean="0"/>
              <a:t>だ</a:t>
            </a:r>
            <a:endParaRPr lang="en-US" altLang="ja-JP" sz="2400" dirty="0"/>
          </a:p>
          <a:p>
            <a:pPr algn="r"/>
            <a:r>
              <a:rPr lang="en-US" altLang="ja-JP" sz="2400" dirty="0" smtClean="0"/>
              <a:t>- </a:t>
            </a:r>
            <a:r>
              <a:rPr lang="ja-JP" altLang="en-US" sz="2400" dirty="0" smtClean="0"/>
              <a:t>スティーブ</a:t>
            </a:r>
            <a:r>
              <a:rPr lang="en-US" altLang="ja-JP" sz="2400" dirty="0" smtClean="0"/>
              <a:t>･</a:t>
            </a:r>
            <a:r>
              <a:rPr lang="ja-JP" altLang="en-US" sz="2400" dirty="0" smtClean="0"/>
              <a:t>ジョブズ</a:t>
            </a:r>
            <a:endParaRPr lang="ja-JP" altLang="en-US" sz="2400" dirty="0"/>
          </a:p>
        </p:txBody>
      </p:sp>
      <p:sp>
        <p:nvSpPr>
          <p:cNvPr id="5" name="テキスト ボックス 4"/>
          <p:cNvSpPr txBox="1"/>
          <p:nvPr/>
        </p:nvSpPr>
        <p:spPr>
          <a:xfrm>
            <a:off x="705972" y="4089370"/>
            <a:ext cx="7752269" cy="1938992"/>
          </a:xfrm>
          <a:prstGeom prst="rect">
            <a:avLst/>
          </a:prstGeom>
          <a:noFill/>
        </p:spPr>
        <p:txBody>
          <a:bodyPr wrap="square" rtlCol="0">
            <a:spAutoFit/>
          </a:bodyPr>
          <a:lstStyle/>
          <a:p>
            <a:r>
              <a:rPr lang="ja-JP" altLang="en-US" sz="2400" dirty="0" smtClean="0"/>
              <a:t>ものはあり失業もあるという状態は、すべての人が暮らすだけのものを、働けるすべての人が働かなくても作ることができているということであって、基本的に、まったく好ましく望ましい状態である</a:t>
            </a:r>
            <a:endParaRPr lang="en-US" altLang="ja-JP" sz="2400" dirty="0" smtClean="0"/>
          </a:p>
          <a:p>
            <a:pPr algn="r"/>
            <a:r>
              <a:rPr lang="en-US" altLang="ja-JP" sz="2400" dirty="0" smtClean="0"/>
              <a:t>- </a:t>
            </a:r>
            <a:r>
              <a:rPr lang="ja-JP" altLang="en-US" sz="2400" dirty="0" smtClean="0"/>
              <a:t>立岩真也「希望について」</a:t>
            </a:r>
            <a:endParaRPr lang="ja-JP" altLang="en-US" sz="2400" dirty="0"/>
          </a:p>
        </p:txBody>
      </p:sp>
    </p:spTree>
    <p:extLst>
      <p:ext uri="{BB962C8B-B14F-4D97-AF65-F5344CB8AC3E}">
        <p14:creationId xmlns:p14="http://schemas.microsoft.com/office/powerpoint/2010/main" val="2613789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314325" y="312440"/>
            <a:ext cx="3454400" cy="2451100"/>
          </a:xfrm>
          <a:prstGeom prst="rect">
            <a:avLst/>
          </a:prstGeom>
        </p:spPr>
      </p:pic>
      <p:pic>
        <p:nvPicPr>
          <p:cNvPr id="5" name="図 4"/>
          <p:cNvPicPr>
            <a:picLocks noChangeAspect="1"/>
          </p:cNvPicPr>
          <p:nvPr/>
        </p:nvPicPr>
        <p:blipFill>
          <a:blip r:embed="rId3"/>
          <a:stretch>
            <a:fillRect/>
          </a:stretch>
        </p:blipFill>
        <p:spPr>
          <a:xfrm>
            <a:off x="5984875" y="3598863"/>
            <a:ext cx="2989262" cy="2989262"/>
          </a:xfrm>
          <a:prstGeom prst="rect">
            <a:avLst/>
          </a:prstGeom>
        </p:spPr>
      </p:pic>
      <p:sp>
        <p:nvSpPr>
          <p:cNvPr id="6" name="テキスト ボックス 5"/>
          <p:cNvSpPr txBox="1"/>
          <p:nvPr/>
        </p:nvSpPr>
        <p:spPr>
          <a:xfrm>
            <a:off x="5778500" y="6403459"/>
            <a:ext cx="911878" cy="369332"/>
          </a:xfrm>
          <a:prstGeom prst="rect">
            <a:avLst/>
          </a:prstGeom>
          <a:noFill/>
        </p:spPr>
        <p:txBody>
          <a:bodyPr wrap="none" rtlCol="0">
            <a:spAutoFit/>
          </a:bodyPr>
          <a:lstStyle/>
          <a:p>
            <a:r>
              <a:rPr kumimoji="1" lang="en-US" altLang="ja-JP" dirty="0" smtClean="0"/>
              <a:t>2112</a:t>
            </a:r>
            <a:r>
              <a:rPr kumimoji="1" lang="ja-JP" altLang="en-US" dirty="0" smtClean="0"/>
              <a:t>年</a:t>
            </a:r>
            <a:endParaRPr kumimoji="1" lang="ja-JP" altLang="en-US" dirty="0"/>
          </a:p>
        </p:txBody>
      </p:sp>
      <p:pic>
        <p:nvPicPr>
          <p:cNvPr id="7" name="図 6"/>
          <p:cNvPicPr>
            <a:picLocks noChangeAspect="1"/>
          </p:cNvPicPr>
          <p:nvPr/>
        </p:nvPicPr>
        <p:blipFill>
          <a:blip r:embed="rId4"/>
          <a:stretch>
            <a:fillRect/>
          </a:stretch>
        </p:blipFill>
        <p:spPr>
          <a:xfrm>
            <a:off x="2588695" y="1790306"/>
            <a:ext cx="3589738" cy="2696292"/>
          </a:xfrm>
          <a:prstGeom prst="rect">
            <a:avLst/>
          </a:prstGeom>
        </p:spPr>
      </p:pic>
      <p:sp>
        <p:nvSpPr>
          <p:cNvPr id="8" name="テキスト ボックス 7"/>
          <p:cNvSpPr txBox="1"/>
          <p:nvPr/>
        </p:nvSpPr>
        <p:spPr>
          <a:xfrm>
            <a:off x="3991609" y="587406"/>
            <a:ext cx="929010" cy="369332"/>
          </a:xfrm>
          <a:prstGeom prst="rect">
            <a:avLst/>
          </a:prstGeom>
          <a:noFill/>
        </p:spPr>
        <p:txBody>
          <a:bodyPr wrap="none" rtlCol="0">
            <a:spAutoFit/>
          </a:bodyPr>
          <a:lstStyle/>
          <a:p>
            <a:r>
              <a:rPr kumimoji="1" lang="en-US" altLang="ja-JP" dirty="0" smtClean="0"/>
              <a:t>1944</a:t>
            </a:r>
            <a:r>
              <a:rPr kumimoji="1" lang="ja-JP" altLang="en-US" dirty="0" smtClean="0"/>
              <a:t>年</a:t>
            </a:r>
            <a:endParaRPr kumimoji="1" lang="ja-JP" altLang="en-US" dirty="0"/>
          </a:p>
        </p:txBody>
      </p:sp>
      <p:sp>
        <p:nvSpPr>
          <p:cNvPr id="9" name="テキスト ボックス 8"/>
          <p:cNvSpPr txBox="1"/>
          <p:nvPr/>
        </p:nvSpPr>
        <p:spPr>
          <a:xfrm>
            <a:off x="1334134" y="3930681"/>
            <a:ext cx="929010" cy="369332"/>
          </a:xfrm>
          <a:prstGeom prst="rect">
            <a:avLst/>
          </a:prstGeom>
          <a:noFill/>
        </p:spPr>
        <p:txBody>
          <a:bodyPr wrap="none" rtlCol="0">
            <a:spAutoFit/>
          </a:bodyPr>
          <a:lstStyle/>
          <a:p>
            <a:r>
              <a:rPr lang="en-US" altLang="ja-JP" dirty="0" smtClean="0"/>
              <a:t>2014</a:t>
            </a:r>
            <a:r>
              <a:rPr lang="ja-JP" altLang="en-US" dirty="0" smtClean="0"/>
              <a:t>年</a:t>
            </a:r>
            <a:endParaRPr kumimoji="1" lang="ja-JP" altLang="en-US" dirty="0"/>
          </a:p>
        </p:txBody>
      </p:sp>
      <p:sp>
        <p:nvSpPr>
          <p:cNvPr id="10" name="テキスト ボックス 9"/>
          <p:cNvSpPr txBox="1"/>
          <p:nvPr/>
        </p:nvSpPr>
        <p:spPr>
          <a:xfrm>
            <a:off x="248205" y="5334000"/>
            <a:ext cx="5530296" cy="646331"/>
          </a:xfrm>
          <a:prstGeom prst="rect">
            <a:avLst/>
          </a:prstGeom>
          <a:noFill/>
        </p:spPr>
        <p:txBody>
          <a:bodyPr wrap="square" rtlCol="0">
            <a:spAutoFit/>
          </a:bodyPr>
          <a:lstStyle/>
          <a:p>
            <a:r>
              <a:rPr lang="ja-JP" altLang="en-US" dirty="0" smtClean="0"/>
              <a:t>今の子どもたちが</a:t>
            </a:r>
            <a:r>
              <a:rPr kumimoji="1" lang="ja-JP" altLang="en-US" dirty="0" smtClean="0"/>
              <a:t>生きて</a:t>
            </a:r>
            <a:r>
              <a:rPr kumimoji="1" lang="ja-JP" altLang="en-US" dirty="0" smtClean="0"/>
              <a:t>いる間に、世界はどれほど変わるだろう？</a:t>
            </a:r>
            <a:endParaRPr kumimoji="1" lang="ja-JP" altLang="en-US" dirty="0"/>
          </a:p>
        </p:txBody>
      </p:sp>
    </p:spTree>
    <p:extLst>
      <p:ext uri="{BB962C8B-B14F-4D97-AF65-F5344CB8AC3E}">
        <p14:creationId xmlns:p14="http://schemas.microsoft.com/office/powerpoint/2010/main" val="1940975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838200"/>
            <a:ext cx="8229600" cy="5287963"/>
          </a:xfrm>
        </p:spPr>
        <p:txBody>
          <a:bodyPr>
            <a:noAutofit/>
          </a:bodyPr>
          <a:lstStyle/>
          <a:p>
            <a:r>
              <a:rPr lang="ja-JP" altLang="en-US" sz="1800" dirty="0" smtClean="0"/>
              <a:t>地球</a:t>
            </a:r>
            <a:r>
              <a:rPr lang="ja-JP" altLang="en-US" sz="1800" dirty="0"/>
              <a:t>環境も人類社会は必ず変動</a:t>
            </a:r>
            <a:r>
              <a:rPr lang="ja-JP" altLang="en-US" sz="1800" dirty="0" smtClean="0"/>
              <a:t>する</a:t>
            </a:r>
            <a:endParaRPr lang="en-US" altLang="ja-JP" sz="1800" dirty="0" smtClean="0"/>
          </a:p>
          <a:p>
            <a:endParaRPr lang="en-US" altLang="ja-JP" sz="1800" dirty="0"/>
          </a:p>
          <a:p>
            <a:r>
              <a:rPr lang="ja-JP" altLang="en-US" sz="1800" dirty="0" smtClean="0"/>
              <a:t>変動</a:t>
            </a:r>
            <a:r>
              <a:rPr lang="ja-JP" altLang="en-US" sz="1800" dirty="0"/>
              <a:t>の速度は速くなって</a:t>
            </a:r>
            <a:r>
              <a:rPr lang="ja-JP" altLang="en-US" sz="1800" dirty="0" smtClean="0"/>
              <a:t>いる</a:t>
            </a:r>
            <a:endParaRPr lang="en-US" altLang="ja-JP" sz="1800" dirty="0" smtClean="0"/>
          </a:p>
          <a:p>
            <a:endParaRPr lang="en-US" altLang="ja-JP" sz="1800" dirty="0"/>
          </a:p>
          <a:p>
            <a:r>
              <a:rPr lang="ja-JP" altLang="en-US" sz="1800" dirty="0" smtClean="0"/>
              <a:t>既存</a:t>
            </a:r>
            <a:r>
              <a:rPr lang="ja-JP" altLang="en-US" sz="1800" dirty="0"/>
              <a:t>のシステムの中でどううまくやる</a:t>
            </a:r>
            <a:r>
              <a:rPr lang="ja-JP" altLang="en-US" sz="1800" dirty="0" smtClean="0"/>
              <a:t>か</a:t>
            </a:r>
            <a:r>
              <a:rPr lang="ja-JP" altLang="en-US" sz="1800" dirty="0" smtClean="0"/>
              <a:t>、ではやっていけない</a:t>
            </a:r>
            <a:endParaRPr lang="en-US" altLang="ja-JP" sz="1800" dirty="0" smtClean="0"/>
          </a:p>
          <a:p>
            <a:endParaRPr lang="en-US" altLang="ja-JP" sz="1800" dirty="0"/>
          </a:p>
          <a:p>
            <a:r>
              <a:rPr lang="ja-JP" altLang="en-US" sz="1800" dirty="0" smtClean="0"/>
              <a:t>当たり前</a:t>
            </a:r>
            <a:r>
              <a:rPr lang="ja-JP" altLang="en-US" sz="1800" dirty="0" smtClean="0"/>
              <a:t>なことなどない</a:t>
            </a:r>
            <a:endParaRPr lang="en-US" altLang="ja-JP" sz="1800" dirty="0" smtClean="0"/>
          </a:p>
          <a:p>
            <a:endParaRPr lang="en-US" altLang="ja-JP" sz="1800" dirty="0"/>
          </a:p>
          <a:p>
            <a:r>
              <a:rPr lang="ja-JP" altLang="en-US" sz="1800" dirty="0" smtClean="0"/>
              <a:t>視点を揺らがせる</a:t>
            </a:r>
            <a:endParaRPr lang="en-US" altLang="ja-JP" sz="1800" dirty="0" smtClean="0"/>
          </a:p>
          <a:p>
            <a:endParaRPr lang="en-US" altLang="ja-JP" sz="1800" dirty="0" smtClean="0"/>
          </a:p>
          <a:p>
            <a:r>
              <a:rPr lang="ja-JP" altLang="en-US" sz="1800" dirty="0" smtClean="0"/>
              <a:t>他者</a:t>
            </a:r>
            <a:r>
              <a:rPr lang="ja-JP" altLang="en-US" sz="1800" dirty="0"/>
              <a:t>と協働する</a:t>
            </a:r>
            <a:r>
              <a:rPr lang="ja-JP" altLang="en-US" sz="1800" dirty="0" smtClean="0"/>
              <a:t>力 </a:t>
            </a:r>
            <a:endParaRPr kumimoji="1" lang="ja-JP" altLang="en-US" sz="1800" dirty="0"/>
          </a:p>
        </p:txBody>
      </p:sp>
    </p:spTree>
    <p:extLst>
      <p:ext uri="{BB962C8B-B14F-4D97-AF65-F5344CB8AC3E}">
        <p14:creationId xmlns:p14="http://schemas.microsoft.com/office/powerpoint/2010/main" val="503539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Backup slides</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92653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4-27-a-1024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テキスト ボックス 4"/>
          <p:cNvSpPr txBox="1"/>
          <p:nvPr/>
        </p:nvSpPr>
        <p:spPr>
          <a:xfrm>
            <a:off x="457200" y="221733"/>
            <a:ext cx="3630994" cy="369332"/>
          </a:xfrm>
          <a:prstGeom prst="rect">
            <a:avLst/>
          </a:prstGeom>
          <a:noFill/>
        </p:spPr>
        <p:txBody>
          <a:bodyPr wrap="none" rtlCol="0">
            <a:spAutoFit/>
          </a:bodyPr>
          <a:lstStyle/>
          <a:p>
            <a:r>
              <a:rPr kumimoji="1" lang="ja-JP" altLang="en-US" dirty="0" smtClean="0"/>
              <a:t>そのずっと先はどうなるのだろう</a:t>
            </a:r>
            <a:endParaRPr kumimoji="1" lang="ja-JP" altLang="en-US" dirty="0"/>
          </a:p>
        </p:txBody>
      </p:sp>
    </p:spTree>
    <p:extLst>
      <p:ext uri="{BB962C8B-B14F-4D97-AF65-F5344CB8AC3E}">
        <p14:creationId xmlns:p14="http://schemas.microsoft.com/office/powerpoint/2010/main" val="26150156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temperature.jpg"/>
          <p:cNvPicPr>
            <a:picLocks noChangeAspect="1"/>
          </p:cNvPicPr>
          <p:nvPr/>
        </p:nvPicPr>
        <p:blipFill>
          <a:blip r:embed="rId3"/>
          <a:stretch>
            <a:fillRect/>
          </a:stretch>
        </p:blipFill>
        <p:spPr>
          <a:xfrm>
            <a:off x="125879" y="1083600"/>
            <a:ext cx="9030531" cy="2395131"/>
          </a:xfrm>
          <a:prstGeom prst="rect">
            <a:avLst/>
          </a:prstGeom>
        </p:spPr>
      </p:pic>
      <p:sp>
        <p:nvSpPr>
          <p:cNvPr id="2" name="タイトル 1"/>
          <p:cNvSpPr>
            <a:spLocks noGrp="1"/>
          </p:cNvSpPr>
          <p:nvPr>
            <p:ph type="title"/>
          </p:nvPr>
        </p:nvSpPr>
        <p:spPr>
          <a:xfrm>
            <a:off x="499065" y="174888"/>
            <a:ext cx="8229600" cy="1143000"/>
          </a:xfrm>
        </p:spPr>
        <p:txBody>
          <a:bodyPr>
            <a:normAutofit/>
          </a:bodyPr>
          <a:lstStyle/>
          <a:p>
            <a:r>
              <a:rPr lang="ja-JP" altLang="en-US" sz="3600" dirty="0" smtClean="0">
                <a:latin typeface="ヒラギノ丸ゴ Pro W4"/>
                <a:ea typeface="ヒラギノ丸ゴ Pro W4"/>
                <a:cs typeface="ヒラギノ丸ゴ Pro W4"/>
              </a:rPr>
              <a:t>気候変動</a:t>
            </a:r>
            <a:endParaRPr lang="ja-JP" altLang="en-US" sz="3600" dirty="0">
              <a:latin typeface="ヒラギノ丸ゴ Pro W4"/>
              <a:ea typeface="ヒラギノ丸ゴ Pro W4"/>
              <a:cs typeface="ヒラギノ丸ゴ Pro W4"/>
            </a:endParaRPr>
          </a:p>
        </p:txBody>
      </p:sp>
      <p:sp>
        <p:nvSpPr>
          <p:cNvPr id="6" name="テキスト ボックス 5"/>
          <p:cNvSpPr txBox="1"/>
          <p:nvPr/>
        </p:nvSpPr>
        <p:spPr>
          <a:xfrm>
            <a:off x="1671046" y="1273543"/>
            <a:ext cx="466794" cy="400110"/>
          </a:xfrm>
          <a:prstGeom prst="rect">
            <a:avLst/>
          </a:prstGeom>
          <a:solidFill>
            <a:schemeClr val="tx1"/>
          </a:solidFill>
          <a:ln>
            <a:solidFill>
              <a:srgbClr val="FFFFFF"/>
            </a:solidFill>
          </a:ln>
        </p:spPr>
        <p:txBody>
          <a:bodyPr wrap="none" rtlCol="0">
            <a:spAutoFit/>
          </a:bodyPr>
          <a:lstStyle/>
          <a:p>
            <a:r>
              <a:rPr lang="ja-JP" altLang="en-US" sz="2000" dirty="0" smtClean="0">
                <a:solidFill>
                  <a:srgbClr val="0000FF"/>
                </a:solidFill>
              </a:rPr>
              <a:t>寒</a:t>
            </a:r>
            <a:endParaRPr kumimoji="1" lang="ja-JP" altLang="en-US" sz="2000" dirty="0">
              <a:solidFill>
                <a:srgbClr val="0000FF"/>
              </a:solidFill>
            </a:endParaRPr>
          </a:p>
        </p:txBody>
      </p:sp>
      <p:sp>
        <p:nvSpPr>
          <p:cNvPr id="7" name="テキスト ボックス 6"/>
          <p:cNvSpPr txBox="1"/>
          <p:nvPr/>
        </p:nvSpPr>
        <p:spPr>
          <a:xfrm>
            <a:off x="2548028" y="1069434"/>
            <a:ext cx="441146" cy="400110"/>
          </a:xfrm>
          <a:prstGeom prst="rect">
            <a:avLst/>
          </a:prstGeom>
          <a:solidFill>
            <a:srgbClr val="FFFFFF"/>
          </a:solidFill>
          <a:ln>
            <a:solidFill>
              <a:srgbClr val="FFFFFF"/>
            </a:solidFill>
          </a:ln>
        </p:spPr>
        <p:txBody>
          <a:bodyPr wrap="none" rtlCol="0">
            <a:spAutoFit/>
          </a:bodyPr>
          <a:lstStyle/>
          <a:p>
            <a:r>
              <a:rPr lang="ja-JP" altLang="en-US" sz="2000" dirty="0" smtClean="0">
                <a:solidFill>
                  <a:srgbClr val="FF0000"/>
                </a:solidFill>
              </a:rPr>
              <a:t>暖</a:t>
            </a:r>
            <a:endParaRPr kumimoji="1" lang="ja-JP" altLang="en-US" sz="2000" dirty="0">
              <a:solidFill>
                <a:srgbClr val="FF0000"/>
              </a:solidFill>
            </a:endParaRPr>
          </a:p>
        </p:txBody>
      </p:sp>
      <p:grpSp>
        <p:nvGrpSpPr>
          <p:cNvPr id="3" name="図形グループ 26"/>
          <p:cNvGrpSpPr/>
          <p:nvPr/>
        </p:nvGrpSpPr>
        <p:grpSpPr>
          <a:xfrm>
            <a:off x="3281369" y="2076833"/>
            <a:ext cx="5862631" cy="5060713"/>
            <a:chOff x="2841415" y="2015637"/>
            <a:chExt cx="6355402" cy="5060713"/>
          </a:xfrm>
        </p:grpSpPr>
        <p:pic>
          <p:nvPicPr>
            <p:cNvPr id="16" name="図 15"/>
            <p:cNvPicPr>
              <a:picLocks noChangeAspect="1"/>
            </p:cNvPicPr>
            <p:nvPr/>
          </p:nvPicPr>
          <p:blipFill>
            <a:blip r:embed="rId4"/>
            <a:stretch>
              <a:fillRect/>
            </a:stretch>
          </p:blipFill>
          <p:spPr>
            <a:xfrm>
              <a:off x="2841415" y="3846551"/>
              <a:ext cx="5493998" cy="2611080"/>
            </a:xfrm>
            <a:prstGeom prst="rect">
              <a:avLst/>
            </a:prstGeom>
          </p:spPr>
        </p:pic>
        <p:sp>
          <p:nvSpPr>
            <p:cNvPr id="17" name="テキスト ボックス 16"/>
            <p:cNvSpPr txBox="1"/>
            <p:nvPr/>
          </p:nvSpPr>
          <p:spPr>
            <a:xfrm>
              <a:off x="8086249" y="6430019"/>
              <a:ext cx="415498" cy="646331"/>
            </a:xfrm>
            <a:prstGeom prst="rect">
              <a:avLst/>
            </a:prstGeom>
            <a:noFill/>
          </p:spPr>
          <p:txBody>
            <a:bodyPr wrap="square" rtlCol="0">
              <a:spAutoFit/>
            </a:bodyPr>
            <a:lstStyle/>
            <a:p>
              <a:r>
                <a:rPr kumimoji="1" lang="ja-JP" altLang="en-US" dirty="0" smtClean="0"/>
                <a:t>今</a:t>
              </a:r>
              <a:endParaRPr kumimoji="1" lang="ja-JP" altLang="en-US" dirty="0"/>
            </a:p>
          </p:txBody>
        </p:sp>
        <p:sp>
          <p:nvSpPr>
            <p:cNvPr id="18" name="テキスト ボックス 17"/>
            <p:cNvSpPr txBox="1"/>
            <p:nvPr/>
          </p:nvSpPr>
          <p:spPr>
            <a:xfrm>
              <a:off x="3943042" y="6355801"/>
              <a:ext cx="1893141" cy="369332"/>
            </a:xfrm>
            <a:prstGeom prst="rect">
              <a:avLst/>
            </a:prstGeom>
            <a:noFill/>
          </p:spPr>
          <p:txBody>
            <a:bodyPr wrap="square" rtlCol="0">
              <a:spAutoFit/>
            </a:bodyPr>
            <a:lstStyle/>
            <a:p>
              <a:r>
                <a:rPr lang="en-US" altLang="ja-JP" dirty="0" smtClean="0"/>
                <a:t>1000</a:t>
              </a:r>
              <a:r>
                <a:rPr lang="ja-JP" altLang="en-US" dirty="0" smtClean="0"/>
                <a:t>年前</a:t>
              </a:r>
              <a:endParaRPr kumimoji="1" lang="ja-JP" altLang="en-US" dirty="0"/>
            </a:p>
          </p:txBody>
        </p:sp>
        <p:sp>
          <p:nvSpPr>
            <p:cNvPr id="20" name="テキスト ボックス 19"/>
            <p:cNvSpPr txBox="1"/>
            <p:nvPr/>
          </p:nvSpPr>
          <p:spPr>
            <a:xfrm>
              <a:off x="8087597" y="3909558"/>
              <a:ext cx="1109220" cy="2031325"/>
            </a:xfrm>
            <a:prstGeom prst="rect">
              <a:avLst/>
            </a:prstGeom>
            <a:solidFill>
              <a:srgbClr val="FFFFFF"/>
            </a:solidFill>
          </p:spPr>
          <p:txBody>
            <a:bodyPr wrap="square" rtlCol="0">
              <a:spAutoFit/>
            </a:bodyPr>
            <a:lstStyle/>
            <a:p>
              <a:r>
                <a:rPr kumimoji="1" lang="en-US" altLang="ja-JP" dirty="0" smtClean="0"/>
                <a:t>+0.5℃</a:t>
              </a:r>
            </a:p>
            <a:p>
              <a:endParaRPr kumimoji="1" lang="en-US" altLang="ja-JP" dirty="0" smtClean="0"/>
            </a:p>
            <a:p>
              <a:r>
                <a:rPr kumimoji="1" lang="en-US" altLang="ja-JP" dirty="0" smtClean="0"/>
                <a:t>±</a:t>
              </a:r>
              <a:r>
                <a:rPr lang="en-US" altLang="ja-JP" dirty="0" smtClean="0"/>
                <a:t>0</a:t>
              </a:r>
              <a:r>
                <a:rPr kumimoji="1" lang="en-US" altLang="ja-JP" dirty="0" smtClean="0"/>
                <a:t>℃</a:t>
              </a:r>
            </a:p>
            <a:p>
              <a:endParaRPr lang="en-US" altLang="ja-JP" dirty="0" smtClean="0"/>
            </a:p>
            <a:p>
              <a:endParaRPr kumimoji="1" lang="en-US" altLang="ja-JP" dirty="0" smtClean="0"/>
            </a:p>
            <a:p>
              <a:endParaRPr lang="en-US" altLang="ja-JP" dirty="0" smtClean="0"/>
            </a:p>
            <a:p>
              <a:r>
                <a:rPr kumimoji="1" lang="en-US" altLang="ja-JP" dirty="0" smtClean="0"/>
                <a:t>-1℃</a:t>
              </a:r>
              <a:endParaRPr kumimoji="1" lang="ja-JP" altLang="en-US" dirty="0"/>
            </a:p>
          </p:txBody>
        </p:sp>
        <p:sp>
          <p:nvSpPr>
            <p:cNvPr id="21" name="正方形/長方形 20"/>
            <p:cNvSpPr/>
            <p:nvPr/>
          </p:nvSpPr>
          <p:spPr>
            <a:xfrm>
              <a:off x="8501747" y="3189125"/>
              <a:ext cx="408574" cy="28960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3" name="直線コネクタ 22"/>
            <p:cNvCxnSpPr/>
            <p:nvPr/>
          </p:nvCxnSpPr>
          <p:spPr>
            <a:xfrm rot="10800000" flipV="1">
              <a:off x="3311972" y="2015637"/>
              <a:ext cx="5374829" cy="1830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rot="5400000">
              <a:off x="7475669" y="2635419"/>
              <a:ext cx="1830914" cy="591349"/>
            </a:xfrm>
            <a:prstGeom prst="line">
              <a:avLst/>
            </a:prstGeom>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6880910" y="4114110"/>
              <a:ext cx="1164534" cy="646331"/>
            </a:xfrm>
            <a:prstGeom prst="rect">
              <a:avLst/>
            </a:prstGeom>
            <a:noFill/>
          </p:spPr>
          <p:txBody>
            <a:bodyPr wrap="square" rtlCol="0">
              <a:spAutoFit/>
            </a:bodyPr>
            <a:lstStyle/>
            <a:p>
              <a:r>
                <a:rPr kumimoji="1" lang="ja-JP" altLang="en-US" dirty="0" smtClean="0">
                  <a:solidFill>
                    <a:srgbClr val="FF0000"/>
                  </a:solidFill>
                </a:rPr>
                <a:t>最近の温暖化</a:t>
              </a:r>
              <a:endParaRPr kumimoji="1" lang="ja-JP" altLang="en-US" dirty="0">
                <a:solidFill>
                  <a:srgbClr val="FF0000"/>
                </a:solidFill>
              </a:endParaRPr>
            </a:p>
          </p:txBody>
        </p:sp>
      </p:grpSp>
      <p:sp>
        <p:nvSpPr>
          <p:cNvPr id="22" name="テキスト ボックス 21"/>
          <p:cNvSpPr txBox="1"/>
          <p:nvPr/>
        </p:nvSpPr>
        <p:spPr>
          <a:xfrm>
            <a:off x="61204" y="3984330"/>
            <a:ext cx="3220165" cy="1477328"/>
          </a:xfrm>
          <a:prstGeom prst="rect">
            <a:avLst/>
          </a:prstGeom>
          <a:noFill/>
        </p:spPr>
        <p:txBody>
          <a:bodyPr wrap="square" rtlCol="0">
            <a:spAutoFit/>
          </a:bodyPr>
          <a:lstStyle/>
          <a:p>
            <a:r>
              <a:rPr kumimoji="1" lang="ja-JP" altLang="en-US" dirty="0" smtClean="0"/>
              <a:t>今</a:t>
            </a:r>
            <a:r>
              <a:rPr lang="ja-JP" altLang="en-US" dirty="0" smtClean="0"/>
              <a:t>の地球氷河期の中で比較的暖かい「間氷期」</a:t>
            </a:r>
            <a:endParaRPr kumimoji="1" lang="en-US" altLang="ja-JP" dirty="0" smtClean="0"/>
          </a:p>
          <a:p>
            <a:endParaRPr kumimoji="1" lang="en-US" altLang="ja-JP" dirty="0" smtClean="0"/>
          </a:p>
          <a:p>
            <a:r>
              <a:rPr lang="ja-JP" altLang="en-US" dirty="0" smtClean="0"/>
              <a:t>恐竜がいたころは今よりずっとあたたかかった</a:t>
            </a:r>
            <a:endParaRPr lang="en-US" altLang="ja-JP" dirty="0" smtClean="0"/>
          </a:p>
        </p:txBody>
      </p:sp>
    </p:spTree>
    <p:extLst>
      <p:ext uri="{BB962C8B-B14F-4D97-AF65-F5344CB8AC3E}">
        <p14:creationId xmlns:p14="http://schemas.microsoft.com/office/powerpoint/2010/main" val="3869743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18942"/>
            <a:ext cx="8229600" cy="1143000"/>
          </a:xfrm>
        </p:spPr>
        <p:txBody>
          <a:bodyPr>
            <a:normAutofit/>
          </a:bodyPr>
          <a:lstStyle/>
          <a:p>
            <a:r>
              <a:rPr lang="ja-JP" altLang="en-US" sz="3200" dirty="0" smtClean="0">
                <a:latin typeface="ヒラギノ丸ゴ Pro W4"/>
                <a:ea typeface="ヒラギノ丸ゴ Pro W4"/>
                <a:cs typeface="ヒラギノ丸ゴ Pro W4"/>
              </a:rPr>
              <a:t>地形の変動</a:t>
            </a:r>
            <a:endParaRPr lang="ja-JP" altLang="en-US" sz="3200" dirty="0">
              <a:latin typeface="ヒラギノ丸ゴ Pro W4"/>
              <a:ea typeface="ヒラギノ丸ゴ Pro W4"/>
              <a:cs typeface="ヒラギノ丸ゴ Pro W4"/>
            </a:endParaRPr>
          </a:p>
        </p:txBody>
      </p:sp>
      <p:sp>
        <p:nvSpPr>
          <p:cNvPr id="5" name="テキスト ボックス 4"/>
          <p:cNvSpPr txBox="1"/>
          <p:nvPr/>
        </p:nvSpPr>
        <p:spPr>
          <a:xfrm>
            <a:off x="654933" y="5687625"/>
            <a:ext cx="8302785" cy="1015663"/>
          </a:xfrm>
          <a:prstGeom prst="rect">
            <a:avLst/>
          </a:prstGeom>
          <a:noFill/>
        </p:spPr>
        <p:txBody>
          <a:bodyPr wrap="none" rtlCol="0">
            <a:spAutoFit/>
          </a:bodyPr>
          <a:lstStyle/>
          <a:p>
            <a:r>
              <a:rPr kumimoji="1" lang="en-US" altLang="ja-JP" sz="2000" dirty="0" smtClean="0">
                <a:latin typeface="ヒラギノ丸ゴ Pro W4"/>
                <a:ea typeface="ヒラギノ丸ゴ Pro W4"/>
                <a:cs typeface="ヒラギノ丸ゴ Pro W4"/>
              </a:rPr>
              <a:t>2</a:t>
            </a:r>
            <a:r>
              <a:rPr kumimoji="1" lang="ja-JP" altLang="en-US" sz="2000" dirty="0" smtClean="0">
                <a:latin typeface="ヒラギノ丸ゴ Pro W4"/>
                <a:ea typeface="ヒラギノ丸ゴ Pro W4"/>
                <a:cs typeface="ヒラギノ丸ゴ Pro W4"/>
              </a:rPr>
              <a:t>億年前、地球の大陸は「パンゲア」というひとつの巨大大陸だった。</a:t>
            </a:r>
            <a:endParaRPr kumimoji="1" lang="en-US" altLang="ja-JP" sz="2000" dirty="0" smtClean="0">
              <a:latin typeface="ヒラギノ丸ゴ Pro W4"/>
              <a:ea typeface="ヒラギノ丸ゴ Pro W4"/>
              <a:cs typeface="ヒラギノ丸ゴ Pro W4"/>
            </a:endParaRPr>
          </a:p>
          <a:p>
            <a:endParaRPr lang="en-US" altLang="ja-JP" sz="2000" dirty="0" smtClean="0">
              <a:latin typeface="ヒラギノ丸ゴ Pro W4"/>
              <a:ea typeface="ヒラギノ丸ゴ Pro W4"/>
              <a:cs typeface="ヒラギノ丸ゴ Pro W4"/>
            </a:endParaRPr>
          </a:p>
          <a:p>
            <a:r>
              <a:rPr kumimoji="1" lang="ja-JP" altLang="en-US" sz="2000" dirty="0" smtClean="0">
                <a:latin typeface="ヒラギノ丸ゴ Pro W4"/>
                <a:ea typeface="ヒラギノ丸ゴ Pro W4"/>
                <a:cs typeface="ヒラギノ丸ゴ Pro W4"/>
              </a:rPr>
              <a:t>これから</a:t>
            </a:r>
            <a:r>
              <a:rPr lang="ja-JP" altLang="en-US" sz="2000" dirty="0" smtClean="0">
                <a:latin typeface="ヒラギノ丸ゴ Pro W4"/>
                <a:ea typeface="ヒラギノ丸ゴ Pro W4"/>
                <a:cs typeface="ヒラギノ丸ゴ Pro W4"/>
              </a:rPr>
              <a:t>も</a:t>
            </a:r>
            <a:r>
              <a:rPr lang="en-US" altLang="ja-JP" sz="2000" dirty="0" smtClean="0">
                <a:latin typeface="ヒラギノ丸ゴ Pro W4"/>
                <a:ea typeface="ヒラギノ丸ゴ Pro W4"/>
                <a:cs typeface="ヒラギノ丸ゴ Pro W4"/>
              </a:rPr>
              <a:t>2</a:t>
            </a:r>
            <a:r>
              <a:rPr lang="ja-JP" altLang="en-US" sz="2000" dirty="0" smtClean="0">
                <a:latin typeface="ヒラギノ丸ゴ Pro W4"/>
                <a:ea typeface="ヒラギノ丸ゴ Pro W4"/>
                <a:cs typeface="ヒラギノ丸ゴ Pro W4"/>
              </a:rPr>
              <a:t>億年ごとに、地球の大陸はくっついたりはなれたりする。</a:t>
            </a:r>
            <a:endParaRPr kumimoji="1" lang="en-US" altLang="ja-JP" sz="2000" dirty="0" smtClean="0">
              <a:latin typeface="ヒラギノ丸ゴ Pro W4"/>
              <a:ea typeface="ヒラギノ丸ゴ Pro W4"/>
              <a:cs typeface="ヒラギノ丸ゴ Pro W4"/>
            </a:endParaRPr>
          </a:p>
        </p:txBody>
      </p:sp>
      <p:pic>
        <p:nvPicPr>
          <p:cNvPr id="6" name="Pangea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2999"/>
            <a:ext cx="5746044" cy="4309533"/>
          </a:xfrm>
          <a:prstGeom prst="rect">
            <a:avLst/>
          </a:prstGeom>
        </p:spPr>
      </p:pic>
    </p:spTree>
    <p:extLst>
      <p:ext uri="{BB962C8B-B14F-4D97-AF65-F5344CB8AC3E}">
        <p14:creationId xmlns:p14="http://schemas.microsoft.com/office/powerpoint/2010/main" val="1960036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正方形/長方形 3"/>
          <p:cNvSpPr/>
          <p:nvPr/>
        </p:nvSpPr>
        <p:spPr>
          <a:xfrm>
            <a:off x="0" y="0"/>
            <a:ext cx="9144000" cy="6858000"/>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path path="circle">
              <a:fillToRect l="50000" t="50000" r="50000" b="50000"/>
            </a:path>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dirty="0" smtClean="0">
                <a:solidFill>
                  <a:srgbClr val="D3365E"/>
                </a:solidFill>
              </a:rPr>
              <a:t>できたばかりの宇宙は、水素とヘリウムくらいしかない、のっぺりとした世界</a:t>
            </a:r>
            <a:endParaRPr kumimoji="1" lang="ja-JP" altLang="en-US" sz="2000" dirty="0">
              <a:solidFill>
                <a:srgbClr val="D3365E"/>
              </a:solidFill>
            </a:endParaRPr>
          </a:p>
        </p:txBody>
      </p:sp>
      <p:sp>
        <p:nvSpPr>
          <p:cNvPr id="3" name="テキスト ボックス 2"/>
          <p:cNvSpPr txBox="1"/>
          <p:nvPr/>
        </p:nvSpPr>
        <p:spPr>
          <a:xfrm>
            <a:off x="2749987" y="699896"/>
            <a:ext cx="3868752" cy="461665"/>
          </a:xfrm>
          <a:prstGeom prst="rect">
            <a:avLst/>
          </a:prstGeom>
          <a:noFill/>
        </p:spPr>
        <p:txBody>
          <a:bodyPr wrap="none" rtlCol="0">
            <a:spAutoFit/>
          </a:bodyPr>
          <a:lstStyle/>
          <a:p>
            <a:r>
              <a:rPr lang="ja-JP" altLang="en-US" sz="2400" dirty="0" smtClean="0">
                <a:solidFill>
                  <a:srgbClr val="D3365E"/>
                </a:solidFill>
                <a:latin typeface="ヒラギノ丸ゴ Pro W4"/>
                <a:ea typeface="ヒラギノ丸ゴ Pro W4"/>
                <a:cs typeface="ヒラギノ丸ゴ Pro W4"/>
              </a:rPr>
              <a:t>我々はどこから来たのか？</a:t>
            </a:r>
            <a:endParaRPr lang="en-US" altLang="ja-JP" sz="2400" dirty="0" smtClean="0">
              <a:solidFill>
                <a:srgbClr val="D3365E"/>
              </a:solidFill>
              <a:latin typeface="ヒラギノ丸ゴ Pro W4"/>
              <a:ea typeface="ヒラギノ丸ゴ Pro W4"/>
              <a:cs typeface="ヒラギノ丸ゴ Pro W4"/>
            </a:endParaRPr>
          </a:p>
        </p:txBody>
      </p:sp>
    </p:spTree>
    <p:extLst>
      <p:ext uri="{BB962C8B-B14F-4D97-AF65-F5344CB8AC3E}">
        <p14:creationId xmlns:p14="http://schemas.microsoft.com/office/powerpoint/2010/main" val="3466739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6518" y="266700"/>
            <a:ext cx="8229600" cy="1143000"/>
          </a:xfrm>
        </p:spPr>
        <p:txBody>
          <a:bodyPr>
            <a:normAutofit/>
          </a:bodyPr>
          <a:lstStyle/>
          <a:p>
            <a:r>
              <a:rPr lang="ja-JP" altLang="en-US" sz="3200" dirty="0" smtClean="0"/>
              <a:t>星も動いている</a:t>
            </a:r>
            <a:endParaRPr lang="ja-JP" altLang="en-US" sz="3200" dirty="0"/>
          </a:p>
        </p:txBody>
      </p:sp>
      <p:pic>
        <p:nvPicPr>
          <p:cNvPr id="5" name="図 4"/>
          <p:cNvPicPr>
            <a:picLocks noChangeAspect="1"/>
          </p:cNvPicPr>
          <p:nvPr/>
        </p:nvPicPr>
        <p:blipFill>
          <a:blip r:embed="rId2"/>
          <a:stretch>
            <a:fillRect/>
          </a:stretch>
        </p:blipFill>
        <p:spPr>
          <a:xfrm>
            <a:off x="890278" y="2330270"/>
            <a:ext cx="3106000" cy="2053411"/>
          </a:xfrm>
          <a:prstGeom prst="rect">
            <a:avLst/>
          </a:prstGeom>
        </p:spPr>
      </p:pic>
      <p:pic>
        <p:nvPicPr>
          <p:cNvPr id="6" name="図 5"/>
          <p:cNvPicPr>
            <a:picLocks noChangeAspect="1"/>
          </p:cNvPicPr>
          <p:nvPr/>
        </p:nvPicPr>
        <p:blipFill>
          <a:blip r:embed="rId3"/>
          <a:stretch>
            <a:fillRect/>
          </a:stretch>
        </p:blipFill>
        <p:spPr>
          <a:xfrm>
            <a:off x="5107484" y="2303571"/>
            <a:ext cx="3219347" cy="2152260"/>
          </a:xfrm>
          <a:prstGeom prst="rect">
            <a:avLst/>
          </a:prstGeom>
        </p:spPr>
      </p:pic>
      <p:sp>
        <p:nvSpPr>
          <p:cNvPr id="7" name="テキスト ボックス 6"/>
          <p:cNvSpPr txBox="1"/>
          <p:nvPr/>
        </p:nvSpPr>
        <p:spPr>
          <a:xfrm>
            <a:off x="4892560" y="6211669"/>
            <a:ext cx="3393177" cy="584776"/>
          </a:xfrm>
          <a:prstGeom prst="rect">
            <a:avLst/>
          </a:prstGeom>
          <a:noFill/>
        </p:spPr>
        <p:txBody>
          <a:bodyPr wrap="none" rtlCol="0">
            <a:spAutoFit/>
          </a:bodyPr>
          <a:lstStyle/>
          <a:p>
            <a:r>
              <a:rPr lang="ja-JP" altLang="en-US" sz="1600" dirty="0" smtClean="0"/>
              <a:t>京都情報大学院大学・作花一志</a:t>
            </a:r>
            <a:endParaRPr lang="en-US" altLang="ja-JP" sz="1600" dirty="0" smtClean="0"/>
          </a:p>
          <a:p>
            <a:r>
              <a:rPr lang="en-US" altLang="ja-JP" sz="1600" dirty="0" smtClean="0"/>
              <a:t>http://www.kcg.ac.jp/acm/a1014.html</a:t>
            </a:r>
            <a:endParaRPr kumimoji="1" lang="ja-JP" altLang="en-US" sz="1600" dirty="0"/>
          </a:p>
        </p:txBody>
      </p:sp>
      <p:sp>
        <p:nvSpPr>
          <p:cNvPr id="8" name="テキスト ボックス 7"/>
          <p:cNvSpPr txBox="1"/>
          <p:nvPr/>
        </p:nvSpPr>
        <p:spPr>
          <a:xfrm>
            <a:off x="890278" y="1893828"/>
            <a:ext cx="1569660" cy="369332"/>
          </a:xfrm>
          <a:prstGeom prst="rect">
            <a:avLst/>
          </a:prstGeom>
          <a:noFill/>
        </p:spPr>
        <p:txBody>
          <a:bodyPr wrap="none" rtlCol="0">
            <a:spAutoFit/>
          </a:bodyPr>
          <a:lstStyle/>
          <a:p>
            <a:r>
              <a:rPr kumimoji="1" lang="ja-JP" altLang="en-US" dirty="0" smtClean="0"/>
              <a:t>今の北斗七星</a:t>
            </a:r>
            <a:endParaRPr kumimoji="1" lang="ja-JP" altLang="en-US" dirty="0"/>
          </a:p>
        </p:txBody>
      </p:sp>
      <p:sp>
        <p:nvSpPr>
          <p:cNvPr id="9" name="テキスト ボックス 8"/>
          <p:cNvSpPr txBox="1"/>
          <p:nvPr/>
        </p:nvSpPr>
        <p:spPr>
          <a:xfrm>
            <a:off x="5747265" y="1934239"/>
            <a:ext cx="2148320" cy="369332"/>
          </a:xfrm>
          <a:prstGeom prst="rect">
            <a:avLst/>
          </a:prstGeom>
          <a:noFill/>
        </p:spPr>
        <p:txBody>
          <a:bodyPr wrap="none" rtlCol="0">
            <a:spAutoFit/>
          </a:bodyPr>
          <a:lstStyle/>
          <a:p>
            <a:r>
              <a:rPr lang="en-US" altLang="ja-JP" dirty="0" smtClean="0"/>
              <a:t>5</a:t>
            </a:r>
            <a:r>
              <a:rPr lang="ja-JP" altLang="en-US" dirty="0" smtClean="0"/>
              <a:t>万年後の</a:t>
            </a:r>
            <a:r>
              <a:rPr kumimoji="1" lang="ja-JP" altLang="en-US" dirty="0" smtClean="0"/>
              <a:t>北斗七星</a:t>
            </a:r>
            <a:endParaRPr kumimoji="1" lang="ja-JP" altLang="en-US" dirty="0"/>
          </a:p>
        </p:txBody>
      </p:sp>
      <p:sp>
        <p:nvSpPr>
          <p:cNvPr id="12" name="テキスト ボックス 11"/>
          <p:cNvSpPr txBox="1"/>
          <p:nvPr/>
        </p:nvSpPr>
        <p:spPr>
          <a:xfrm>
            <a:off x="286518" y="5140113"/>
            <a:ext cx="8374881" cy="707886"/>
          </a:xfrm>
          <a:prstGeom prst="rect">
            <a:avLst/>
          </a:prstGeom>
          <a:noFill/>
        </p:spPr>
        <p:txBody>
          <a:bodyPr wrap="square" rtlCol="0">
            <a:spAutoFit/>
          </a:bodyPr>
          <a:lstStyle/>
          <a:p>
            <a:r>
              <a:rPr lang="ja-JP" altLang="en-US" sz="2000" dirty="0" smtClean="0"/>
              <a:t>ベガ（織女星）とアルタイル（彦星）の間の距離は、今１５．３光年。</a:t>
            </a:r>
            <a:endParaRPr lang="en-US" altLang="ja-JP" sz="2000" dirty="0" smtClean="0"/>
          </a:p>
          <a:p>
            <a:r>
              <a:rPr lang="ja-JP" altLang="en-US" sz="2000" dirty="0" smtClean="0"/>
              <a:t>７万年後に１５．０光年まで近づき、その後はずーっとにはなれてゆく。</a:t>
            </a:r>
            <a:endParaRPr lang="en-US" altLang="ja-JP" sz="2000" dirty="0" smtClean="0"/>
          </a:p>
        </p:txBody>
      </p:sp>
    </p:spTree>
    <p:extLst>
      <p:ext uri="{BB962C8B-B14F-4D97-AF65-F5344CB8AC3E}">
        <p14:creationId xmlns:p14="http://schemas.microsoft.com/office/powerpoint/2010/main" val="193659124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51926"/>
            <a:ext cx="8229600" cy="1143000"/>
          </a:xfrm>
        </p:spPr>
        <p:txBody>
          <a:bodyPr>
            <a:noAutofit/>
          </a:bodyPr>
          <a:lstStyle/>
          <a:p>
            <a:r>
              <a:rPr lang="en-US" altLang="ja-JP" sz="3200" dirty="0" smtClean="0">
                <a:latin typeface="ヒラギノ丸ゴ Pro W4"/>
                <a:ea typeface="ヒラギノ丸ゴ Pro W4"/>
                <a:cs typeface="ヒラギノ丸ゴ Pro W4"/>
              </a:rPr>
              <a:t>37</a:t>
            </a:r>
            <a:r>
              <a:rPr lang="ja-JP" altLang="en-US" sz="3200" dirty="0" smtClean="0">
                <a:latin typeface="ヒラギノ丸ゴ Pro W4"/>
                <a:ea typeface="ヒラギノ丸ゴ Pro W4"/>
                <a:cs typeface="ヒラギノ丸ゴ Pro W4"/>
              </a:rPr>
              <a:t>億五千万年後に天の川を見上げたら</a:t>
            </a:r>
            <a:endParaRPr kumimoji="1" lang="ja-JP" altLang="en-US" sz="3200" dirty="0">
              <a:latin typeface="ヒラギノ丸ゴ Pro W4"/>
              <a:ea typeface="ヒラギノ丸ゴ Pro W4"/>
              <a:cs typeface="ヒラギノ丸ゴ Pro W4"/>
            </a:endParaRPr>
          </a:p>
        </p:txBody>
      </p:sp>
      <p:pic>
        <p:nvPicPr>
          <p:cNvPr id="4" name="図 3" descr="654242main_p1220b3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335" y="-99908"/>
            <a:ext cx="12327422" cy="6934175"/>
          </a:xfrm>
          <a:prstGeom prst="rect">
            <a:avLst/>
          </a:prstGeom>
        </p:spPr>
      </p:pic>
      <p:sp>
        <p:nvSpPr>
          <p:cNvPr id="3" name="テキスト ボックス 2"/>
          <p:cNvSpPr txBox="1"/>
          <p:nvPr/>
        </p:nvSpPr>
        <p:spPr>
          <a:xfrm>
            <a:off x="203200" y="279400"/>
            <a:ext cx="184666"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602709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3428"/>
            <a:ext cx="8229600" cy="1143000"/>
          </a:xfrm>
        </p:spPr>
        <p:txBody>
          <a:bodyPr>
            <a:normAutofit/>
          </a:bodyPr>
          <a:lstStyle/>
          <a:p>
            <a:r>
              <a:rPr lang="ja-JP" altLang="en-US" sz="3600" dirty="0" smtClean="0">
                <a:latin typeface="ヒラギノ丸ゴ Pro W4"/>
                <a:ea typeface="ヒラギノ丸ゴ Pro W4"/>
                <a:cs typeface="ヒラギノ丸ゴ Pro W4"/>
              </a:rPr>
              <a:t>太陽系の終わり</a:t>
            </a:r>
            <a:endParaRPr lang="ja-JP" altLang="en-US" sz="3600" dirty="0">
              <a:latin typeface="ヒラギノ丸ゴ Pro W4"/>
              <a:ea typeface="ヒラギノ丸ゴ Pro W4"/>
              <a:cs typeface="ヒラギノ丸ゴ Pro W4"/>
            </a:endParaRPr>
          </a:p>
        </p:txBody>
      </p:sp>
      <p:pic>
        <p:nvPicPr>
          <p:cNvPr id="4" name="図 3"/>
          <p:cNvPicPr>
            <a:picLocks noChangeAspect="1"/>
          </p:cNvPicPr>
          <p:nvPr/>
        </p:nvPicPr>
        <p:blipFill>
          <a:blip r:embed="rId2"/>
          <a:stretch>
            <a:fillRect/>
          </a:stretch>
        </p:blipFill>
        <p:spPr>
          <a:xfrm>
            <a:off x="3914142" y="1026842"/>
            <a:ext cx="4557633" cy="5747416"/>
          </a:xfrm>
          <a:prstGeom prst="rect">
            <a:avLst/>
          </a:prstGeom>
        </p:spPr>
      </p:pic>
      <p:sp>
        <p:nvSpPr>
          <p:cNvPr id="5" name="テキスト ボックス 4"/>
          <p:cNvSpPr txBox="1"/>
          <p:nvPr/>
        </p:nvSpPr>
        <p:spPr>
          <a:xfrm>
            <a:off x="5777362" y="1256107"/>
            <a:ext cx="1712804" cy="369332"/>
          </a:xfrm>
          <a:prstGeom prst="rect">
            <a:avLst/>
          </a:prstGeom>
          <a:noFill/>
        </p:spPr>
        <p:txBody>
          <a:bodyPr wrap="none" rtlCol="0">
            <a:spAutoFit/>
          </a:bodyPr>
          <a:lstStyle/>
          <a:p>
            <a:r>
              <a:rPr kumimoji="1" lang="ja-JP" altLang="en-US" dirty="0" smtClean="0">
                <a:solidFill>
                  <a:srgbClr val="CCFFCC"/>
                </a:solidFill>
              </a:rPr>
              <a:t>誕生</a:t>
            </a:r>
            <a:r>
              <a:rPr kumimoji="1" lang="en-US" altLang="ja-JP" dirty="0" smtClean="0">
                <a:solidFill>
                  <a:srgbClr val="CCFFCC"/>
                </a:solidFill>
              </a:rPr>
              <a:t>(45</a:t>
            </a:r>
            <a:r>
              <a:rPr kumimoji="1" lang="ja-JP" altLang="en-US" dirty="0" smtClean="0">
                <a:solidFill>
                  <a:srgbClr val="CCFFCC"/>
                </a:solidFill>
              </a:rPr>
              <a:t>億年前</a:t>
            </a:r>
            <a:r>
              <a:rPr kumimoji="1" lang="en-US" altLang="ja-JP" dirty="0" smtClean="0">
                <a:solidFill>
                  <a:srgbClr val="CCFFCC"/>
                </a:solidFill>
              </a:rPr>
              <a:t>)</a:t>
            </a:r>
            <a:endParaRPr kumimoji="1" lang="ja-JP" altLang="en-US" dirty="0">
              <a:solidFill>
                <a:srgbClr val="CCFFCC"/>
              </a:solidFill>
            </a:endParaRPr>
          </a:p>
        </p:txBody>
      </p:sp>
      <p:sp>
        <p:nvSpPr>
          <p:cNvPr id="6" name="テキスト ボックス 5"/>
          <p:cNvSpPr txBox="1"/>
          <p:nvPr/>
        </p:nvSpPr>
        <p:spPr>
          <a:xfrm>
            <a:off x="4162243" y="3935809"/>
            <a:ext cx="646331" cy="369332"/>
          </a:xfrm>
          <a:prstGeom prst="rect">
            <a:avLst/>
          </a:prstGeom>
          <a:noFill/>
        </p:spPr>
        <p:txBody>
          <a:bodyPr wrap="none" rtlCol="0">
            <a:spAutoFit/>
          </a:bodyPr>
          <a:lstStyle/>
          <a:p>
            <a:r>
              <a:rPr lang="ja-JP" altLang="en-US" dirty="0" smtClean="0">
                <a:solidFill>
                  <a:srgbClr val="CCFFCC"/>
                </a:solidFill>
              </a:rPr>
              <a:t>現在</a:t>
            </a:r>
            <a:endParaRPr kumimoji="1" lang="ja-JP" altLang="en-US" dirty="0">
              <a:solidFill>
                <a:srgbClr val="CCFFCC"/>
              </a:solidFill>
            </a:endParaRPr>
          </a:p>
        </p:txBody>
      </p:sp>
      <p:sp>
        <p:nvSpPr>
          <p:cNvPr id="7" name="テキスト ボックス 6"/>
          <p:cNvSpPr txBox="1"/>
          <p:nvPr/>
        </p:nvSpPr>
        <p:spPr>
          <a:xfrm>
            <a:off x="5967224" y="4074252"/>
            <a:ext cx="1111152" cy="369332"/>
          </a:xfrm>
          <a:prstGeom prst="rect">
            <a:avLst/>
          </a:prstGeom>
          <a:noFill/>
        </p:spPr>
        <p:txBody>
          <a:bodyPr wrap="none" rtlCol="0">
            <a:spAutoFit/>
          </a:bodyPr>
          <a:lstStyle/>
          <a:p>
            <a:r>
              <a:rPr lang="en-US" altLang="ja-JP" dirty="0" smtClean="0">
                <a:solidFill>
                  <a:srgbClr val="CCFFCC"/>
                </a:solidFill>
              </a:rPr>
              <a:t>50</a:t>
            </a:r>
            <a:r>
              <a:rPr lang="ja-JP" altLang="en-US" dirty="0" smtClean="0">
                <a:solidFill>
                  <a:srgbClr val="CCFFCC"/>
                </a:solidFill>
              </a:rPr>
              <a:t>億年後</a:t>
            </a:r>
            <a:endParaRPr kumimoji="1" lang="ja-JP" altLang="en-US" dirty="0">
              <a:solidFill>
                <a:srgbClr val="CCFFCC"/>
              </a:solidFill>
            </a:endParaRPr>
          </a:p>
        </p:txBody>
      </p:sp>
      <p:sp>
        <p:nvSpPr>
          <p:cNvPr id="8" name="テキスト ボックス 7"/>
          <p:cNvSpPr txBox="1"/>
          <p:nvPr/>
        </p:nvSpPr>
        <p:spPr>
          <a:xfrm>
            <a:off x="457200" y="1625439"/>
            <a:ext cx="3456942" cy="3139321"/>
          </a:xfrm>
          <a:prstGeom prst="rect">
            <a:avLst/>
          </a:prstGeom>
          <a:noFill/>
        </p:spPr>
        <p:txBody>
          <a:bodyPr wrap="square" rtlCol="0">
            <a:spAutoFit/>
          </a:bodyPr>
          <a:lstStyle/>
          <a:p>
            <a:r>
              <a:rPr kumimoji="1" lang="ja-JP" altLang="en-US" dirty="0" smtClean="0"/>
              <a:t>太陽</a:t>
            </a:r>
            <a:r>
              <a:rPr lang="ja-JP" altLang="en-US" dirty="0" smtClean="0"/>
              <a:t>の年齢は</a:t>
            </a:r>
            <a:r>
              <a:rPr kumimoji="1" lang="en-US" altLang="ja-JP" dirty="0" smtClean="0"/>
              <a:t>45</a:t>
            </a:r>
            <a:r>
              <a:rPr kumimoji="1" lang="ja-JP" altLang="en-US" dirty="0" smtClean="0"/>
              <a:t>億才</a:t>
            </a:r>
            <a:endParaRPr kumimoji="1" lang="en-US" altLang="ja-JP" dirty="0" smtClean="0"/>
          </a:p>
          <a:p>
            <a:endParaRPr lang="en-US" altLang="ja-JP" dirty="0" smtClean="0"/>
          </a:p>
          <a:p>
            <a:r>
              <a:rPr lang="ja-JP" altLang="en-US" dirty="0" smtClean="0"/>
              <a:t>生まれたときは今よりちょっと暗かった。</a:t>
            </a:r>
            <a:endParaRPr lang="en-US" altLang="ja-JP" dirty="0" smtClean="0"/>
          </a:p>
          <a:p>
            <a:endParaRPr lang="en-US" altLang="ja-JP" dirty="0" smtClean="0"/>
          </a:p>
          <a:p>
            <a:r>
              <a:rPr lang="en-US" altLang="ja-JP" dirty="0" smtClean="0"/>
              <a:t>60</a:t>
            </a:r>
            <a:r>
              <a:rPr lang="ja-JP" altLang="en-US" dirty="0" smtClean="0"/>
              <a:t>億年すると今の</a:t>
            </a:r>
            <a:r>
              <a:rPr lang="en-US" altLang="ja-JP" dirty="0" smtClean="0"/>
              <a:t>2</a:t>
            </a:r>
            <a:r>
              <a:rPr lang="ja-JP" altLang="en-US" dirty="0" smtClean="0"/>
              <a:t>倍明るくなる</a:t>
            </a:r>
            <a:endParaRPr lang="en-US" altLang="ja-JP" dirty="0" smtClean="0"/>
          </a:p>
          <a:p>
            <a:endParaRPr kumimoji="1" lang="en-US" altLang="ja-JP" dirty="0" smtClean="0"/>
          </a:p>
          <a:p>
            <a:r>
              <a:rPr lang="ja-JP" altLang="en-US" dirty="0" smtClean="0"/>
              <a:t>その後、急にふくれあがって赤くなる（赤色巨星）</a:t>
            </a:r>
            <a:endParaRPr lang="en-US" altLang="ja-JP" dirty="0" smtClean="0"/>
          </a:p>
          <a:p>
            <a:endParaRPr kumimoji="1" lang="en-US" altLang="ja-JP" dirty="0" smtClean="0"/>
          </a:p>
          <a:p>
            <a:r>
              <a:rPr kumimoji="1" lang="ja-JP" altLang="en-US" dirty="0" smtClean="0"/>
              <a:t>この時地球を飲み込む。</a:t>
            </a:r>
            <a:endParaRPr kumimoji="1" lang="ja-JP" altLang="en-US" dirty="0"/>
          </a:p>
        </p:txBody>
      </p:sp>
    </p:spTree>
    <p:extLst>
      <p:ext uri="{BB962C8B-B14F-4D97-AF65-F5344CB8AC3E}">
        <p14:creationId xmlns:p14="http://schemas.microsoft.com/office/powerpoint/2010/main" val="30586518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4-46-a-full_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20" y="-237066"/>
            <a:ext cx="9710483" cy="12136049"/>
          </a:xfrm>
          <a:prstGeom prst="rect">
            <a:avLst/>
          </a:prstGeom>
        </p:spPr>
      </p:pic>
      <p:sp>
        <p:nvSpPr>
          <p:cNvPr id="5" name="テキスト ボックス 4"/>
          <p:cNvSpPr txBox="1"/>
          <p:nvPr/>
        </p:nvSpPr>
        <p:spPr>
          <a:xfrm>
            <a:off x="1574800" y="711200"/>
            <a:ext cx="1582484" cy="369332"/>
          </a:xfrm>
          <a:prstGeom prst="rect">
            <a:avLst/>
          </a:prstGeom>
          <a:noFill/>
        </p:spPr>
        <p:txBody>
          <a:bodyPr wrap="none" rtlCol="0">
            <a:spAutoFit/>
          </a:bodyPr>
          <a:lstStyle/>
          <a:p>
            <a:r>
              <a:rPr kumimoji="1" lang="ja-JP" altLang="en-US" dirty="0" smtClean="0"/>
              <a:t>太陽系の終焉</a:t>
            </a:r>
            <a:endParaRPr kumimoji="1" lang="ja-JP" altLang="en-US" dirty="0"/>
          </a:p>
        </p:txBody>
      </p:sp>
    </p:spTree>
    <p:extLst>
      <p:ext uri="{BB962C8B-B14F-4D97-AF65-F5344CB8AC3E}">
        <p14:creationId xmlns:p14="http://schemas.microsoft.com/office/powerpoint/2010/main" val="10885778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163978" y="0"/>
            <a:ext cx="2725033" cy="6858000"/>
          </a:xfrm>
          <a:prstGeom prst="rect">
            <a:avLst/>
          </a:prstGeom>
        </p:spPr>
      </p:pic>
      <p:sp>
        <p:nvSpPr>
          <p:cNvPr id="5" name="テキスト ボックス 4"/>
          <p:cNvSpPr txBox="1"/>
          <p:nvPr/>
        </p:nvSpPr>
        <p:spPr>
          <a:xfrm>
            <a:off x="1811867" y="2489200"/>
            <a:ext cx="2031325" cy="369332"/>
          </a:xfrm>
          <a:prstGeom prst="rect">
            <a:avLst/>
          </a:prstGeom>
          <a:noFill/>
        </p:spPr>
        <p:txBody>
          <a:bodyPr wrap="none" rtlCol="0">
            <a:spAutoFit/>
          </a:bodyPr>
          <a:lstStyle/>
          <a:p>
            <a:r>
              <a:rPr kumimoji="1" lang="ja-JP" altLang="en-US" dirty="0" smtClean="0"/>
              <a:t>ちょっとした希望</a:t>
            </a:r>
            <a:endParaRPr kumimoji="1" lang="ja-JP" altLang="en-US" dirty="0"/>
          </a:p>
        </p:txBody>
      </p:sp>
    </p:spTree>
    <p:extLst>
      <p:ext uri="{BB962C8B-B14F-4D97-AF65-F5344CB8AC3E}">
        <p14:creationId xmlns:p14="http://schemas.microsoft.com/office/powerpoint/2010/main" val="12514573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endParaRPr kumimoji="1" lang="ja-JP" altLang="en-US" dirty="0"/>
          </a:p>
        </p:txBody>
      </p:sp>
      <p:pic>
        <p:nvPicPr>
          <p:cNvPr id="4" name="図 3"/>
          <p:cNvPicPr>
            <a:picLocks noChangeAspect="1"/>
          </p:cNvPicPr>
          <p:nvPr/>
        </p:nvPicPr>
        <p:blipFill>
          <a:blip r:embed="rId2"/>
          <a:stretch>
            <a:fillRect/>
          </a:stretch>
        </p:blipFill>
        <p:spPr>
          <a:xfrm>
            <a:off x="1168400" y="2501900"/>
            <a:ext cx="2540000" cy="3721100"/>
          </a:xfrm>
          <a:prstGeom prst="rect">
            <a:avLst/>
          </a:prstGeom>
        </p:spPr>
      </p:pic>
      <p:sp>
        <p:nvSpPr>
          <p:cNvPr id="5" name="テキスト ボックス 4"/>
          <p:cNvSpPr txBox="1"/>
          <p:nvPr/>
        </p:nvSpPr>
        <p:spPr>
          <a:xfrm>
            <a:off x="4711700" y="3454400"/>
            <a:ext cx="2844874" cy="646331"/>
          </a:xfrm>
          <a:prstGeom prst="rect">
            <a:avLst/>
          </a:prstGeom>
          <a:noFill/>
        </p:spPr>
        <p:txBody>
          <a:bodyPr wrap="none" rtlCol="0">
            <a:spAutoFit/>
          </a:bodyPr>
          <a:lstStyle/>
          <a:p>
            <a:r>
              <a:rPr lang="ja-JP" altLang="en-US" dirty="0" smtClean="0"/>
              <a:t>昭和堂より。</a:t>
            </a:r>
            <a:endParaRPr lang="en-US" altLang="ja-JP" dirty="0" smtClean="0"/>
          </a:p>
          <a:p>
            <a:r>
              <a:rPr kumimoji="1" lang="en-US" altLang="ja-JP" dirty="0" smtClean="0"/>
              <a:t>6</a:t>
            </a:r>
            <a:r>
              <a:rPr kumimoji="1" lang="ja-JP" altLang="en-US" dirty="0" smtClean="0"/>
              <a:t>月中に書店に並びます！</a:t>
            </a:r>
            <a:endParaRPr kumimoji="1" lang="ja-JP" altLang="en-US" dirty="0"/>
          </a:p>
        </p:txBody>
      </p:sp>
    </p:spTree>
    <p:extLst>
      <p:ext uri="{BB962C8B-B14F-4D97-AF65-F5344CB8AC3E}">
        <p14:creationId xmlns:p14="http://schemas.microsoft.com/office/powerpoint/2010/main" val="23068703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5" name="図 4" descr="hs-2006-23-a-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63" y="-530820"/>
            <a:ext cx="12034440" cy="7521525"/>
          </a:xfrm>
          <a:prstGeom prst="rect">
            <a:avLst/>
          </a:prstGeom>
        </p:spPr>
      </p:pic>
      <p:sp>
        <p:nvSpPr>
          <p:cNvPr id="6" name="テキスト ボックス 5"/>
          <p:cNvSpPr txBox="1"/>
          <p:nvPr/>
        </p:nvSpPr>
        <p:spPr>
          <a:xfrm>
            <a:off x="1137373" y="796228"/>
            <a:ext cx="2754480" cy="400110"/>
          </a:xfrm>
          <a:prstGeom prst="rect">
            <a:avLst/>
          </a:prstGeom>
          <a:noFill/>
        </p:spPr>
        <p:txBody>
          <a:bodyPr wrap="none" rtlCol="0">
            <a:spAutoFit/>
          </a:bodyPr>
          <a:lstStyle/>
          <a:p>
            <a:r>
              <a:rPr kumimoji="1" lang="ja-JP" altLang="en-US" sz="2000" dirty="0" smtClean="0">
                <a:solidFill>
                  <a:schemeClr val="bg1"/>
                </a:solidFill>
              </a:rPr>
              <a:t>銀河ができ、星ができる</a:t>
            </a:r>
            <a:endParaRPr kumimoji="1" lang="ja-JP" altLang="en-US" sz="2000" dirty="0">
              <a:solidFill>
                <a:schemeClr val="bg1"/>
              </a:solidFill>
            </a:endParaRPr>
          </a:p>
        </p:txBody>
      </p:sp>
    </p:spTree>
    <p:extLst>
      <p:ext uri="{BB962C8B-B14F-4D97-AF65-F5344CB8AC3E}">
        <p14:creationId xmlns:p14="http://schemas.microsoft.com/office/powerpoint/2010/main" val="32986238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550px-Evolved_star_fusion_shells.svg.png"/>
          <p:cNvPicPr>
            <a:picLocks noChangeAspect="1"/>
          </p:cNvPicPr>
          <p:nvPr/>
        </p:nvPicPr>
        <p:blipFill>
          <a:blip r:embed="rId2"/>
          <a:stretch>
            <a:fillRect/>
          </a:stretch>
        </p:blipFill>
        <p:spPr>
          <a:xfrm>
            <a:off x="1" y="1"/>
            <a:ext cx="3450030" cy="3450030"/>
          </a:xfrm>
          <a:prstGeom prst="rect">
            <a:avLst/>
          </a:prstGeom>
        </p:spPr>
      </p:pic>
      <p:pic>
        <p:nvPicPr>
          <p:cNvPr id="5" name="図 4" descr="ps14_8x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18" y="1042711"/>
            <a:ext cx="3724895" cy="2979916"/>
          </a:xfrm>
          <a:prstGeom prst="rect">
            <a:avLst/>
          </a:prstGeom>
        </p:spPr>
      </p:pic>
      <p:pic>
        <p:nvPicPr>
          <p:cNvPr id="6" name="図 5" descr="M42proplyds.jpg"/>
          <p:cNvPicPr>
            <a:picLocks noChangeAspect="1"/>
          </p:cNvPicPr>
          <p:nvPr/>
        </p:nvPicPr>
        <p:blipFill>
          <a:blip r:embed="rId4"/>
          <a:stretch>
            <a:fillRect/>
          </a:stretch>
        </p:blipFill>
        <p:spPr>
          <a:xfrm>
            <a:off x="5226943" y="3102056"/>
            <a:ext cx="3823617" cy="2856467"/>
          </a:xfrm>
          <a:prstGeom prst="rect">
            <a:avLst/>
          </a:prstGeom>
        </p:spPr>
      </p:pic>
      <p:pic>
        <p:nvPicPr>
          <p:cNvPr id="7" name="図 6" descr="Earth_GPN-2000-0011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181" y="4383238"/>
            <a:ext cx="2474762" cy="2474762"/>
          </a:xfrm>
          <a:prstGeom prst="rect">
            <a:avLst/>
          </a:prstGeom>
        </p:spPr>
      </p:pic>
      <p:sp>
        <p:nvSpPr>
          <p:cNvPr id="8" name="テキスト ボックス 7"/>
          <p:cNvSpPr txBox="1"/>
          <p:nvPr/>
        </p:nvSpPr>
        <p:spPr>
          <a:xfrm>
            <a:off x="3467926" y="92096"/>
            <a:ext cx="4121641"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星の中で様々な元素（原子）が作られ</a:t>
            </a:r>
            <a:endParaRPr kumimoji="1" lang="ja-JP" altLang="en-US" dirty="0">
              <a:latin typeface="ヒラギノ丸ゴ Pro W4"/>
              <a:ea typeface="ヒラギノ丸ゴ Pro W4"/>
              <a:cs typeface="ヒラギノ丸ゴ Pro W4"/>
            </a:endParaRPr>
          </a:p>
        </p:txBody>
      </p:sp>
      <p:sp>
        <p:nvSpPr>
          <p:cNvPr id="9" name="テキスト ボックス 8"/>
          <p:cNvSpPr txBox="1"/>
          <p:nvPr/>
        </p:nvSpPr>
        <p:spPr>
          <a:xfrm>
            <a:off x="5498278" y="673379"/>
            <a:ext cx="3659976"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星の死とともに宇宙にばらまかれ</a:t>
            </a:r>
            <a:endParaRPr kumimoji="1" lang="ja-JP" altLang="en-US" dirty="0">
              <a:latin typeface="ヒラギノ丸ゴ Pro W4"/>
              <a:ea typeface="ヒラギノ丸ゴ Pro W4"/>
              <a:cs typeface="ヒラギノ丸ゴ Pro W4"/>
            </a:endParaRPr>
          </a:p>
        </p:txBody>
      </p:sp>
      <p:sp>
        <p:nvSpPr>
          <p:cNvPr id="10" name="テキスト ボックス 9"/>
          <p:cNvSpPr txBox="1"/>
          <p:nvPr/>
        </p:nvSpPr>
        <p:spPr>
          <a:xfrm>
            <a:off x="28358" y="4924018"/>
            <a:ext cx="2723823" cy="646331"/>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その中から地球のような</a:t>
            </a:r>
            <a:endParaRPr lang="en-US" altLang="ja-JP" dirty="0" smtClean="0">
              <a:latin typeface="ヒラギノ丸ゴ Pro W4"/>
              <a:ea typeface="ヒラギノ丸ゴ Pro W4"/>
              <a:cs typeface="ヒラギノ丸ゴ Pro W4"/>
            </a:endParaRPr>
          </a:p>
          <a:p>
            <a:r>
              <a:rPr lang="ja-JP" altLang="en-US" dirty="0" smtClean="0">
                <a:latin typeface="ヒラギノ丸ゴ Pro W4"/>
                <a:ea typeface="ヒラギノ丸ゴ Pro W4"/>
                <a:cs typeface="ヒラギノ丸ゴ Pro W4"/>
              </a:rPr>
              <a:t>惑星が生まれる</a:t>
            </a:r>
            <a:endParaRPr kumimoji="1" lang="ja-JP" altLang="en-US" dirty="0">
              <a:latin typeface="ヒラギノ丸ゴ Pro W4"/>
              <a:ea typeface="ヒラギノ丸ゴ Pro W4"/>
              <a:cs typeface="ヒラギノ丸ゴ Pro W4"/>
            </a:endParaRPr>
          </a:p>
        </p:txBody>
      </p:sp>
      <p:sp>
        <p:nvSpPr>
          <p:cNvPr id="11" name="テキスト ボックス 10"/>
          <p:cNvSpPr txBox="1"/>
          <p:nvPr/>
        </p:nvSpPr>
        <p:spPr>
          <a:xfrm>
            <a:off x="5679220" y="3265365"/>
            <a:ext cx="3185487"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宇宙</a:t>
            </a:r>
            <a:r>
              <a:rPr lang="ja-JP" altLang="en-US" dirty="0" smtClean="0">
                <a:latin typeface="ヒラギノ丸ゴ Pro W4"/>
                <a:ea typeface="ヒラギノ丸ゴ Pro W4"/>
                <a:cs typeface="ヒラギノ丸ゴ Pro W4"/>
              </a:rPr>
              <a:t>の中に様々な物質ができ</a:t>
            </a:r>
            <a:endParaRPr kumimoji="1" lang="ja-JP" altLang="en-US" dirty="0">
              <a:latin typeface="ヒラギノ丸ゴ Pro W4"/>
              <a:ea typeface="ヒラギノ丸ゴ Pro W4"/>
              <a:cs typeface="ヒラギノ丸ゴ Pro W4"/>
            </a:endParaRPr>
          </a:p>
        </p:txBody>
      </p:sp>
    </p:spTree>
    <p:extLst>
      <p:ext uri="{BB962C8B-B14F-4D97-AF65-F5344CB8AC3E}">
        <p14:creationId xmlns:p14="http://schemas.microsoft.com/office/powerpoint/2010/main" val="6101042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280250" y="211642"/>
            <a:ext cx="3634667" cy="2817487"/>
            <a:chOff x="259765" y="211642"/>
            <a:chExt cx="3634667" cy="2817487"/>
          </a:xfrm>
        </p:grpSpPr>
        <p:pic>
          <p:nvPicPr>
            <p:cNvPr id="7" name="図 6"/>
            <p:cNvPicPr>
              <a:picLocks noChangeAspect="1"/>
            </p:cNvPicPr>
            <p:nvPr/>
          </p:nvPicPr>
          <p:blipFill>
            <a:blip r:embed="rId2"/>
            <a:stretch>
              <a:fillRect/>
            </a:stretch>
          </p:blipFill>
          <p:spPr>
            <a:xfrm>
              <a:off x="259765" y="211642"/>
              <a:ext cx="1834642" cy="2817487"/>
            </a:xfrm>
            <a:prstGeom prst="rect">
              <a:avLst/>
            </a:prstGeom>
          </p:spPr>
        </p:pic>
        <p:sp>
          <p:nvSpPr>
            <p:cNvPr id="5" name="テキスト ボックス 4"/>
            <p:cNvSpPr txBox="1"/>
            <p:nvPr/>
          </p:nvSpPr>
          <p:spPr>
            <a:xfrm>
              <a:off x="2311948" y="374443"/>
              <a:ext cx="1582484"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生命が生まれ</a:t>
              </a:r>
              <a:endParaRPr kumimoji="1" lang="ja-JP" altLang="en-US" dirty="0">
                <a:latin typeface="ヒラギノ丸ゴ Pro W4"/>
                <a:ea typeface="ヒラギノ丸ゴ Pro W4"/>
                <a:cs typeface="ヒラギノ丸ゴ Pro W4"/>
              </a:endParaRPr>
            </a:p>
          </p:txBody>
        </p:sp>
      </p:grpSp>
      <p:grpSp>
        <p:nvGrpSpPr>
          <p:cNvPr id="3" name="図形グループ 2"/>
          <p:cNvGrpSpPr/>
          <p:nvPr/>
        </p:nvGrpSpPr>
        <p:grpSpPr>
          <a:xfrm>
            <a:off x="2094407" y="896943"/>
            <a:ext cx="3836932" cy="2457788"/>
            <a:chOff x="2094407" y="896943"/>
            <a:chExt cx="3836932" cy="2457788"/>
          </a:xfrm>
        </p:grpSpPr>
        <p:pic>
          <p:nvPicPr>
            <p:cNvPr id="8" name="図 7"/>
            <p:cNvPicPr>
              <a:picLocks noChangeAspect="1"/>
            </p:cNvPicPr>
            <p:nvPr/>
          </p:nvPicPr>
          <p:blipFill>
            <a:blip r:embed="rId3"/>
            <a:stretch>
              <a:fillRect/>
            </a:stretch>
          </p:blipFill>
          <p:spPr>
            <a:xfrm>
              <a:off x="2094407" y="1285686"/>
              <a:ext cx="3405836" cy="2069045"/>
            </a:xfrm>
            <a:prstGeom prst="rect">
              <a:avLst/>
            </a:prstGeom>
          </p:spPr>
        </p:pic>
        <p:sp>
          <p:nvSpPr>
            <p:cNvPr id="10" name="テキスト ボックス 9"/>
            <p:cNvSpPr txBox="1"/>
            <p:nvPr/>
          </p:nvSpPr>
          <p:spPr>
            <a:xfrm>
              <a:off x="3669181" y="896943"/>
              <a:ext cx="2262158"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複雑な細胞に進化し</a:t>
              </a:r>
              <a:endParaRPr kumimoji="1" lang="ja-JP" altLang="en-US" dirty="0">
                <a:latin typeface="ヒラギノ丸ゴ Pro W4"/>
                <a:ea typeface="ヒラギノ丸ゴ Pro W4"/>
                <a:cs typeface="ヒラギノ丸ゴ Pro W4"/>
              </a:endParaRPr>
            </a:p>
          </p:txBody>
        </p:sp>
      </p:grpSp>
      <p:grpSp>
        <p:nvGrpSpPr>
          <p:cNvPr id="4" name="図形グループ 3"/>
          <p:cNvGrpSpPr/>
          <p:nvPr/>
        </p:nvGrpSpPr>
        <p:grpSpPr>
          <a:xfrm>
            <a:off x="5356848" y="1928470"/>
            <a:ext cx="3814295" cy="3669841"/>
            <a:chOff x="5500243" y="1928470"/>
            <a:chExt cx="3814295" cy="3669841"/>
          </a:xfrm>
        </p:grpSpPr>
        <p:pic>
          <p:nvPicPr>
            <p:cNvPr id="9" name="図 8"/>
            <p:cNvPicPr>
              <a:picLocks noChangeAspect="1"/>
            </p:cNvPicPr>
            <p:nvPr/>
          </p:nvPicPr>
          <p:blipFill>
            <a:blip r:embed="rId4"/>
            <a:stretch>
              <a:fillRect/>
            </a:stretch>
          </p:blipFill>
          <p:spPr>
            <a:xfrm>
              <a:off x="5500243" y="2475605"/>
              <a:ext cx="3024951" cy="3122706"/>
            </a:xfrm>
            <a:prstGeom prst="rect">
              <a:avLst/>
            </a:prstGeom>
          </p:spPr>
        </p:pic>
        <p:sp>
          <p:nvSpPr>
            <p:cNvPr id="11" name="テキスト ボックス 10"/>
            <p:cNvSpPr txBox="1"/>
            <p:nvPr/>
          </p:nvSpPr>
          <p:spPr>
            <a:xfrm>
              <a:off x="5667386" y="1928470"/>
              <a:ext cx="3647152"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さらに複雑な多細胞生物が誕生し</a:t>
              </a:r>
              <a:endParaRPr kumimoji="1" lang="ja-JP" altLang="en-US" dirty="0">
                <a:latin typeface="ヒラギノ丸ゴ Pro W4"/>
                <a:ea typeface="ヒラギノ丸ゴ Pro W4"/>
                <a:cs typeface="ヒラギノ丸ゴ Pro W4"/>
              </a:endParaRPr>
            </a:p>
          </p:txBody>
        </p:sp>
      </p:grpSp>
      <p:grpSp>
        <p:nvGrpSpPr>
          <p:cNvPr id="17" name="図形グループ 16"/>
          <p:cNvGrpSpPr/>
          <p:nvPr/>
        </p:nvGrpSpPr>
        <p:grpSpPr>
          <a:xfrm>
            <a:off x="3006529" y="3502451"/>
            <a:ext cx="2693287" cy="2768615"/>
            <a:chOff x="3006529" y="3502451"/>
            <a:chExt cx="2693287" cy="2768615"/>
          </a:xfrm>
        </p:grpSpPr>
        <p:pic>
          <p:nvPicPr>
            <p:cNvPr id="12" name="図 11"/>
            <p:cNvPicPr>
              <a:picLocks noChangeAspect="1"/>
            </p:cNvPicPr>
            <p:nvPr/>
          </p:nvPicPr>
          <p:blipFill>
            <a:blip r:embed="rId5"/>
            <a:stretch>
              <a:fillRect/>
            </a:stretch>
          </p:blipFill>
          <p:spPr>
            <a:xfrm>
              <a:off x="3185474" y="3874668"/>
              <a:ext cx="2514342" cy="2396398"/>
            </a:xfrm>
            <a:prstGeom prst="rect">
              <a:avLst/>
            </a:prstGeom>
          </p:spPr>
        </p:pic>
        <p:sp>
          <p:nvSpPr>
            <p:cNvPr id="14" name="テキスト ボックス 13"/>
            <p:cNvSpPr txBox="1"/>
            <p:nvPr/>
          </p:nvSpPr>
          <p:spPr>
            <a:xfrm>
              <a:off x="3006529" y="3502451"/>
              <a:ext cx="1569660"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知的に進化し</a:t>
              </a:r>
              <a:endParaRPr kumimoji="1" lang="ja-JP" altLang="en-US" dirty="0">
                <a:latin typeface="ヒラギノ丸ゴ Pro W4"/>
                <a:ea typeface="ヒラギノ丸ゴ Pro W4"/>
                <a:cs typeface="ヒラギノ丸ゴ Pro W4"/>
              </a:endParaRPr>
            </a:p>
          </p:txBody>
        </p:sp>
      </p:grpSp>
      <p:grpSp>
        <p:nvGrpSpPr>
          <p:cNvPr id="19" name="図形グループ 18"/>
          <p:cNvGrpSpPr/>
          <p:nvPr/>
        </p:nvGrpSpPr>
        <p:grpSpPr>
          <a:xfrm>
            <a:off x="143644" y="3871783"/>
            <a:ext cx="3492500" cy="2722046"/>
            <a:chOff x="29196" y="4075080"/>
            <a:chExt cx="3492500" cy="2722046"/>
          </a:xfrm>
        </p:grpSpPr>
        <p:pic>
          <p:nvPicPr>
            <p:cNvPr id="15" name="図 14"/>
            <p:cNvPicPr>
              <a:picLocks noChangeAspect="1"/>
            </p:cNvPicPr>
            <p:nvPr/>
          </p:nvPicPr>
          <p:blipFill>
            <a:blip r:embed="rId6"/>
            <a:stretch>
              <a:fillRect/>
            </a:stretch>
          </p:blipFill>
          <p:spPr>
            <a:xfrm>
              <a:off x="29196" y="4473026"/>
              <a:ext cx="3492500" cy="2324100"/>
            </a:xfrm>
            <a:prstGeom prst="rect">
              <a:avLst/>
            </a:prstGeom>
          </p:spPr>
        </p:pic>
        <p:sp>
          <p:nvSpPr>
            <p:cNvPr id="13" name="テキスト ボックス 12"/>
            <p:cNvSpPr txBox="1"/>
            <p:nvPr/>
          </p:nvSpPr>
          <p:spPr>
            <a:xfrm>
              <a:off x="117929" y="4075080"/>
              <a:ext cx="1569660" cy="369332"/>
            </a:xfrm>
            <a:prstGeom prst="rect">
              <a:avLst/>
            </a:prstGeom>
            <a:noFill/>
          </p:spPr>
          <p:txBody>
            <a:bodyPr wrap="none" rtlCol="0">
              <a:spAutoFit/>
            </a:bodyPr>
            <a:lstStyle/>
            <a:p>
              <a:r>
                <a:rPr lang="en-US" altLang="ja-JP" dirty="0" smtClean="0">
                  <a:latin typeface="ヒラギノ丸ゴ Pro W4"/>
                  <a:ea typeface="ヒラギノ丸ゴ Pro W4"/>
                  <a:cs typeface="ヒラギノ丸ゴ Pro W4"/>
                </a:rPr>
                <a:t>↓</a:t>
              </a:r>
              <a:r>
                <a:rPr lang="ja-JP" altLang="en-US" dirty="0" smtClean="0">
                  <a:latin typeface="ヒラギノ丸ゴ Pro W4"/>
                  <a:ea typeface="ヒラギノ丸ゴ Pro W4"/>
                  <a:cs typeface="ヒラギノ丸ゴ Pro W4"/>
                </a:rPr>
                <a:t>イマココ！</a:t>
              </a:r>
              <a:endParaRPr kumimoji="1" lang="ja-JP" altLang="en-US" dirty="0">
                <a:latin typeface="ヒラギノ丸ゴ Pro W4"/>
                <a:ea typeface="ヒラギノ丸ゴ Pro W4"/>
                <a:cs typeface="ヒラギノ丸ゴ Pro W4"/>
              </a:endParaRPr>
            </a:p>
          </p:txBody>
        </p:sp>
      </p:grpSp>
    </p:spTree>
    <p:extLst>
      <p:ext uri="{BB962C8B-B14F-4D97-AF65-F5344CB8AC3E}">
        <p14:creationId xmlns:p14="http://schemas.microsoft.com/office/powerpoint/2010/main" val="3485657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hs-2006-23-a-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63" y="-530820"/>
            <a:ext cx="12034440" cy="7521525"/>
          </a:xfrm>
          <a:prstGeom prst="rect">
            <a:avLst/>
          </a:prstGeom>
        </p:spPr>
      </p:pic>
      <p:sp>
        <p:nvSpPr>
          <p:cNvPr id="5" name="テキスト ボックス 4"/>
          <p:cNvSpPr txBox="1"/>
          <p:nvPr/>
        </p:nvSpPr>
        <p:spPr>
          <a:xfrm>
            <a:off x="82491" y="168648"/>
            <a:ext cx="8421793" cy="523220"/>
          </a:xfrm>
          <a:prstGeom prst="rect">
            <a:avLst/>
          </a:prstGeom>
          <a:noFill/>
        </p:spPr>
        <p:txBody>
          <a:bodyPr wrap="none" rtlCol="0">
            <a:spAutoFit/>
          </a:bodyPr>
          <a:lstStyle/>
          <a:p>
            <a:r>
              <a:rPr kumimoji="1" lang="ja-JP" altLang="en-US" sz="2800" dirty="0" smtClean="0"/>
              <a:t>宇宙の歴史は、複雑さと多様性を増してきた歴史。</a:t>
            </a:r>
            <a:endParaRPr kumimoji="1" lang="ja-JP" altLang="en-US" sz="2800" dirty="0"/>
          </a:p>
        </p:txBody>
      </p:sp>
      <p:pic>
        <p:nvPicPr>
          <p:cNvPr id="8" name="図 7" descr="297168main_apollo_11_1024-7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200" y="4487244"/>
            <a:ext cx="2425675" cy="1819256"/>
          </a:xfrm>
          <a:prstGeom prst="rect">
            <a:avLst/>
          </a:prstGeom>
        </p:spPr>
      </p:pic>
      <p:pic>
        <p:nvPicPr>
          <p:cNvPr id="18" name="図 17"/>
          <p:cNvPicPr>
            <a:picLocks noChangeAspect="1"/>
          </p:cNvPicPr>
          <p:nvPr/>
        </p:nvPicPr>
        <p:blipFill>
          <a:blip r:embed="rId4"/>
          <a:stretch>
            <a:fillRect/>
          </a:stretch>
        </p:blipFill>
        <p:spPr>
          <a:xfrm>
            <a:off x="7005672" y="1188428"/>
            <a:ext cx="2111203" cy="2012170"/>
          </a:xfrm>
          <a:prstGeom prst="rect">
            <a:avLst/>
          </a:prstGeom>
        </p:spPr>
      </p:pic>
      <p:pic>
        <p:nvPicPr>
          <p:cNvPr id="10" name="図 9"/>
          <p:cNvPicPr>
            <a:picLocks noChangeAspect="1"/>
          </p:cNvPicPr>
          <p:nvPr/>
        </p:nvPicPr>
        <p:blipFill>
          <a:blip r:embed="rId5"/>
          <a:stretch>
            <a:fillRect/>
          </a:stretch>
        </p:blipFill>
        <p:spPr>
          <a:xfrm rot="2519295">
            <a:off x="1344375" y="1149794"/>
            <a:ext cx="840580" cy="2491448"/>
          </a:xfrm>
          <a:prstGeom prst="rect">
            <a:avLst/>
          </a:prstGeom>
        </p:spPr>
      </p:pic>
      <p:pic>
        <p:nvPicPr>
          <p:cNvPr id="21" name="図 20" descr="Earth_GPN-2000-00113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9859" y="2956041"/>
            <a:ext cx="1293133" cy="1293133"/>
          </a:xfrm>
          <a:prstGeom prst="rect">
            <a:avLst/>
          </a:prstGeom>
        </p:spPr>
      </p:pic>
      <p:sp>
        <p:nvSpPr>
          <p:cNvPr id="22" name="タイトル 1"/>
          <p:cNvSpPr>
            <a:spLocks noGrp="1"/>
          </p:cNvSpPr>
          <p:nvPr>
            <p:ph type="title"/>
          </p:nvPr>
        </p:nvSpPr>
        <p:spPr>
          <a:xfrm>
            <a:off x="-238868" y="6277474"/>
            <a:ext cx="9628876" cy="571500"/>
          </a:xfrm>
          <a:solidFill>
            <a:schemeClr val="bg1"/>
          </a:solidFill>
        </p:spPr>
        <p:txBody>
          <a:bodyPr>
            <a:normAutofit/>
          </a:bodyPr>
          <a:lstStyle/>
          <a:p>
            <a:r>
              <a:rPr lang="ja-JP" altLang="en-US" sz="2800" dirty="0" smtClean="0"/>
              <a:t>人間の営みもまた、この宇宙で発生した自然現象のひとつ</a:t>
            </a:r>
            <a:endParaRPr kumimoji="1" lang="ja-JP" altLang="en-US" sz="2800" dirty="0"/>
          </a:p>
        </p:txBody>
      </p:sp>
      <p:pic>
        <p:nvPicPr>
          <p:cNvPr id="24" name="図 23"/>
          <p:cNvPicPr>
            <a:picLocks noChangeAspect="1"/>
          </p:cNvPicPr>
          <p:nvPr/>
        </p:nvPicPr>
        <p:blipFill>
          <a:blip r:embed="rId7"/>
          <a:stretch>
            <a:fillRect/>
          </a:stretch>
        </p:blipFill>
        <p:spPr>
          <a:xfrm>
            <a:off x="143644" y="4361004"/>
            <a:ext cx="2450205" cy="1630500"/>
          </a:xfrm>
          <a:prstGeom prst="rect">
            <a:avLst/>
          </a:prstGeom>
        </p:spPr>
      </p:pic>
    </p:spTree>
    <p:extLst>
      <p:ext uri="{BB962C8B-B14F-4D97-AF65-F5344CB8AC3E}">
        <p14:creationId xmlns:p14="http://schemas.microsoft.com/office/powerpoint/2010/main" val="240580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800" dirty="0" smtClean="0"/>
              <a:t>宇宙的視座その１＝離見の見（世阿弥）</a:t>
            </a:r>
            <a:endParaRPr kumimoji="1" lang="ja-JP" altLang="en-US" sz="2800" dirty="0"/>
          </a:p>
        </p:txBody>
      </p:sp>
      <p:pic>
        <p:nvPicPr>
          <p:cNvPr id="4" name="図 3"/>
          <p:cNvPicPr>
            <a:picLocks noChangeAspect="1"/>
          </p:cNvPicPr>
          <p:nvPr/>
        </p:nvPicPr>
        <p:blipFill>
          <a:blip r:embed="rId2"/>
          <a:stretch>
            <a:fillRect/>
          </a:stretch>
        </p:blipFill>
        <p:spPr>
          <a:xfrm>
            <a:off x="609600" y="1333500"/>
            <a:ext cx="7769126" cy="4521200"/>
          </a:xfrm>
          <a:prstGeom prst="rect">
            <a:avLst/>
          </a:prstGeom>
        </p:spPr>
      </p:pic>
      <p:sp>
        <p:nvSpPr>
          <p:cNvPr id="3" name="テキスト ボックス 2"/>
          <p:cNvSpPr txBox="1"/>
          <p:nvPr/>
        </p:nvSpPr>
        <p:spPr>
          <a:xfrm>
            <a:off x="609600" y="5935702"/>
            <a:ext cx="3173946" cy="369332"/>
          </a:xfrm>
          <a:prstGeom prst="rect">
            <a:avLst/>
          </a:prstGeom>
          <a:noFill/>
        </p:spPr>
        <p:txBody>
          <a:bodyPr wrap="none" rtlCol="0">
            <a:spAutoFit/>
          </a:bodyPr>
          <a:lstStyle/>
          <a:p>
            <a:r>
              <a:rPr kumimoji="1" lang="ja-JP" altLang="en-US" dirty="0" smtClean="0">
                <a:solidFill>
                  <a:srgbClr val="FFFF00"/>
                </a:solidFill>
              </a:rPr>
              <a:t>相対化</a:t>
            </a:r>
            <a:r>
              <a:rPr kumimoji="1" lang="ja-JP" altLang="en-US" dirty="0" smtClean="0"/>
              <a:t>、俯瞰、マクロな視点</a:t>
            </a:r>
            <a:endParaRPr kumimoji="1" lang="en-US" altLang="ja-JP" dirty="0" smtClean="0"/>
          </a:p>
        </p:txBody>
      </p:sp>
    </p:spTree>
    <p:extLst>
      <p:ext uri="{BB962C8B-B14F-4D97-AF65-F5344CB8AC3E}">
        <p14:creationId xmlns:p14="http://schemas.microsoft.com/office/powerpoint/2010/main" val="13879847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092200"/>
            <a:ext cx="8229600" cy="4525963"/>
          </a:xfrm>
        </p:spPr>
        <p:txBody>
          <a:bodyPr>
            <a:normAutofit fontScale="85000" lnSpcReduction="10000"/>
          </a:bodyPr>
          <a:lstStyle/>
          <a:p>
            <a:r>
              <a:rPr lang="ja-JP" altLang="en-US" sz="2400" dirty="0" smtClean="0"/>
              <a:t>宇宙的視座は人間の存在を粗視化する？「</a:t>
            </a:r>
            <a:r>
              <a:rPr lang="ja-JP" altLang="en-US" sz="2400" dirty="0" smtClean="0"/>
              <a:t>アルキメデスの視点</a:t>
            </a:r>
            <a:r>
              <a:rPr lang="ja-JP" altLang="en-US" sz="2400" dirty="0" smtClean="0"/>
              <a:t>」（ハンナ</a:t>
            </a:r>
            <a:r>
              <a:rPr lang="en-US" altLang="ja-JP" sz="2400" dirty="0" smtClean="0"/>
              <a:t>･</a:t>
            </a:r>
            <a:r>
              <a:rPr lang="ja-JP" altLang="en-US" sz="2400" dirty="0" smtClean="0"/>
              <a:t>アーレント「人間の条件」</a:t>
            </a:r>
            <a:r>
              <a:rPr lang="ja-JP" altLang="en-US" sz="2400" dirty="0" smtClean="0"/>
              <a:t>）</a:t>
            </a:r>
            <a:endParaRPr lang="en-US" altLang="ja-JP" sz="2400" dirty="0" smtClean="0"/>
          </a:p>
          <a:p>
            <a:endParaRPr lang="en-US" altLang="ja-JP" sz="2400" dirty="0" smtClean="0"/>
          </a:p>
          <a:p>
            <a:r>
              <a:rPr kumimoji="1" lang="ja-JP" altLang="en-US" sz="2400" dirty="0" smtClean="0"/>
              <a:t>人類全体を愛するようになればなるほど、ひとりひとりの個人に対する愛情が薄れていく（ドフトエフスキー「カラマーゾフの兄弟」）</a:t>
            </a:r>
            <a:endParaRPr kumimoji="1" lang="en-US" altLang="ja-JP" sz="2400" dirty="0" smtClean="0"/>
          </a:p>
          <a:p>
            <a:endParaRPr kumimoji="1" lang="en-US" altLang="ja-JP" dirty="0" smtClean="0"/>
          </a:p>
          <a:p>
            <a:r>
              <a:rPr lang="ja-JP" altLang="en-US" sz="2600" dirty="0" smtClean="0"/>
              <a:t>宇宙からの視点と、人間中心の視点の間で、揺れ動くこと</a:t>
            </a:r>
            <a:endParaRPr kumimoji="1" lang="ja-JP" altLang="en-US" sz="2600" dirty="0"/>
          </a:p>
        </p:txBody>
      </p:sp>
    </p:spTree>
    <p:extLst>
      <p:ext uri="{BB962C8B-B14F-4D97-AF65-F5344CB8AC3E}">
        <p14:creationId xmlns:p14="http://schemas.microsoft.com/office/powerpoint/2010/main" val="42349132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トワイライト">
  <a:themeElements>
    <a:clrScheme name="トワイライト">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トワイライト">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トワイラ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トワイライト.thmx</Template>
  <TotalTime>18665</TotalTime>
  <Words>1491</Words>
  <Application>Microsoft Macintosh PowerPoint</Application>
  <PresentationFormat>画面に合わせる (4:3)</PresentationFormat>
  <Paragraphs>186</Paragraphs>
  <Slides>35</Slides>
  <Notes>2</Notes>
  <HiddenSlides>0</HiddenSlides>
  <MMClips>1</MMClips>
  <ScaleCrop>false</ScaleCrop>
  <HeadingPairs>
    <vt:vector size="4" baseType="variant">
      <vt:variant>
        <vt:lpstr>テーマ</vt:lpstr>
      </vt:variant>
      <vt:variant>
        <vt:i4>1</vt:i4>
      </vt:variant>
      <vt:variant>
        <vt:lpstr>スライド タイトル</vt:lpstr>
      </vt:variant>
      <vt:variant>
        <vt:i4>35</vt:i4>
      </vt:variant>
    </vt:vector>
  </HeadingPairs>
  <TitlesOfParts>
    <vt:vector size="36" baseType="lpstr">
      <vt:lpstr>トワイライト</vt:lpstr>
      <vt:lpstr>PowerPoint プレゼンテーション</vt:lpstr>
      <vt:lpstr>今日のお話</vt:lpstr>
      <vt:lpstr>PowerPoint プレゼンテーション</vt:lpstr>
      <vt:lpstr>PowerPoint プレゼンテーション</vt:lpstr>
      <vt:lpstr>PowerPoint プレゼンテーション</vt:lpstr>
      <vt:lpstr>PowerPoint プレゼンテーション</vt:lpstr>
      <vt:lpstr>人間の営みもまた、この宇宙で発生した自然現象のひとつ</vt:lpstr>
      <vt:lpstr>宇宙的視座その１＝離見の見（世阿弥）</vt:lpstr>
      <vt:lpstr>PowerPoint プレゼンテーション</vt:lpstr>
      <vt:lpstr>人類の宇宙進出</vt:lpstr>
      <vt:lpstr>未来の宇宙社会、望ましいのは？</vt:lpstr>
      <vt:lpstr>宇宙を開拓するのは誰？</vt:lpstr>
      <vt:lpstr>PowerPoint プレゼンテーション</vt:lpstr>
      <vt:lpstr>グローバル化はいいこと？</vt:lpstr>
      <vt:lpstr>PowerPoint プレゼンテーション</vt:lpstr>
      <vt:lpstr>希望か、それともグロテスクな未来か</vt:lpstr>
      <vt:lpstr>『私なんかは、自分の一生については自然が破壊されていくのを悲しんだりしている。けれども人間の一生を考えたらサイボーグでもなんでもいいから、もっと発展してほしいという気持になるね』（今西錦司）</vt:lpstr>
      <vt:lpstr>宇宙的視座その２：なんでもアリ</vt:lpstr>
      <vt:lpstr>極限状況で現れる未知の性質</vt:lpstr>
      <vt:lpstr>PowerPoint プレゼンテーション</vt:lpstr>
      <vt:lpstr>宇宙的ジェンダー論 </vt:lpstr>
      <vt:lpstr>PowerPoint プレゼンテーション</vt:lpstr>
      <vt:lpstr>PowerPoint プレゼンテーション</vt:lpstr>
      <vt:lpstr>PowerPoint プレゼンテーション</vt:lpstr>
      <vt:lpstr>PowerPoint プレゼンテーション</vt:lpstr>
      <vt:lpstr>Backup slides</vt:lpstr>
      <vt:lpstr>PowerPoint プレゼンテーション</vt:lpstr>
      <vt:lpstr>気候変動</vt:lpstr>
      <vt:lpstr>地形の変動</vt:lpstr>
      <vt:lpstr>星も動いている</vt:lpstr>
      <vt:lpstr>37億五千万年後に天の川を見上げたら</vt:lpstr>
      <vt:lpstr>太陽系の終わり</vt:lpstr>
      <vt:lpstr>PowerPoint プレゼンテーション</vt:lpstr>
      <vt:lpstr>PowerPoint プレゼンテーション</vt:lpstr>
      <vt:lpstr>PowerPoint プレゼンテーション</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最新の太陽像と宇宙天気予報 </dc:title>
  <dc:creator>磯部 洋明</dc:creator>
  <cp:lastModifiedBy>isobe</cp:lastModifiedBy>
  <cp:revision>232</cp:revision>
  <cp:lastPrinted>2014-05-16T15:38:46Z</cp:lastPrinted>
  <dcterms:created xsi:type="dcterms:W3CDTF">2013-11-21T06:42:51Z</dcterms:created>
  <dcterms:modified xsi:type="dcterms:W3CDTF">2014-05-16T17:35:21Z</dcterms:modified>
</cp:coreProperties>
</file>