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1"/>
  </p:sldMasterIdLst>
  <p:notesMasterIdLst>
    <p:notesMasterId r:id="rId34"/>
  </p:notesMasterIdLst>
  <p:handoutMasterIdLst>
    <p:handoutMasterId r:id="rId35"/>
  </p:handoutMasterIdLst>
  <p:sldIdLst>
    <p:sldId id="457" r:id="rId2"/>
    <p:sldId id="455" r:id="rId3"/>
    <p:sldId id="459" r:id="rId4"/>
    <p:sldId id="463" r:id="rId5"/>
    <p:sldId id="462" r:id="rId6"/>
    <p:sldId id="505" r:id="rId7"/>
    <p:sldId id="509" r:id="rId8"/>
    <p:sldId id="504" r:id="rId9"/>
    <p:sldId id="506" r:id="rId10"/>
    <p:sldId id="507" r:id="rId11"/>
    <p:sldId id="508" r:id="rId12"/>
    <p:sldId id="465" r:id="rId13"/>
    <p:sldId id="466" r:id="rId14"/>
    <p:sldId id="467" r:id="rId15"/>
    <p:sldId id="468" r:id="rId16"/>
    <p:sldId id="494" r:id="rId17"/>
    <p:sldId id="496" r:id="rId18"/>
    <p:sldId id="495" r:id="rId19"/>
    <p:sldId id="498" r:id="rId20"/>
    <p:sldId id="502" r:id="rId21"/>
    <p:sldId id="503" r:id="rId22"/>
    <p:sldId id="510" r:id="rId23"/>
    <p:sldId id="511" r:id="rId24"/>
    <p:sldId id="513" r:id="rId25"/>
    <p:sldId id="514" r:id="rId26"/>
    <p:sldId id="515" r:id="rId27"/>
    <p:sldId id="516" r:id="rId28"/>
    <p:sldId id="517" r:id="rId29"/>
    <p:sldId id="518" r:id="rId30"/>
    <p:sldId id="519" r:id="rId31"/>
    <p:sldId id="520" r:id="rId32"/>
    <p:sldId id="521" r:id="rId33"/>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817" autoAdjust="0"/>
  </p:normalViewPr>
  <p:slideViewPr>
    <p:cSldViewPr snapToGrid="0" snapToObjects="1" showGuides="1">
      <p:cViewPr varScale="1">
        <p:scale>
          <a:sx n="87" d="100"/>
          <a:sy n="87" d="100"/>
        </p:scale>
        <p:origin x="-17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C4199B-84F9-874F-A2A6-B1ED319132B4}" type="datetimeFigureOut">
              <a:rPr lang="ja-JP" altLang="en-US" smtClean="0"/>
              <a:pPr/>
              <a:t>2014/04/13</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94A284-0706-FB4E-9C39-430D9EAFAD7B}" type="slidenum">
              <a:rPr lang="ja-JP" altLang="en-US" smtClean="0"/>
              <a:pPr/>
              <a:t>‹#›</a:t>
            </a:fld>
            <a:endParaRPr lang="ja-JP" altLang="en-US"/>
          </a:p>
        </p:txBody>
      </p:sp>
    </p:spTree>
    <p:extLst>
      <p:ext uri="{BB962C8B-B14F-4D97-AF65-F5344CB8AC3E}">
        <p14:creationId xmlns:p14="http://schemas.microsoft.com/office/powerpoint/2010/main" val="3224349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5DEF8C-BB8F-A846-9A7D-681F067E1830}" type="datetimeFigureOut">
              <a:rPr lang="ja-JP" altLang="en-US" smtClean="0"/>
              <a:pPr/>
              <a:t>2014/04/13</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9DC836-D3F1-644A-AF02-3FE95D6F6A22}" type="slidenum">
              <a:rPr lang="ja-JP" altLang="en-US" smtClean="0"/>
              <a:pPr/>
              <a:t>‹#›</a:t>
            </a:fld>
            <a:endParaRPr lang="ja-JP" altLang="en-US"/>
          </a:p>
        </p:txBody>
      </p:sp>
    </p:spTree>
    <p:extLst>
      <p:ext uri="{BB962C8B-B14F-4D97-AF65-F5344CB8AC3E}">
        <p14:creationId xmlns:p14="http://schemas.microsoft.com/office/powerpoint/2010/main" val="2514181245"/>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b3</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FED27B47-BB4E-534A-9F00-F3A458A738FC}" type="slidenum">
              <a:rPr kumimoji="1" lang="ja-JP" altLang="en-US" smtClean="0"/>
              <a:t>6</a:t>
            </a:fld>
            <a:endParaRPr kumimoji="1" lang="ja-JP" altLang="en-US"/>
          </a:p>
        </p:txBody>
      </p:sp>
    </p:spTree>
    <p:extLst>
      <p:ext uri="{BB962C8B-B14F-4D97-AF65-F5344CB8AC3E}">
        <p14:creationId xmlns:p14="http://schemas.microsoft.com/office/powerpoint/2010/main" val="4278011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FED27B47-BB4E-534A-9F00-F3A458A738FC}" type="slidenum">
              <a:rPr kumimoji="1" lang="ja-JP" altLang="en-US" smtClean="0"/>
              <a:t>8</a:t>
            </a:fld>
            <a:endParaRPr kumimoji="1" lang="ja-JP" altLang="en-US"/>
          </a:p>
        </p:txBody>
      </p:sp>
    </p:spTree>
    <p:extLst>
      <p:ext uri="{BB962C8B-B14F-4D97-AF65-F5344CB8AC3E}">
        <p14:creationId xmlns:p14="http://schemas.microsoft.com/office/powerpoint/2010/main" val="2159403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a2</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FED27B47-BB4E-534A-9F00-F3A458A738FC}" type="slidenum">
              <a:rPr kumimoji="1" lang="ja-JP" altLang="en-US" smtClean="0"/>
              <a:t>9</a:t>
            </a:fld>
            <a:endParaRPr kumimoji="1" lang="ja-JP" altLang="en-US"/>
          </a:p>
        </p:txBody>
      </p:sp>
    </p:spTree>
    <p:extLst>
      <p:ext uri="{BB962C8B-B14F-4D97-AF65-F5344CB8AC3E}">
        <p14:creationId xmlns:p14="http://schemas.microsoft.com/office/powerpoint/2010/main" val="3756796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c3</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FED27B47-BB4E-534A-9F00-F3A458A738FC}" type="slidenum">
              <a:rPr kumimoji="1" lang="ja-JP" altLang="en-US" smtClean="0"/>
              <a:t>10</a:t>
            </a:fld>
            <a:endParaRPr kumimoji="1" lang="ja-JP" altLang="en-US"/>
          </a:p>
        </p:txBody>
      </p:sp>
    </p:spTree>
    <p:extLst>
      <p:ext uri="{BB962C8B-B14F-4D97-AF65-F5344CB8AC3E}">
        <p14:creationId xmlns:p14="http://schemas.microsoft.com/office/powerpoint/2010/main" val="3379379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FED27B47-BB4E-534A-9F00-F3A458A738FC}" type="slidenum">
              <a:rPr kumimoji="1" lang="ja-JP" altLang="en-US" smtClean="0"/>
              <a:t>11</a:t>
            </a:fld>
            <a:endParaRPr kumimoji="1" lang="ja-JP" altLang="en-US"/>
          </a:p>
        </p:txBody>
      </p:sp>
    </p:spTree>
    <p:extLst>
      <p:ext uri="{BB962C8B-B14F-4D97-AF65-F5344CB8AC3E}">
        <p14:creationId xmlns:p14="http://schemas.microsoft.com/office/powerpoint/2010/main" val="1066182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実は地球は今、氷河期。恐竜がいた数千万年前は、今よりずっと暖かかった。氷河期にも寒い時とあまり寒くない時があり、今はあまり寒くない時。</a:t>
            </a:r>
            <a:endParaRPr lang="en-US" altLang="ja-JP" dirty="0" smtClean="0"/>
          </a:p>
          <a:p>
            <a:r>
              <a:rPr lang="ja-JP" altLang="en-US" dirty="0" smtClean="0"/>
              <a:t>恐竜が生きていた数千万年前には、逆にいまよりずっと暖かい時期もありました。</a:t>
            </a:r>
            <a:endParaRPr lang="en-US" altLang="ja-JP" dirty="0" smtClean="0"/>
          </a:p>
          <a:p>
            <a:r>
              <a:rPr lang="ja-JP" altLang="en-US" dirty="0" smtClean="0"/>
              <a:t>人間が石油や石炭を燃やして出す二酸化炭素によって、地球が温暖化していると言われていますが、地球の歴史ではごく最近のこと。</a:t>
            </a:r>
            <a:endParaRPr lang="en-US" altLang="ja-JP" dirty="0" smtClean="0"/>
          </a:p>
          <a:p>
            <a:r>
              <a:rPr lang="ja-JP" altLang="en-US" dirty="0" smtClean="0"/>
              <a:t>長い目で見ると、今の温暖化より激しい気温の変化は何回も起きています。いずれまた氷期もくるでしょう。</a:t>
            </a:r>
            <a:endParaRPr lang="en-US" altLang="ja-JP" dirty="0" smtClean="0"/>
          </a:p>
          <a:p>
            <a:r>
              <a:rPr lang="ja-JP" altLang="en-US" dirty="0" smtClean="0"/>
              <a:t>二酸化炭素をださないようにして、人間のせいで起こる温暖化をなるべく防ぐことはとても大切です。</a:t>
            </a:r>
            <a:endParaRPr lang="en-US" altLang="ja-JP" dirty="0" smtClean="0"/>
          </a:p>
          <a:p>
            <a:r>
              <a:rPr lang="ja-JP" altLang="en-US" dirty="0" smtClean="0"/>
              <a:t>ですが、同時に、地球の環境はもともと変化するものだということも知っておいて欲しい。</a:t>
            </a:r>
            <a:endParaRPr lang="en-US" altLang="ja-JP" dirty="0" smtClean="0"/>
          </a:p>
          <a:p>
            <a:endParaRPr lang="en-US" altLang="ja-JP" dirty="0" smtClean="0"/>
          </a:p>
        </p:txBody>
      </p:sp>
      <p:sp>
        <p:nvSpPr>
          <p:cNvPr id="4" name="スライド番号プレースホルダ 3"/>
          <p:cNvSpPr>
            <a:spLocks noGrp="1"/>
          </p:cNvSpPr>
          <p:nvPr>
            <p:ph type="sldNum" sz="quarter" idx="10"/>
          </p:nvPr>
        </p:nvSpPr>
        <p:spPr/>
        <p:txBody>
          <a:bodyPr/>
          <a:lstStyle/>
          <a:p>
            <a:fld id="{1F9DC836-D3F1-644A-AF02-3FE95D6F6A22}" type="slidenum">
              <a:rPr lang="ja-JP" altLang="en-US" smtClean="0"/>
              <a:pPr/>
              <a:t>24</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なので、あと</a:t>
            </a:r>
            <a:r>
              <a:rPr lang="en-US" altLang="ja-JP" dirty="0" smtClean="0"/>
              <a:t>1</a:t>
            </a:r>
            <a:r>
              <a:rPr lang="ja-JP" altLang="en-US" dirty="0" smtClean="0"/>
              <a:t>億年もすれば日本は日本でなくなります。</a:t>
            </a:r>
            <a:endParaRPr lang="ja-JP" altLang="en-US" dirty="0"/>
          </a:p>
        </p:txBody>
      </p:sp>
      <p:sp>
        <p:nvSpPr>
          <p:cNvPr id="4" name="スライド番号プレースホルダ 3"/>
          <p:cNvSpPr>
            <a:spLocks noGrp="1"/>
          </p:cNvSpPr>
          <p:nvPr>
            <p:ph type="sldNum" sz="quarter" idx="10"/>
          </p:nvPr>
        </p:nvSpPr>
        <p:spPr/>
        <p:txBody>
          <a:bodyPr/>
          <a:lstStyle/>
          <a:p>
            <a:fld id="{1F9DC836-D3F1-644A-AF02-3FE95D6F6A22}" type="slidenum">
              <a:rPr lang="ja-JP" altLang="en-US" smtClean="0"/>
              <a:pPr/>
              <a:t>25</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89B68021-2BA9-1F44-BF4C-6FEF809B5828}" type="datetimeFigureOut">
              <a:rPr lang="ja-JP" altLang="en-US" smtClean="0"/>
              <a:pPr/>
              <a:t>2014/04/13</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89B68021-2BA9-1F44-BF4C-6FEF809B5828}" type="datetimeFigureOut">
              <a:rPr lang="ja-JP" altLang="en-US" smtClean="0"/>
              <a:pPr/>
              <a:t>2014/04/13</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9B68021-2BA9-1F44-BF4C-6FEF809B5828}" type="datetimeFigureOut">
              <a:rPr lang="ja-JP" altLang="en-US" smtClean="0"/>
              <a:pPr/>
              <a:t>2014/04/13</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9B68021-2BA9-1F44-BF4C-6FEF809B5828}" type="datetimeFigureOut">
              <a:rPr lang="ja-JP" altLang="en-US" smtClean="0"/>
              <a:pPr/>
              <a:t>2014/04/13</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89B68021-2BA9-1F44-BF4C-6FEF809B5828}" type="datetimeFigureOut">
              <a:rPr lang="ja-JP" altLang="en-US" smtClean="0"/>
              <a:pPr/>
              <a:t>2014/04/13</a:t>
            </a:fld>
            <a:endParaRPr lang="ja-JP" altLang="en-US"/>
          </a:p>
        </p:txBody>
      </p:sp>
      <p:sp>
        <p:nvSpPr>
          <p:cNvPr id="5" name="Footer Placeholder 4"/>
          <p:cNvSpPr>
            <a:spLocks noGrp="1"/>
          </p:cNvSpPr>
          <p:nvPr>
            <p:ph type="ftr" sz="quarter" idx="11"/>
          </p:nvPr>
        </p:nvSpPr>
        <p:spPr/>
        <p:txBody>
          <a:bodyPr/>
          <a:lstStyle/>
          <a:p>
            <a:endParaRPr lang="ja-JP" altLang="en-US"/>
          </a:p>
        </p:txBody>
      </p:sp>
      <p:sp>
        <p:nvSpPr>
          <p:cNvPr id="6" name="Slide Number Placeholder 5"/>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Date Placeholder 4"/>
          <p:cNvSpPr>
            <a:spLocks noGrp="1"/>
          </p:cNvSpPr>
          <p:nvPr>
            <p:ph type="dt" sz="half" idx="10"/>
          </p:nvPr>
        </p:nvSpPr>
        <p:spPr/>
        <p:txBody>
          <a:bodyPr/>
          <a:lstStyle/>
          <a:p>
            <a:fld id="{89B68021-2BA9-1F44-BF4C-6FEF809B5828}" type="datetimeFigureOut">
              <a:rPr lang="ja-JP" altLang="en-US" smtClean="0"/>
              <a:pPr/>
              <a:t>2014/04/13</a:t>
            </a:fld>
            <a:endParaRPr lang="ja-JP" alt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Date Placeholder 6"/>
          <p:cNvSpPr>
            <a:spLocks noGrp="1"/>
          </p:cNvSpPr>
          <p:nvPr>
            <p:ph type="dt" sz="half" idx="10"/>
          </p:nvPr>
        </p:nvSpPr>
        <p:spPr/>
        <p:txBody>
          <a:bodyPr/>
          <a:lstStyle/>
          <a:p>
            <a:fld id="{89B68021-2BA9-1F44-BF4C-6FEF809B5828}" type="datetimeFigureOut">
              <a:rPr lang="ja-JP" altLang="en-US" smtClean="0"/>
              <a:pPr/>
              <a:t>2014/04/13</a:t>
            </a:fld>
            <a:endParaRPr lang="ja-JP" altLang="en-US"/>
          </a:p>
        </p:txBody>
      </p:sp>
      <p:sp>
        <p:nvSpPr>
          <p:cNvPr id="8" name="Footer Placeholder 7"/>
          <p:cNvSpPr>
            <a:spLocks noGrp="1"/>
          </p:cNvSpPr>
          <p:nvPr>
            <p:ph type="ftr" sz="quarter" idx="11"/>
          </p:nvPr>
        </p:nvSpPr>
        <p:spPr/>
        <p:txBody>
          <a:bodyPr/>
          <a:lstStyle/>
          <a:p>
            <a:endParaRPr lang="ja-JP" altLang="en-US"/>
          </a:p>
        </p:txBody>
      </p:sp>
      <p:sp>
        <p:nvSpPr>
          <p:cNvPr id="9" name="Slide Number Placeholder 8"/>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Date Placeholder 2"/>
          <p:cNvSpPr>
            <a:spLocks noGrp="1"/>
          </p:cNvSpPr>
          <p:nvPr>
            <p:ph type="dt" sz="half" idx="10"/>
          </p:nvPr>
        </p:nvSpPr>
        <p:spPr/>
        <p:txBody>
          <a:bodyPr/>
          <a:lstStyle/>
          <a:p>
            <a:fld id="{89B68021-2BA9-1F44-BF4C-6FEF809B5828}" type="datetimeFigureOut">
              <a:rPr lang="ja-JP" altLang="en-US" smtClean="0"/>
              <a:pPr/>
              <a:t>2014/04/13</a:t>
            </a:fld>
            <a:endParaRPr lang="ja-JP" altLang="en-US"/>
          </a:p>
        </p:txBody>
      </p:sp>
      <p:sp>
        <p:nvSpPr>
          <p:cNvPr id="4" name="Footer Placeholder 3"/>
          <p:cNvSpPr>
            <a:spLocks noGrp="1"/>
          </p:cNvSpPr>
          <p:nvPr>
            <p:ph type="ftr" sz="quarter" idx="11"/>
          </p:nvPr>
        </p:nvSpPr>
        <p:spPr/>
        <p:txBody>
          <a:bodyPr/>
          <a:lstStyle/>
          <a:p>
            <a:endParaRPr lang="ja-JP" altLang="en-US"/>
          </a:p>
        </p:txBody>
      </p:sp>
      <p:sp>
        <p:nvSpPr>
          <p:cNvPr id="5" name="Slide Number Placeholder 4"/>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68021-2BA9-1F44-BF4C-6FEF809B5828}" type="datetimeFigureOut">
              <a:rPr lang="ja-JP" altLang="en-US" smtClean="0"/>
              <a:pPr/>
              <a:t>2014/04/13</a:t>
            </a:fld>
            <a:endParaRPr lang="ja-JP" altLang="en-US"/>
          </a:p>
        </p:txBody>
      </p:sp>
      <p:sp>
        <p:nvSpPr>
          <p:cNvPr id="3" name="Footer Placeholder 2"/>
          <p:cNvSpPr>
            <a:spLocks noGrp="1"/>
          </p:cNvSpPr>
          <p:nvPr>
            <p:ph type="ftr" sz="quarter" idx="11"/>
          </p:nvPr>
        </p:nvSpPr>
        <p:spPr/>
        <p:txBody>
          <a:bodyPr/>
          <a:lstStyle/>
          <a:p>
            <a:endParaRPr lang="ja-JP" altLang="en-US"/>
          </a:p>
        </p:txBody>
      </p:sp>
      <p:sp>
        <p:nvSpPr>
          <p:cNvPr id="4" name="Slide Number Placeholder 3"/>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9B68021-2BA9-1F44-BF4C-6FEF809B5828}" type="datetimeFigureOut">
              <a:rPr lang="ja-JP" altLang="en-US" smtClean="0"/>
              <a:pPr/>
              <a:t>2014/04/13</a:t>
            </a:fld>
            <a:endParaRPr lang="ja-JP" alt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9B68021-2BA9-1F44-BF4C-6FEF809B5828}" type="datetimeFigureOut">
              <a:rPr lang="ja-JP" altLang="en-US" smtClean="0"/>
              <a:pPr/>
              <a:t>2014/04/13</a:t>
            </a:fld>
            <a:endParaRPr lang="ja-JP" altLang="en-US"/>
          </a:p>
        </p:txBody>
      </p:sp>
      <p:sp>
        <p:nvSpPr>
          <p:cNvPr id="6" name="Footer Placeholder 5"/>
          <p:cNvSpPr>
            <a:spLocks noGrp="1"/>
          </p:cNvSpPr>
          <p:nvPr>
            <p:ph type="ftr" sz="quarter" idx="11"/>
          </p:nvPr>
        </p:nvSpPr>
        <p:spPr/>
        <p:txBody>
          <a:bodyPr/>
          <a:lstStyle/>
          <a:p>
            <a:endParaRPr lang="ja-JP" altLang="en-US"/>
          </a:p>
        </p:txBody>
      </p:sp>
      <p:sp>
        <p:nvSpPr>
          <p:cNvPr id="7" name="Slide Number Placeholder 6"/>
          <p:cNvSpPr>
            <a:spLocks noGrp="1"/>
          </p:cNvSpPr>
          <p:nvPr>
            <p:ph type="sldNum" sz="quarter" idx="12"/>
          </p:nvPr>
        </p:nvSpPr>
        <p:spPr/>
        <p:txBody>
          <a:bodyPr/>
          <a:lstStyle/>
          <a:p>
            <a:fld id="{29FA00C8-6294-9B4B-9756-987CD49B1DC0}" type="slidenum">
              <a:rPr lang="ja-JP" altLang="en-US"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68021-2BA9-1F44-BF4C-6FEF809B5828}" type="datetimeFigureOut">
              <a:rPr lang="ja-JP" altLang="en-US" smtClean="0"/>
              <a:pPr/>
              <a:t>2014/04/13</a:t>
            </a:fld>
            <a:endParaRPr lang="ja-JP"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A00C8-6294-9B4B-9756-987CD49B1DC0}" type="slidenum">
              <a:rPr lang="ja-JP" altLang="en-US" smtClean="0"/>
              <a:pPr/>
              <a:t>‹#›</a:t>
            </a:fld>
            <a:endParaRPr lang="ja-JP" altLang="en-US"/>
          </a:p>
        </p:txBody>
      </p:sp>
    </p:spTree>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kumimoji="1" sz="5000" kern="1200">
          <a:solidFill>
            <a:schemeClr val="tx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29.png"/><Relationship Id="rId1" Type="http://schemas.microsoft.com/office/2007/relationships/media" Target="../media/media1.gif"/><Relationship Id="rId2" Type="http://schemas.openxmlformats.org/officeDocument/2006/relationships/video" Target="../media/media1.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1216249" y="0"/>
            <a:ext cx="11329223" cy="6858000"/>
          </a:xfrm>
          <a:prstGeom prst="rect">
            <a:avLst/>
          </a:prstGeom>
        </p:spPr>
      </p:pic>
      <p:sp>
        <p:nvSpPr>
          <p:cNvPr id="2" name="タイトル 1"/>
          <p:cNvSpPr>
            <a:spLocks noGrp="1"/>
          </p:cNvSpPr>
          <p:nvPr>
            <p:ph type="ctrTitle"/>
          </p:nvPr>
        </p:nvSpPr>
        <p:spPr>
          <a:xfrm>
            <a:off x="-21023" y="-345319"/>
            <a:ext cx="7772400" cy="1470025"/>
          </a:xfrm>
        </p:spPr>
        <p:txBody>
          <a:bodyPr>
            <a:normAutofit/>
          </a:bodyPr>
          <a:lstStyle/>
          <a:p>
            <a:pPr algn="l"/>
            <a:r>
              <a:rPr lang="ja-JP" altLang="en-US" sz="3200" smtClean="0"/>
              <a:t>宇宙</a:t>
            </a:r>
            <a:r>
              <a:rPr lang="ja-JP" altLang="en-US" sz="3200" smtClean="0"/>
              <a:t>と人間</a:t>
            </a:r>
            <a:endParaRPr kumimoji="1" lang="ja-JP" altLang="en-US" sz="3200" dirty="0"/>
          </a:p>
        </p:txBody>
      </p:sp>
      <p:sp>
        <p:nvSpPr>
          <p:cNvPr id="3" name="サブタイトル 2"/>
          <p:cNvSpPr>
            <a:spLocks noGrp="1"/>
          </p:cNvSpPr>
          <p:nvPr>
            <p:ph type="subTitle" idx="1"/>
          </p:nvPr>
        </p:nvSpPr>
        <p:spPr>
          <a:xfrm>
            <a:off x="216974" y="4447377"/>
            <a:ext cx="6400800" cy="1752600"/>
          </a:xfrm>
        </p:spPr>
        <p:txBody>
          <a:bodyPr>
            <a:normAutofit/>
          </a:bodyPr>
          <a:lstStyle/>
          <a:p>
            <a:pPr algn="l"/>
            <a:r>
              <a:rPr lang="ja-JP" altLang="en-US" sz="2000" dirty="0"/>
              <a:t>磯部</a:t>
            </a:r>
            <a:r>
              <a:rPr lang="ja-JP" altLang="en-US" sz="2000" dirty="0" smtClean="0"/>
              <a:t>洋明（いそべひろあき）</a:t>
            </a:r>
            <a:endParaRPr lang="en-US" altLang="ja-JP" sz="2000" dirty="0"/>
          </a:p>
          <a:p>
            <a:pPr algn="l"/>
            <a:r>
              <a:rPr kumimoji="1" lang="ja-JP" altLang="en-US" sz="2000" dirty="0" smtClean="0"/>
              <a:t>京都大学</a:t>
            </a:r>
            <a:r>
              <a:rPr kumimoji="1" lang="en-US" altLang="ja-JP" sz="2000" dirty="0" smtClean="0"/>
              <a:t> </a:t>
            </a:r>
            <a:r>
              <a:rPr lang="ja-JP" altLang="en-US" sz="2000" dirty="0" smtClean="0"/>
              <a:t>宇宙</a:t>
            </a:r>
            <a:r>
              <a:rPr lang="ja-JP" altLang="en-US" sz="2000" dirty="0" smtClean="0"/>
              <a:t>総合学研究ユニット</a:t>
            </a:r>
            <a:endParaRPr kumimoji="1" lang="ja-JP" altLang="en-US" sz="2000" dirty="0"/>
          </a:p>
        </p:txBody>
      </p:sp>
      <p:sp>
        <p:nvSpPr>
          <p:cNvPr id="5" name="テキスト ボックス 4"/>
          <p:cNvSpPr txBox="1"/>
          <p:nvPr/>
        </p:nvSpPr>
        <p:spPr>
          <a:xfrm>
            <a:off x="216974" y="6285568"/>
            <a:ext cx="6190367" cy="307777"/>
          </a:xfrm>
          <a:prstGeom prst="rect">
            <a:avLst/>
          </a:prstGeom>
          <a:noFill/>
        </p:spPr>
        <p:txBody>
          <a:bodyPr wrap="none" rtlCol="0">
            <a:spAutoFit/>
          </a:bodyPr>
          <a:lstStyle/>
          <a:p>
            <a:r>
              <a:rPr lang="ja-JP" altLang="en-US" sz="1400" dirty="0" smtClean="0"/>
              <a:t>大阪府高齢者大学　科学と人間の共生を楽しく学ぶ科　　</a:t>
            </a:r>
            <a:r>
              <a:rPr kumimoji="1" lang="en-US" altLang="ja-JP" sz="1400" dirty="0" smtClean="0"/>
              <a:t>2014</a:t>
            </a:r>
            <a:r>
              <a:rPr kumimoji="1" lang="ja-JP" altLang="en-US" sz="1400" dirty="0" smtClean="0"/>
              <a:t>年</a:t>
            </a:r>
            <a:r>
              <a:rPr lang="en-US" altLang="ja-JP" sz="1400" dirty="0"/>
              <a:t>4</a:t>
            </a:r>
            <a:r>
              <a:rPr lang="ja-JP" altLang="en-US" sz="1400" dirty="0" smtClean="0"/>
              <a:t>月</a:t>
            </a:r>
            <a:r>
              <a:rPr lang="en-US" altLang="ja-JP" sz="1400" dirty="0" smtClean="0"/>
              <a:t>14</a:t>
            </a:r>
            <a:r>
              <a:rPr lang="ja-JP" altLang="en-US" sz="1400" dirty="0" smtClean="0"/>
              <a:t>日</a:t>
            </a:r>
            <a:endParaRPr kumimoji="1" lang="ja-JP" altLang="en-US" sz="1400" dirty="0"/>
          </a:p>
        </p:txBody>
      </p:sp>
      <p:sp>
        <p:nvSpPr>
          <p:cNvPr id="7" name="テキスト ボックス 6"/>
          <p:cNvSpPr txBox="1"/>
          <p:nvPr/>
        </p:nvSpPr>
        <p:spPr>
          <a:xfrm>
            <a:off x="8092804" y="6522341"/>
            <a:ext cx="710451" cy="338554"/>
          </a:xfrm>
          <a:prstGeom prst="rect">
            <a:avLst/>
          </a:prstGeom>
          <a:noFill/>
        </p:spPr>
        <p:txBody>
          <a:bodyPr wrap="none" rtlCol="0">
            <a:spAutoFit/>
          </a:bodyPr>
          <a:lstStyle/>
          <a:p>
            <a:r>
              <a:rPr kumimoji="1" lang="en-US" altLang="ja-JP" sz="1600" dirty="0" smtClean="0"/>
              <a:t>NASA</a:t>
            </a:r>
            <a:endParaRPr kumimoji="1" lang="ja-JP" altLang="en-US" sz="1600" dirty="0"/>
          </a:p>
        </p:txBody>
      </p:sp>
    </p:spTree>
    <p:extLst>
      <p:ext uri="{BB962C8B-B14F-4D97-AF65-F5344CB8AC3E}">
        <p14:creationId xmlns:p14="http://schemas.microsoft.com/office/powerpoint/2010/main" val="26503248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smtClean="0"/>
              <a:t>宇宙はどのように生まれたのか？</a:t>
            </a:r>
            <a:r>
              <a:rPr lang="en-US" altLang="ja-JP" sz="2800" dirty="0" smtClean="0"/>
              <a:t>〜</a:t>
            </a:r>
            <a:r>
              <a:rPr lang="ja-JP" altLang="en-US" sz="2800" dirty="0" smtClean="0"/>
              <a:t>現在の理解</a:t>
            </a:r>
            <a:endParaRPr lang="ja-JP" altLang="en-US" sz="2800" dirty="0"/>
          </a:p>
        </p:txBody>
      </p:sp>
      <p:sp>
        <p:nvSpPr>
          <p:cNvPr id="3" name="コンテンツ プレースホルダ 2"/>
          <p:cNvSpPr>
            <a:spLocks noGrp="1"/>
          </p:cNvSpPr>
          <p:nvPr>
            <p:ph idx="1"/>
          </p:nvPr>
        </p:nvSpPr>
        <p:spPr>
          <a:xfrm>
            <a:off x="251190" y="1600200"/>
            <a:ext cx="4320810" cy="4525963"/>
          </a:xfrm>
        </p:spPr>
        <p:txBody>
          <a:bodyPr>
            <a:normAutofit fontScale="85000" lnSpcReduction="10000"/>
          </a:bodyPr>
          <a:lstStyle/>
          <a:p>
            <a:r>
              <a:rPr lang="ja-JP" altLang="en-US" sz="2400" dirty="0" smtClean="0"/>
              <a:t>宇宙は「無」から生まれた</a:t>
            </a:r>
            <a:endParaRPr lang="en-US" altLang="ja-JP" sz="2400" dirty="0" smtClean="0"/>
          </a:p>
          <a:p>
            <a:pPr marL="0" indent="0">
              <a:buNone/>
            </a:pPr>
            <a:endParaRPr lang="en-US" altLang="ja-JP" sz="2400" dirty="0" smtClean="0"/>
          </a:p>
          <a:p>
            <a:r>
              <a:rPr lang="ja-JP" altLang="ja-JP" sz="2400" dirty="0" smtClean="0"/>
              <a:t>「</a:t>
            </a:r>
            <a:r>
              <a:rPr lang="ja-JP" altLang="en-US" sz="2400" dirty="0" smtClean="0"/>
              <a:t>無」のゆらぎが、ある時「真空の相転移」を起こし、急激に広がった（インフレーション）</a:t>
            </a:r>
            <a:endParaRPr lang="en-US" altLang="ja-JP" sz="2400" dirty="0" smtClean="0"/>
          </a:p>
          <a:p>
            <a:endParaRPr lang="en-US" altLang="ja-JP" sz="2400" dirty="0" smtClean="0"/>
          </a:p>
          <a:p>
            <a:r>
              <a:rPr lang="ja-JP" altLang="en-US" sz="2400" dirty="0" smtClean="0"/>
              <a:t>「真空の相転移」が起きて潜熱が解放されて云々</a:t>
            </a:r>
            <a:r>
              <a:rPr lang="en-US" altLang="ja-JP" sz="2400" dirty="0" smtClean="0"/>
              <a:t>...</a:t>
            </a:r>
            <a:r>
              <a:rPr lang="ja-JP" altLang="en-US" sz="2400" dirty="0" smtClean="0"/>
              <a:t>（難解）</a:t>
            </a:r>
            <a:endParaRPr lang="en-US" altLang="ja-JP" sz="2400" dirty="0" smtClean="0"/>
          </a:p>
          <a:p>
            <a:endParaRPr lang="ja-JP" altLang="en-US" sz="2400" dirty="0"/>
          </a:p>
        </p:txBody>
      </p:sp>
      <p:pic>
        <p:nvPicPr>
          <p:cNvPr id="5" name="図 4" descr="pic_04.jpg"/>
          <p:cNvPicPr>
            <a:picLocks noChangeAspect="1"/>
          </p:cNvPicPr>
          <p:nvPr/>
        </p:nvPicPr>
        <p:blipFill>
          <a:blip r:embed="rId3"/>
          <a:stretch>
            <a:fillRect/>
          </a:stretch>
        </p:blipFill>
        <p:spPr>
          <a:xfrm>
            <a:off x="4738323" y="1417639"/>
            <a:ext cx="4138187" cy="3137526"/>
          </a:xfrm>
          <a:prstGeom prst="rect">
            <a:avLst/>
          </a:prstGeom>
        </p:spPr>
      </p:pic>
      <p:sp>
        <p:nvSpPr>
          <p:cNvPr id="6" name="テキスト ボックス 5"/>
          <p:cNvSpPr txBox="1"/>
          <p:nvPr/>
        </p:nvSpPr>
        <p:spPr>
          <a:xfrm>
            <a:off x="5855920" y="4587897"/>
            <a:ext cx="2839239" cy="461665"/>
          </a:xfrm>
          <a:prstGeom prst="rect">
            <a:avLst/>
          </a:prstGeom>
          <a:noFill/>
        </p:spPr>
        <p:txBody>
          <a:bodyPr wrap="none" rtlCol="0">
            <a:spAutoFit/>
          </a:bodyPr>
          <a:lstStyle/>
          <a:p>
            <a:r>
              <a:rPr lang="ja-JP" altLang="en-US" sz="1200" dirty="0" smtClean="0"/>
              <a:t>佐藤勝彦先生の</a:t>
            </a:r>
            <a:r>
              <a:rPr lang="en-US" altLang="ja-JP" sz="1200" dirty="0" smtClean="0"/>
              <a:t>HP</a:t>
            </a:r>
            <a:r>
              <a:rPr lang="ja-JP" altLang="en-US" sz="1200" dirty="0" smtClean="0"/>
              <a:t>より</a:t>
            </a:r>
            <a:endParaRPr lang="en-US" altLang="ja-JP" sz="1200" dirty="0" smtClean="0"/>
          </a:p>
          <a:p>
            <a:r>
              <a:rPr lang="en-US" altLang="ja-JP" sz="1200" dirty="0"/>
              <a:t>http://utaprc4.phys.s.u-tokyo.ac.jp/~</a:t>
            </a:r>
            <a:r>
              <a:rPr lang="en-US" altLang="ja-JP" sz="1200" dirty="0" err="1"/>
              <a:t>sato</a:t>
            </a:r>
            <a:r>
              <a:rPr lang="en-US" altLang="ja-JP" sz="1200" dirty="0"/>
              <a:t>/</a:t>
            </a:r>
            <a:endParaRPr kumimoji="1" lang="ja-JP" altLang="en-US" sz="1200" dirty="0"/>
          </a:p>
        </p:txBody>
      </p:sp>
    </p:spTree>
    <p:extLst>
      <p:ext uri="{BB962C8B-B14F-4D97-AF65-F5344CB8AC3E}">
        <p14:creationId xmlns:p14="http://schemas.microsoft.com/office/powerpoint/2010/main" val="306003956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smtClean="0"/>
              <a:t>ビッグバンの名残：宇宙背景放射</a:t>
            </a:r>
            <a:endParaRPr lang="ja-JP" altLang="en-US" sz="3200" dirty="0"/>
          </a:p>
        </p:txBody>
      </p:sp>
      <p:pic>
        <p:nvPicPr>
          <p:cNvPr id="5" name="図 4" descr="gh5_f12_PPT_L.jpg"/>
          <p:cNvPicPr>
            <a:picLocks noChangeAspect="1"/>
          </p:cNvPicPr>
          <p:nvPr/>
        </p:nvPicPr>
        <p:blipFill>
          <a:blip r:embed="rId3"/>
          <a:stretch>
            <a:fillRect/>
          </a:stretch>
        </p:blipFill>
        <p:spPr>
          <a:xfrm>
            <a:off x="969696" y="1297722"/>
            <a:ext cx="7521734" cy="4374212"/>
          </a:xfrm>
          <a:prstGeom prst="rect">
            <a:avLst/>
          </a:prstGeom>
        </p:spPr>
      </p:pic>
      <p:sp>
        <p:nvSpPr>
          <p:cNvPr id="6" name="テキスト ボックス 5"/>
          <p:cNvSpPr txBox="1"/>
          <p:nvPr/>
        </p:nvSpPr>
        <p:spPr>
          <a:xfrm>
            <a:off x="504874" y="1417638"/>
            <a:ext cx="1309273" cy="338554"/>
          </a:xfrm>
          <a:prstGeom prst="rect">
            <a:avLst/>
          </a:prstGeom>
          <a:noFill/>
        </p:spPr>
        <p:txBody>
          <a:bodyPr wrap="none" rtlCol="0">
            <a:spAutoFit/>
          </a:bodyPr>
          <a:lstStyle/>
          <a:p>
            <a:r>
              <a:rPr kumimoji="1" lang="en-US" altLang="ja-JP" sz="1600" dirty="0" smtClean="0"/>
              <a:t>NASA/WMAP</a:t>
            </a:r>
            <a:endParaRPr kumimoji="1" lang="ja-JP" altLang="en-US" sz="1600" dirty="0"/>
          </a:p>
        </p:txBody>
      </p:sp>
      <p:sp>
        <p:nvSpPr>
          <p:cNvPr id="7" name="テキスト ボックス 6"/>
          <p:cNvSpPr txBox="1"/>
          <p:nvPr/>
        </p:nvSpPr>
        <p:spPr>
          <a:xfrm>
            <a:off x="504874" y="5847880"/>
            <a:ext cx="7926907" cy="646331"/>
          </a:xfrm>
          <a:prstGeom prst="rect">
            <a:avLst/>
          </a:prstGeom>
          <a:noFill/>
        </p:spPr>
        <p:txBody>
          <a:bodyPr wrap="none" rtlCol="0">
            <a:spAutoFit/>
          </a:bodyPr>
          <a:lstStyle/>
          <a:p>
            <a:pPr>
              <a:buFont typeface="Arial"/>
              <a:buChar char="•"/>
            </a:pPr>
            <a:r>
              <a:rPr kumimoji="1" lang="ja-JP" altLang="en-US" dirty="0" smtClean="0"/>
              <a:t>絶対温度で約</a:t>
            </a:r>
            <a:r>
              <a:rPr kumimoji="1" lang="en-US" altLang="ja-JP" dirty="0" smtClean="0"/>
              <a:t>2.7</a:t>
            </a:r>
            <a:r>
              <a:rPr kumimoji="1" lang="ja-JP" altLang="en-US" dirty="0" smtClean="0"/>
              <a:t>度（約マイナス</a:t>
            </a:r>
            <a:r>
              <a:rPr kumimoji="1" lang="en-US" altLang="ja-JP" dirty="0" smtClean="0"/>
              <a:t>270</a:t>
            </a:r>
            <a:r>
              <a:rPr kumimoji="1" lang="ja-JP" altLang="en-US" dirty="0" smtClean="0"/>
              <a:t>度）に相当する電波が宇宙空間に満ちている</a:t>
            </a:r>
            <a:endParaRPr kumimoji="1" lang="en-US" altLang="ja-JP" dirty="0" smtClean="0"/>
          </a:p>
          <a:p>
            <a:pPr>
              <a:buFont typeface="Arial"/>
              <a:buChar char="•"/>
            </a:pPr>
            <a:r>
              <a:rPr kumimoji="1" lang="ja-JP" altLang="en-US" dirty="0" smtClean="0"/>
              <a:t>超高温のビッグバンから膨張によって冷えたなごり</a:t>
            </a:r>
            <a:endParaRPr kumimoji="1" lang="ja-JP" altLang="en-US" dirty="0"/>
          </a:p>
        </p:txBody>
      </p:sp>
    </p:spTree>
    <p:extLst>
      <p:ext uri="{BB962C8B-B14F-4D97-AF65-F5344CB8AC3E}">
        <p14:creationId xmlns:p14="http://schemas.microsoft.com/office/powerpoint/2010/main" val="36391729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4" name="正方形/長方形 3"/>
          <p:cNvSpPr/>
          <p:nvPr/>
        </p:nvSpPr>
        <p:spPr>
          <a:xfrm>
            <a:off x="0" y="0"/>
            <a:ext cx="9144000" cy="6858000"/>
          </a:xfrm>
          <a:prstGeom prst="rect">
            <a:avLst/>
          </a:prstGeom>
          <a:gradFill flip="none" rotWithShape="1">
            <a:gsLst>
              <a:gs pos="0">
                <a:schemeClr val="accent6">
                  <a:tint val="50000"/>
                  <a:satMod val="300000"/>
                </a:schemeClr>
              </a:gs>
              <a:gs pos="35000">
                <a:schemeClr val="accent6">
                  <a:tint val="37000"/>
                  <a:satMod val="300000"/>
                </a:schemeClr>
              </a:gs>
              <a:gs pos="100000">
                <a:schemeClr val="accent6">
                  <a:tint val="15000"/>
                  <a:satMod val="350000"/>
                </a:schemeClr>
              </a:gs>
            </a:gsLst>
            <a:path path="circle">
              <a:fillToRect l="50000" t="50000" r="50000" b="50000"/>
            </a:path>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000" dirty="0" smtClean="0">
                <a:solidFill>
                  <a:srgbClr val="D3365E"/>
                </a:solidFill>
              </a:rPr>
              <a:t>できたばかりの宇宙は、水素とヘリウムくらいしかない、のっぺりとした世界</a:t>
            </a:r>
            <a:endParaRPr kumimoji="1" lang="ja-JP" altLang="en-US" sz="2000" dirty="0">
              <a:solidFill>
                <a:srgbClr val="D3365E"/>
              </a:solidFill>
            </a:endParaRPr>
          </a:p>
        </p:txBody>
      </p:sp>
      <p:sp>
        <p:nvSpPr>
          <p:cNvPr id="3" name="テキスト ボックス 2"/>
          <p:cNvSpPr txBox="1"/>
          <p:nvPr/>
        </p:nvSpPr>
        <p:spPr>
          <a:xfrm>
            <a:off x="2393217" y="571476"/>
            <a:ext cx="3877985" cy="461665"/>
          </a:xfrm>
          <a:prstGeom prst="rect">
            <a:avLst/>
          </a:prstGeom>
          <a:noFill/>
        </p:spPr>
        <p:txBody>
          <a:bodyPr wrap="none" rtlCol="0">
            <a:spAutoFit/>
          </a:bodyPr>
          <a:lstStyle/>
          <a:p>
            <a:r>
              <a:rPr lang="ja-JP" altLang="en-US" sz="2400" dirty="0" smtClean="0">
                <a:solidFill>
                  <a:srgbClr val="D3365E"/>
                </a:solidFill>
                <a:latin typeface="ヒラギノ丸ゴ Pro W4"/>
                <a:ea typeface="ヒラギノ丸ゴ Pro W4"/>
                <a:cs typeface="ヒラギノ丸ゴ Pro W4"/>
              </a:rPr>
              <a:t>宇宙の始まりから人間まで</a:t>
            </a:r>
            <a:endParaRPr lang="en-US" altLang="ja-JP" sz="2400" dirty="0" smtClean="0">
              <a:solidFill>
                <a:srgbClr val="D3365E"/>
              </a:solidFill>
              <a:latin typeface="ヒラギノ丸ゴ Pro W4"/>
              <a:ea typeface="ヒラギノ丸ゴ Pro W4"/>
              <a:cs typeface="ヒラギノ丸ゴ Pro W4"/>
            </a:endParaRPr>
          </a:p>
        </p:txBody>
      </p:sp>
    </p:spTree>
    <p:extLst>
      <p:ext uri="{BB962C8B-B14F-4D97-AF65-F5344CB8AC3E}">
        <p14:creationId xmlns:p14="http://schemas.microsoft.com/office/powerpoint/2010/main" val="3466739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図 4" descr="hs-2006-23-a-1280x800_wallpa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063" y="-530820"/>
            <a:ext cx="12034440" cy="7521525"/>
          </a:xfrm>
          <a:prstGeom prst="rect">
            <a:avLst/>
          </a:prstGeom>
        </p:spPr>
      </p:pic>
      <p:sp>
        <p:nvSpPr>
          <p:cNvPr id="6" name="テキスト ボックス 5"/>
          <p:cNvSpPr txBox="1"/>
          <p:nvPr/>
        </p:nvSpPr>
        <p:spPr>
          <a:xfrm>
            <a:off x="1137373" y="796228"/>
            <a:ext cx="2754480" cy="400110"/>
          </a:xfrm>
          <a:prstGeom prst="rect">
            <a:avLst/>
          </a:prstGeom>
          <a:noFill/>
        </p:spPr>
        <p:txBody>
          <a:bodyPr wrap="none" rtlCol="0">
            <a:spAutoFit/>
          </a:bodyPr>
          <a:lstStyle/>
          <a:p>
            <a:r>
              <a:rPr kumimoji="1" lang="ja-JP" altLang="en-US" sz="2000" dirty="0" smtClean="0">
                <a:solidFill>
                  <a:schemeClr val="bg1"/>
                </a:solidFill>
              </a:rPr>
              <a:t>銀河ができ、星ができる</a:t>
            </a:r>
            <a:endParaRPr kumimoji="1" lang="ja-JP" altLang="en-US" sz="2000" dirty="0">
              <a:solidFill>
                <a:schemeClr val="bg1"/>
              </a:solidFill>
            </a:endParaRPr>
          </a:p>
        </p:txBody>
      </p:sp>
    </p:spTree>
    <p:extLst>
      <p:ext uri="{BB962C8B-B14F-4D97-AF65-F5344CB8AC3E}">
        <p14:creationId xmlns:p14="http://schemas.microsoft.com/office/powerpoint/2010/main" val="329862380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550px-Evolved_star_fusion_shells.svg.png"/>
          <p:cNvPicPr>
            <a:picLocks noChangeAspect="1"/>
          </p:cNvPicPr>
          <p:nvPr/>
        </p:nvPicPr>
        <p:blipFill>
          <a:blip r:embed="rId2"/>
          <a:stretch>
            <a:fillRect/>
          </a:stretch>
        </p:blipFill>
        <p:spPr>
          <a:xfrm>
            <a:off x="1" y="1"/>
            <a:ext cx="3450030" cy="3450030"/>
          </a:xfrm>
          <a:prstGeom prst="rect">
            <a:avLst/>
          </a:prstGeom>
        </p:spPr>
      </p:pic>
      <p:pic>
        <p:nvPicPr>
          <p:cNvPr id="5" name="図 4" descr="ps14_8x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18" y="1042711"/>
            <a:ext cx="3724895" cy="2979916"/>
          </a:xfrm>
          <a:prstGeom prst="rect">
            <a:avLst/>
          </a:prstGeom>
        </p:spPr>
      </p:pic>
      <p:pic>
        <p:nvPicPr>
          <p:cNvPr id="6" name="図 5" descr="M42proplyds.jpg"/>
          <p:cNvPicPr>
            <a:picLocks noChangeAspect="1"/>
          </p:cNvPicPr>
          <p:nvPr/>
        </p:nvPicPr>
        <p:blipFill>
          <a:blip r:embed="rId4"/>
          <a:stretch>
            <a:fillRect/>
          </a:stretch>
        </p:blipFill>
        <p:spPr>
          <a:xfrm>
            <a:off x="5226943" y="3102056"/>
            <a:ext cx="3823617" cy="2856467"/>
          </a:xfrm>
          <a:prstGeom prst="rect">
            <a:avLst/>
          </a:prstGeom>
        </p:spPr>
      </p:pic>
      <p:pic>
        <p:nvPicPr>
          <p:cNvPr id="7" name="図 6" descr="Earth_GPN-2000-00113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2181" y="4383238"/>
            <a:ext cx="2474762" cy="2474762"/>
          </a:xfrm>
          <a:prstGeom prst="rect">
            <a:avLst/>
          </a:prstGeom>
        </p:spPr>
      </p:pic>
      <p:sp>
        <p:nvSpPr>
          <p:cNvPr id="8" name="テキスト ボックス 7"/>
          <p:cNvSpPr txBox="1"/>
          <p:nvPr/>
        </p:nvSpPr>
        <p:spPr>
          <a:xfrm>
            <a:off x="3467926" y="92096"/>
            <a:ext cx="4121641"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星の中で様々な元素（原子）が作られ</a:t>
            </a:r>
            <a:endParaRPr kumimoji="1" lang="ja-JP" altLang="en-US" dirty="0">
              <a:latin typeface="ヒラギノ丸ゴ Pro W4"/>
              <a:ea typeface="ヒラギノ丸ゴ Pro W4"/>
              <a:cs typeface="ヒラギノ丸ゴ Pro W4"/>
            </a:endParaRPr>
          </a:p>
        </p:txBody>
      </p:sp>
      <p:sp>
        <p:nvSpPr>
          <p:cNvPr id="9" name="テキスト ボックス 8"/>
          <p:cNvSpPr txBox="1"/>
          <p:nvPr/>
        </p:nvSpPr>
        <p:spPr>
          <a:xfrm>
            <a:off x="5498278" y="673379"/>
            <a:ext cx="3659976"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星の死とともに宇宙にばらまかれ</a:t>
            </a:r>
            <a:endParaRPr kumimoji="1" lang="ja-JP" altLang="en-US" dirty="0">
              <a:latin typeface="ヒラギノ丸ゴ Pro W4"/>
              <a:ea typeface="ヒラギノ丸ゴ Pro W4"/>
              <a:cs typeface="ヒラギノ丸ゴ Pro W4"/>
            </a:endParaRPr>
          </a:p>
        </p:txBody>
      </p:sp>
      <p:sp>
        <p:nvSpPr>
          <p:cNvPr id="10" name="テキスト ボックス 9"/>
          <p:cNvSpPr txBox="1"/>
          <p:nvPr/>
        </p:nvSpPr>
        <p:spPr>
          <a:xfrm>
            <a:off x="28358" y="4924018"/>
            <a:ext cx="2723823" cy="646331"/>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その中から地球のような</a:t>
            </a:r>
            <a:endParaRPr lang="en-US" altLang="ja-JP" dirty="0" smtClean="0">
              <a:latin typeface="ヒラギノ丸ゴ Pro W4"/>
              <a:ea typeface="ヒラギノ丸ゴ Pro W4"/>
              <a:cs typeface="ヒラギノ丸ゴ Pro W4"/>
            </a:endParaRPr>
          </a:p>
          <a:p>
            <a:r>
              <a:rPr lang="ja-JP" altLang="en-US" dirty="0" smtClean="0">
                <a:latin typeface="ヒラギノ丸ゴ Pro W4"/>
                <a:ea typeface="ヒラギノ丸ゴ Pro W4"/>
                <a:cs typeface="ヒラギノ丸ゴ Pro W4"/>
              </a:rPr>
              <a:t>惑星が生まれる</a:t>
            </a:r>
            <a:endParaRPr kumimoji="1" lang="ja-JP" altLang="en-US" dirty="0">
              <a:latin typeface="ヒラギノ丸ゴ Pro W4"/>
              <a:ea typeface="ヒラギノ丸ゴ Pro W4"/>
              <a:cs typeface="ヒラギノ丸ゴ Pro W4"/>
            </a:endParaRPr>
          </a:p>
        </p:txBody>
      </p:sp>
      <p:sp>
        <p:nvSpPr>
          <p:cNvPr id="11" name="テキスト ボックス 10"/>
          <p:cNvSpPr txBox="1"/>
          <p:nvPr/>
        </p:nvSpPr>
        <p:spPr>
          <a:xfrm>
            <a:off x="5679220" y="3265365"/>
            <a:ext cx="3185487"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宇宙</a:t>
            </a:r>
            <a:r>
              <a:rPr lang="ja-JP" altLang="en-US" dirty="0" smtClean="0">
                <a:latin typeface="ヒラギノ丸ゴ Pro W4"/>
                <a:ea typeface="ヒラギノ丸ゴ Pro W4"/>
                <a:cs typeface="ヒラギノ丸ゴ Pro W4"/>
              </a:rPr>
              <a:t>の中に様々な物質ができ</a:t>
            </a:r>
            <a:endParaRPr kumimoji="1" lang="ja-JP" altLang="en-US" dirty="0">
              <a:latin typeface="ヒラギノ丸ゴ Pro W4"/>
              <a:ea typeface="ヒラギノ丸ゴ Pro W4"/>
              <a:cs typeface="ヒラギノ丸ゴ Pro W4"/>
            </a:endParaRPr>
          </a:p>
        </p:txBody>
      </p:sp>
    </p:spTree>
    <p:extLst>
      <p:ext uri="{BB962C8B-B14F-4D97-AF65-F5344CB8AC3E}">
        <p14:creationId xmlns:p14="http://schemas.microsoft.com/office/powerpoint/2010/main" val="6101042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図形グループ 1"/>
          <p:cNvGrpSpPr/>
          <p:nvPr/>
        </p:nvGrpSpPr>
        <p:grpSpPr>
          <a:xfrm>
            <a:off x="280250" y="211642"/>
            <a:ext cx="3634667" cy="2817487"/>
            <a:chOff x="259765" y="211642"/>
            <a:chExt cx="3634667" cy="2817487"/>
          </a:xfrm>
        </p:grpSpPr>
        <p:pic>
          <p:nvPicPr>
            <p:cNvPr id="7" name="図 6"/>
            <p:cNvPicPr>
              <a:picLocks noChangeAspect="1"/>
            </p:cNvPicPr>
            <p:nvPr/>
          </p:nvPicPr>
          <p:blipFill>
            <a:blip r:embed="rId2"/>
            <a:stretch>
              <a:fillRect/>
            </a:stretch>
          </p:blipFill>
          <p:spPr>
            <a:xfrm>
              <a:off x="259765" y="211642"/>
              <a:ext cx="1834642" cy="2817487"/>
            </a:xfrm>
            <a:prstGeom prst="rect">
              <a:avLst/>
            </a:prstGeom>
          </p:spPr>
        </p:pic>
        <p:sp>
          <p:nvSpPr>
            <p:cNvPr id="5" name="テキスト ボックス 4"/>
            <p:cNvSpPr txBox="1"/>
            <p:nvPr/>
          </p:nvSpPr>
          <p:spPr>
            <a:xfrm>
              <a:off x="2311948" y="374443"/>
              <a:ext cx="1582484" cy="369332"/>
            </a:xfrm>
            <a:prstGeom prst="rect">
              <a:avLst/>
            </a:prstGeom>
            <a:noFill/>
          </p:spPr>
          <p:txBody>
            <a:bodyPr wrap="none" rtlCol="0">
              <a:spAutoFit/>
            </a:bodyPr>
            <a:lstStyle/>
            <a:p>
              <a:r>
                <a:rPr kumimoji="1" lang="ja-JP" altLang="en-US" dirty="0" smtClean="0">
                  <a:latin typeface="ヒラギノ丸ゴ Pro W4"/>
                  <a:ea typeface="ヒラギノ丸ゴ Pro W4"/>
                  <a:cs typeface="ヒラギノ丸ゴ Pro W4"/>
                </a:rPr>
                <a:t>生命が生まれ</a:t>
              </a:r>
              <a:endParaRPr kumimoji="1" lang="ja-JP" altLang="en-US" dirty="0">
                <a:latin typeface="ヒラギノ丸ゴ Pro W4"/>
                <a:ea typeface="ヒラギノ丸ゴ Pro W4"/>
                <a:cs typeface="ヒラギノ丸ゴ Pro W4"/>
              </a:endParaRPr>
            </a:p>
          </p:txBody>
        </p:sp>
      </p:grpSp>
      <p:grpSp>
        <p:nvGrpSpPr>
          <p:cNvPr id="3" name="図形グループ 2"/>
          <p:cNvGrpSpPr/>
          <p:nvPr/>
        </p:nvGrpSpPr>
        <p:grpSpPr>
          <a:xfrm>
            <a:off x="2094407" y="896943"/>
            <a:ext cx="3836932" cy="2457788"/>
            <a:chOff x="2094407" y="896943"/>
            <a:chExt cx="3836932" cy="2457788"/>
          </a:xfrm>
        </p:grpSpPr>
        <p:pic>
          <p:nvPicPr>
            <p:cNvPr id="8" name="図 7"/>
            <p:cNvPicPr>
              <a:picLocks noChangeAspect="1"/>
            </p:cNvPicPr>
            <p:nvPr/>
          </p:nvPicPr>
          <p:blipFill>
            <a:blip r:embed="rId3"/>
            <a:stretch>
              <a:fillRect/>
            </a:stretch>
          </p:blipFill>
          <p:spPr>
            <a:xfrm>
              <a:off x="2094407" y="1285686"/>
              <a:ext cx="3405836" cy="2069045"/>
            </a:xfrm>
            <a:prstGeom prst="rect">
              <a:avLst/>
            </a:prstGeom>
          </p:spPr>
        </p:pic>
        <p:sp>
          <p:nvSpPr>
            <p:cNvPr id="10" name="テキスト ボックス 9"/>
            <p:cNvSpPr txBox="1"/>
            <p:nvPr/>
          </p:nvSpPr>
          <p:spPr>
            <a:xfrm>
              <a:off x="3669181" y="896943"/>
              <a:ext cx="2262158" cy="369332"/>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複雑な細胞に進化し</a:t>
              </a:r>
              <a:endParaRPr kumimoji="1" lang="ja-JP" altLang="en-US" dirty="0">
                <a:latin typeface="ヒラギノ丸ゴ Pro W4"/>
                <a:ea typeface="ヒラギノ丸ゴ Pro W4"/>
                <a:cs typeface="ヒラギノ丸ゴ Pro W4"/>
              </a:endParaRPr>
            </a:p>
          </p:txBody>
        </p:sp>
      </p:grpSp>
      <p:grpSp>
        <p:nvGrpSpPr>
          <p:cNvPr id="4" name="図形グループ 3"/>
          <p:cNvGrpSpPr/>
          <p:nvPr/>
        </p:nvGrpSpPr>
        <p:grpSpPr>
          <a:xfrm>
            <a:off x="5356848" y="1928470"/>
            <a:ext cx="3814295" cy="3669841"/>
            <a:chOff x="5500243" y="1928470"/>
            <a:chExt cx="3814295" cy="3669841"/>
          </a:xfrm>
        </p:grpSpPr>
        <p:pic>
          <p:nvPicPr>
            <p:cNvPr id="9" name="図 8"/>
            <p:cNvPicPr>
              <a:picLocks noChangeAspect="1"/>
            </p:cNvPicPr>
            <p:nvPr/>
          </p:nvPicPr>
          <p:blipFill>
            <a:blip r:embed="rId4"/>
            <a:stretch>
              <a:fillRect/>
            </a:stretch>
          </p:blipFill>
          <p:spPr>
            <a:xfrm>
              <a:off x="5500243" y="2475605"/>
              <a:ext cx="3024951" cy="3122706"/>
            </a:xfrm>
            <a:prstGeom prst="rect">
              <a:avLst/>
            </a:prstGeom>
          </p:spPr>
        </p:pic>
        <p:sp>
          <p:nvSpPr>
            <p:cNvPr id="11" name="テキスト ボックス 10"/>
            <p:cNvSpPr txBox="1"/>
            <p:nvPr/>
          </p:nvSpPr>
          <p:spPr>
            <a:xfrm>
              <a:off x="5667386" y="1928470"/>
              <a:ext cx="3647152" cy="369332"/>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さらに複雑な多細胞生物が誕生し</a:t>
              </a:r>
              <a:endParaRPr kumimoji="1" lang="ja-JP" altLang="en-US" dirty="0">
                <a:latin typeface="ヒラギノ丸ゴ Pro W4"/>
                <a:ea typeface="ヒラギノ丸ゴ Pro W4"/>
                <a:cs typeface="ヒラギノ丸ゴ Pro W4"/>
              </a:endParaRPr>
            </a:p>
          </p:txBody>
        </p:sp>
      </p:grpSp>
      <p:grpSp>
        <p:nvGrpSpPr>
          <p:cNvPr id="17" name="図形グループ 16"/>
          <p:cNvGrpSpPr/>
          <p:nvPr/>
        </p:nvGrpSpPr>
        <p:grpSpPr>
          <a:xfrm>
            <a:off x="3006529" y="3502451"/>
            <a:ext cx="2693287" cy="2768615"/>
            <a:chOff x="3006529" y="3502451"/>
            <a:chExt cx="2693287" cy="2768615"/>
          </a:xfrm>
        </p:grpSpPr>
        <p:pic>
          <p:nvPicPr>
            <p:cNvPr id="12" name="図 11"/>
            <p:cNvPicPr>
              <a:picLocks noChangeAspect="1"/>
            </p:cNvPicPr>
            <p:nvPr/>
          </p:nvPicPr>
          <p:blipFill>
            <a:blip r:embed="rId5"/>
            <a:stretch>
              <a:fillRect/>
            </a:stretch>
          </p:blipFill>
          <p:spPr>
            <a:xfrm>
              <a:off x="3185474" y="3874668"/>
              <a:ext cx="2514342" cy="2396398"/>
            </a:xfrm>
            <a:prstGeom prst="rect">
              <a:avLst/>
            </a:prstGeom>
          </p:spPr>
        </p:pic>
        <p:sp>
          <p:nvSpPr>
            <p:cNvPr id="14" name="テキスト ボックス 13"/>
            <p:cNvSpPr txBox="1"/>
            <p:nvPr/>
          </p:nvSpPr>
          <p:spPr>
            <a:xfrm>
              <a:off x="3006529" y="3502451"/>
              <a:ext cx="1569660" cy="369332"/>
            </a:xfrm>
            <a:prstGeom prst="rect">
              <a:avLst/>
            </a:prstGeom>
            <a:noFill/>
          </p:spPr>
          <p:txBody>
            <a:bodyPr wrap="none" rtlCol="0">
              <a:spAutoFit/>
            </a:bodyPr>
            <a:lstStyle/>
            <a:p>
              <a:r>
                <a:rPr lang="ja-JP" altLang="en-US" dirty="0" smtClean="0">
                  <a:latin typeface="ヒラギノ丸ゴ Pro W4"/>
                  <a:ea typeface="ヒラギノ丸ゴ Pro W4"/>
                  <a:cs typeface="ヒラギノ丸ゴ Pro W4"/>
                </a:rPr>
                <a:t>知的に進化し</a:t>
              </a:r>
              <a:endParaRPr kumimoji="1" lang="ja-JP" altLang="en-US" dirty="0">
                <a:latin typeface="ヒラギノ丸ゴ Pro W4"/>
                <a:ea typeface="ヒラギノ丸ゴ Pro W4"/>
                <a:cs typeface="ヒラギノ丸ゴ Pro W4"/>
              </a:endParaRPr>
            </a:p>
          </p:txBody>
        </p:sp>
      </p:grpSp>
      <p:grpSp>
        <p:nvGrpSpPr>
          <p:cNvPr id="19" name="図形グループ 18"/>
          <p:cNvGrpSpPr/>
          <p:nvPr/>
        </p:nvGrpSpPr>
        <p:grpSpPr>
          <a:xfrm>
            <a:off x="143644" y="3871783"/>
            <a:ext cx="3492500" cy="2722046"/>
            <a:chOff x="29196" y="4075080"/>
            <a:chExt cx="3492500" cy="2722046"/>
          </a:xfrm>
        </p:grpSpPr>
        <p:pic>
          <p:nvPicPr>
            <p:cNvPr id="15" name="図 14"/>
            <p:cNvPicPr>
              <a:picLocks noChangeAspect="1"/>
            </p:cNvPicPr>
            <p:nvPr/>
          </p:nvPicPr>
          <p:blipFill>
            <a:blip r:embed="rId6"/>
            <a:stretch>
              <a:fillRect/>
            </a:stretch>
          </p:blipFill>
          <p:spPr>
            <a:xfrm>
              <a:off x="29196" y="4473026"/>
              <a:ext cx="3492500" cy="2324100"/>
            </a:xfrm>
            <a:prstGeom prst="rect">
              <a:avLst/>
            </a:prstGeom>
          </p:spPr>
        </p:pic>
        <p:sp>
          <p:nvSpPr>
            <p:cNvPr id="13" name="テキスト ボックス 12"/>
            <p:cNvSpPr txBox="1"/>
            <p:nvPr/>
          </p:nvSpPr>
          <p:spPr>
            <a:xfrm>
              <a:off x="117929" y="4075080"/>
              <a:ext cx="1569660" cy="369332"/>
            </a:xfrm>
            <a:prstGeom prst="rect">
              <a:avLst/>
            </a:prstGeom>
            <a:noFill/>
          </p:spPr>
          <p:txBody>
            <a:bodyPr wrap="none" rtlCol="0">
              <a:spAutoFit/>
            </a:bodyPr>
            <a:lstStyle/>
            <a:p>
              <a:r>
                <a:rPr lang="en-US" altLang="ja-JP" dirty="0" smtClean="0">
                  <a:latin typeface="ヒラギノ丸ゴ Pro W4"/>
                  <a:ea typeface="ヒラギノ丸ゴ Pro W4"/>
                  <a:cs typeface="ヒラギノ丸ゴ Pro W4"/>
                </a:rPr>
                <a:t>↓</a:t>
              </a:r>
              <a:r>
                <a:rPr lang="ja-JP" altLang="en-US" dirty="0" smtClean="0">
                  <a:latin typeface="ヒラギノ丸ゴ Pro W4"/>
                  <a:ea typeface="ヒラギノ丸ゴ Pro W4"/>
                  <a:cs typeface="ヒラギノ丸ゴ Pro W4"/>
                </a:rPr>
                <a:t>イマココ！</a:t>
              </a:r>
              <a:endParaRPr kumimoji="1" lang="ja-JP" altLang="en-US" dirty="0">
                <a:latin typeface="ヒラギノ丸ゴ Pro W4"/>
                <a:ea typeface="ヒラギノ丸ゴ Pro W4"/>
                <a:cs typeface="ヒラギノ丸ゴ Pro W4"/>
              </a:endParaRPr>
            </a:p>
          </p:txBody>
        </p:sp>
      </p:grpSp>
    </p:spTree>
    <p:extLst>
      <p:ext uri="{BB962C8B-B14F-4D97-AF65-F5344CB8AC3E}">
        <p14:creationId xmlns:p14="http://schemas.microsoft.com/office/powerpoint/2010/main" val="3485657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smtClean="0"/>
              <a:t>人類はこの先宇宙へ出てゆくだろうか？</a:t>
            </a:r>
            <a:endParaRPr kumimoji="1" lang="ja-JP" altLang="en-US" sz="3200" dirty="0"/>
          </a:p>
        </p:txBody>
      </p:sp>
      <p:pic>
        <p:nvPicPr>
          <p:cNvPr id="4" name="図 3" descr="Earth_GPN-2000-0011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747" y="1915489"/>
            <a:ext cx="3135116" cy="3135116"/>
          </a:xfrm>
          <a:prstGeom prst="rect">
            <a:avLst/>
          </a:prstGeom>
        </p:spPr>
      </p:pic>
    </p:spTree>
    <p:extLst>
      <p:ext uri="{BB962C8B-B14F-4D97-AF65-F5344CB8AC3E}">
        <p14:creationId xmlns:p14="http://schemas.microsoft.com/office/powerpoint/2010/main" val="3521447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1450"/>
            <a:ext cx="8229600" cy="1143000"/>
          </a:xfrm>
        </p:spPr>
        <p:txBody>
          <a:bodyPr>
            <a:noAutofit/>
          </a:bodyPr>
          <a:lstStyle/>
          <a:p>
            <a:r>
              <a:rPr kumimoji="1" lang="ja-JP" altLang="en-US" sz="2800" dirty="0" smtClean="0"/>
              <a:t>人類の宇宙進出に伴う様々な問い</a:t>
            </a:r>
            <a:endParaRPr kumimoji="1" lang="ja-JP" altLang="en-US" sz="2800" dirty="0"/>
          </a:p>
        </p:txBody>
      </p:sp>
      <p:sp>
        <p:nvSpPr>
          <p:cNvPr id="3" name="コンテンツ プレースホルダー 2"/>
          <p:cNvSpPr>
            <a:spLocks noGrp="1"/>
          </p:cNvSpPr>
          <p:nvPr>
            <p:ph idx="1"/>
          </p:nvPr>
        </p:nvSpPr>
        <p:spPr>
          <a:xfrm>
            <a:off x="457200" y="873125"/>
            <a:ext cx="8229600" cy="5715000"/>
          </a:xfrm>
        </p:spPr>
        <p:txBody>
          <a:bodyPr>
            <a:noAutofit/>
          </a:bodyPr>
          <a:lstStyle/>
          <a:p>
            <a:r>
              <a:rPr kumimoji="1" lang="ja-JP" altLang="en-US" sz="1800" dirty="0" smtClean="0"/>
              <a:t>宇宙空間はどんなところで、そこへ行くにはどのような技術が必要か？（理学、工学）</a:t>
            </a:r>
            <a:endParaRPr kumimoji="1" lang="en-US" altLang="ja-JP" sz="1800" dirty="0" smtClean="0"/>
          </a:p>
          <a:p>
            <a:r>
              <a:rPr kumimoji="1" lang="ja-JP" altLang="en-US" sz="1800" dirty="0" smtClean="0"/>
              <a:t>宇宙空間や天体で犯罪が置きたら誰が捕まえて裁くのか？（宇宙法、国際政治）</a:t>
            </a:r>
            <a:endParaRPr kumimoji="1" lang="en-US" altLang="ja-JP" sz="1800" dirty="0" smtClean="0"/>
          </a:p>
          <a:p>
            <a:r>
              <a:rPr lang="ja-JP" altLang="en-US" sz="1800" dirty="0" smtClean="0"/>
              <a:t>日本が有人宇宙船を開発するとする。事故確率が何</a:t>
            </a:r>
            <a:r>
              <a:rPr lang="en-US" altLang="ja-JP" sz="1800" dirty="0" smtClean="0"/>
              <a:t>%</a:t>
            </a:r>
            <a:r>
              <a:rPr lang="ja-JP" altLang="en-US" sz="1800" dirty="0" smtClean="0"/>
              <a:t>になったらよしとするか？（工学、倫理学）</a:t>
            </a:r>
            <a:endParaRPr lang="en-US" altLang="ja-JP" sz="1800" dirty="0" smtClean="0"/>
          </a:p>
          <a:p>
            <a:r>
              <a:rPr lang="ja-JP" altLang="en-US" sz="1800" dirty="0" smtClean="0"/>
              <a:t>他の天体の環境を地球由来の生命で汚染してよいのか？（惑星科学、生態学、倫理学）</a:t>
            </a:r>
            <a:endParaRPr lang="en-US" altLang="ja-JP" sz="1800" dirty="0" smtClean="0"/>
          </a:p>
          <a:p>
            <a:r>
              <a:rPr kumimoji="1" lang="ja-JP" altLang="en-US" sz="1800" dirty="0" smtClean="0"/>
              <a:t>人間が宇宙へ行く事の、身体及び精神への影響は？（医学、心理学、宗教学）</a:t>
            </a:r>
            <a:endParaRPr kumimoji="1" lang="en-US" altLang="ja-JP" sz="1800" dirty="0" smtClean="0"/>
          </a:p>
          <a:p>
            <a:r>
              <a:rPr lang="ja-JP" altLang="en-US" sz="1800" dirty="0" smtClean="0"/>
              <a:t>人類が宇宙で新たな社会を作るとしたら、それはどのようなものになるか？地球社会への影響は？（社会学、人類学）</a:t>
            </a:r>
            <a:endParaRPr lang="en-US" altLang="ja-JP" sz="1800" dirty="0" smtClean="0"/>
          </a:p>
          <a:p>
            <a:r>
              <a:rPr kumimoji="1" lang="ja-JP" altLang="en-US" sz="1800" dirty="0" smtClean="0"/>
              <a:t>そもそも誰が何のために宇宙へ行くのか？行く「べき」なのか？</a:t>
            </a:r>
            <a:endParaRPr kumimoji="1" lang="en-US" altLang="ja-JP" sz="1800" dirty="0" smtClean="0"/>
          </a:p>
          <a:p>
            <a:r>
              <a:rPr lang="en-US" altLang="ja-JP" sz="1800" dirty="0" smtClean="0"/>
              <a:t>....</a:t>
            </a:r>
            <a:endParaRPr kumimoji="1" lang="ja-JP" altLang="en-US" sz="1800" dirty="0"/>
          </a:p>
        </p:txBody>
      </p:sp>
    </p:spTree>
    <p:extLst>
      <p:ext uri="{BB962C8B-B14F-4D97-AF65-F5344CB8AC3E}">
        <p14:creationId xmlns:p14="http://schemas.microsoft.com/office/powerpoint/2010/main" val="2641566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smtClean="0"/>
              <a:t>宇宙を開拓するのは誰？</a:t>
            </a:r>
            <a:endParaRPr lang="ja-JP" altLang="en-US" sz="2800" dirty="0"/>
          </a:p>
        </p:txBody>
      </p:sp>
      <p:graphicFrame>
        <p:nvGraphicFramePr>
          <p:cNvPr id="9" name="表 8"/>
          <p:cNvGraphicFramePr>
            <a:graphicFrameLocks noGrp="1"/>
          </p:cNvGraphicFramePr>
          <p:nvPr>
            <p:extLst>
              <p:ext uri="{D42A27DB-BD31-4B8C-83A1-F6EECF244321}">
                <p14:modId xmlns:p14="http://schemas.microsoft.com/office/powerpoint/2010/main" val="3439397041"/>
              </p:ext>
            </p:extLst>
          </p:nvPr>
        </p:nvGraphicFramePr>
        <p:xfrm>
          <a:off x="280060" y="1763901"/>
          <a:ext cx="8578380" cy="4837839"/>
        </p:xfrm>
        <a:graphic>
          <a:graphicData uri="http://schemas.openxmlformats.org/drawingml/2006/table">
            <a:tbl>
              <a:tblPr firstRow="1" bandRow="1">
                <a:tableStyleId>{5C22544A-7EE6-4342-B048-85BDC9FD1C3A}</a:tableStyleId>
              </a:tblPr>
              <a:tblGrid>
                <a:gridCol w="1715676"/>
                <a:gridCol w="1715676"/>
                <a:gridCol w="1715676"/>
                <a:gridCol w="1715676"/>
                <a:gridCol w="1715676"/>
              </a:tblGrid>
              <a:tr h="680439">
                <a:tc>
                  <a:txBody>
                    <a:bodyPr/>
                    <a:lstStyle/>
                    <a:p>
                      <a:endParaRPr kumimoji="1" lang="ja-JP" altLang="en-US" dirty="0"/>
                    </a:p>
                  </a:txBody>
                  <a:tcPr>
                    <a:solidFill>
                      <a:schemeClr val="accent3">
                        <a:lumMod val="75000"/>
                      </a:schemeClr>
                    </a:solidFill>
                  </a:tcPr>
                </a:tc>
                <a:tc>
                  <a:txBody>
                    <a:bodyPr/>
                    <a:lstStyle/>
                    <a:p>
                      <a:r>
                        <a:rPr kumimoji="1" lang="ja-JP" altLang="en-US" sz="2000" dirty="0" smtClean="0"/>
                        <a:t>メイフラワー号</a:t>
                      </a:r>
                      <a:endParaRPr kumimoji="1" lang="ja-JP" altLang="en-US" sz="2000" dirty="0"/>
                    </a:p>
                  </a:txBody>
                  <a:tcPr>
                    <a:solidFill>
                      <a:schemeClr val="accent3">
                        <a:lumMod val="75000"/>
                      </a:schemeClr>
                    </a:solidFill>
                  </a:tcPr>
                </a:tc>
                <a:tc>
                  <a:txBody>
                    <a:bodyPr/>
                    <a:lstStyle/>
                    <a:p>
                      <a:r>
                        <a:rPr kumimoji="1" lang="ja-JP" altLang="en-US" sz="2000" dirty="0" smtClean="0"/>
                        <a:t>モルモン教徒</a:t>
                      </a:r>
                      <a:endParaRPr kumimoji="1" lang="ja-JP" altLang="en-US" sz="2000" dirty="0"/>
                    </a:p>
                  </a:txBody>
                  <a:tcPr>
                    <a:solidFill>
                      <a:schemeClr val="accent3">
                        <a:lumMod val="75000"/>
                      </a:schemeClr>
                    </a:solidFill>
                  </a:tcPr>
                </a:tc>
                <a:tc>
                  <a:txBody>
                    <a:bodyPr/>
                    <a:lstStyle/>
                    <a:p>
                      <a:r>
                        <a:rPr kumimoji="1" lang="ja-JP" altLang="en-US" sz="2000" dirty="0" smtClean="0"/>
                        <a:t>巨大宇宙コロニー</a:t>
                      </a:r>
                      <a:endParaRPr kumimoji="1" lang="ja-JP" altLang="en-US" sz="2000" dirty="0"/>
                    </a:p>
                  </a:txBody>
                  <a:tcPr>
                    <a:solidFill>
                      <a:schemeClr val="accent3">
                        <a:lumMod val="75000"/>
                      </a:schemeClr>
                    </a:solidFill>
                  </a:tcPr>
                </a:tc>
                <a:tc>
                  <a:txBody>
                    <a:bodyPr/>
                    <a:lstStyle/>
                    <a:p>
                      <a:r>
                        <a:rPr kumimoji="1" lang="ja-JP" altLang="en-US" sz="2000" dirty="0" smtClean="0"/>
                        <a:t>小惑星への移住</a:t>
                      </a:r>
                      <a:endParaRPr kumimoji="1" lang="ja-JP" altLang="en-US" sz="2000" dirty="0"/>
                    </a:p>
                  </a:txBody>
                  <a:tcPr>
                    <a:solidFill>
                      <a:schemeClr val="accent3">
                        <a:lumMod val="75000"/>
                      </a:schemeClr>
                    </a:solidFill>
                  </a:tcPr>
                </a:tc>
              </a:tr>
              <a:tr h="576293">
                <a:tc>
                  <a:txBody>
                    <a:bodyPr/>
                    <a:lstStyle/>
                    <a:p>
                      <a:r>
                        <a:rPr kumimoji="1" lang="ja-JP" altLang="en-US" sz="2000" dirty="0" smtClean="0"/>
                        <a:t>年</a:t>
                      </a:r>
                      <a:endParaRPr kumimoji="1" lang="ja-JP" altLang="en-US" sz="2000" dirty="0"/>
                    </a:p>
                  </a:txBody>
                  <a:tcPr/>
                </a:tc>
                <a:tc>
                  <a:txBody>
                    <a:bodyPr/>
                    <a:lstStyle/>
                    <a:p>
                      <a:r>
                        <a:rPr kumimoji="1" lang="en-US" altLang="ja-JP" sz="2000" dirty="0" smtClean="0"/>
                        <a:t>1620</a:t>
                      </a:r>
                      <a:endParaRPr kumimoji="1" lang="ja-JP" altLang="en-US" sz="2000" dirty="0"/>
                    </a:p>
                  </a:txBody>
                  <a:tcPr/>
                </a:tc>
                <a:tc>
                  <a:txBody>
                    <a:bodyPr/>
                    <a:lstStyle/>
                    <a:p>
                      <a:r>
                        <a:rPr kumimoji="1" lang="en-US" altLang="ja-JP" sz="2000" dirty="0" smtClean="0"/>
                        <a:t>1847</a:t>
                      </a:r>
                      <a:endParaRPr kumimoji="1" lang="ja-JP" altLang="en-US" sz="2000" dirty="0"/>
                    </a:p>
                  </a:txBody>
                  <a:tcPr/>
                </a:tc>
                <a:tc>
                  <a:txBody>
                    <a:bodyPr/>
                    <a:lstStyle/>
                    <a:p>
                      <a:r>
                        <a:rPr kumimoji="1" lang="en-US" altLang="ja-JP" sz="2000" dirty="0" smtClean="0"/>
                        <a:t>2???</a:t>
                      </a:r>
                      <a:endParaRPr kumimoji="1" lang="ja-JP" altLang="en-US" sz="2000" dirty="0"/>
                    </a:p>
                  </a:txBody>
                  <a:tcPr/>
                </a:tc>
                <a:tc>
                  <a:txBody>
                    <a:bodyPr/>
                    <a:lstStyle/>
                    <a:p>
                      <a:r>
                        <a:rPr kumimoji="1" lang="en-US" altLang="ja-JP" sz="2000" dirty="0" smtClean="0"/>
                        <a:t>2???</a:t>
                      </a:r>
                      <a:endParaRPr kumimoji="1" lang="ja-JP" altLang="en-US" sz="2000" dirty="0"/>
                    </a:p>
                  </a:txBody>
                  <a:tcPr/>
                </a:tc>
              </a:tr>
              <a:tr h="576293">
                <a:tc>
                  <a:txBody>
                    <a:bodyPr/>
                    <a:lstStyle/>
                    <a:p>
                      <a:r>
                        <a:rPr kumimoji="1" lang="ja-JP" altLang="en-US" sz="2000" dirty="0" smtClean="0"/>
                        <a:t>人数</a:t>
                      </a:r>
                      <a:endParaRPr kumimoji="1" lang="ja-JP" altLang="en-US" sz="2000" dirty="0"/>
                    </a:p>
                  </a:txBody>
                  <a:tcPr/>
                </a:tc>
                <a:tc>
                  <a:txBody>
                    <a:bodyPr/>
                    <a:lstStyle/>
                    <a:p>
                      <a:r>
                        <a:rPr kumimoji="1" lang="en-US" altLang="ja-JP" sz="2000" dirty="0" smtClean="0"/>
                        <a:t>103</a:t>
                      </a:r>
                      <a:endParaRPr kumimoji="1" lang="ja-JP" altLang="en-US" sz="2000" dirty="0"/>
                    </a:p>
                  </a:txBody>
                  <a:tcPr/>
                </a:tc>
                <a:tc>
                  <a:txBody>
                    <a:bodyPr/>
                    <a:lstStyle/>
                    <a:p>
                      <a:r>
                        <a:rPr kumimoji="1" lang="en-US" altLang="ja-JP" sz="2000" dirty="0" smtClean="0"/>
                        <a:t>1,891</a:t>
                      </a:r>
                      <a:endParaRPr kumimoji="1" lang="ja-JP" altLang="en-US" sz="2000" dirty="0"/>
                    </a:p>
                  </a:txBody>
                  <a:tcPr/>
                </a:tc>
                <a:tc>
                  <a:txBody>
                    <a:bodyPr/>
                    <a:lstStyle/>
                    <a:p>
                      <a:r>
                        <a:rPr kumimoji="1" lang="en-US" altLang="ja-JP" sz="2000" dirty="0" smtClean="0"/>
                        <a:t>10,000</a:t>
                      </a:r>
                      <a:endParaRPr kumimoji="1" lang="ja-JP" altLang="en-US" sz="2000" dirty="0"/>
                    </a:p>
                  </a:txBody>
                  <a:tcPr/>
                </a:tc>
                <a:tc>
                  <a:txBody>
                    <a:bodyPr/>
                    <a:lstStyle/>
                    <a:p>
                      <a:r>
                        <a:rPr kumimoji="1" lang="en-US" altLang="ja-JP" sz="2000" dirty="0" smtClean="0"/>
                        <a:t>23</a:t>
                      </a:r>
                      <a:endParaRPr kumimoji="1" lang="ja-JP" altLang="en-US" sz="2000" dirty="0"/>
                    </a:p>
                  </a:txBody>
                  <a:tcPr/>
                </a:tc>
              </a:tr>
              <a:tr h="576293">
                <a:tc>
                  <a:txBody>
                    <a:bodyPr/>
                    <a:lstStyle/>
                    <a:p>
                      <a:r>
                        <a:rPr kumimoji="1" lang="ja-JP" altLang="en-US" sz="2000" dirty="0" smtClean="0"/>
                        <a:t>積荷（トン）</a:t>
                      </a:r>
                      <a:endParaRPr kumimoji="1" lang="ja-JP" altLang="en-US" sz="2000" dirty="0"/>
                    </a:p>
                  </a:txBody>
                  <a:tcPr/>
                </a:tc>
                <a:tc>
                  <a:txBody>
                    <a:bodyPr/>
                    <a:lstStyle/>
                    <a:p>
                      <a:r>
                        <a:rPr kumimoji="1" lang="en-US" altLang="ja-JP" sz="2000" dirty="0" smtClean="0"/>
                        <a:t>180</a:t>
                      </a:r>
                      <a:endParaRPr kumimoji="1" lang="ja-JP" altLang="en-US" sz="2000" dirty="0"/>
                    </a:p>
                  </a:txBody>
                  <a:tcPr/>
                </a:tc>
                <a:tc>
                  <a:txBody>
                    <a:bodyPr/>
                    <a:lstStyle/>
                    <a:p>
                      <a:r>
                        <a:rPr kumimoji="1" lang="en-US" altLang="ja-JP" sz="2000" dirty="0" smtClean="0"/>
                        <a:t>3,500</a:t>
                      </a:r>
                      <a:endParaRPr kumimoji="1" lang="ja-JP" altLang="en-US" sz="2000" dirty="0"/>
                    </a:p>
                  </a:txBody>
                  <a:tcPr/>
                </a:tc>
                <a:tc>
                  <a:txBody>
                    <a:bodyPr/>
                    <a:lstStyle/>
                    <a:p>
                      <a:r>
                        <a:rPr kumimoji="1" lang="en-US" altLang="ja-JP" sz="2000" dirty="0" smtClean="0"/>
                        <a:t>3.6 million</a:t>
                      </a:r>
                      <a:endParaRPr kumimoji="1" lang="ja-JP" altLang="en-US" sz="2000" dirty="0"/>
                    </a:p>
                  </a:txBody>
                  <a:tcPr/>
                </a:tc>
                <a:tc>
                  <a:txBody>
                    <a:bodyPr/>
                    <a:lstStyle/>
                    <a:p>
                      <a:r>
                        <a:rPr kumimoji="1" lang="en-US" altLang="ja-JP" sz="2000" dirty="0" smtClean="0"/>
                        <a:t>50</a:t>
                      </a:r>
                      <a:endParaRPr kumimoji="1" lang="ja-JP" altLang="en-US" sz="2000" dirty="0"/>
                    </a:p>
                  </a:txBody>
                  <a:tcPr/>
                </a:tc>
              </a:tr>
              <a:tr h="576293">
                <a:tc>
                  <a:txBody>
                    <a:bodyPr/>
                    <a:lstStyle/>
                    <a:p>
                      <a:r>
                        <a:rPr kumimoji="1" lang="ja-JP" altLang="en-US" sz="2000" dirty="0" smtClean="0"/>
                        <a:t>費用</a:t>
                      </a:r>
                      <a:r>
                        <a:rPr kumimoji="1" lang="en-US" altLang="ja-JP" sz="2000" dirty="0" smtClean="0"/>
                        <a:t>(1975</a:t>
                      </a:r>
                      <a:r>
                        <a:rPr kumimoji="1" lang="ja-JP" altLang="en-US" sz="2000" dirty="0" smtClean="0"/>
                        <a:t>の米ドルで</a:t>
                      </a:r>
                      <a:r>
                        <a:rPr kumimoji="1" lang="en-US" altLang="ja-JP" sz="2000" dirty="0" smtClean="0"/>
                        <a:t>)</a:t>
                      </a:r>
                      <a:endParaRPr kumimoji="1" lang="ja-JP" altLang="en-US" sz="2000" dirty="0"/>
                    </a:p>
                  </a:txBody>
                  <a:tcPr/>
                </a:tc>
                <a:tc>
                  <a:txBody>
                    <a:bodyPr/>
                    <a:lstStyle/>
                    <a:p>
                      <a:r>
                        <a:rPr kumimoji="1" lang="en-US" altLang="ja-JP" sz="2000" dirty="0" smtClean="0"/>
                        <a:t>600</a:t>
                      </a:r>
                      <a:r>
                        <a:rPr kumimoji="1" lang="ja-JP" altLang="en-US" sz="2000" dirty="0" smtClean="0"/>
                        <a:t>万ドル</a:t>
                      </a:r>
                      <a:endParaRPr kumimoji="1" lang="ja-JP" altLang="en-US" sz="2000" dirty="0"/>
                    </a:p>
                  </a:txBody>
                  <a:tcPr/>
                </a:tc>
                <a:tc>
                  <a:txBody>
                    <a:bodyPr/>
                    <a:lstStyle/>
                    <a:p>
                      <a:r>
                        <a:rPr kumimoji="1" lang="en-US" altLang="ja-JP" sz="2000" dirty="0" smtClean="0"/>
                        <a:t>1500</a:t>
                      </a:r>
                      <a:r>
                        <a:rPr kumimoji="1" lang="ja-JP" altLang="en-US" sz="2000" dirty="0" smtClean="0"/>
                        <a:t>万ドル</a:t>
                      </a:r>
                      <a:endParaRPr kumimoji="1" lang="ja-JP" altLang="en-US" sz="2000" dirty="0"/>
                    </a:p>
                  </a:txBody>
                  <a:tcPr/>
                </a:tc>
                <a:tc>
                  <a:txBody>
                    <a:bodyPr/>
                    <a:lstStyle/>
                    <a:p>
                      <a:r>
                        <a:rPr kumimoji="1" lang="en-US" altLang="ja-JP" sz="2000" dirty="0" smtClean="0"/>
                        <a:t>1000</a:t>
                      </a:r>
                      <a:r>
                        <a:rPr kumimoji="1" lang="ja-JP" altLang="en-US" sz="2000" dirty="0" smtClean="0"/>
                        <a:t>億ドル</a:t>
                      </a:r>
                      <a:endParaRPr kumimoji="1" lang="ja-JP" altLang="en-US" sz="2000" dirty="0"/>
                    </a:p>
                  </a:txBody>
                  <a:tcPr/>
                </a:tc>
                <a:tc>
                  <a:txBody>
                    <a:bodyPr/>
                    <a:lstStyle/>
                    <a:p>
                      <a:r>
                        <a:rPr kumimoji="1" lang="en-US" altLang="ja-JP" sz="2000" dirty="0" smtClean="0"/>
                        <a:t>100</a:t>
                      </a:r>
                      <a:r>
                        <a:rPr kumimoji="1" lang="ja-JP" altLang="en-US" sz="2000" dirty="0" smtClean="0"/>
                        <a:t>万ドル</a:t>
                      </a:r>
                      <a:endParaRPr kumimoji="1" lang="ja-JP" altLang="en-US" sz="2000" dirty="0"/>
                    </a:p>
                  </a:txBody>
                  <a:tcPr/>
                </a:tc>
              </a:tr>
              <a:tr h="576293">
                <a:tc>
                  <a:txBody>
                    <a:bodyPr/>
                    <a:lstStyle/>
                    <a:p>
                      <a:r>
                        <a:rPr kumimoji="1" lang="ja-JP" altLang="en-US" sz="2000" dirty="0" smtClean="0"/>
                        <a:t>積荷</a:t>
                      </a:r>
                      <a:r>
                        <a:rPr kumimoji="1" lang="en-US" altLang="ja-JP" sz="2000" dirty="0" smtClean="0"/>
                        <a:t>1</a:t>
                      </a:r>
                      <a:r>
                        <a:rPr kumimoji="1" lang="ja-JP" altLang="en-US" sz="2000" dirty="0" smtClean="0"/>
                        <a:t>ポンドあたりの費用</a:t>
                      </a:r>
                      <a:endParaRPr kumimoji="1" lang="ja-JP" altLang="en-US" sz="2000" dirty="0"/>
                    </a:p>
                  </a:txBody>
                  <a:tcPr/>
                </a:tc>
                <a:tc>
                  <a:txBody>
                    <a:bodyPr/>
                    <a:lstStyle/>
                    <a:p>
                      <a:r>
                        <a:rPr kumimoji="1" lang="en-US" altLang="ja-JP" sz="2000" dirty="0" smtClean="0"/>
                        <a:t>$15</a:t>
                      </a:r>
                      <a:endParaRPr kumimoji="1" lang="ja-JP" altLang="en-US" sz="2000" dirty="0"/>
                    </a:p>
                  </a:txBody>
                  <a:tcPr/>
                </a:tc>
                <a:tc>
                  <a:txBody>
                    <a:bodyPr/>
                    <a:lstStyle/>
                    <a:p>
                      <a:r>
                        <a:rPr kumimoji="1" lang="en-US" altLang="ja-JP" sz="2000" dirty="0" smtClean="0"/>
                        <a:t>$2</a:t>
                      </a:r>
                      <a:endParaRPr kumimoji="1" lang="ja-JP" altLang="en-US" sz="2000" dirty="0"/>
                    </a:p>
                  </a:txBody>
                  <a:tcPr/>
                </a:tc>
                <a:tc>
                  <a:txBody>
                    <a:bodyPr/>
                    <a:lstStyle/>
                    <a:p>
                      <a:r>
                        <a:rPr kumimoji="1" lang="en-US" altLang="ja-JP" sz="2000" dirty="0" smtClean="0"/>
                        <a:t>$13</a:t>
                      </a:r>
                      <a:endParaRPr kumimoji="1" lang="ja-JP" altLang="en-US" sz="2000" dirty="0"/>
                    </a:p>
                  </a:txBody>
                  <a:tcPr/>
                </a:tc>
                <a:tc>
                  <a:txBody>
                    <a:bodyPr/>
                    <a:lstStyle/>
                    <a:p>
                      <a:r>
                        <a:rPr kumimoji="1" lang="en-US" altLang="ja-JP" sz="2000" dirty="0" smtClean="0"/>
                        <a:t>$10</a:t>
                      </a:r>
                      <a:endParaRPr kumimoji="1" lang="ja-JP" altLang="en-US" sz="2000" dirty="0"/>
                    </a:p>
                  </a:txBody>
                  <a:tcPr/>
                </a:tc>
              </a:tr>
              <a:tr h="576293">
                <a:tc>
                  <a:txBody>
                    <a:bodyPr/>
                    <a:lstStyle/>
                    <a:p>
                      <a:r>
                        <a:rPr kumimoji="1" lang="en-US" altLang="ja-JP" sz="2000" dirty="0" smtClean="0"/>
                        <a:t>1</a:t>
                      </a:r>
                      <a:r>
                        <a:rPr kumimoji="1" lang="ja-JP" altLang="en-US" sz="2000" dirty="0" smtClean="0"/>
                        <a:t>家族当たりの費用を年収で割った値</a:t>
                      </a:r>
                      <a:endParaRPr kumimoji="1" lang="ja-JP" altLang="en-US" sz="2000" dirty="0"/>
                    </a:p>
                  </a:txBody>
                  <a:tcPr/>
                </a:tc>
                <a:tc>
                  <a:txBody>
                    <a:bodyPr/>
                    <a:lstStyle/>
                    <a:p>
                      <a:r>
                        <a:rPr kumimoji="1" lang="en-US" altLang="ja-JP" sz="3200" dirty="0" smtClean="0">
                          <a:solidFill>
                            <a:srgbClr val="FF0000"/>
                          </a:solidFill>
                        </a:rPr>
                        <a:t>7.5</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2.5</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1,500</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6</a:t>
                      </a:r>
                      <a:endParaRPr kumimoji="1" lang="ja-JP" altLang="en-US" sz="3200" dirty="0">
                        <a:solidFill>
                          <a:srgbClr val="FF0000"/>
                        </a:solidFill>
                      </a:endParaRPr>
                    </a:p>
                  </a:txBody>
                  <a:tcPr/>
                </a:tc>
              </a:tr>
            </a:tbl>
          </a:graphicData>
        </a:graphic>
      </p:graphicFrame>
      <p:sp>
        <p:nvSpPr>
          <p:cNvPr id="10" name="テキスト ボックス 9"/>
          <p:cNvSpPr txBox="1"/>
          <p:nvPr/>
        </p:nvSpPr>
        <p:spPr>
          <a:xfrm>
            <a:off x="280060" y="1286780"/>
            <a:ext cx="3991485" cy="369332"/>
          </a:xfrm>
          <a:prstGeom prst="rect">
            <a:avLst/>
          </a:prstGeom>
          <a:noFill/>
        </p:spPr>
        <p:txBody>
          <a:bodyPr wrap="none" rtlCol="0">
            <a:spAutoFit/>
          </a:bodyPr>
          <a:lstStyle/>
          <a:p>
            <a:r>
              <a:rPr lang="en-US" altLang="ja-JP" dirty="0" smtClean="0"/>
              <a:t>F..</a:t>
            </a:r>
            <a:r>
              <a:rPr kumimoji="1" lang="ja-JP" altLang="en-US" dirty="0" smtClean="0"/>
              <a:t>ダイソン「宇宙をかき乱すべきか」より</a:t>
            </a:r>
            <a:endParaRPr kumimoji="1" lang="ja-JP" altLang="en-US" dirty="0"/>
          </a:p>
        </p:txBody>
      </p:sp>
    </p:spTree>
    <p:extLst>
      <p:ext uri="{BB962C8B-B14F-4D97-AF65-F5344CB8AC3E}">
        <p14:creationId xmlns:p14="http://schemas.microsoft.com/office/powerpoint/2010/main" val="285569719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0" y="508000"/>
            <a:ext cx="9144000" cy="5817274"/>
          </a:xfrm>
          <a:prstGeom prst="rect">
            <a:avLst/>
          </a:prstGeom>
        </p:spPr>
      </p:pic>
    </p:spTree>
    <p:extLst>
      <p:ext uri="{BB962C8B-B14F-4D97-AF65-F5344CB8AC3E}">
        <p14:creationId xmlns:p14="http://schemas.microsoft.com/office/powerpoint/2010/main" val="6072592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古事記</a:t>
            </a:r>
            <a:endParaRPr kumimoji="1" lang="ja-JP" altLang="en-US" sz="3600" dirty="0"/>
          </a:p>
        </p:txBody>
      </p:sp>
      <p:sp>
        <p:nvSpPr>
          <p:cNvPr id="4" name="テキスト ボックス 3"/>
          <p:cNvSpPr txBox="1"/>
          <p:nvPr/>
        </p:nvSpPr>
        <p:spPr>
          <a:xfrm>
            <a:off x="8505748" y="2321811"/>
            <a:ext cx="184666" cy="369332"/>
          </a:xfrm>
          <a:prstGeom prst="rect">
            <a:avLst/>
          </a:prstGeom>
          <a:noFill/>
        </p:spPr>
        <p:txBody>
          <a:bodyPr wrap="none" rtlCol="0">
            <a:spAutoFit/>
          </a:bodyPr>
          <a:lstStyle/>
          <a:p>
            <a:endParaRPr kumimoji="1" lang="ja-JP" altLang="en-US" dirty="0"/>
          </a:p>
        </p:txBody>
      </p:sp>
      <p:sp>
        <p:nvSpPr>
          <p:cNvPr id="5" name="コンテンツ プレースホルダー 2"/>
          <p:cNvSpPr>
            <a:spLocks noGrp="1"/>
          </p:cNvSpPr>
          <p:nvPr>
            <p:ph idx="1"/>
          </p:nvPr>
        </p:nvSpPr>
        <p:spPr>
          <a:xfrm>
            <a:off x="457200" y="1246447"/>
            <a:ext cx="8229600" cy="4526011"/>
          </a:xfrm>
        </p:spPr>
        <p:txBody>
          <a:bodyPr>
            <a:noAutofit/>
          </a:bodyPr>
          <a:lstStyle/>
          <a:p>
            <a:pPr marL="0" indent="0">
              <a:buNone/>
            </a:pPr>
            <a:r>
              <a:rPr lang="ja-JP" altLang="en-US" sz="1800" dirty="0" smtClean="0"/>
              <a:t>天地（あめつち）初めてひらけし時、高天の原（たかあまのはら）に成れる神の名は、天之御中主神（あめのみなかぬしのかみ）。次に高御産巣日神（たかみむすひのかみ）。次に神</a:t>
            </a:r>
            <a:r>
              <a:rPr lang="ja-JP" altLang="en-US" sz="1800" dirty="0"/>
              <a:t>御産巣日</a:t>
            </a:r>
            <a:r>
              <a:rPr lang="ja-JP" altLang="en-US" sz="1800" dirty="0" smtClean="0"/>
              <a:t>神（かみむすひのかみ）。この三柱の神は、みな独神（ひとりがみ）と成りまして、身を隠したまひき</a:t>
            </a:r>
            <a:r>
              <a:rPr lang="en-US" altLang="ja-JP" sz="1800" dirty="0" smtClean="0"/>
              <a:t>...</a:t>
            </a:r>
            <a:endParaRPr lang="en-US" altLang="ja-JP" sz="1800" dirty="0"/>
          </a:p>
          <a:p>
            <a:pPr marL="0" indent="0">
              <a:buNone/>
            </a:pPr>
            <a:r>
              <a:rPr lang="en-US" altLang="ja-JP" sz="1800" dirty="0" smtClean="0"/>
              <a:t>...</a:t>
            </a:r>
            <a:r>
              <a:rPr lang="ja-JP" altLang="en-US" sz="1800" dirty="0" smtClean="0"/>
              <a:t>天津</a:t>
            </a:r>
            <a:r>
              <a:rPr lang="ja-JP" altLang="en-US" sz="1800" dirty="0"/>
              <a:t>神々は、伊耶那岐命と伊耶那美命に「この漂っている国土を有るべき姿に整え固めよ」と命じ、天の沼矛</a:t>
            </a:r>
            <a:r>
              <a:rPr lang="ja-JP" altLang="en-US" sz="1800" dirty="0" smtClean="0"/>
              <a:t>（あめのぬぼこ）</a:t>
            </a:r>
            <a:r>
              <a:rPr lang="ja-JP" altLang="en-US" sz="1800" dirty="0"/>
              <a:t>をお授けになった。そこで二神は天の浮橋の上にお立ちになって、その沼矛で国土を掻きまわし、沼矛を引き上げると、沼矛の先から滴る潮が積もって島になった。これが淤能碁呂島</a:t>
            </a:r>
            <a:r>
              <a:rPr lang="ja-JP" altLang="en-US" sz="1800" dirty="0" smtClean="0"/>
              <a:t>（おのころしま）</a:t>
            </a:r>
            <a:r>
              <a:rPr lang="ja-JP" altLang="en-US" sz="1800" dirty="0"/>
              <a:t>である。</a:t>
            </a:r>
          </a:p>
          <a:p>
            <a:endParaRPr lang="en-US" altLang="ja-JP" sz="1800" dirty="0"/>
          </a:p>
          <a:p>
            <a:endParaRPr lang="en-US" altLang="ja-JP" sz="1800" dirty="0" smtClean="0"/>
          </a:p>
        </p:txBody>
      </p:sp>
    </p:spTree>
    <p:extLst>
      <p:ext uri="{BB962C8B-B14F-4D97-AF65-F5344CB8AC3E}">
        <p14:creationId xmlns:p14="http://schemas.microsoft.com/office/powerpoint/2010/main" val="3247517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832" y="755487"/>
            <a:ext cx="6885737" cy="2775732"/>
          </a:xfrm>
        </p:spPr>
        <p:txBody>
          <a:bodyPr>
            <a:normAutofit/>
          </a:bodyPr>
          <a:lstStyle/>
          <a:p>
            <a:pPr marL="0" indent="0">
              <a:buNone/>
            </a:pPr>
            <a:endParaRPr kumimoji="1" lang="en-US" altLang="ja-JP" sz="1800" dirty="0" smtClean="0"/>
          </a:p>
          <a:p>
            <a:r>
              <a:rPr lang="ja-JP" altLang="en-US" sz="1800" dirty="0" smtClean="0"/>
              <a:t>創造に満ちた偉大な時代とは、遠く離れたパートナーと刺激を与え合える程度に情報交換ができ、しかもその頻度と速度は、集団・個人間に不可欠の壁を小さくしすぎて交換が容易になり、画一化が進み多様性が見失われない程度に留まっていた時代</a:t>
            </a:r>
            <a:r>
              <a:rPr lang="en-US" altLang="ja-JP" sz="1800" dirty="0"/>
              <a:t> </a:t>
            </a:r>
          </a:p>
        </p:txBody>
      </p:sp>
      <p:pic>
        <p:nvPicPr>
          <p:cNvPr id="4" name="図 3"/>
          <p:cNvPicPr>
            <a:picLocks noChangeAspect="1"/>
          </p:cNvPicPr>
          <p:nvPr/>
        </p:nvPicPr>
        <p:blipFill>
          <a:blip r:embed="rId2"/>
          <a:stretch>
            <a:fillRect/>
          </a:stretch>
        </p:blipFill>
        <p:spPr>
          <a:xfrm>
            <a:off x="7065569" y="1508352"/>
            <a:ext cx="1909776" cy="1270001"/>
          </a:xfrm>
          <a:prstGeom prst="rect">
            <a:avLst/>
          </a:prstGeom>
        </p:spPr>
      </p:pic>
      <p:sp>
        <p:nvSpPr>
          <p:cNvPr id="5" name="テキスト ボックス 4"/>
          <p:cNvSpPr txBox="1"/>
          <p:nvPr/>
        </p:nvSpPr>
        <p:spPr>
          <a:xfrm>
            <a:off x="1804951" y="3229114"/>
            <a:ext cx="2052259" cy="276999"/>
          </a:xfrm>
          <a:prstGeom prst="rect">
            <a:avLst/>
          </a:prstGeom>
          <a:noFill/>
        </p:spPr>
        <p:txBody>
          <a:bodyPr wrap="square" rtlCol="0">
            <a:spAutoFit/>
          </a:bodyPr>
          <a:lstStyle/>
          <a:p>
            <a:r>
              <a:rPr lang="ja-JP" altLang="en-US" sz="1200" dirty="0" smtClean="0"/>
              <a:t>レヴィ</a:t>
            </a:r>
            <a:r>
              <a:rPr lang="en-US" altLang="ja-JP" sz="1200" dirty="0" smtClean="0"/>
              <a:t>=</a:t>
            </a:r>
            <a:r>
              <a:rPr lang="ja-JP" altLang="en-US" sz="1200" dirty="0" smtClean="0"/>
              <a:t>ストロース講義</a:t>
            </a:r>
            <a:endParaRPr kumimoji="1" lang="ja-JP" altLang="en-US" sz="1200" dirty="0"/>
          </a:p>
        </p:txBody>
      </p:sp>
      <p:pic>
        <p:nvPicPr>
          <p:cNvPr id="2" name="図 1"/>
          <p:cNvPicPr>
            <a:picLocks noChangeAspect="1"/>
          </p:cNvPicPr>
          <p:nvPr/>
        </p:nvPicPr>
        <p:blipFill>
          <a:blip r:embed="rId3"/>
          <a:stretch>
            <a:fillRect/>
          </a:stretch>
        </p:blipFill>
        <p:spPr>
          <a:xfrm>
            <a:off x="1194152" y="4058592"/>
            <a:ext cx="1857226" cy="2655929"/>
          </a:xfrm>
          <a:prstGeom prst="rect">
            <a:avLst/>
          </a:prstGeom>
        </p:spPr>
      </p:pic>
      <p:sp>
        <p:nvSpPr>
          <p:cNvPr id="6" name="テキスト ボックス 5"/>
          <p:cNvSpPr txBox="1"/>
          <p:nvPr/>
        </p:nvSpPr>
        <p:spPr>
          <a:xfrm>
            <a:off x="3547385" y="4129198"/>
            <a:ext cx="5369568" cy="2585323"/>
          </a:xfrm>
          <a:prstGeom prst="rect">
            <a:avLst/>
          </a:prstGeom>
          <a:noFill/>
        </p:spPr>
        <p:txBody>
          <a:bodyPr wrap="square" rtlCol="0">
            <a:spAutoFit/>
          </a:bodyPr>
          <a:lstStyle/>
          <a:p>
            <a:r>
              <a:rPr lang="ja-JP" altLang="en-US" dirty="0">
                <a:latin typeface="+mn-ea"/>
                <a:cs typeface="ヒラギノ丸ゴ Pro W4"/>
              </a:rPr>
              <a:t>今西錦司</a:t>
            </a:r>
            <a:r>
              <a:rPr lang="en-US" altLang="ja-JP" dirty="0">
                <a:latin typeface="+mn-ea"/>
                <a:cs typeface="ヒラギノ丸ゴ Pro W4"/>
              </a:rPr>
              <a:t>『</a:t>
            </a:r>
            <a:r>
              <a:rPr lang="ja-JP" altLang="en-US" dirty="0">
                <a:latin typeface="+mn-ea"/>
                <a:cs typeface="ヒラギノ丸ゴ Pro W4"/>
              </a:rPr>
              <a:t>民族文化などは、人間が意識的につくりあげようとしてできたものではなくて、自然にそうなってきたものでしょう</a:t>
            </a:r>
            <a:r>
              <a:rPr lang="ja-JP" altLang="en-US" dirty="0" smtClean="0">
                <a:latin typeface="+mn-ea"/>
                <a:cs typeface="ヒラギノ丸ゴ Pro W4"/>
              </a:rPr>
              <a:t>。こう</a:t>
            </a:r>
            <a:r>
              <a:rPr lang="ja-JP" altLang="en-US" dirty="0">
                <a:latin typeface="+mn-ea"/>
                <a:cs typeface="ヒラギノ丸ゴ Pro W4"/>
              </a:rPr>
              <a:t>いう文化と</a:t>
            </a:r>
            <a:r>
              <a:rPr lang="ja-JP" altLang="en-US" dirty="0" smtClean="0">
                <a:latin typeface="+mn-ea"/>
                <a:cs typeface="ヒラギノ丸ゴ Pro W4"/>
              </a:rPr>
              <a:t>、</a:t>
            </a:r>
            <a:r>
              <a:rPr lang="ja-JP" altLang="en-US" dirty="0" smtClean="0">
                <a:solidFill>
                  <a:srgbClr val="FFFF00"/>
                </a:solidFill>
                <a:latin typeface="+mn-ea"/>
                <a:cs typeface="ヒラギノ丸ゴ Pro W4"/>
              </a:rPr>
              <a:t>サピエンス</a:t>
            </a:r>
            <a:r>
              <a:rPr lang="ja-JP" altLang="en-US" dirty="0">
                <a:solidFill>
                  <a:srgbClr val="FFFF00"/>
                </a:solidFill>
                <a:latin typeface="+mn-ea"/>
                <a:cs typeface="ヒラギノ丸ゴ Pro W4"/>
              </a:rPr>
              <a:t>として人間が意識的に努力して</a:t>
            </a:r>
            <a:r>
              <a:rPr lang="ja-JP" altLang="en-US" dirty="0" smtClean="0">
                <a:solidFill>
                  <a:srgbClr val="FFFF00"/>
                </a:solidFill>
                <a:latin typeface="+mn-ea"/>
                <a:cs typeface="ヒラギノ丸ゴ Pro W4"/>
              </a:rPr>
              <a:t>作り出した文化</a:t>
            </a:r>
            <a:r>
              <a:rPr lang="ja-JP" altLang="en-US" dirty="0" smtClean="0">
                <a:latin typeface="+mn-ea"/>
                <a:cs typeface="ヒラギノ丸ゴ Pro W4"/>
              </a:rPr>
              <a:t>と</a:t>
            </a:r>
            <a:r>
              <a:rPr lang="ja-JP" altLang="en-US" dirty="0">
                <a:latin typeface="+mn-ea"/>
                <a:cs typeface="ヒラギノ丸ゴ Pro W4"/>
              </a:rPr>
              <a:t>は、はっきり分ける必要がある</a:t>
            </a:r>
            <a:r>
              <a:rPr lang="en-US" altLang="ja-JP" dirty="0">
                <a:latin typeface="+mn-ea"/>
                <a:cs typeface="ヒラギノ丸ゴ Pro W4"/>
              </a:rPr>
              <a:t>』</a:t>
            </a:r>
            <a:endParaRPr lang="en-US" altLang="ja-JP" dirty="0" smtClean="0">
              <a:latin typeface="+mn-ea"/>
              <a:cs typeface="ヒラギノ丸ゴ Pro W4"/>
            </a:endParaRPr>
          </a:p>
          <a:p>
            <a:endParaRPr lang="en-US" altLang="ja-JP" dirty="0">
              <a:latin typeface="+mn-ea"/>
              <a:cs typeface="ヒラギノ丸ゴ Pro W4"/>
            </a:endParaRPr>
          </a:p>
          <a:p>
            <a:r>
              <a:rPr lang="ja-JP" altLang="en-US" dirty="0" smtClean="0">
                <a:latin typeface="+mn-ea"/>
                <a:cs typeface="ヒラギノ丸ゴ Pro W4"/>
              </a:rPr>
              <a:t>梅棹忠夫</a:t>
            </a:r>
            <a:r>
              <a:rPr lang="en-US" altLang="ja-JP" dirty="0" smtClean="0">
                <a:latin typeface="+mn-ea"/>
                <a:cs typeface="ヒラギノ丸ゴ Pro W4"/>
              </a:rPr>
              <a:t>『</a:t>
            </a:r>
            <a:r>
              <a:rPr lang="ja-JP" altLang="en-US" dirty="0">
                <a:latin typeface="+mn-ea"/>
                <a:cs typeface="ヒラギノ丸ゴ Pro W4"/>
              </a:rPr>
              <a:t>目的的発想は自然的所与とちごうてかなり自由度が高い。洋々たる可能性をはらんでいるとともに、一面</a:t>
            </a:r>
            <a:r>
              <a:rPr lang="ja-JP" altLang="en-US" dirty="0">
                <a:solidFill>
                  <a:srgbClr val="FFFF00"/>
                </a:solidFill>
                <a:latin typeface="+mn-ea"/>
                <a:cs typeface="ヒラギノ丸ゴ Pro W4"/>
              </a:rPr>
              <a:t>大変恐ろしいところ</a:t>
            </a:r>
            <a:r>
              <a:rPr lang="ja-JP" altLang="en-US" dirty="0">
                <a:latin typeface="+mn-ea"/>
                <a:cs typeface="ヒラギノ丸ゴ Pro W4"/>
              </a:rPr>
              <a:t>がある</a:t>
            </a:r>
            <a:r>
              <a:rPr lang="en-US" altLang="ja-JP" dirty="0">
                <a:latin typeface="+mn-ea"/>
                <a:cs typeface="ヒラギノ丸ゴ Pro W4"/>
              </a:rPr>
              <a:t>』</a:t>
            </a:r>
            <a:endParaRPr kumimoji="1" lang="ja-JP" altLang="en-US" dirty="0">
              <a:latin typeface="+mn-ea"/>
              <a:cs typeface="ヒラギノ丸ゴ Pro W4"/>
            </a:endParaRPr>
          </a:p>
        </p:txBody>
      </p:sp>
      <p:sp>
        <p:nvSpPr>
          <p:cNvPr id="7" name="テキスト ボックス 6"/>
          <p:cNvSpPr txBox="1"/>
          <p:nvPr/>
        </p:nvSpPr>
        <p:spPr>
          <a:xfrm>
            <a:off x="474086" y="293822"/>
            <a:ext cx="6019597" cy="461665"/>
          </a:xfrm>
          <a:prstGeom prst="rect">
            <a:avLst/>
          </a:prstGeom>
          <a:noFill/>
        </p:spPr>
        <p:txBody>
          <a:bodyPr wrap="none" rtlCol="0">
            <a:spAutoFit/>
          </a:bodyPr>
          <a:lstStyle/>
          <a:p>
            <a:r>
              <a:rPr kumimoji="1" lang="ja-JP" altLang="en-US" sz="2400" dirty="0" smtClean="0"/>
              <a:t>宇宙と、人類の多様性、グロテスクな未来</a:t>
            </a:r>
            <a:endParaRPr kumimoji="1" lang="ja-JP" altLang="en-US" sz="2400" dirty="0"/>
          </a:p>
        </p:txBody>
      </p:sp>
    </p:spTree>
    <p:extLst>
      <p:ext uri="{BB962C8B-B14F-4D97-AF65-F5344CB8AC3E}">
        <p14:creationId xmlns:p14="http://schemas.microsoft.com/office/powerpoint/2010/main" val="2435718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mars-moon_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4966" cy="6858000"/>
          </a:xfrm>
          <a:prstGeom prst="rect">
            <a:avLst/>
          </a:prstGeom>
        </p:spPr>
      </p:pic>
      <p:sp>
        <p:nvSpPr>
          <p:cNvPr id="2" name="タイトル 1"/>
          <p:cNvSpPr>
            <a:spLocks noGrp="1"/>
          </p:cNvSpPr>
          <p:nvPr>
            <p:ph type="title"/>
          </p:nvPr>
        </p:nvSpPr>
        <p:spPr>
          <a:xfrm>
            <a:off x="457200" y="130338"/>
            <a:ext cx="8229600" cy="1143000"/>
          </a:xfrm>
        </p:spPr>
        <p:txBody>
          <a:bodyPr>
            <a:normAutofit/>
          </a:bodyPr>
          <a:lstStyle/>
          <a:p>
            <a:pPr algn="l"/>
            <a:r>
              <a:rPr lang="en-US" altLang="ja-JP" sz="1600" dirty="0" smtClean="0">
                <a:solidFill>
                  <a:srgbClr val="FFFFFF"/>
                </a:solidFill>
              </a:rPr>
              <a:t>『</a:t>
            </a:r>
            <a:r>
              <a:rPr lang="ja-JP" altLang="en-US" sz="1600" dirty="0" smtClean="0">
                <a:solidFill>
                  <a:srgbClr val="FFFFFF"/>
                </a:solidFill>
              </a:rPr>
              <a:t>私</a:t>
            </a:r>
            <a:r>
              <a:rPr lang="ja-JP" altLang="en-US" sz="1600" dirty="0">
                <a:solidFill>
                  <a:srgbClr val="FFFFFF"/>
                </a:solidFill>
              </a:rPr>
              <a:t>なんかは、自分の一生については自然が破壊されていくのを悲しんだりしている。けれども人間の一生を考えたらサイボーグでもなんでもいいから、もっと発展してほしいという気持になる</a:t>
            </a:r>
            <a:r>
              <a:rPr lang="ja-JP" altLang="en-US" sz="1600" dirty="0" smtClean="0">
                <a:solidFill>
                  <a:srgbClr val="FFFFFF"/>
                </a:solidFill>
              </a:rPr>
              <a:t>ね</a:t>
            </a:r>
            <a:r>
              <a:rPr lang="en-US" altLang="ja-JP" sz="1600" dirty="0" smtClean="0">
                <a:solidFill>
                  <a:srgbClr val="FFFFFF"/>
                </a:solidFill>
              </a:rPr>
              <a:t>』</a:t>
            </a:r>
            <a:r>
              <a:rPr lang="ja-JP" altLang="en-US" sz="1600" dirty="0" smtClean="0">
                <a:solidFill>
                  <a:srgbClr val="FFFFFF"/>
                </a:solidFill>
              </a:rPr>
              <a:t>（今西錦司）</a:t>
            </a:r>
            <a:endParaRPr kumimoji="1" lang="ja-JP" altLang="en-US" sz="1600" dirty="0">
              <a:solidFill>
                <a:srgbClr val="FFFFFF"/>
              </a:solidFill>
            </a:endParaRPr>
          </a:p>
        </p:txBody>
      </p:sp>
    </p:spTree>
    <p:extLst>
      <p:ext uri="{BB962C8B-B14F-4D97-AF65-F5344CB8AC3E}">
        <p14:creationId xmlns:p14="http://schemas.microsoft.com/office/powerpoint/2010/main" val="348939560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660549" y="508037"/>
            <a:ext cx="3799939" cy="1802256"/>
          </a:xfrm>
          <a:prstGeom prst="rect">
            <a:avLst/>
          </a:prstGeom>
        </p:spPr>
      </p:pic>
      <p:pic>
        <p:nvPicPr>
          <p:cNvPr id="5" name="図 4"/>
          <p:cNvPicPr>
            <a:picLocks noChangeAspect="1"/>
          </p:cNvPicPr>
          <p:nvPr/>
        </p:nvPicPr>
        <p:blipFill>
          <a:blip r:embed="rId3"/>
          <a:stretch>
            <a:fillRect/>
          </a:stretch>
        </p:blipFill>
        <p:spPr>
          <a:xfrm>
            <a:off x="776749" y="2811988"/>
            <a:ext cx="7910051" cy="3216755"/>
          </a:xfrm>
          <a:prstGeom prst="rect">
            <a:avLst/>
          </a:prstGeom>
        </p:spPr>
      </p:pic>
      <p:sp>
        <p:nvSpPr>
          <p:cNvPr id="6" name="テキスト ボックス 5"/>
          <p:cNvSpPr txBox="1"/>
          <p:nvPr/>
        </p:nvSpPr>
        <p:spPr>
          <a:xfrm>
            <a:off x="5186263" y="997802"/>
            <a:ext cx="3173946" cy="369332"/>
          </a:xfrm>
          <a:prstGeom prst="rect">
            <a:avLst/>
          </a:prstGeom>
          <a:noFill/>
        </p:spPr>
        <p:txBody>
          <a:bodyPr wrap="none" rtlCol="0">
            <a:spAutoFit/>
          </a:bodyPr>
          <a:lstStyle/>
          <a:p>
            <a:r>
              <a:rPr kumimoji="1" lang="ja-JP" altLang="en-US" dirty="0" smtClean="0"/>
              <a:t>グロテスクな多様性への希望</a:t>
            </a:r>
            <a:endParaRPr kumimoji="1" lang="ja-JP" altLang="en-US" dirty="0"/>
          </a:p>
        </p:txBody>
      </p:sp>
    </p:spTree>
    <p:extLst>
      <p:ext uri="{BB962C8B-B14F-4D97-AF65-F5344CB8AC3E}">
        <p14:creationId xmlns:p14="http://schemas.microsoft.com/office/powerpoint/2010/main" val="256121798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s-2004-27-a-1024_wallpa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テキスト ボックス 4"/>
          <p:cNvSpPr txBox="1"/>
          <p:nvPr/>
        </p:nvSpPr>
        <p:spPr>
          <a:xfrm>
            <a:off x="457200" y="221733"/>
            <a:ext cx="3630994" cy="369332"/>
          </a:xfrm>
          <a:prstGeom prst="rect">
            <a:avLst/>
          </a:prstGeom>
          <a:noFill/>
        </p:spPr>
        <p:txBody>
          <a:bodyPr wrap="none" rtlCol="0">
            <a:spAutoFit/>
          </a:bodyPr>
          <a:lstStyle/>
          <a:p>
            <a:r>
              <a:rPr kumimoji="1" lang="ja-JP" altLang="en-US" dirty="0" smtClean="0"/>
              <a:t>そのずっと先はどうなるのだろう</a:t>
            </a:r>
            <a:endParaRPr kumimoji="1" lang="ja-JP" altLang="en-US" dirty="0"/>
          </a:p>
        </p:txBody>
      </p:sp>
    </p:spTree>
    <p:extLst>
      <p:ext uri="{BB962C8B-B14F-4D97-AF65-F5344CB8AC3E}">
        <p14:creationId xmlns:p14="http://schemas.microsoft.com/office/powerpoint/2010/main" val="105908162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temperature.jpg"/>
          <p:cNvPicPr>
            <a:picLocks noChangeAspect="1"/>
          </p:cNvPicPr>
          <p:nvPr/>
        </p:nvPicPr>
        <p:blipFill>
          <a:blip r:embed="rId3"/>
          <a:stretch>
            <a:fillRect/>
          </a:stretch>
        </p:blipFill>
        <p:spPr>
          <a:xfrm>
            <a:off x="125879" y="1083600"/>
            <a:ext cx="9030531" cy="2395131"/>
          </a:xfrm>
          <a:prstGeom prst="rect">
            <a:avLst/>
          </a:prstGeom>
        </p:spPr>
      </p:pic>
      <p:sp>
        <p:nvSpPr>
          <p:cNvPr id="2" name="タイトル 1"/>
          <p:cNvSpPr>
            <a:spLocks noGrp="1"/>
          </p:cNvSpPr>
          <p:nvPr>
            <p:ph type="title"/>
          </p:nvPr>
        </p:nvSpPr>
        <p:spPr>
          <a:xfrm>
            <a:off x="499065" y="174888"/>
            <a:ext cx="8229600" cy="1143000"/>
          </a:xfrm>
        </p:spPr>
        <p:txBody>
          <a:bodyPr>
            <a:normAutofit/>
          </a:bodyPr>
          <a:lstStyle/>
          <a:p>
            <a:r>
              <a:rPr lang="ja-JP" altLang="en-US" sz="3600" dirty="0" smtClean="0">
                <a:latin typeface="ヒラギノ丸ゴ Pro W4"/>
                <a:ea typeface="ヒラギノ丸ゴ Pro W4"/>
                <a:cs typeface="ヒラギノ丸ゴ Pro W4"/>
              </a:rPr>
              <a:t>気候変動</a:t>
            </a:r>
            <a:endParaRPr lang="ja-JP" altLang="en-US" sz="3600" dirty="0">
              <a:latin typeface="ヒラギノ丸ゴ Pro W4"/>
              <a:ea typeface="ヒラギノ丸ゴ Pro W4"/>
              <a:cs typeface="ヒラギノ丸ゴ Pro W4"/>
            </a:endParaRPr>
          </a:p>
        </p:txBody>
      </p:sp>
      <p:sp>
        <p:nvSpPr>
          <p:cNvPr id="6" name="テキスト ボックス 5"/>
          <p:cNvSpPr txBox="1"/>
          <p:nvPr/>
        </p:nvSpPr>
        <p:spPr>
          <a:xfrm>
            <a:off x="1671046" y="1273543"/>
            <a:ext cx="466794" cy="400110"/>
          </a:xfrm>
          <a:prstGeom prst="rect">
            <a:avLst/>
          </a:prstGeom>
          <a:solidFill>
            <a:schemeClr val="tx1"/>
          </a:solidFill>
          <a:ln>
            <a:solidFill>
              <a:srgbClr val="FFFFFF"/>
            </a:solidFill>
          </a:ln>
        </p:spPr>
        <p:txBody>
          <a:bodyPr wrap="none" rtlCol="0">
            <a:spAutoFit/>
          </a:bodyPr>
          <a:lstStyle/>
          <a:p>
            <a:r>
              <a:rPr lang="ja-JP" altLang="en-US" sz="2000" dirty="0" smtClean="0">
                <a:solidFill>
                  <a:srgbClr val="0000FF"/>
                </a:solidFill>
              </a:rPr>
              <a:t>寒</a:t>
            </a:r>
            <a:endParaRPr kumimoji="1" lang="ja-JP" altLang="en-US" sz="2000" dirty="0">
              <a:solidFill>
                <a:srgbClr val="0000FF"/>
              </a:solidFill>
            </a:endParaRPr>
          </a:p>
        </p:txBody>
      </p:sp>
      <p:sp>
        <p:nvSpPr>
          <p:cNvPr id="7" name="テキスト ボックス 6"/>
          <p:cNvSpPr txBox="1"/>
          <p:nvPr/>
        </p:nvSpPr>
        <p:spPr>
          <a:xfrm>
            <a:off x="2548028" y="1069434"/>
            <a:ext cx="441146" cy="400110"/>
          </a:xfrm>
          <a:prstGeom prst="rect">
            <a:avLst/>
          </a:prstGeom>
          <a:solidFill>
            <a:srgbClr val="FFFFFF"/>
          </a:solidFill>
          <a:ln>
            <a:solidFill>
              <a:srgbClr val="FFFFFF"/>
            </a:solidFill>
          </a:ln>
        </p:spPr>
        <p:txBody>
          <a:bodyPr wrap="none" rtlCol="0">
            <a:spAutoFit/>
          </a:bodyPr>
          <a:lstStyle/>
          <a:p>
            <a:r>
              <a:rPr lang="ja-JP" altLang="en-US" sz="2000" dirty="0" smtClean="0">
                <a:solidFill>
                  <a:srgbClr val="FF0000"/>
                </a:solidFill>
              </a:rPr>
              <a:t>暖</a:t>
            </a:r>
            <a:endParaRPr kumimoji="1" lang="ja-JP" altLang="en-US" sz="2000" dirty="0">
              <a:solidFill>
                <a:srgbClr val="FF0000"/>
              </a:solidFill>
            </a:endParaRPr>
          </a:p>
        </p:txBody>
      </p:sp>
      <p:grpSp>
        <p:nvGrpSpPr>
          <p:cNvPr id="3" name="図形グループ 26"/>
          <p:cNvGrpSpPr/>
          <p:nvPr/>
        </p:nvGrpSpPr>
        <p:grpSpPr>
          <a:xfrm>
            <a:off x="3281369" y="2076833"/>
            <a:ext cx="5862631" cy="5060713"/>
            <a:chOff x="2841415" y="2015637"/>
            <a:chExt cx="6355402" cy="5060713"/>
          </a:xfrm>
        </p:grpSpPr>
        <p:pic>
          <p:nvPicPr>
            <p:cNvPr id="16" name="図 15"/>
            <p:cNvPicPr>
              <a:picLocks noChangeAspect="1"/>
            </p:cNvPicPr>
            <p:nvPr/>
          </p:nvPicPr>
          <p:blipFill>
            <a:blip r:embed="rId4"/>
            <a:stretch>
              <a:fillRect/>
            </a:stretch>
          </p:blipFill>
          <p:spPr>
            <a:xfrm>
              <a:off x="2841415" y="3846551"/>
              <a:ext cx="5493998" cy="2611080"/>
            </a:xfrm>
            <a:prstGeom prst="rect">
              <a:avLst/>
            </a:prstGeom>
          </p:spPr>
        </p:pic>
        <p:sp>
          <p:nvSpPr>
            <p:cNvPr id="17" name="テキスト ボックス 16"/>
            <p:cNvSpPr txBox="1"/>
            <p:nvPr/>
          </p:nvSpPr>
          <p:spPr>
            <a:xfrm>
              <a:off x="8086249" y="6430019"/>
              <a:ext cx="415498" cy="646331"/>
            </a:xfrm>
            <a:prstGeom prst="rect">
              <a:avLst/>
            </a:prstGeom>
            <a:noFill/>
          </p:spPr>
          <p:txBody>
            <a:bodyPr wrap="square" rtlCol="0">
              <a:spAutoFit/>
            </a:bodyPr>
            <a:lstStyle/>
            <a:p>
              <a:r>
                <a:rPr kumimoji="1" lang="ja-JP" altLang="en-US" dirty="0" smtClean="0"/>
                <a:t>今</a:t>
              </a:r>
              <a:endParaRPr kumimoji="1" lang="ja-JP" altLang="en-US" dirty="0"/>
            </a:p>
          </p:txBody>
        </p:sp>
        <p:sp>
          <p:nvSpPr>
            <p:cNvPr id="18" name="テキスト ボックス 17"/>
            <p:cNvSpPr txBox="1"/>
            <p:nvPr/>
          </p:nvSpPr>
          <p:spPr>
            <a:xfrm>
              <a:off x="3943042" y="6355801"/>
              <a:ext cx="1893141" cy="369332"/>
            </a:xfrm>
            <a:prstGeom prst="rect">
              <a:avLst/>
            </a:prstGeom>
            <a:noFill/>
          </p:spPr>
          <p:txBody>
            <a:bodyPr wrap="square" rtlCol="0">
              <a:spAutoFit/>
            </a:bodyPr>
            <a:lstStyle/>
            <a:p>
              <a:r>
                <a:rPr lang="en-US" altLang="ja-JP" dirty="0" smtClean="0"/>
                <a:t>1000</a:t>
              </a:r>
              <a:r>
                <a:rPr lang="ja-JP" altLang="en-US" dirty="0" smtClean="0"/>
                <a:t>年前</a:t>
              </a:r>
              <a:endParaRPr kumimoji="1" lang="ja-JP" altLang="en-US" dirty="0"/>
            </a:p>
          </p:txBody>
        </p:sp>
        <p:sp>
          <p:nvSpPr>
            <p:cNvPr id="20" name="テキスト ボックス 19"/>
            <p:cNvSpPr txBox="1"/>
            <p:nvPr/>
          </p:nvSpPr>
          <p:spPr>
            <a:xfrm>
              <a:off x="8087597" y="3909558"/>
              <a:ext cx="1109220" cy="2031325"/>
            </a:xfrm>
            <a:prstGeom prst="rect">
              <a:avLst/>
            </a:prstGeom>
            <a:solidFill>
              <a:srgbClr val="FFFFFF"/>
            </a:solidFill>
          </p:spPr>
          <p:txBody>
            <a:bodyPr wrap="square" rtlCol="0">
              <a:spAutoFit/>
            </a:bodyPr>
            <a:lstStyle/>
            <a:p>
              <a:r>
                <a:rPr kumimoji="1" lang="en-US" altLang="ja-JP" dirty="0" smtClean="0"/>
                <a:t>+0.5℃</a:t>
              </a:r>
            </a:p>
            <a:p>
              <a:endParaRPr kumimoji="1" lang="en-US" altLang="ja-JP" dirty="0" smtClean="0"/>
            </a:p>
            <a:p>
              <a:r>
                <a:rPr kumimoji="1" lang="en-US" altLang="ja-JP" dirty="0" smtClean="0"/>
                <a:t>±</a:t>
              </a:r>
              <a:r>
                <a:rPr lang="en-US" altLang="ja-JP" dirty="0" smtClean="0"/>
                <a:t>0</a:t>
              </a:r>
              <a:r>
                <a:rPr kumimoji="1" lang="en-US" altLang="ja-JP" dirty="0" smtClean="0"/>
                <a:t>℃</a:t>
              </a:r>
            </a:p>
            <a:p>
              <a:endParaRPr lang="en-US" altLang="ja-JP" dirty="0" smtClean="0"/>
            </a:p>
            <a:p>
              <a:endParaRPr kumimoji="1" lang="en-US" altLang="ja-JP" dirty="0" smtClean="0"/>
            </a:p>
            <a:p>
              <a:endParaRPr lang="en-US" altLang="ja-JP" dirty="0" smtClean="0"/>
            </a:p>
            <a:p>
              <a:r>
                <a:rPr kumimoji="1" lang="en-US" altLang="ja-JP" dirty="0" smtClean="0"/>
                <a:t>-1℃</a:t>
              </a:r>
              <a:endParaRPr kumimoji="1" lang="ja-JP" altLang="en-US" dirty="0"/>
            </a:p>
          </p:txBody>
        </p:sp>
        <p:sp>
          <p:nvSpPr>
            <p:cNvPr id="21" name="正方形/長方形 20"/>
            <p:cNvSpPr/>
            <p:nvPr/>
          </p:nvSpPr>
          <p:spPr>
            <a:xfrm>
              <a:off x="8501747" y="3189125"/>
              <a:ext cx="408574" cy="28960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3" name="直線コネクタ 22"/>
            <p:cNvCxnSpPr/>
            <p:nvPr/>
          </p:nvCxnSpPr>
          <p:spPr>
            <a:xfrm rot="10800000" flipV="1">
              <a:off x="3311972" y="2015637"/>
              <a:ext cx="5374829" cy="1830913"/>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rot="5400000">
              <a:off x="7475669" y="2635419"/>
              <a:ext cx="1830914" cy="591349"/>
            </a:xfrm>
            <a:prstGeom prst="line">
              <a:avLst/>
            </a:prstGeom>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6880910" y="4114110"/>
              <a:ext cx="1164534" cy="646331"/>
            </a:xfrm>
            <a:prstGeom prst="rect">
              <a:avLst/>
            </a:prstGeom>
            <a:noFill/>
          </p:spPr>
          <p:txBody>
            <a:bodyPr wrap="square" rtlCol="0">
              <a:spAutoFit/>
            </a:bodyPr>
            <a:lstStyle/>
            <a:p>
              <a:r>
                <a:rPr kumimoji="1" lang="ja-JP" altLang="en-US" dirty="0" smtClean="0">
                  <a:solidFill>
                    <a:srgbClr val="FF0000"/>
                  </a:solidFill>
                </a:rPr>
                <a:t>最近の温暖化</a:t>
              </a:r>
              <a:endParaRPr kumimoji="1" lang="ja-JP" altLang="en-US" dirty="0">
                <a:solidFill>
                  <a:srgbClr val="FF0000"/>
                </a:solidFill>
              </a:endParaRPr>
            </a:p>
          </p:txBody>
        </p:sp>
      </p:grpSp>
      <p:sp>
        <p:nvSpPr>
          <p:cNvPr id="22" name="テキスト ボックス 21"/>
          <p:cNvSpPr txBox="1"/>
          <p:nvPr/>
        </p:nvSpPr>
        <p:spPr>
          <a:xfrm>
            <a:off x="61204" y="3984330"/>
            <a:ext cx="3220165" cy="1477328"/>
          </a:xfrm>
          <a:prstGeom prst="rect">
            <a:avLst/>
          </a:prstGeom>
          <a:noFill/>
        </p:spPr>
        <p:txBody>
          <a:bodyPr wrap="square" rtlCol="0">
            <a:spAutoFit/>
          </a:bodyPr>
          <a:lstStyle/>
          <a:p>
            <a:r>
              <a:rPr kumimoji="1" lang="ja-JP" altLang="en-US" dirty="0" smtClean="0"/>
              <a:t>今</a:t>
            </a:r>
            <a:r>
              <a:rPr lang="ja-JP" altLang="en-US" dirty="0" smtClean="0"/>
              <a:t>の地球氷河期の中で比較的暖かい「間氷期」</a:t>
            </a:r>
            <a:endParaRPr kumimoji="1" lang="en-US" altLang="ja-JP" dirty="0" smtClean="0"/>
          </a:p>
          <a:p>
            <a:endParaRPr kumimoji="1" lang="en-US" altLang="ja-JP" dirty="0" smtClean="0"/>
          </a:p>
          <a:p>
            <a:r>
              <a:rPr lang="ja-JP" altLang="en-US" dirty="0" smtClean="0"/>
              <a:t>恐竜がいたころは今よりずっとあたたかかった</a:t>
            </a:r>
            <a:endParaRPr lang="en-US" altLang="ja-JP" dirty="0" smtClean="0"/>
          </a:p>
        </p:txBody>
      </p:sp>
    </p:spTree>
    <p:extLst>
      <p:ext uri="{BB962C8B-B14F-4D97-AF65-F5344CB8AC3E}">
        <p14:creationId xmlns:p14="http://schemas.microsoft.com/office/powerpoint/2010/main" val="36987265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18942"/>
            <a:ext cx="8229600" cy="1143000"/>
          </a:xfrm>
        </p:spPr>
        <p:txBody>
          <a:bodyPr>
            <a:normAutofit/>
          </a:bodyPr>
          <a:lstStyle/>
          <a:p>
            <a:r>
              <a:rPr lang="ja-JP" altLang="en-US" sz="3200" dirty="0" smtClean="0">
                <a:latin typeface="ヒラギノ丸ゴ Pro W4"/>
                <a:ea typeface="ヒラギノ丸ゴ Pro W4"/>
                <a:cs typeface="ヒラギノ丸ゴ Pro W4"/>
              </a:rPr>
              <a:t>地形</a:t>
            </a:r>
            <a:r>
              <a:rPr lang="ja-JP" altLang="en-US" sz="3200" dirty="0" smtClean="0">
                <a:latin typeface="ヒラギノ丸ゴ Pro W4"/>
                <a:ea typeface="ヒラギノ丸ゴ Pro W4"/>
                <a:cs typeface="ヒラギノ丸ゴ Pro W4"/>
              </a:rPr>
              <a:t>の</a:t>
            </a:r>
            <a:r>
              <a:rPr lang="ja-JP" altLang="en-US" sz="3200" dirty="0" smtClean="0">
                <a:latin typeface="ヒラギノ丸ゴ Pro W4"/>
                <a:ea typeface="ヒラギノ丸ゴ Pro W4"/>
                <a:cs typeface="ヒラギノ丸ゴ Pro W4"/>
              </a:rPr>
              <a:t>変動</a:t>
            </a:r>
            <a:endParaRPr lang="ja-JP" altLang="en-US" sz="3200" dirty="0">
              <a:latin typeface="ヒラギノ丸ゴ Pro W4"/>
              <a:ea typeface="ヒラギノ丸ゴ Pro W4"/>
              <a:cs typeface="ヒラギノ丸ゴ Pro W4"/>
            </a:endParaRPr>
          </a:p>
        </p:txBody>
      </p:sp>
      <p:sp>
        <p:nvSpPr>
          <p:cNvPr id="5" name="テキスト ボックス 4"/>
          <p:cNvSpPr txBox="1"/>
          <p:nvPr/>
        </p:nvSpPr>
        <p:spPr>
          <a:xfrm>
            <a:off x="654933" y="5687625"/>
            <a:ext cx="8302785" cy="1015663"/>
          </a:xfrm>
          <a:prstGeom prst="rect">
            <a:avLst/>
          </a:prstGeom>
          <a:noFill/>
        </p:spPr>
        <p:txBody>
          <a:bodyPr wrap="none" rtlCol="0">
            <a:spAutoFit/>
          </a:bodyPr>
          <a:lstStyle/>
          <a:p>
            <a:r>
              <a:rPr kumimoji="1" lang="en-US" altLang="ja-JP" sz="2000" dirty="0" smtClean="0">
                <a:latin typeface="ヒラギノ丸ゴ Pro W4"/>
                <a:ea typeface="ヒラギノ丸ゴ Pro W4"/>
                <a:cs typeface="ヒラギノ丸ゴ Pro W4"/>
              </a:rPr>
              <a:t>2</a:t>
            </a:r>
            <a:r>
              <a:rPr kumimoji="1" lang="ja-JP" altLang="en-US" sz="2000" dirty="0" smtClean="0">
                <a:latin typeface="ヒラギノ丸ゴ Pro W4"/>
                <a:ea typeface="ヒラギノ丸ゴ Pro W4"/>
                <a:cs typeface="ヒラギノ丸ゴ Pro W4"/>
              </a:rPr>
              <a:t>億年前、地球の大陸は「パンゲア」というひとつの巨大大陸だった。</a:t>
            </a:r>
            <a:endParaRPr kumimoji="1" lang="en-US" altLang="ja-JP" sz="2000" dirty="0" smtClean="0">
              <a:latin typeface="ヒラギノ丸ゴ Pro W4"/>
              <a:ea typeface="ヒラギノ丸ゴ Pro W4"/>
              <a:cs typeface="ヒラギノ丸ゴ Pro W4"/>
            </a:endParaRPr>
          </a:p>
          <a:p>
            <a:endParaRPr lang="en-US" altLang="ja-JP" sz="2000" dirty="0" smtClean="0">
              <a:latin typeface="ヒラギノ丸ゴ Pro W4"/>
              <a:ea typeface="ヒラギノ丸ゴ Pro W4"/>
              <a:cs typeface="ヒラギノ丸ゴ Pro W4"/>
            </a:endParaRPr>
          </a:p>
          <a:p>
            <a:r>
              <a:rPr kumimoji="1" lang="ja-JP" altLang="en-US" sz="2000" dirty="0" smtClean="0">
                <a:latin typeface="ヒラギノ丸ゴ Pro W4"/>
                <a:ea typeface="ヒラギノ丸ゴ Pro W4"/>
                <a:cs typeface="ヒラギノ丸ゴ Pro W4"/>
              </a:rPr>
              <a:t>これから</a:t>
            </a:r>
            <a:r>
              <a:rPr lang="ja-JP" altLang="en-US" sz="2000" dirty="0" smtClean="0">
                <a:latin typeface="ヒラギノ丸ゴ Pro W4"/>
                <a:ea typeface="ヒラギノ丸ゴ Pro W4"/>
                <a:cs typeface="ヒラギノ丸ゴ Pro W4"/>
              </a:rPr>
              <a:t>も</a:t>
            </a:r>
            <a:r>
              <a:rPr lang="en-US" altLang="ja-JP" sz="2000" dirty="0" smtClean="0">
                <a:latin typeface="ヒラギノ丸ゴ Pro W4"/>
                <a:ea typeface="ヒラギノ丸ゴ Pro W4"/>
                <a:cs typeface="ヒラギノ丸ゴ Pro W4"/>
              </a:rPr>
              <a:t>2</a:t>
            </a:r>
            <a:r>
              <a:rPr lang="ja-JP" altLang="en-US" sz="2000" dirty="0" smtClean="0">
                <a:latin typeface="ヒラギノ丸ゴ Pro W4"/>
                <a:ea typeface="ヒラギノ丸ゴ Pro W4"/>
                <a:cs typeface="ヒラギノ丸ゴ Pro W4"/>
              </a:rPr>
              <a:t>億年ごとに、地球の大陸はくっついたりはなれたりする。</a:t>
            </a:r>
            <a:endParaRPr kumimoji="1" lang="en-US" altLang="ja-JP" sz="2000" dirty="0" smtClean="0">
              <a:latin typeface="ヒラギノ丸ゴ Pro W4"/>
              <a:ea typeface="ヒラギノ丸ゴ Pro W4"/>
              <a:cs typeface="ヒラギノ丸ゴ Pro W4"/>
            </a:endParaRPr>
          </a:p>
        </p:txBody>
      </p:sp>
      <p:pic>
        <p:nvPicPr>
          <p:cNvPr id="6" name="Pangea2.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2999"/>
            <a:ext cx="5746044" cy="4309533"/>
          </a:xfrm>
          <a:prstGeom prst="rect">
            <a:avLst/>
          </a:prstGeom>
        </p:spPr>
      </p:pic>
    </p:spTree>
    <p:extLst>
      <p:ext uri="{BB962C8B-B14F-4D97-AF65-F5344CB8AC3E}">
        <p14:creationId xmlns:p14="http://schemas.microsoft.com/office/powerpoint/2010/main" val="1480481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6518" y="266700"/>
            <a:ext cx="8229600" cy="1143000"/>
          </a:xfrm>
        </p:spPr>
        <p:txBody>
          <a:bodyPr>
            <a:normAutofit/>
          </a:bodyPr>
          <a:lstStyle/>
          <a:p>
            <a:r>
              <a:rPr lang="ja-JP" altLang="en-US" sz="3200" dirty="0" smtClean="0"/>
              <a:t>星も動いている</a:t>
            </a:r>
            <a:endParaRPr lang="ja-JP" altLang="en-US" sz="3200" dirty="0"/>
          </a:p>
        </p:txBody>
      </p:sp>
      <p:pic>
        <p:nvPicPr>
          <p:cNvPr id="5" name="図 4"/>
          <p:cNvPicPr>
            <a:picLocks noChangeAspect="1"/>
          </p:cNvPicPr>
          <p:nvPr/>
        </p:nvPicPr>
        <p:blipFill>
          <a:blip r:embed="rId2"/>
          <a:stretch>
            <a:fillRect/>
          </a:stretch>
        </p:blipFill>
        <p:spPr>
          <a:xfrm>
            <a:off x="890278" y="2330270"/>
            <a:ext cx="3106000" cy="2053411"/>
          </a:xfrm>
          <a:prstGeom prst="rect">
            <a:avLst/>
          </a:prstGeom>
        </p:spPr>
      </p:pic>
      <p:pic>
        <p:nvPicPr>
          <p:cNvPr id="6" name="図 5"/>
          <p:cNvPicPr>
            <a:picLocks noChangeAspect="1"/>
          </p:cNvPicPr>
          <p:nvPr/>
        </p:nvPicPr>
        <p:blipFill>
          <a:blip r:embed="rId3"/>
          <a:stretch>
            <a:fillRect/>
          </a:stretch>
        </p:blipFill>
        <p:spPr>
          <a:xfrm>
            <a:off x="5107484" y="2303571"/>
            <a:ext cx="3219347" cy="2152260"/>
          </a:xfrm>
          <a:prstGeom prst="rect">
            <a:avLst/>
          </a:prstGeom>
        </p:spPr>
      </p:pic>
      <p:sp>
        <p:nvSpPr>
          <p:cNvPr id="7" name="テキスト ボックス 6"/>
          <p:cNvSpPr txBox="1"/>
          <p:nvPr/>
        </p:nvSpPr>
        <p:spPr>
          <a:xfrm>
            <a:off x="4892560" y="6211669"/>
            <a:ext cx="3393177" cy="584776"/>
          </a:xfrm>
          <a:prstGeom prst="rect">
            <a:avLst/>
          </a:prstGeom>
          <a:noFill/>
        </p:spPr>
        <p:txBody>
          <a:bodyPr wrap="none" rtlCol="0">
            <a:spAutoFit/>
          </a:bodyPr>
          <a:lstStyle/>
          <a:p>
            <a:r>
              <a:rPr lang="ja-JP" altLang="en-US" sz="1600" dirty="0" smtClean="0"/>
              <a:t>京都情報大学院大学・作花一志</a:t>
            </a:r>
            <a:endParaRPr lang="en-US" altLang="ja-JP" sz="1600" dirty="0" smtClean="0"/>
          </a:p>
          <a:p>
            <a:r>
              <a:rPr lang="en-US" altLang="ja-JP" sz="1600" dirty="0" smtClean="0"/>
              <a:t>http://www.kcg.ac.jp/acm/a1014.html</a:t>
            </a:r>
            <a:endParaRPr kumimoji="1" lang="ja-JP" altLang="en-US" sz="1600" dirty="0"/>
          </a:p>
        </p:txBody>
      </p:sp>
      <p:sp>
        <p:nvSpPr>
          <p:cNvPr id="8" name="テキスト ボックス 7"/>
          <p:cNvSpPr txBox="1"/>
          <p:nvPr/>
        </p:nvSpPr>
        <p:spPr>
          <a:xfrm>
            <a:off x="890278" y="1893828"/>
            <a:ext cx="1569660" cy="369332"/>
          </a:xfrm>
          <a:prstGeom prst="rect">
            <a:avLst/>
          </a:prstGeom>
          <a:noFill/>
        </p:spPr>
        <p:txBody>
          <a:bodyPr wrap="none" rtlCol="0">
            <a:spAutoFit/>
          </a:bodyPr>
          <a:lstStyle/>
          <a:p>
            <a:r>
              <a:rPr kumimoji="1" lang="ja-JP" altLang="en-US" dirty="0" smtClean="0"/>
              <a:t>今の北斗七星</a:t>
            </a:r>
            <a:endParaRPr kumimoji="1" lang="ja-JP" altLang="en-US" dirty="0"/>
          </a:p>
        </p:txBody>
      </p:sp>
      <p:sp>
        <p:nvSpPr>
          <p:cNvPr id="9" name="テキスト ボックス 8"/>
          <p:cNvSpPr txBox="1"/>
          <p:nvPr/>
        </p:nvSpPr>
        <p:spPr>
          <a:xfrm>
            <a:off x="5747265" y="1934239"/>
            <a:ext cx="2148320" cy="369332"/>
          </a:xfrm>
          <a:prstGeom prst="rect">
            <a:avLst/>
          </a:prstGeom>
          <a:noFill/>
        </p:spPr>
        <p:txBody>
          <a:bodyPr wrap="none" rtlCol="0">
            <a:spAutoFit/>
          </a:bodyPr>
          <a:lstStyle/>
          <a:p>
            <a:r>
              <a:rPr lang="en-US" altLang="ja-JP" dirty="0" smtClean="0"/>
              <a:t>5</a:t>
            </a:r>
            <a:r>
              <a:rPr lang="ja-JP" altLang="en-US" dirty="0" smtClean="0"/>
              <a:t>万年後の</a:t>
            </a:r>
            <a:r>
              <a:rPr kumimoji="1" lang="ja-JP" altLang="en-US" dirty="0" smtClean="0"/>
              <a:t>北斗七星</a:t>
            </a:r>
            <a:endParaRPr kumimoji="1" lang="ja-JP" altLang="en-US" dirty="0"/>
          </a:p>
        </p:txBody>
      </p:sp>
      <p:sp>
        <p:nvSpPr>
          <p:cNvPr id="12" name="テキスト ボックス 11"/>
          <p:cNvSpPr txBox="1"/>
          <p:nvPr/>
        </p:nvSpPr>
        <p:spPr>
          <a:xfrm>
            <a:off x="286518" y="5140113"/>
            <a:ext cx="8374881" cy="707886"/>
          </a:xfrm>
          <a:prstGeom prst="rect">
            <a:avLst/>
          </a:prstGeom>
          <a:noFill/>
        </p:spPr>
        <p:txBody>
          <a:bodyPr wrap="square" rtlCol="0">
            <a:spAutoFit/>
          </a:bodyPr>
          <a:lstStyle/>
          <a:p>
            <a:r>
              <a:rPr lang="ja-JP" altLang="en-US" sz="2000" dirty="0" smtClean="0"/>
              <a:t>ベガ（織女星）とアルタイル（彦星）の間の距離は、今１５．３光年。</a:t>
            </a:r>
            <a:endParaRPr lang="en-US" altLang="ja-JP" sz="2000" dirty="0" smtClean="0"/>
          </a:p>
          <a:p>
            <a:r>
              <a:rPr lang="ja-JP" altLang="en-US" sz="2000" dirty="0" smtClean="0"/>
              <a:t>７万年後に１５．０光年まで近づき、その後はずーっとにはなれてゆく。</a:t>
            </a:r>
            <a:endParaRPr lang="en-US" altLang="ja-JP" sz="2000" dirty="0" smtClean="0"/>
          </a:p>
        </p:txBody>
      </p:sp>
    </p:spTree>
    <p:extLst>
      <p:ext uri="{BB962C8B-B14F-4D97-AF65-F5344CB8AC3E}">
        <p14:creationId xmlns:p14="http://schemas.microsoft.com/office/powerpoint/2010/main" val="84298910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pic>
        <p:nvPicPr>
          <p:cNvPr id="4" name="図 3" descr="スナップショット 2010-07-23 17-37-53.tiff"/>
          <p:cNvPicPr>
            <a:picLocks noChangeAspect="1"/>
          </p:cNvPicPr>
          <p:nvPr/>
        </p:nvPicPr>
        <p:blipFill>
          <a:blip r:embed="rId2"/>
          <a:stretch>
            <a:fillRect/>
          </a:stretch>
        </p:blipFill>
        <p:spPr>
          <a:xfrm>
            <a:off x="12700" y="0"/>
            <a:ext cx="9814530" cy="6894802"/>
          </a:xfrm>
          <a:prstGeom prst="rect">
            <a:avLst/>
          </a:prstGeom>
        </p:spPr>
      </p:pic>
      <p:sp>
        <p:nvSpPr>
          <p:cNvPr id="5" name="テキスト ボックス 4"/>
          <p:cNvSpPr txBox="1"/>
          <p:nvPr/>
        </p:nvSpPr>
        <p:spPr>
          <a:xfrm>
            <a:off x="457200" y="274733"/>
            <a:ext cx="3467616" cy="584776"/>
          </a:xfrm>
          <a:prstGeom prst="rect">
            <a:avLst/>
          </a:prstGeom>
          <a:solidFill>
            <a:srgbClr val="000000"/>
          </a:solidFill>
        </p:spPr>
        <p:txBody>
          <a:bodyPr wrap="none" rtlCol="0">
            <a:spAutoFit/>
          </a:bodyPr>
          <a:lstStyle/>
          <a:p>
            <a:r>
              <a:rPr lang="ja-JP" altLang="en-US" sz="3200" dirty="0" smtClean="0">
                <a:solidFill>
                  <a:srgbClr val="FFFFFF"/>
                </a:solidFill>
                <a:latin typeface="ヒラギノ丸ゴ Pro W4"/>
                <a:ea typeface="ヒラギノ丸ゴ Pro W4"/>
                <a:cs typeface="ヒラギノ丸ゴ Pro W4"/>
              </a:rPr>
              <a:t>隣りの銀河の影響</a:t>
            </a:r>
            <a:endParaRPr kumimoji="1" lang="ja-JP" altLang="en-US" sz="3200" dirty="0">
              <a:solidFill>
                <a:srgbClr val="FFFFFF"/>
              </a:solidFill>
              <a:latin typeface="ヒラギノ丸ゴ Pro W4"/>
              <a:ea typeface="ヒラギノ丸ゴ Pro W4"/>
              <a:cs typeface="ヒラギノ丸ゴ Pro W4"/>
            </a:endParaRPr>
          </a:p>
        </p:txBody>
      </p:sp>
      <p:sp>
        <p:nvSpPr>
          <p:cNvPr id="6" name="テキスト ボックス 5"/>
          <p:cNvSpPr txBox="1"/>
          <p:nvPr/>
        </p:nvSpPr>
        <p:spPr>
          <a:xfrm>
            <a:off x="1151765" y="5656230"/>
            <a:ext cx="6959056" cy="923330"/>
          </a:xfrm>
          <a:prstGeom prst="rect">
            <a:avLst/>
          </a:prstGeom>
          <a:solidFill>
            <a:srgbClr val="000000"/>
          </a:solidFill>
        </p:spPr>
        <p:txBody>
          <a:bodyPr wrap="none" rtlCol="0">
            <a:spAutoFit/>
          </a:bodyPr>
          <a:lstStyle/>
          <a:p>
            <a:r>
              <a:rPr kumimoji="1" lang="ja-JP" altLang="en-US" dirty="0" smtClean="0">
                <a:solidFill>
                  <a:srgbClr val="FFFFFF"/>
                </a:solidFill>
              </a:rPr>
              <a:t>銀河系のおとなりにある大マゼラン雲と小マゼラン雲は、</a:t>
            </a:r>
            <a:endParaRPr kumimoji="1" lang="en-US" altLang="ja-JP" dirty="0" smtClean="0">
              <a:solidFill>
                <a:srgbClr val="FFFFFF"/>
              </a:solidFill>
            </a:endParaRPr>
          </a:p>
          <a:p>
            <a:r>
              <a:rPr lang="en-US" altLang="ja-JP" dirty="0" smtClean="0">
                <a:solidFill>
                  <a:srgbClr val="FFFFFF"/>
                </a:solidFill>
              </a:rPr>
              <a:t>20</a:t>
            </a:r>
            <a:r>
              <a:rPr lang="ja-JP" altLang="en-US" dirty="0" smtClean="0">
                <a:solidFill>
                  <a:srgbClr val="FFFFFF"/>
                </a:solidFill>
              </a:rPr>
              <a:t>億年に一回銀河系に近づく。</a:t>
            </a:r>
            <a:endParaRPr lang="en-US" altLang="ja-JP" dirty="0" smtClean="0">
              <a:solidFill>
                <a:srgbClr val="FFFFFF"/>
              </a:solidFill>
            </a:endParaRPr>
          </a:p>
          <a:p>
            <a:r>
              <a:rPr kumimoji="1" lang="ja-JP" altLang="en-US" dirty="0" smtClean="0">
                <a:solidFill>
                  <a:srgbClr val="FFFFFF"/>
                </a:solidFill>
              </a:rPr>
              <a:t>そのとき、銀河系では星がたくさん生まれたり、</a:t>
            </a:r>
            <a:r>
              <a:rPr lang="ja-JP" altLang="en-US" dirty="0" smtClean="0">
                <a:solidFill>
                  <a:srgbClr val="FFFFFF"/>
                </a:solidFill>
              </a:rPr>
              <a:t>隕石</a:t>
            </a:r>
            <a:r>
              <a:rPr kumimoji="1" lang="ja-JP" altLang="en-US" dirty="0" smtClean="0">
                <a:solidFill>
                  <a:srgbClr val="FFFFFF"/>
                </a:solidFill>
              </a:rPr>
              <a:t>が多くなったりする</a:t>
            </a:r>
            <a:endParaRPr kumimoji="1" lang="en-US" altLang="ja-JP" dirty="0" smtClean="0">
              <a:solidFill>
                <a:srgbClr val="FFFFFF"/>
              </a:solidFill>
            </a:endParaRPr>
          </a:p>
        </p:txBody>
      </p:sp>
    </p:spTree>
    <p:extLst>
      <p:ext uri="{BB962C8B-B14F-4D97-AF65-F5344CB8AC3E}">
        <p14:creationId xmlns:p14="http://schemas.microsoft.com/office/powerpoint/2010/main" val="10759849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551926"/>
            <a:ext cx="8229600" cy="1143000"/>
          </a:xfrm>
        </p:spPr>
        <p:txBody>
          <a:bodyPr>
            <a:noAutofit/>
          </a:bodyPr>
          <a:lstStyle/>
          <a:p>
            <a:r>
              <a:rPr lang="en-US" altLang="ja-JP" sz="3200" dirty="0" smtClean="0">
                <a:latin typeface="ヒラギノ丸ゴ Pro W4"/>
                <a:ea typeface="ヒラギノ丸ゴ Pro W4"/>
                <a:cs typeface="ヒラギノ丸ゴ Pro W4"/>
              </a:rPr>
              <a:t>37</a:t>
            </a:r>
            <a:r>
              <a:rPr lang="ja-JP" altLang="en-US" sz="3200" dirty="0" smtClean="0">
                <a:latin typeface="ヒラギノ丸ゴ Pro W4"/>
                <a:ea typeface="ヒラギノ丸ゴ Pro W4"/>
                <a:cs typeface="ヒラギノ丸ゴ Pro W4"/>
              </a:rPr>
              <a:t>億五千万年後に天の川を見上げたら</a:t>
            </a:r>
            <a:endParaRPr kumimoji="1" lang="ja-JP" altLang="en-US" sz="3200" dirty="0">
              <a:latin typeface="ヒラギノ丸ゴ Pro W4"/>
              <a:ea typeface="ヒラギノ丸ゴ Pro W4"/>
              <a:cs typeface="ヒラギノ丸ゴ Pro W4"/>
            </a:endParaRPr>
          </a:p>
        </p:txBody>
      </p:sp>
      <p:pic>
        <p:nvPicPr>
          <p:cNvPr id="4" name="図 3" descr="654242main_p1220b3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335" y="-99908"/>
            <a:ext cx="12327422" cy="6934175"/>
          </a:xfrm>
          <a:prstGeom prst="rect">
            <a:avLst/>
          </a:prstGeom>
        </p:spPr>
      </p:pic>
      <p:sp>
        <p:nvSpPr>
          <p:cNvPr id="3" name="テキスト ボックス 2"/>
          <p:cNvSpPr txBox="1"/>
          <p:nvPr/>
        </p:nvSpPr>
        <p:spPr>
          <a:xfrm>
            <a:off x="203200" y="279400"/>
            <a:ext cx="184666" cy="369332"/>
          </a:xfrm>
          <a:prstGeom prst="rect">
            <a:avLst/>
          </a:prstGeom>
          <a:noFill/>
        </p:spPr>
        <p:txBody>
          <a:bodyPr wrap="none" rtlCol="0">
            <a:spAutoFit/>
          </a:bodyPr>
          <a:lstStyle/>
          <a:p>
            <a:endParaRPr kumimoji="1" lang="ja-JP" altLang="en-US" dirty="0"/>
          </a:p>
        </p:txBody>
      </p:sp>
    </p:spTree>
    <p:extLst>
      <p:ext uri="{BB962C8B-B14F-4D97-AF65-F5344CB8AC3E}">
        <p14:creationId xmlns:p14="http://schemas.microsoft.com/office/powerpoint/2010/main" val="38869443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3428"/>
            <a:ext cx="8229600" cy="1143000"/>
          </a:xfrm>
        </p:spPr>
        <p:txBody>
          <a:bodyPr>
            <a:normAutofit/>
          </a:bodyPr>
          <a:lstStyle/>
          <a:p>
            <a:r>
              <a:rPr lang="ja-JP" altLang="en-US" sz="3600" dirty="0" smtClean="0">
                <a:latin typeface="ヒラギノ丸ゴ Pro W4"/>
                <a:ea typeface="ヒラギノ丸ゴ Pro W4"/>
                <a:cs typeface="ヒラギノ丸ゴ Pro W4"/>
              </a:rPr>
              <a:t>太陽系の終わり</a:t>
            </a:r>
            <a:endParaRPr lang="ja-JP" altLang="en-US" sz="3600" dirty="0">
              <a:latin typeface="ヒラギノ丸ゴ Pro W4"/>
              <a:ea typeface="ヒラギノ丸ゴ Pro W4"/>
              <a:cs typeface="ヒラギノ丸ゴ Pro W4"/>
            </a:endParaRPr>
          </a:p>
        </p:txBody>
      </p:sp>
      <p:pic>
        <p:nvPicPr>
          <p:cNvPr id="4" name="図 3"/>
          <p:cNvPicPr>
            <a:picLocks noChangeAspect="1"/>
          </p:cNvPicPr>
          <p:nvPr/>
        </p:nvPicPr>
        <p:blipFill>
          <a:blip r:embed="rId2"/>
          <a:stretch>
            <a:fillRect/>
          </a:stretch>
        </p:blipFill>
        <p:spPr>
          <a:xfrm>
            <a:off x="3914142" y="1026842"/>
            <a:ext cx="4557633" cy="5747416"/>
          </a:xfrm>
          <a:prstGeom prst="rect">
            <a:avLst/>
          </a:prstGeom>
        </p:spPr>
      </p:pic>
      <p:sp>
        <p:nvSpPr>
          <p:cNvPr id="5" name="テキスト ボックス 4"/>
          <p:cNvSpPr txBox="1"/>
          <p:nvPr/>
        </p:nvSpPr>
        <p:spPr>
          <a:xfrm>
            <a:off x="5777362" y="1256107"/>
            <a:ext cx="1712804" cy="369332"/>
          </a:xfrm>
          <a:prstGeom prst="rect">
            <a:avLst/>
          </a:prstGeom>
          <a:noFill/>
        </p:spPr>
        <p:txBody>
          <a:bodyPr wrap="none" rtlCol="0">
            <a:spAutoFit/>
          </a:bodyPr>
          <a:lstStyle/>
          <a:p>
            <a:r>
              <a:rPr kumimoji="1" lang="ja-JP" altLang="en-US" dirty="0" smtClean="0">
                <a:solidFill>
                  <a:srgbClr val="CCFFCC"/>
                </a:solidFill>
              </a:rPr>
              <a:t>誕生</a:t>
            </a:r>
            <a:r>
              <a:rPr kumimoji="1" lang="en-US" altLang="ja-JP" dirty="0" smtClean="0">
                <a:solidFill>
                  <a:srgbClr val="CCFFCC"/>
                </a:solidFill>
              </a:rPr>
              <a:t>(45</a:t>
            </a:r>
            <a:r>
              <a:rPr kumimoji="1" lang="ja-JP" altLang="en-US" dirty="0" smtClean="0">
                <a:solidFill>
                  <a:srgbClr val="CCFFCC"/>
                </a:solidFill>
              </a:rPr>
              <a:t>億年前</a:t>
            </a:r>
            <a:r>
              <a:rPr kumimoji="1" lang="en-US" altLang="ja-JP" dirty="0" smtClean="0">
                <a:solidFill>
                  <a:srgbClr val="CCFFCC"/>
                </a:solidFill>
              </a:rPr>
              <a:t>)</a:t>
            </a:r>
            <a:endParaRPr kumimoji="1" lang="ja-JP" altLang="en-US" dirty="0">
              <a:solidFill>
                <a:srgbClr val="CCFFCC"/>
              </a:solidFill>
            </a:endParaRPr>
          </a:p>
        </p:txBody>
      </p:sp>
      <p:sp>
        <p:nvSpPr>
          <p:cNvPr id="6" name="テキスト ボックス 5"/>
          <p:cNvSpPr txBox="1"/>
          <p:nvPr/>
        </p:nvSpPr>
        <p:spPr>
          <a:xfrm>
            <a:off x="4162243" y="3935809"/>
            <a:ext cx="646331" cy="369332"/>
          </a:xfrm>
          <a:prstGeom prst="rect">
            <a:avLst/>
          </a:prstGeom>
          <a:noFill/>
        </p:spPr>
        <p:txBody>
          <a:bodyPr wrap="none" rtlCol="0">
            <a:spAutoFit/>
          </a:bodyPr>
          <a:lstStyle/>
          <a:p>
            <a:r>
              <a:rPr lang="ja-JP" altLang="en-US" dirty="0" smtClean="0">
                <a:solidFill>
                  <a:srgbClr val="CCFFCC"/>
                </a:solidFill>
              </a:rPr>
              <a:t>現在</a:t>
            </a:r>
            <a:endParaRPr kumimoji="1" lang="ja-JP" altLang="en-US" dirty="0">
              <a:solidFill>
                <a:srgbClr val="CCFFCC"/>
              </a:solidFill>
            </a:endParaRPr>
          </a:p>
        </p:txBody>
      </p:sp>
      <p:sp>
        <p:nvSpPr>
          <p:cNvPr id="7" name="テキスト ボックス 6"/>
          <p:cNvSpPr txBox="1"/>
          <p:nvPr/>
        </p:nvSpPr>
        <p:spPr>
          <a:xfrm>
            <a:off x="5967224" y="4074252"/>
            <a:ext cx="1111152" cy="369332"/>
          </a:xfrm>
          <a:prstGeom prst="rect">
            <a:avLst/>
          </a:prstGeom>
          <a:noFill/>
        </p:spPr>
        <p:txBody>
          <a:bodyPr wrap="none" rtlCol="0">
            <a:spAutoFit/>
          </a:bodyPr>
          <a:lstStyle/>
          <a:p>
            <a:r>
              <a:rPr lang="en-US" altLang="ja-JP" dirty="0" smtClean="0">
                <a:solidFill>
                  <a:srgbClr val="CCFFCC"/>
                </a:solidFill>
              </a:rPr>
              <a:t>50</a:t>
            </a:r>
            <a:r>
              <a:rPr lang="ja-JP" altLang="en-US" dirty="0" smtClean="0">
                <a:solidFill>
                  <a:srgbClr val="CCFFCC"/>
                </a:solidFill>
              </a:rPr>
              <a:t>億年後</a:t>
            </a:r>
            <a:endParaRPr kumimoji="1" lang="ja-JP" altLang="en-US" dirty="0">
              <a:solidFill>
                <a:srgbClr val="CCFFCC"/>
              </a:solidFill>
            </a:endParaRPr>
          </a:p>
        </p:txBody>
      </p:sp>
      <p:sp>
        <p:nvSpPr>
          <p:cNvPr id="8" name="テキスト ボックス 7"/>
          <p:cNvSpPr txBox="1"/>
          <p:nvPr/>
        </p:nvSpPr>
        <p:spPr>
          <a:xfrm>
            <a:off x="457200" y="1625439"/>
            <a:ext cx="3456942" cy="3139321"/>
          </a:xfrm>
          <a:prstGeom prst="rect">
            <a:avLst/>
          </a:prstGeom>
          <a:noFill/>
        </p:spPr>
        <p:txBody>
          <a:bodyPr wrap="square" rtlCol="0">
            <a:spAutoFit/>
          </a:bodyPr>
          <a:lstStyle/>
          <a:p>
            <a:r>
              <a:rPr kumimoji="1" lang="ja-JP" altLang="en-US" dirty="0" smtClean="0"/>
              <a:t>太陽</a:t>
            </a:r>
            <a:r>
              <a:rPr lang="ja-JP" altLang="en-US" dirty="0" smtClean="0"/>
              <a:t>の年齢は</a:t>
            </a:r>
            <a:r>
              <a:rPr kumimoji="1" lang="en-US" altLang="ja-JP" dirty="0" smtClean="0"/>
              <a:t>45</a:t>
            </a:r>
            <a:r>
              <a:rPr kumimoji="1" lang="ja-JP" altLang="en-US" dirty="0" smtClean="0"/>
              <a:t>億才</a:t>
            </a:r>
            <a:endParaRPr kumimoji="1" lang="en-US" altLang="ja-JP" dirty="0" smtClean="0"/>
          </a:p>
          <a:p>
            <a:endParaRPr lang="en-US" altLang="ja-JP" dirty="0" smtClean="0"/>
          </a:p>
          <a:p>
            <a:r>
              <a:rPr lang="ja-JP" altLang="en-US" dirty="0" smtClean="0"/>
              <a:t>生まれたときは今よりちょっと暗かった。</a:t>
            </a:r>
            <a:endParaRPr lang="en-US" altLang="ja-JP" dirty="0" smtClean="0"/>
          </a:p>
          <a:p>
            <a:endParaRPr lang="en-US" altLang="ja-JP" dirty="0" smtClean="0"/>
          </a:p>
          <a:p>
            <a:r>
              <a:rPr lang="en-US" altLang="ja-JP" dirty="0" smtClean="0"/>
              <a:t>60</a:t>
            </a:r>
            <a:r>
              <a:rPr lang="ja-JP" altLang="en-US" dirty="0" smtClean="0"/>
              <a:t>億年すると今の</a:t>
            </a:r>
            <a:r>
              <a:rPr lang="en-US" altLang="ja-JP" dirty="0" smtClean="0"/>
              <a:t>2</a:t>
            </a:r>
            <a:r>
              <a:rPr lang="ja-JP" altLang="en-US" dirty="0" smtClean="0"/>
              <a:t>倍明るくなる</a:t>
            </a:r>
            <a:endParaRPr lang="en-US" altLang="ja-JP" dirty="0" smtClean="0"/>
          </a:p>
          <a:p>
            <a:endParaRPr kumimoji="1" lang="en-US" altLang="ja-JP" dirty="0" smtClean="0"/>
          </a:p>
          <a:p>
            <a:r>
              <a:rPr lang="ja-JP" altLang="en-US" dirty="0" smtClean="0"/>
              <a:t>その後、急にふくれあがって赤くなる（赤色巨星）</a:t>
            </a:r>
            <a:endParaRPr lang="en-US" altLang="ja-JP" dirty="0" smtClean="0"/>
          </a:p>
          <a:p>
            <a:endParaRPr kumimoji="1" lang="en-US" altLang="ja-JP" dirty="0" smtClean="0"/>
          </a:p>
          <a:p>
            <a:r>
              <a:rPr kumimoji="1" lang="ja-JP" altLang="en-US" dirty="0" smtClean="0"/>
              <a:t>この時地球を飲み込む。</a:t>
            </a:r>
            <a:endParaRPr kumimoji="1" lang="ja-JP" altLang="en-US" dirty="0"/>
          </a:p>
        </p:txBody>
      </p:sp>
    </p:spTree>
    <p:extLst>
      <p:ext uri="{BB962C8B-B14F-4D97-AF65-F5344CB8AC3E}">
        <p14:creationId xmlns:p14="http://schemas.microsoft.com/office/powerpoint/2010/main" val="367483757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177132"/>
            <a:ext cx="8229600" cy="1143000"/>
          </a:xfrm>
        </p:spPr>
        <p:txBody>
          <a:bodyPr>
            <a:normAutofit/>
          </a:bodyPr>
          <a:lstStyle/>
          <a:p>
            <a:r>
              <a:rPr kumimoji="1" lang="ja-JP" altLang="en-US" sz="2400" dirty="0" smtClean="0"/>
              <a:t>旧約聖書　創世記</a:t>
            </a:r>
            <a:endParaRPr kumimoji="1" lang="ja-JP" altLang="en-US" sz="2400" dirty="0"/>
          </a:p>
        </p:txBody>
      </p:sp>
      <p:sp>
        <p:nvSpPr>
          <p:cNvPr id="3" name="コンテンツ プレースホルダー 2"/>
          <p:cNvSpPr>
            <a:spLocks noGrp="1"/>
          </p:cNvSpPr>
          <p:nvPr>
            <p:ph idx="1"/>
          </p:nvPr>
        </p:nvSpPr>
        <p:spPr>
          <a:xfrm>
            <a:off x="457199" y="1128836"/>
            <a:ext cx="8510399" cy="4681741"/>
          </a:xfrm>
        </p:spPr>
        <p:txBody>
          <a:bodyPr>
            <a:noAutofit/>
          </a:bodyPr>
          <a:lstStyle/>
          <a:p>
            <a:r>
              <a:rPr lang="ja-JP" altLang="en-US" sz="1800" dirty="0"/>
              <a:t>はじめに神は天と地とを創造された</a:t>
            </a:r>
            <a:r>
              <a:rPr lang="ja-JP" altLang="en-US" sz="1800" dirty="0" smtClean="0"/>
              <a:t>。</a:t>
            </a:r>
            <a:endParaRPr lang="en-US" altLang="ja-JP" sz="1800" dirty="0" smtClean="0"/>
          </a:p>
          <a:p>
            <a:r>
              <a:rPr lang="ja-JP" altLang="en-US" sz="1800" dirty="0"/>
              <a:t>地は形なく、むなしく、やみが淵のおもてにあり、神の霊が水のおもてをおおっていた</a:t>
            </a:r>
            <a:r>
              <a:rPr lang="ja-JP" altLang="en-US" sz="1800" dirty="0" smtClean="0"/>
              <a:t>。</a:t>
            </a:r>
            <a:endParaRPr lang="en-US" altLang="ja-JP" sz="1800" dirty="0"/>
          </a:p>
          <a:p>
            <a:r>
              <a:rPr lang="ja-JP" altLang="en-US" sz="1800" dirty="0"/>
              <a:t>神は「光あれ」と言われた。すると光があった</a:t>
            </a:r>
            <a:r>
              <a:rPr lang="ja-JP" altLang="en-US" sz="1800" dirty="0" smtClean="0"/>
              <a:t>。</a:t>
            </a:r>
            <a:endParaRPr lang="en-US" altLang="ja-JP" sz="1800" dirty="0"/>
          </a:p>
          <a:p>
            <a:r>
              <a:rPr lang="ja-JP" altLang="en-US" sz="1800" dirty="0"/>
              <a:t>神はその光を見て、良しとされた。神はその光とやみとを分けられた</a:t>
            </a:r>
            <a:r>
              <a:rPr lang="ja-JP" altLang="en-US" sz="1800" dirty="0" smtClean="0"/>
              <a:t>。</a:t>
            </a:r>
            <a:endParaRPr lang="en-US" altLang="ja-JP" sz="1800" dirty="0"/>
          </a:p>
          <a:p>
            <a:r>
              <a:rPr lang="ja-JP" altLang="en-US" sz="1800" dirty="0"/>
              <a:t>神は光を昼と名づけ、やみを夜と名づけられた。夕となり、また朝となった。第一日である</a:t>
            </a:r>
            <a:r>
              <a:rPr lang="ja-JP" altLang="en-US" sz="1800" dirty="0" smtClean="0"/>
              <a:t>。</a:t>
            </a:r>
            <a:endParaRPr lang="en-US" altLang="ja-JP" sz="1800" dirty="0"/>
          </a:p>
          <a:p>
            <a:r>
              <a:rPr lang="ja-JP" altLang="en-US" sz="1800" dirty="0"/>
              <a:t>神はまた言われた、「水の間におおぞらがあって、水と水とを分けよ</a:t>
            </a:r>
            <a:r>
              <a:rPr lang="ja-JP" altLang="en-US" sz="1800" dirty="0" smtClean="0"/>
              <a:t>」</a:t>
            </a:r>
            <a:endParaRPr lang="en-US" altLang="ja-JP" sz="1800" dirty="0"/>
          </a:p>
          <a:p>
            <a:r>
              <a:rPr lang="ja-JP" altLang="en-US" sz="1800" dirty="0"/>
              <a:t>そのようになった。神はおおぞらを造って、おおぞらの下の水とおおぞらの上の水とを分けられた</a:t>
            </a:r>
            <a:r>
              <a:rPr lang="ja-JP" altLang="en-US" sz="1800" dirty="0" smtClean="0"/>
              <a:t>。</a:t>
            </a:r>
            <a:endParaRPr lang="en-US" altLang="ja-JP" sz="1800" dirty="0"/>
          </a:p>
          <a:p>
            <a:r>
              <a:rPr lang="ja-JP" altLang="en-US" sz="1800" dirty="0"/>
              <a:t>神はそのおおぞらを天と名づけられた。夕となり、また朝となった。第二日である</a:t>
            </a:r>
            <a:r>
              <a:rPr lang="ja-JP" altLang="en-US" sz="1800" dirty="0" smtClean="0"/>
              <a:t>。</a:t>
            </a:r>
            <a:endParaRPr lang="en-US" altLang="ja-JP" sz="1800" dirty="0" smtClean="0"/>
          </a:p>
          <a:p>
            <a:r>
              <a:rPr kumimoji="1" lang="en-US" altLang="ja-JP" sz="1800" dirty="0" smtClean="0"/>
              <a:t>...</a:t>
            </a:r>
            <a:endParaRPr kumimoji="1" lang="ja-JP" altLang="en-US" sz="1800" dirty="0"/>
          </a:p>
        </p:txBody>
      </p:sp>
      <p:sp>
        <p:nvSpPr>
          <p:cNvPr id="4" name="テキスト ボックス 3"/>
          <p:cNvSpPr txBox="1"/>
          <p:nvPr/>
        </p:nvSpPr>
        <p:spPr>
          <a:xfrm>
            <a:off x="3656316" y="6029011"/>
            <a:ext cx="4800483" cy="646331"/>
          </a:xfrm>
          <a:prstGeom prst="rect">
            <a:avLst/>
          </a:prstGeom>
          <a:noFill/>
        </p:spPr>
        <p:txBody>
          <a:bodyPr wrap="square" rtlCol="0">
            <a:spAutoFit/>
          </a:bodyPr>
          <a:lstStyle/>
          <a:p>
            <a:r>
              <a:rPr kumimoji="1" lang="ja-JP" altLang="en-US" dirty="0" smtClean="0">
                <a:solidFill>
                  <a:srgbClr val="FFFF00"/>
                </a:solidFill>
              </a:rPr>
              <a:t>多くの民族が、「世界（宇宙）がどのようにできたか」の神話を持っている。</a:t>
            </a:r>
            <a:endParaRPr kumimoji="1" lang="en-US" altLang="ja-JP" dirty="0" smtClean="0">
              <a:solidFill>
                <a:srgbClr val="FFFF00"/>
              </a:solidFill>
            </a:endParaRPr>
          </a:p>
        </p:txBody>
      </p:sp>
    </p:spTree>
    <p:extLst>
      <p:ext uri="{BB962C8B-B14F-4D97-AF65-F5344CB8AC3E}">
        <p14:creationId xmlns:p14="http://schemas.microsoft.com/office/powerpoint/2010/main" val="28626475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hs-2004-46-a-full_jp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20" y="-237066"/>
            <a:ext cx="9710483" cy="12136049"/>
          </a:xfrm>
          <a:prstGeom prst="rect">
            <a:avLst/>
          </a:prstGeom>
        </p:spPr>
      </p:pic>
      <p:sp>
        <p:nvSpPr>
          <p:cNvPr id="5" name="テキスト ボックス 4"/>
          <p:cNvSpPr txBox="1"/>
          <p:nvPr/>
        </p:nvSpPr>
        <p:spPr>
          <a:xfrm>
            <a:off x="1574800" y="711200"/>
            <a:ext cx="1582484" cy="369332"/>
          </a:xfrm>
          <a:prstGeom prst="rect">
            <a:avLst/>
          </a:prstGeom>
          <a:noFill/>
        </p:spPr>
        <p:txBody>
          <a:bodyPr wrap="none" rtlCol="0">
            <a:spAutoFit/>
          </a:bodyPr>
          <a:lstStyle/>
          <a:p>
            <a:r>
              <a:rPr kumimoji="1" lang="ja-JP" altLang="en-US" dirty="0" smtClean="0"/>
              <a:t>太陽系の終焉</a:t>
            </a:r>
            <a:endParaRPr kumimoji="1" lang="ja-JP" altLang="en-US" dirty="0"/>
          </a:p>
        </p:txBody>
      </p:sp>
    </p:spTree>
    <p:extLst>
      <p:ext uri="{BB962C8B-B14F-4D97-AF65-F5344CB8AC3E}">
        <p14:creationId xmlns:p14="http://schemas.microsoft.com/office/powerpoint/2010/main" val="36564869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81200"/>
            <a:ext cx="8229600" cy="1143000"/>
          </a:xfrm>
        </p:spPr>
        <p:txBody>
          <a:bodyPr>
            <a:normAutofit/>
          </a:bodyPr>
          <a:lstStyle/>
          <a:p>
            <a:r>
              <a:rPr kumimoji="1" lang="ja-JP" altLang="en-US" sz="3600" dirty="0" smtClean="0"/>
              <a:t>宇宙の遠未来</a:t>
            </a:r>
            <a:endParaRPr kumimoji="1" lang="ja-JP" altLang="en-US" sz="3600" dirty="0"/>
          </a:p>
        </p:txBody>
      </p:sp>
    </p:spTree>
    <p:extLst>
      <p:ext uri="{BB962C8B-B14F-4D97-AF65-F5344CB8AC3E}">
        <p14:creationId xmlns:p14="http://schemas.microsoft.com/office/powerpoint/2010/main" val="117244633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6163978" y="0"/>
            <a:ext cx="2725033" cy="6858000"/>
          </a:xfrm>
          <a:prstGeom prst="rect">
            <a:avLst/>
          </a:prstGeom>
        </p:spPr>
      </p:pic>
      <p:sp>
        <p:nvSpPr>
          <p:cNvPr id="5" name="テキスト ボックス 4"/>
          <p:cNvSpPr txBox="1"/>
          <p:nvPr/>
        </p:nvSpPr>
        <p:spPr>
          <a:xfrm>
            <a:off x="1811867" y="2489200"/>
            <a:ext cx="2031325" cy="369332"/>
          </a:xfrm>
          <a:prstGeom prst="rect">
            <a:avLst/>
          </a:prstGeom>
          <a:noFill/>
        </p:spPr>
        <p:txBody>
          <a:bodyPr wrap="none" rtlCol="0">
            <a:spAutoFit/>
          </a:bodyPr>
          <a:lstStyle/>
          <a:p>
            <a:r>
              <a:rPr kumimoji="1" lang="ja-JP" altLang="en-US" dirty="0" smtClean="0"/>
              <a:t>ちょっとした希望</a:t>
            </a:r>
            <a:endParaRPr kumimoji="1" lang="ja-JP" altLang="en-US" dirty="0"/>
          </a:p>
        </p:txBody>
      </p:sp>
    </p:spTree>
    <p:extLst>
      <p:ext uri="{BB962C8B-B14F-4D97-AF65-F5344CB8AC3E}">
        <p14:creationId xmlns:p14="http://schemas.microsoft.com/office/powerpoint/2010/main" val="4249299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5811620" y="205244"/>
            <a:ext cx="3229746" cy="1788782"/>
          </a:xfrm>
          <a:prstGeom prst="rect">
            <a:avLst/>
          </a:prstGeom>
        </p:spPr>
      </p:pic>
      <p:pic>
        <p:nvPicPr>
          <p:cNvPr id="4" name="図 3"/>
          <p:cNvPicPr>
            <a:picLocks noChangeAspect="1"/>
          </p:cNvPicPr>
          <p:nvPr/>
        </p:nvPicPr>
        <p:blipFill>
          <a:blip r:embed="rId3"/>
          <a:stretch>
            <a:fillRect/>
          </a:stretch>
        </p:blipFill>
        <p:spPr>
          <a:xfrm>
            <a:off x="810942" y="4682104"/>
            <a:ext cx="1729462" cy="1572238"/>
          </a:xfrm>
          <a:prstGeom prst="rect">
            <a:avLst/>
          </a:prstGeom>
        </p:spPr>
      </p:pic>
      <p:pic>
        <p:nvPicPr>
          <p:cNvPr id="5" name="図 4"/>
          <p:cNvPicPr>
            <a:picLocks noChangeAspect="1"/>
          </p:cNvPicPr>
          <p:nvPr/>
        </p:nvPicPr>
        <p:blipFill>
          <a:blip r:embed="rId4"/>
          <a:stretch>
            <a:fillRect/>
          </a:stretch>
        </p:blipFill>
        <p:spPr>
          <a:xfrm>
            <a:off x="3135051" y="3563782"/>
            <a:ext cx="2445643" cy="1331173"/>
          </a:xfrm>
          <a:prstGeom prst="rect">
            <a:avLst/>
          </a:prstGeom>
        </p:spPr>
      </p:pic>
      <p:pic>
        <p:nvPicPr>
          <p:cNvPr id="7" name="図 6" descr="Earth_GPN-2000-00113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925" y="1994026"/>
            <a:ext cx="1199389" cy="1199389"/>
          </a:xfrm>
          <a:prstGeom prst="rect">
            <a:avLst/>
          </a:prstGeom>
        </p:spPr>
      </p:pic>
      <p:sp>
        <p:nvSpPr>
          <p:cNvPr id="9" name="テキスト ボックス 8"/>
          <p:cNvSpPr txBox="1"/>
          <p:nvPr/>
        </p:nvSpPr>
        <p:spPr>
          <a:xfrm>
            <a:off x="8415944" y="205244"/>
            <a:ext cx="553983" cy="276999"/>
          </a:xfrm>
          <a:prstGeom prst="rect">
            <a:avLst/>
          </a:prstGeom>
          <a:noFill/>
        </p:spPr>
        <p:txBody>
          <a:bodyPr wrap="none" rtlCol="0">
            <a:spAutoFit/>
          </a:bodyPr>
          <a:lstStyle/>
          <a:p>
            <a:r>
              <a:rPr kumimoji="1" lang="en-US" altLang="ja-JP" sz="1200" dirty="0" smtClean="0"/>
              <a:t>NAOJ</a:t>
            </a:r>
            <a:endParaRPr kumimoji="1" lang="ja-JP" altLang="en-US" sz="1200" dirty="0"/>
          </a:p>
        </p:txBody>
      </p:sp>
      <p:sp>
        <p:nvSpPr>
          <p:cNvPr id="10" name="テキスト ボックス 9"/>
          <p:cNvSpPr txBox="1"/>
          <p:nvPr/>
        </p:nvSpPr>
        <p:spPr>
          <a:xfrm>
            <a:off x="205266" y="482243"/>
            <a:ext cx="5192233" cy="3139321"/>
          </a:xfrm>
          <a:prstGeom prst="rect">
            <a:avLst/>
          </a:prstGeom>
          <a:noFill/>
        </p:spPr>
        <p:txBody>
          <a:bodyPr wrap="square" rtlCol="0">
            <a:spAutoFit/>
          </a:bodyPr>
          <a:lstStyle/>
          <a:p>
            <a:r>
              <a:rPr lang="ja-JP" altLang="en-US" dirty="0"/>
              <a:t>神話と</a:t>
            </a:r>
            <a:r>
              <a:rPr lang="ja-JP" altLang="en-US" dirty="0" smtClean="0"/>
              <a:t>は、</a:t>
            </a:r>
            <a:endParaRPr lang="en-US" altLang="ja-JP" dirty="0" smtClean="0"/>
          </a:p>
          <a:p>
            <a:endParaRPr lang="en-US" altLang="ja-JP" dirty="0" smtClean="0"/>
          </a:p>
          <a:p>
            <a:r>
              <a:rPr lang="ja-JP" altLang="en-US" dirty="0" smtClean="0"/>
              <a:t>わたしたちが</a:t>
            </a:r>
            <a:r>
              <a:rPr lang="ja-JP" altLang="en-US" dirty="0"/>
              <a:t>この世界の中で</a:t>
            </a:r>
            <a:r>
              <a:rPr lang="ja-JP" altLang="en-US" dirty="0" smtClean="0"/>
              <a:t>、</a:t>
            </a:r>
            <a:endParaRPr lang="en-US" altLang="ja-JP" dirty="0" smtClean="0"/>
          </a:p>
          <a:p>
            <a:endParaRPr lang="en-US" altLang="ja-JP" dirty="0" smtClean="0"/>
          </a:p>
          <a:p>
            <a:r>
              <a:rPr lang="ja-JP" altLang="en-US" dirty="0" smtClean="0"/>
              <a:t>なぜ、どの</a:t>
            </a:r>
            <a:r>
              <a:rPr lang="ja-JP" altLang="en-US" dirty="0"/>
              <a:t>ように存在するよう</a:t>
            </a:r>
            <a:r>
              <a:rPr lang="ja-JP" altLang="en-US" dirty="0" smtClean="0"/>
              <a:t>になったか、</a:t>
            </a:r>
            <a:endParaRPr lang="en-US" altLang="ja-JP" dirty="0" smtClean="0"/>
          </a:p>
          <a:p>
            <a:endParaRPr lang="en-US" altLang="ja-JP" dirty="0" smtClean="0"/>
          </a:p>
          <a:p>
            <a:r>
              <a:rPr lang="ja-JP" altLang="en-US" dirty="0" smtClean="0"/>
              <a:t>これからどこ</a:t>
            </a:r>
            <a:r>
              <a:rPr lang="ja-JP" altLang="en-US" dirty="0"/>
              <a:t>に向かっているの</a:t>
            </a:r>
            <a:r>
              <a:rPr lang="ja-JP" altLang="en-US" dirty="0" smtClean="0"/>
              <a:t>か</a:t>
            </a:r>
            <a:endParaRPr lang="en-US" altLang="ja-JP" dirty="0" smtClean="0"/>
          </a:p>
          <a:p>
            <a:endParaRPr lang="en-US" altLang="ja-JP" dirty="0" smtClean="0"/>
          </a:p>
          <a:p>
            <a:r>
              <a:rPr lang="ja-JP" altLang="en-US" dirty="0" smtClean="0"/>
              <a:t>に</a:t>
            </a:r>
            <a:r>
              <a:rPr lang="ja-JP" altLang="en-US" dirty="0"/>
              <a:t>ついて</a:t>
            </a:r>
            <a:r>
              <a:rPr lang="ja-JP" altLang="en-US" dirty="0" smtClean="0"/>
              <a:t>の、物語的な説明</a:t>
            </a:r>
            <a:endParaRPr lang="en-US" altLang="ja-JP" dirty="0" smtClean="0"/>
          </a:p>
          <a:p>
            <a:endParaRPr lang="en-US" altLang="ja-JP" dirty="0"/>
          </a:p>
          <a:p>
            <a:r>
              <a:rPr lang="ja-JP" altLang="en-US" dirty="0" smtClean="0"/>
              <a:t>鎌田東二（こころのみらい研究センタ</a:t>
            </a:r>
            <a:r>
              <a:rPr lang="en-US" altLang="ja-JP" dirty="0" smtClean="0"/>
              <a:t>—</a:t>
            </a:r>
            <a:r>
              <a:rPr lang="ja-JP" altLang="en-US" dirty="0" smtClean="0"/>
              <a:t>教授）</a:t>
            </a:r>
            <a:endParaRPr lang="en-US" altLang="ja-JP" dirty="0"/>
          </a:p>
        </p:txBody>
      </p:sp>
    </p:spTree>
    <p:extLst>
      <p:ext uri="{BB962C8B-B14F-4D97-AF65-F5344CB8AC3E}">
        <p14:creationId xmlns:p14="http://schemas.microsoft.com/office/powerpoint/2010/main" val="1277792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Woher_kommen_wir_Wer_sind_wir_Wohin_gehen_wi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33" y="1149472"/>
            <a:ext cx="9078117" cy="3404294"/>
          </a:xfrm>
          <a:prstGeom prst="rect">
            <a:avLst/>
          </a:prstGeom>
        </p:spPr>
      </p:pic>
      <p:sp>
        <p:nvSpPr>
          <p:cNvPr id="8" name="テキスト ボックス 7"/>
          <p:cNvSpPr txBox="1"/>
          <p:nvPr/>
        </p:nvSpPr>
        <p:spPr>
          <a:xfrm>
            <a:off x="522745" y="423766"/>
            <a:ext cx="8453083" cy="646331"/>
          </a:xfrm>
          <a:prstGeom prst="rect">
            <a:avLst/>
          </a:prstGeom>
          <a:noFill/>
        </p:spPr>
        <p:txBody>
          <a:bodyPr wrap="none" rtlCol="0">
            <a:spAutoFit/>
          </a:bodyPr>
          <a:lstStyle/>
          <a:p>
            <a:pPr algn="r"/>
            <a:r>
              <a:rPr kumimoji="1" lang="ja-JP" altLang="en-US" dirty="0" smtClean="0"/>
              <a:t>われわれはどこから来たのか？われわれは何者か？われわれはどこへ行くのか？</a:t>
            </a:r>
            <a:endParaRPr kumimoji="1" lang="en-US" altLang="ja-JP" dirty="0" smtClean="0"/>
          </a:p>
          <a:p>
            <a:pPr algn="r"/>
            <a:r>
              <a:rPr lang="ja-JP" altLang="en-US" dirty="0" smtClean="0"/>
              <a:t>（ポール・ゴーギャン）</a:t>
            </a:r>
            <a:endParaRPr kumimoji="1" lang="ja-JP" altLang="en-US" dirty="0"/>
          </a:p>
        </p:txBody>
      </p:sp>
      <p:sp>
        <p:nvSpPr>
          <p:cNvPr id="2" name="テキスト ボックス 1"/>
          <p:cNvSpPr txBox="1"/>
          <p:nvPr/>
        </p:nvSpPr>
        <p:spPr>
          <a:xfrm>
            <a:off x="522744" y="4984750"/>
            <a:ext cx="8453083" cy="1877437"/>
          </a:xfrm>
          <a:prstGeom prst="rect">
            <a:avLst/>
          </a:prstGeom>
          <a:noFill/>
        </p:spPr>
        <p:txBody>
          <a:bodyPr wrap="square" rtlCol="0">
            <a:spAutoFit/>
          </a:bodyPr>
          <a:lstStyle/>
          <a:p>
            <a:r>
              <a:rPr kumimoji="1" lang="ja-JP" altLang="en-US" sz="2000" dirty="0" smtClean="0"/>
              <a:t>宇宙探査の目的</a:t>
            </a:r>
            <a:endParaRPr lang="en-US" altLang="ja-JP" sz="2000" dirty="0"/>
          </a:p>
          <a:p>
            <a:r>
              <a:rPr kumimoji="1" lang="en-US" altLang="ja-JP" sz="2400" dirty="0" smtClean="0"/>
              <a:t>    Where did we come from?</a:t>
            </a:r>
          </a:p>
          <a:p>
            <a:r>
              <a:rPr lang="en-US" altLang="ja-JP" sz="2400" dirty="0" smtClean="0"/>
              <a:t>           </a:t>
            </a:r>
            <a:r>
              <a:rPr kumimoji="1" lang="en-US" altLang="ja-JP" sz="2400" dirty="0" smtClean="0"/>
              <a:t> </a:t>
            </a:r>
            <a:r>
              <a:rPr lang="en-US" altLang="ja-JP" sz="2400" dirty="0" smtClean="0"/>
              <a:t>What is our place in the universe? </a:t>
            </a:r>
          </a:p>
          <a:p>
            <a:r>
              <a:rPr lang="en-US" altLang="ja-JP" sz="2400" dirty="0" smtClean="0"/>
              <a:t>                                                  What is our destiny?</a:t>
            </a:r>
          </a:p>
          <a:p>
            <a:r>
              <a:rPr lang="en-US" altLang="ja-JP" sz="2400" dirty="0"/>
              <a:t>	</a:t>
            </a:r>
            <a:r>
              <a:rPr lang="en-US" altLang="ja-JP" sz="2400" dirty="0" smtClean="0"/>
              <a:t>										</a:t>
            </a:r>
            <a:r>
              <a:rPr lang="en-US" altLang="ja-JP" dirty="0" smtClean="0"/>
              <a:t>(Global Exploration Strategy 2007)</a:t>
            </a:r>
            <a:endParaRPr kumimoji="1" lang="ja-JP" altLang="en-US" sz="2400" dirty="0"/>
          </a:p>
        </p:txBody>
      </p:sp>
    </p:spTree>
    <p:extLst>
      <p:ext uri="{BB962C8B-B14F-4D97-AF65-F5344CB8AC3E}">
        <p14:creationId xmlns:p14="http://schemas.microsoft.com/office/powerpoint/2010/main" val="24381842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2790" y="223100"/>
            <a:ext cx="8229600" cy="1143000"/>
          </a:xfrm>
        </p:spPr>
        <p:txBody>
          <a:bodyPr>
            <a:normAutofit/>
          </a:bodyPr>
          <a:lstStyle/>
          <a:p>
            <a:pPr algn="l"/>
            <a:r>
              <a:rPr lang="en-US" altLang="en-US" sz="2800" dirty="0" smtClean="0"/>
              <a:t>まずは宇宙</a:t>
            </a:r>
            <a:r>
              <a:rPr lang="ja-JP" altLang="en-US" sz="2800" dirty="0" smtClean="0"/>
              <a:t>がどんなところか知るために、</a:t>
            </a:r>
            <a:r>
              <a:rPr lang="en-US" altLang="ja-JP" sz="2800" dirty="0" smtClean="0"/>
              <a:t/>
            </a:r>
            <a:br>
              <a:rPr lang="en-US" altLang="ja-JP" sz="2800" dirty="0" smtClean="0"/>
            </a:br>
            <a:r>
              <a:rPr lang="ja-JP" altLang="en-US" sz="2800" dirty="0" smtClean="0"/>
              <a:t>宇宙</a:t>
            </a:r>
            <a:r>
              <a:rPr lang="en-US" altLang="en-US" sz="2800" dirty="0" smtClean="0"/>
              <a:t>旅行へ</a:t>
            </a:r>
            <a:r>
              <a:rPr lang="ja-JP" altLang="en-US" sz="2800" dirty="0" smtClean="0"/>
              <a:t>行ってみましょう。</a:t>
            </a:r>
            <a:endParaRPr kumimoji="1" lang="ja-JP" altLang="en-US" sz="2800" dirty="0"/>
          </a:p>
        </p:txBody>
      </p:sp>
      <p:pic>
        <p:nvPicPr>
          <p:cNvPr id="5" name="図 4"/>
          <p:cNvPicPr>
            <a:picLocks noChangeAspect="1"/>
          </p:cNvPicPr>
          <p:nvPr/>
        </p:nvPicPr>
        <p:blipFill>
          <a:blip r:embed="rId3"/>
          <a:stretch>
            <a:fillRect/>
          </a:stretch>
        </p:blipFill>
        <p:spPr>
          <a:xfrm>
            <a:off x="2138580" y="2068944"/>
            <a:ext cx="4839830" cy="3808058"/>
          </a:xfrm>
          <a:prstGeom prst="rect">
            <a:avLst/>
          </a:prstGeom>
        </p:spPr>
      </p:pic>
      <p:sp>
        <p:nvSpPr>
          <p:cNvPr id="3" name="テキスト ボックス 2"/>
          <p:cNvSpPr txBox="1"/>
          <p:nvPr/>
        </p:nvSpPr>
        <p:spPr>
          <a:xfrm>
            <a:off x="442393" y="6076767"/>
            <a:ext cx="5770818" cy="646331"/>
          </a:xfrm>
          <a:prstGeom prst="rect">
            <a:avLst/>
          </a:prstGeom>
          <a:noFill/>
        </p:spPr>
        <p:txBody>
          <a:bodyPr wrap="none" rtlCol="0">
            <a:spAutoFit/>
          </a:bodyPr>
          <a:lstStyle/>
          <a:p>
            <a:r>
              <a:rPr lang="ja-JP" altLang="en-US" dirty="0"/>
              <a:t>４次元デジタル宇宙ビューワー </a:t>
            </a:r>
            <a:r>
              <a:rPr lang="en-US" altLang="ja-JP" dirty="0" smtClean="0"/>
              <a:t>“</a:t>
            </a:r>
            <a:r>
              <a:rPr lang="en-US" altLang="ja-JP" dirty="0" err="1" smtClean="0"/>
              <a:t>Mitaka</a:t>
            </a:r>
            <a:r>
              <a:rPr lang="en-US" altLang="ja-JP" dirty="0" smtClean="0"/>
              <a:t>”</a:t>
            </a:r>
            <a:r>
              <a:rPr lang="en-US" altLang="ja-JP" dirty="0" smtClean="0"/>
              <a:t>(</a:t>
            </a:r>
            <a:r>
              <a:rPr lang="ja-JP" altLang="en-US" dirty="0" smtClean="0"/>
              <a:t>国立天文台）</a:t>
            </a:r>
            <a:endParaRPr lang="en-US" altLang="ja-JP" dirty="0" smtClean="0"/>
          </a:p>
          <a:p>
            <a:r>
              <a:rPr lang="en-US" altLang="ja-JP" dirty="0"/>
              <a:t>http://4d2u.nao.ac.jp/t/</a:t>
            </a:r>
            <a:endParaRPr kumimoji="1" lang="ja-JP" altLang="en-US" dirty="0"/>
          </a:p>
        </p:txBody>
      </p:sp>
    </p:spTree>
    <p:extLst>
      <p:ext uri="{BB962C8B-B14F-4D97-AF65-F5344CB8AC3E}">
        <p14:creationId xmlns:p14="http://schemas.microsoft.com/office/powerpoint/2010/main" val="77527231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宇宙に端はある？</a:t>
            </a:r>
            <a:endParaRPr kumimoji="1" lang="ja-JP" altLang="en-US" dirty="0"/>
          </a:p>
        </p:txBody>
      </p:sp>
    </p:spTree>
    <p:extLst>
      <p:ext uri="{BB962C8B-B14F-4D97-AF65-F5344CB8AC3E}">
        <p14:creationId xmlns:p14="http://schemas.microsoft.com/office/powerpoint/2010/main" val="2280663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宇宙は膨張して</a:t>
            </a:r>
            <a:r>
              <a:rPr lang="ja-JP" altLang="en-US" sz="3600" dirty="0" smtClean="0"/>
              <a:t>いる</a:t>
            </a:r>
            <a:endParaRPr lang="ja-JP" altLang="en-US" sz="3600" dirty="0"/>
          </a:p>
        </p:txBody>
      </p:sp>
      <p:sp>
        <p:nvSpPr>
          <p:cNvPr id="3" name="コンテンツ プレースホルダ 2"/>
          <p:cNvSpPr>
            <a:spLocks noGrp="1"/>
          </p:cNvSpPr>
          <p:nvPr>
            <p:ph idx="1"/>
          </p:nvPr>
        </p:nvSpPr>
        <p:spPr>
          <a:xfrm>
            <a:off x="457200" y="1600200"/>
            <a:ext cx="3366464" cy="4525963"/>
          </a:xfrm>
        </p:spPr>
        <p:txBody>
          <a:bodyPr>
            <a:normAutofit fontScale="92500" lnSpcReduction="10000"/>
          </a:bodyPr>
          <a:lstStyle/>
          <a:p>
            <a:r>
              <a:rPr lang="ja-JP" altLang="en-US" sz="2400" dirty="0" smtClean="0"/>
              <a:t>観測的発見：遠くの銀河ほど（太陽系から）速く遠ざかっている</a:t>
            </a:r>
            <a:r>
              <a:rPr lang="en-US" altLang="ja-JP" sz="2400" dirty="0" smtClean="0"/>
              <a:t>(E. Hubble, 1920</a:t>
            </a:r>
            <a:r>
              <a:rPr lang="ja-JP" altLang="en-US" sz="2400" dirty="0" smtClean="0"/>
              <a:t>年代</a:t>
            </a:r>
            <a:r>
              <a:rPr lang="en-US" altLang="ja-JP" sz="2400" dirty="0" smtClean="0"/>
              <a:t>)</a:t>
            </a:r>
          </a:p>
          <a:p>
            <a:endParaRPr lang="en-US" altLang="ja-JP" sz="2400" dirty="0" smtClean="0"/>
          </a:p>
          <a:p>
            <a:r>
              <a:rPr lang="ja-JP" altLang="en-US" sz="2400" dirty="0" smtClean="0"/>
              <a:t>ということは昔は今より小さかった</a:t>
            </a:r>
            <a:endParaRPr lang="en-US" altLang="ja-JP" sz="2400" dirty="0" smtClean="0"/>
          </a:p>
          <a:p>
            <a:r>
              <a:rPr lang="ja-JP" altLang="en-US" sz="2400" dirty="0" smtClean="0"/>
              <a:t>＝＞宇宙には始まりが</a:t>
            </a:r>
            <a:r>
              <a:rPr lang="ja-JP" altLang="en-US" sz="2400" dirty="0" smtClean="0"/>
              <a:t>あった</a:t>
            </a:r>
            <a:endParaRPr lang="ja-JP" altLang="en-US" sz="2400" dirty="0"/>
          </a:p>
        </p:txBody>
      </p:sp>
      <p:pic>
        <p:nvPicPr>
          <p:cNvPr id="4" name="図 3" descr="Universe_expansion.png"/>
          <p:cNvPicPr>
            <a:picLocks noChangeAspect="1"/>
          </p:cNvPicPr>
          <p:nvPr/>
        </p:nvPicPr>
        <p:blipFill>
          <a:blip r:embed="rId3"/>
          <a:stretch>
            <a:fillRect/>
          </a:stretch>
        </p:blipFill>
        <p:spPr>
          <a:xfrm>
            <a:off x="4474609" y="1176377"/>
            <a:ext cx="4505246" cy="4505246"/>
          </a:xfrm>
          <a:prstGeom prst="rect">
            <a:avLst/>
          </a:prstGeom>
        </p:spPr>
      </p:pic>
      <p:sp>
        <p:nvSpPr>
          <p:cNvPr id="5" name="テキスト ボックス 4"/>
          <p:cNvSpPr txBox="1"/>
          <p:nvPr/>
        </p:nvSpPr>
        <p:spPr>
          <a:xfrm>
            <a:off x="6024743" y="5681623"/>
            <a:ext cx="2662057" cy="369332"/>
          </a:xfrm>
          <a:prstGeom prst="rect">
            <a:avLst/>
          </a:prstGeom>
          <a:noFill/>
        </p:spPr>
        <p:txBody>
          <a:bodyPr wrap="none" rtlCol="0">
            <a:spAutoFit/>
          </a:bodyPr>
          <a:lstStyle/>
          <a:p>
            <a:r>
              <a:rPr kumimoji="1" lang="en-US" altLang="ja-JP" dirty="0" smtClean="0"/>
              <a:t>From Wikipedia Commons</a:t>
            </a:r>
            <a:endParaRPr kumimoji="1" lang="ja-JP" altLang="en-US" dirty="0"/>
          </a:p>
        </p:txBody>
      </p:sp>
    </p:spTree>
    <p:extLst>
      <p:ext uri="{BB962C8B-B14F-4D97-AF65-F5344CB8AC3E}">
        <p14:creationId xmlns:p14="http://schemas.microsoft.com/office/powerpoint/2010/main" val="115797222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ビッグバン宇宙論</a:t>
            </a:r>
            <a:endParaRPr lang="ja-JP" altLang="en-US" sz="3600" dirty="0"/>
          </a:p>
        </p:txBody>
      </p:sp>
      <p:sp>
        <p:nvSpPr>
          <p:cNvPr id="3" name="コンテンツ プレースホルダ 2"/>
          <p:cNvSpPr>
            <a:spLocks noGrp="1"/>
          </p:cNvSpPr>
          <p:nvPr>
            <p:ph idx="1"/>
          </p:nvPr>
        </p:nvSpPr>
        <p:spPr>
          <a:xfrm>
            <a:off x="457200" y="1418784"/>
            <a:ext cx="8463776" cy="4525963"/>
          </a:xfrm>
        </p:spPr>
        <p:txBody>
          <a:bodyPr>
            <a:normAutofit fontScale="77500" lnSpcReduction="20000"/>
          </a:bodyPr>
          <a:lstStyle/>
          <a:p>
            <a:r>
              <a:rPr lang="ja-JP" altLang="en-US" sz="2400" dirty="0" smtClean="0"/>
              <a:t>現在宇宙は膨張している</a:t>
            </a:r>
            <a:endParaRPr lang="en-US" altLang="ja-JP" sz="2400" dirty="0"/>
          </a:p>
          <a:p>
            <a:endParaRPr lang="en-US" altLang="ja-JP" sz="2400" dirty="0" smtClean="0"/>
          </a:p>
          <a:p>
            <a:r>
              <a:rPr lang="ja-JP" altLang="en-US" sz="2400" dirty="0" smtClean="0"/>
              <a:t>つまり昔の宇宙は今より小さかった。</a:t>
            </a:r>
            <a:endParaRPr lang="en-US" altLang="ja-JP" sz="2400" dirty="0" smtClean="0"/>
          </a:p>
          <a:p>
            <a:endParaRPr lang="en-US" altLang="ja-JP" sz="2400" dirty="0"/>
          </a:p>
          <a:p>
            <a:r>
              <a:rPr lang="ja-JP" altLang="en-US" sz="2400" dirty="0" smtClean="0"/>
              <a:t>ずっとさかのぼるとほとんど一点になる。宇宙は超高温高圧の状態から生まれた</a:t>
            </a:r>
            <a:r>
              <a:rPr lang="en-US" altLang="ja-JP" sz="2400" dirty="0" smtClean="0"/>
              <a:t>..</a:t>
            </a:r>
            <a:r>
              <a:rPr lang="en-US" altLang="ja-JP" sz="2400" dirty="0" smtClean="0">
                <a:solidFill>
                  <a:srgbClr val="FF0000"/>
                </a:solidFill>
              </a:rPr>
              <a:t>. </a:t>
            </a:r>
            <a:r>
              <a:rPr lang="ja-JP" altLang="en-US" sz="2400" dirty="0" smtClean="0">
                <a:solidFill>
                  <a:srgbClr val="FF0000"/>
                </a:solidFill>
              </a:rPr>
              <a:t>ビッグバン</a:t>
            </a:r>
            <a:r>
              <a:rPr lang="ja-JP" altLang="en-US" sz="2400" dirty="0" smtClean="0"/>
              <a:t>（ジョージ・ガモフ</a:t>
            </a:r>
            <a:r>
              <a:rPr lang="en-US" altLang="ja-JP" sz="2400" dirty="0" smtClean="0"/>
              <a:t> 1948</a:t>
            </a:r>
            <a:r>
              <a:rPr lang="ja-JP" altLang="en-US" sz="2400" dirty="0" smtClean="0"/>
              <a:t>）</a:t>
            </a:r>
            <a:endParaRPr lang="en-US" altLang="ja-JP" sz="2400" dirty="0" smtClean="0"/>
          </a:p>
          <a:p>
            <a:endParaRPr lang="en-US" altLang="ja-JP" sz="2400" dirty="0" smtClean="0"/>
          </a:p>
          <a:p>
            <a:r>
              <a:rPr lang="ja-JP" altLang="en-US" sz="2400" dirty="0" smtClean="0"/>
              <a:t>膨張速度が分かれば、逆算すれば宇宙の年齢がわかる。</a:t>
            </a:r>
            <a:endParaRPr lang="en-US" altLang="ja-JP" sz="2400" dirty="0" smtClean="0"/>
          </a:p>
          <a:p>
            <a:endParaRPr lang="en-US" altLang="ja-JP" sz="2400" dirty="0" smtClean="0"/>
          </a:p>
          <a:p>
            <a:r>
              <a:rPr lang="ja-JP" altLang="en-US" sz="2400" dirty="0" smtClean="0"/>
              <a:t>最新の観測結果では、宇宙の年齢は約</a:t>
            </a:r>
            <a:r>
              <a:rPr lang="en-US" altLang="ja-JP" sz="2400" dirty="0" smtClean="0"/>
              <a:t>138</a:t>
            </a:r>
            <a:r>
              <a:rPr lang="ja-JP" altLang="en-US" sz="2400" dirty="0" smtClean="0"/>
              <a:t>億</a:t>
            </a:r>
            <a:r>
              <a:rPr lang="ja-JP" altLang="en-US" sz="2400" dirty="0" smtClean="0"/>
              <a:t>年</a:t>
            </a:r>
            <a:endParaRPr lang="ja-JP" altLang="en-US" sz="2400" dirty="0"/>
          </a:p>
        </p:txBody>
      </p:sp>
    </p:spTree>
    <p:extLst>
      <p:ext uri="{BB962C8B-B14F-4D97-AF65-F5344CB8AC3E}">
        <p14:creationId xmlns:p14="http://schemas.microsoft.com/office/powerpoint/2010/main" val="130117900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トワイライト">
  <a:themeElements>
    <a:clrScheme name="トワイライト">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トワイライト">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トワイライト">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トワイライト.thmx</Template>
  <TotalTime>9805</TotalTime>
  <Words>1852</Words>
  <Application>Microsoft Macintosh PowerPoint</Application>
  <PresentationFormat>画面に合わせる (4:3)</PresentationFormat>
  <Paragraphs>206</Paragraphs>
  <Slides>32</Slides>
  <Notes>7</Notes>
  <HiddenSlides>0</HiddenSlides>
  <MMClips>1</MMClips>
  <ScaleCrop>false</ScaleCrop>
  <HeadingPairs>
    <vt:vector size="4" baseType="variant">
      <vt:variant>
        <vt:lpstr>テーマ</vt:lpstr>
      </vt:variant>
      <vt:variant>
        <vt:i4>1</vt:i4>
      </vt:variant>
      <vt:variant>
        <vt:lpstr>スライド タイトル</vt:lpstr>
      </vt:variant>
      <vt:variant>
        <vt:i4>32</vt:i4>
      </vt:variant>
    </vt:vector>
  </HeadingPairs>
  <TitlesOfParts>
    <vt:vector size="33" baseType="lpstr">
      <vt:lpstr>トワイライト</vt:lpstr>
      <vt:lpstr>宇宙と人間</vt:lpstr>
      <vt:lpstr>古事記</vt:lpstr>
      <vt:lpstr>旧約聖書　創世記</vt:lpstr>
      <vt:lpstr>PowerPoint プレゼンテーション</vt:lpstr>
      <vt:lpstr>PowerPoint プレゼンテーション</vt:lpstr>
      <vt:lpstr>まずは宇宙がどんなところか知るために、 宇宙旅行へ行ってみましょう。</vt:lpstr>
      <vt:lpstr>PowerPoint プレゼンテーション</vt:lpstr>
      <vt:lpstr>宇宙は膨張している</vt:lpstr>
      <vt:lpstr>ビッグバン宇宙論</vt:lpstr>
      <vt:lpstr>宇宙はどのように生まれたのか？〜現在の理解</vt:lpstr>
      <vt:lpstr>ビッグバンの名残：宇宙背景放射</vt:lpstr>
      <vt:lpstr>PowerPoint プレゼンテーション</vt:lpstr>
      <vt:lpstr>PowerPoint プレゼンテーション</vt:lpstr>
      <vt:lpstr>PowerPoint プレゼンテーション</vt:lpstr>
      <vt:lpstr>PowerPoint プレゼンテーション</vt:lpstr>
      <vt:lpstr>人類はこの先宇宙へ出てゆくだろうか？</vt:lpstr>
      <vt:lpstr>人類の宇宙進出に伴う様々な問い</vt:lpstr>
      <vt:lpstr>宇宙を開拓するのは誰？</vt:lpstr>
      <vt:lpstr>PowerPoint プレゼンテーション</vt:lpstr>
      <vt:lpstr>PowerPoint プレゼンテーション</vt:lpstr>
      <vt:lpstr>『私なんかは、自分の一生については自然が破壊されていくのを悲しんだりしている。けれども人間の一生を考えたらサイボーグでもなんでもいいから、もっと発展してほしいという気持になるね』（今西錦司）</vt:lpstr>
      <vt:lpstr>PowerPoint プレゼンテーション</vt:lpstr>
      <vt:lpstr>PowerPoint プレゼンテーション</vt:lpstr>
      <vt:lpstr>気候変動</vt:lpstr>
      <vt:lpstr>地形の変動</vt:lpstr>
      <vt:lpstr>星も動いている</vt:lpstr>
      <vt:lpstr>PowerPoint プレゼンテーション</vt:lpstr>
      <vt:lpstr>37億五千万年後に天の川を見上げたら</vt:lpstr>
      <vt:lpstr>太陽系の終わり</vt:lpstr>
      <vt:lpstr>PowerPoint プレゼンテーション</vt:lpstr>
      <vt:lpstr>宇宙の遠未来</vt:lpstr>
      <vt:lpstr>PowerPoint プレゼンテーション</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最新の太陽像と宇宙天気予報 </dc:title>
  <dc:creator>磯部 洋明</dc:creator>
  <cp:lastModifiedBy>isobe</cp:lastModifiedBy>
  <cp:revision>205</cp:revision>
  <cp:lastPrinted>2013-07-24T17:50:30Z</cp:lastPrinted>
  <dcterms:created xsi:type="dcterms:W3CDTF">2013-12-12T04:18:30Z</dcterms:created>
  <dcterms:modified xsi:type="dcterms:W3CDTF">2014-04-13T11:40:50Z</dcterms:modified>
</cp:coreProperties>
</file>