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jpeg" ContentType="image/jpeg"/>
  <Override PartName="/ppt/notesSlides/notesSlide11.xml" ContentType="application/vnd.openxmlformats-officedocument.presentationml.notesSlide+xml"/>
  <Override PartName="/ppt/media/image4.jpeg" ContentType="image/jpeg"/>
  <Override PartName="/ppt/media/image5.jpeg" ContentType="image/jpeg"/>
  <Override PartName="/ppt/media/image6.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7.jpeg" ContentType="image/jpeg"/>
  <Override PartName="/ppt/media/image8.jpeg" ContentType="image/jpeg"/>
  <Override PartName="/ppt/notesSlides/notesSlide14.xml" ContentType="application/vnd.openxmlformats-officedocument.presentationml.notesSlide+xml"/>
  <Override PartName="/ppt/media/image9.jpeg" ContentType="image/jpeg"/>
  <Override PartName="/ppt/notesSlides/notesSlide15.xml" ContentType="application/vnd.openxmlformats-officedocument.presentationml.notesSlide+xml"/>
  <Override PartName="/ppt/media/image10.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1.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2.jpeg" ContentType="image/jpeg"/>
  <Override PartName="/ppt/notesSlides/notesSlide20.xml" ContentType="application/vnd.openxmlformats-officedocument.presentationml.notesSlide+xml"/>
  <Override PartName="/ppt/media/image13.jpeg" ContentType="image/jpeg"/>
  <Override PartName="/ppt/notesSlides/notesSlide21.xml" ContentType="application/vnd.openxmlformats-officedocument.presentationml.notesSlide+xml"/>
  <Override PartName="/ppt/media/image14.jpeg" ContentType="image/jpeg"/>
  <Override PartName="/ppt/notesSlides/notesSlide2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a:defRPr>
                <a:latin typeface="Arial"/>
                <a:ea typeface="Arial"/>
                <a:cs typeface="Arial"/>
                <a:sym typeface="Arial"/>
              </a:defRPr>
            </a:pPr>
            <a:r>
              <a:t>b2</a:t>
            </a:r>
            <a:r>
              <a:rPr>
                <a:latin typeface="ＭＳ Ｐ明朝"/>
                <a:ea typeface="ＭＳ Ｐ明朝"/>
                <a:cs typeface="ＭＳ Ｐ明朝"/>
                <a:sym typeface="ＭＳ Ｐ明朝"/>
              </a:rPr>
              <a:t>ちわ</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c</a:t>
            </a:r>
            <a:r>
              <a:rPr>
                <a:latin typeface="+mn-lt"/>
                <a:ea typeface="+mn-ea"/>
                <a:cs typeface="+mn-cs"/>
                <a:sym typeface="Helvetica"/>
              </a:rPr>
              <a:t>２ちわ</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r>
              <a:t>c1</a:t>
            </a:r>
            <a:r>
              <a:rPr>
                <a:latin typeface="+mn-lt"/>
                <a:ea typeface="+mn-ea"/>
                <a:cs typeface="+mn-cs"/>
                <a:sym typeface="Helvetica"/>
              </a:rPr>
              <a:t>ちわ</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b1</a:t>
            </a:r>
            <a:r>
              <a:rPr>
                <a:latin typeface="+mn-lt"/>
                <a:ea typeface="+mn-ea"/>
                <a:cs typeface="+mn-cs"/>
                <a:sym typeface="Helvetica"/>
              </a:rPr>
              <a:t>ちわ</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b1</a:t>
            </a:r>
            <a:r>
              <a:rPr>
                <a:latin typeface="+mn-lt"/>
                <a:ea typeface="+mn-ea"/>
                <a:cs typeface="+mn-cs"/>
                <a:sym typeface="Helvetica"/>
              </a:rPr>
              <a:t>ちわ</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c1</a:t>
            </a:r>
            <a:r>
              <a:rPr>
                <a:latin typeface="+mn-lt"/>
                <a:ea typeface="+mn-ea"/>
                <a:cs typeface="+mn-cs"/>
                <a:sym typeface="Helvetica"/>
              </a:rPr>
              <a:t>ちわ</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c1</a:t>
            </a:r>
            <a:r>
              <a:rPr>
                <a:latin typeface="+mn-lt"/>
                <a:ea typeface="+mn-ea"/>
                <a:cs typeface="+mn-cs"/>
                <a:sym typeface="Helvetica"/>
              </a:rPr>
              <a:t>ちわ</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c1</a:t>
            </a:r>
            <a:r>
              <a:rPr>
                <a:latin typeface="+mn-lt"/>
                <a:ea typeface="+mn-ea"/>
                <a:cs typeface="+mn-cs"/>
                <a:sym typeface="Helvetica"/>
              </a:rPr>
              <a:t>ちわ</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c1</a:t>
            </a:r>
            <a:r>
              <a:rPr>
                <a:latin typeface="+mn-lt"/>
                <a:ea typeface="+mn-ea"/>
                <a:cs typeface="+mn-cs"/>
                <a:sym typeface="Helvetica"/>
              </a:rPr>
              <a:t>ちわ</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b1</a:t>
            </a:r>
            <a:r>
              <a:rPr>
                <a:latin typeface="+mn-lt"/>
                <a:ea typeface="+mn-ea"/>
                <a:cs typeface="+mn-cs"/>
                <a:sym typeface="Helvetica"/>
              </a:rPr>
              <a:t>ちわ</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c1</a:t>
            </a:r>
            <a:r>
              <a:rPr>
                <a:latin typeface="+mn-lt"/>
                <a:ea typeface="+mn-ea"/>
                <a:cs typeface="+mn-cs"/>
                <a:sym typeface="Helvetica"/>
              </a:rPr>
              <a:t>ちわ</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r>
              <a:t>c2</a:t>
            </a:r>
            <a:r>
              <a:rPr>
                <a:latin typeface="+mn-lt"/>
                <a:ea typeface="+mn-ea"/>
                <a:cs typeface="+mn-cs"/>
                <a:sym typeface="Helvetica"/>
              </a:rPr>
              <a:t>ち</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c1</a:t>
            </a:r>
            <a:r>
              <a:rPr>
                <a:latin typeface="+mn-lt"/>
                <a:ea typeface="+mn-ea"/>
                <a:cs typeface="+mn-cs"/>
                <a:sym typeface="Helvetica"/>
              </a:rPr>
              <a:t>ちわ</a:t>
            </a:r>
          </a:p>
          <a:p>
            <a:pPr/>
            <a:r>
              <a:rPr>
                <a:latin typeface="+mn-lt"/>
                <a:ea typeface="+mn-ea"/>
                <a:cs typeface="+mn-cs"/>
                <a:sym typeface="Helvetica"/>
              </a:rPr>
              <a:t>（アーウィンの月で神に会う経験「月の記憶」より）について説明した）</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c1</a:t>
            </a:r>
            <a:r>
              <a:rPr>
                <a:latin typeface="+mn-lt"/>
                <a:ea typeface="+mn-ea"/>
                <a:cs typeface="+mn-cs"/>
                <a:sym typeface="Helvetica"/>
              </a:rPr>
              <a:t>ちわ</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b2</a:t>
            </a:r>
            <a:r>
              <a:rPr>
                <a:latin typeface="+mn-lt"/>
                <a:ea typeface="+mn-ea"/>
                <a:cs typeface="+mn-cs"/>
                <a:sym typeface="Helvetica"/>
              </a:rPr>
              <a:t>ちわ</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r>
              <a:t>c2</a:t>
            </a:r>
            <a:r>
              <a:rPr>
                <a:latin typeface="+mn-lt"/>
                <a:ea typeface="+mn-ea"/>
                <a:cs typeface="+mn-cs"/>
                <a:sym typeface="Helvetica"/>
              </a:rPr>
              <a:t>ちわ</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b2</a:t>
            </a:r>
            <a:r>
              <a:rPr>
                <a:latin typeface="+mn-lt"/>
                <a:ea typeface="+mn-ea"/>
                <a:cs typeface="+mn-cs"/>
                <a:sym typeface="Helvetica"/>
              </a:rPr>
              <a:t>ちわ</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b2</a:t>
            </a:r>
            <a:r>
              <a:rPr>
                <a:latin typeface="+mn-lt"/>
                <a:ea typeface="+mn-ea"/>
                <a:cs typeface="+mn-cs"/>
                <a:sym typeface="Helvetica"/>
              </a:rPr>
              <a:t>ちわ</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b2</a:t>
            </a:r>
            <a:r>
              <a:rPr>
                <a:latin typeface="+mn-lt"/>
                <a:ea typeface="+mn-ea"/>
                <a:cs typeface="+mn-cs"/>
                <a:sym typeface="Helvetica"/>
              </a:rPr>
              <a:t>ち</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c2</a:t>
            </a:r>
            <a:r>
              <a:rPr>
                <a:latin typeface="+mn-lt"/>
                <a:ea typeface="+mn-ea"/>
                <a:cs typeface="+mn-cs"/>
                <a:sym typeface="Helvetica"/>
              </a:rPr>
              <a:t>ちわ</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a1</a:t>
            </a:r>
            <a:r>
              <a:rPr>
                <a:latin typeface="+mn-lt"/>
                <a:ea typeface="+mn-ea"/>
                <a:cs typeface="+mn-cs"/>
                <a:sym typeface="Helvetica"/>
              </a:rPr>
              <a:t>ちわ</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b</a:t>
            </a:r>
            <a:r>
              <a:rPr>
                <a:latin typeface="+mn-lt"/>
                <a:ea typeface="+mn-ea"/>
                <a:cs typeface="+mn-cs"/>
                <a:sym typeface="Helvetica"/>
              </a:rPr>
              <a:t>１ちわ</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タイトル スライド">
    <p:spTree>
      <p:nvGrpSpPr>
        <p:cNvPr id="1" name=""/>
        <p:cNvGrpSpPr/>
        <p:nvPr/>
      </p:nvGrpSpPr>
      <p:grpSpPr>
        <a:xfrm>
          <a:off x="0" y="0"/>
          <a:ext cx="0" cy="0"/>
          <a:chOff x="0" y="0"/>
          <a:chExt cx="0" cy="0"/>
        </a:xfrm>
      </p:grpSpPr>
      <p:sp>
        <p:nvSpPr>
          <p:cNvPr id="11" name="Shape 11"/>
          <p:cNvSpPr/>
          <p:nvPr>
            <p:ph type="title"/>
          </p:nvPr>
        </p:nvSpPr>
        <p:spPr>
          <a:xfrm>
            <a:off x="685800" y="2130425"/>
            <a:ext cx="7772400" cy="1470025"/>
          </a:xfrm>
          <a:prstGeom prst="rect">
            <a:avLst/>
          </a:prstGeom>
        </p:spPr>
        <p:txBody>
          <a:bodyPr/>
          <a:lstStyle/>
          <a:p>
            <a:pPr/>
            <a:r>
              <a:t>マスター タイトルの書式設定</a:t>
            </a:r>
          </a:p>
        </p:txBody>
      </p:sp>
      <p:sp>
        <p:nvSpPr>
          <p:cNvPr id="12" name="Shape 12"/>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stStyle>
          <a:p>
            <a:pPr/>
            <a:r>
              <a:t>マスター サブタイトルの書式設定</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縦書きテキスト">
    <p:spTree>
      <p:nvGrpSpPr>
        <p:cNvPr id="1" name=""/>
        <p:cNvGrpSpPr/>
        <p:nvPr/>
      </p:nvGrpSpPr>
      <p:grpSpPr>
        <a:xfrm>
          <a:off x="0" y="0"/>
          <a:ext cx="0" cy="0"/>
          <a:chOff x="0" y="0"/>
          <a:chExt cx="0" cy="0"/>
        </a:xfrm>
      </p:grpSpPr>
      <p:sp>
        <p:nvSpPr>
          <p:cNvPr id="92" name="Shape 92"/>
          <p:cNvSpPr/>
          <p:nvPr>
            <p:ph type="title"/>
          </p:nvPr>
        </p:nvSpPr>
        <p:spPr>
          <a:prstGeom prst="rect">
            <a:avLst/>
          </a:prstGeom>
        </p:spPr>
        <p:txBody>
          <a:bodyPr/>
          <a:lstStyle/>
          <a:p>
            <a:pPr/>
            <a:r>
              <a:t>マスター タイトルの書式設定</a:t>
            </a:r>
          </a:p>
        </p:txBody>
      </p:sp>
      <p:sp>
        <p:nvSpPr>
          <p:cNvPr id="93" name="Shape 93"/>
          <p:cNvSpPr/>
          <p:nvPr>
            <p:ph type="body" idx="1"/>
          </p:nvPr>
        </p:nvSpPr>
        <p:spPr>
          <a:prstGeom prst="rect">
            <a:avLst/>
          </a:prstGeom>
        </p:spPr>
        <p:txBody>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縦書きタイトルと縦書きテキスト">
    <p:spTree>
      <p:nvGrpSpPr>
        <p:cNvPr id="1" name=""/>
        <p:cNvGrpSpPr/>
        <p:nvPr/>
      </p:nvGrpSpPr>
      <p:grpSpPr>
        <a:xfrm>
          <a:off x="0" y="0"/>
          <a:ext cx="0" cy="0"/>
          <a:chOff x="0" y="0"/>
          <a:chExt cx="0" cy="0"/>
        </a:xfrm>
      </p:grpSpPr>
      <p:sp>
        <p:nvSpPr>
          <p:cNvPr id="101" name="Shape 101"/>
          <p:cNvSpPr/>
          <p:nvPr>
            <p:ph type="title"/>
          </p:nvPr>
        </p:nvSpPr>
        <p:spPr>
          <a:xfrm>
            <a:off x="6629400" y="274638"/>
            <a:ext cx="2057400" cy="5851526"/>
          </a:xfrm>
          <a:prstGeom prst="rect">
            <a:avLst/>
          </a:prstGeom>
        </p:spPr>
        <p:txBody>
          <a:bodyPr/>
          <a:lstStyle/>
          <a:p>
            <a:pPr/>
            <a:r>
              <a:t>マスター タイトルの書式設定</a:t>
            </a:r>
          </a:p>
        </p:txBody>
      </p:sp>
      <p:sp>
        <p:nvSpPr>
          <p:cNvPr id="102" name="Shape 102"/>
          <p:cNvSpPr/>
          <p:nvPr>
            <p:ph type="body" idx="1"/>
          </p:nvPr>
        </p:nvSpPr>
        <p:spPr>
          <a:xfrm>
            <a:off x="457200" y="274638"/>
            <a:ext cx="6019800" cy="5851526"/>
          </a:xfrm>
          <a:prstGeom prst="rect">
            <a:avLst/>
          </a:prstGeom>
        </p:spPr>
        <p:txBody>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マスター タイトルの書式設定</a:t>
            </a:r>
          </a:p>
        </p:txBody>
      </p:sp>
      <p:sp>
        <p:nvSpPr>
          <p:cNvPr id="21" name="Shape 21"/>
          <p:cNvSpPr/>
          <p:nvPr>
            <p:ph type="body" idx="1"/>
          </p:nvPr>
        </p:nvSpPr>
        <p:spPr>
          <a:prstGeom prst="rect">
            <a:avLst/>
          </a:prstGeom>
        </p:spPr>
        <p:txBody>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セクション見出し">
    <p:spTree>
      <p:nvGrpSpPr>
        <p:cNvPr id="1" name=""/>
        <p:cNvGrpSpPr/>
        <p:nvPr/>
      </p:nvGrpSpPr>
      <p:grpSpPr>
        <a:xfrm>
          <a:off x="0" y="0"/>
          <a:ext cx="0" cy="0"/>
          <a:chOff x="0" y="0"/>
          <a:chExt cx="0" cy="0"/>
        </a:xfrm>
      </p:grpSpPr>
      <p:sp>
        <p:nvSpPr>
          <p:cNvPr id="29" name="Shape 29"/>
          <p:cNvSpPr/>
          <p:nvPr>
            <p:ph type="title"/>
          </p:nvPr>
        </p:nvSpPr>
        <p:spPr>
          <a:xfrm>
            <a:off x="722312" y="4406900"/>
            <a:ext cx="7772401" cy="1362075"/>
          </a:xfrm>
          <a:prstGeom prst="rect">
            <a:avLst/>
          </a:prstGeom>
        </p:spPr>
        <p:txBody>
          <a:bodyPr anchor="t"/>
          <a:lstStyle>
            <a:lvl1pPr algn="l">
              <a:defRPr b="1" cap="all" sz="4000"/>
            </a:lvl1pPr>
          </a:lstStyle>
          <a:p>
            <a:pPr/>
            <a:r>
              <a:t>マスター タイトルの書式設定</a:t>
            </a:r>
          </a:p>
        </p:txBody>
      </p:sp>
      <p:sp>
        <p:nvSpPr>
          <p:cNvPr id="30" name="Shape 30"/>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stStyle>
          <a:p>
            <a:pPr/>
            <a:r>
              <a:t>マスター テキストの書式設定</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2 つのコンテンツ">
    <p:spTree>
      <p:nvGrpSpPr>
        <p:cNvPr id="1" name=""/>
        <p:cNvGrpSpPr/>
        <p:nvPr/>
      </p:nvGrpSpPr>
      <p:grpSpPr>
        <a:xfrm>
          <a:off x="0" y="0"/>
          <a:ext cx="0" cy="0"/>
          <a:chOff x="0" y="0"/>
          <a:chExt cx="0" cy="0"/>
        </a:xfrm>
      </p:grpSpPr>
      <p:sp>
        <p:nvSpPr>
          <p:cNvPr id="38" name="Shape 38"/>
          <p:cNvSpPr/>
          <p:nvPr>
            <p:ph type="title"/>
          </p:nvPr>
        </p:nvSpPr>
        <p:spPr>
          <a:prstGeom prst="rect">
            <a:avLst/>
          </a:prstGeom>
        </p:spPr>
        <p:txBody>
          <a:bodyPr/>
          <a:lstStyle/>
          <a:p>
            <a:pPr/>
            <a:r>
              <a:t>マスター タイトルの書式設定</a:t>
            </a:r>
          </a:p>
        </p:txBody>
      </p:sp>
      <p:sp>
        <p:nvSpPr>
          <p:cNvPr id="39" name="Shape 39"/>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マスター テキストの書式設定</a:t>
            </a:r>
          </a:p>
          <a:p>
            <a:pPr lvl="1"/>
            <a:r>
              <a:t>第 2 レベル</a:t>
            </a:r>
          </a:p>
          <a:p>
            <a:pPr lvl="2"/>
            <a:r>
              <a:t>第 3 レベル</a:t>
            </a:r>
          </a:p>
          <a:p>
            <a:pPr lvl="3"/>
            <a:r>
              <a:t>第 4 レベル</a:t>
            </a:r>
          </a:p>
          <a:p>
            <a:pPr lvl="4"/>
            <a:r>
              <a:t>第 5 レベル</a:t>
            </a:r>
          </a:p>
        </p:txBody>
      </p:sp>
      <p:sp>
        <p:nvSpPr>
          <p:cNvPr id="40" name="Shape 4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比較">
    <p:spTree>
      <p:nvGrpSpPr>
        <p:cNvPr id="1" name=""/>
        <p:cNvGrpSpPr/>
        <p:nvPr/>
      </p:nvGrpSpPr>
      <p:grpSpPr>
        <a:xfrm>
          <a:off x="0" y="0"/>
          <a:ext cx="0" cy="0"/>
          <a:chOff x="0" y="0"/>
          <a:chExt cx="0" cy="0"/>
        </a:xfrm>
      </p:grpSpPr>
      <p:sp>
        <p:nvSpPr>
          <p:cNvPr id="47" name="Shape 47"/>
          <p:cNvSpPr/>
          <p:nvPr>
            <p:ph type="title"/>
          </p:nvPr>
        </p:nvSpPr>
        <p:spPr>
          <a:prstGeom prst="rect">
            <a:avLst/>
          </a:prstGeom>
        </p:spPr>
        <p:txBody>
          <a:bodyPr/>
          <a:lstStyle/>
          <a:p>
            <a:pPr/>
            <a:r>
              <a:t>マスター タイトルの書式設定</a:t>
            </a:r>
          </a:p>
        </p:txBody>
      </p:sp>
      <p:sp>
        <p:nvSpPr>
          <p:cNvPr id="48" name="Shape 48"/>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stStyle>
          <a:p>
            <a:pPr/>
            <a:r>
              <a:t>マスター テキストの書式設定</a:t>
            </a:r>
          </a:p>
        </p:txBody>
      </p:sp>
      <p:sp>
        <p:nvSpPr>
          <p:cNvPr id="49" name="Shape 49"/>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hape 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57" name="Shape 57"/>
          <p:cNvSpPr/>
          <p:nvPr>
            <p:ph type="title"/>
          </p:nvPr>
        </p:nvSpPr>
        <p:spPr>
          <a:prstGeom prst="rect">
            <a:avLst/>
          </a:prstGeom>
        </p:spPr>
        <p:txBody>
          <a:bodyPr/>
          <a:lstStyle/>
          <a:p>
            <a:pPr/>
            <a:r>
              <a:t>マスター タイトルの書式設定</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65" name="Shape 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タイトル付きのコンテンツ">
    <p:spTree>
      <p:nvGrpSpPr>
        <p:cNvPr id="1" name=""/>
        <p:cNvGrpSpPr/>
        <p:nvPr/>
      </p:nvGrpSpPr>
      <p:grpSpPr>
        <a:xfrm>
          <a:off x="0" y="0"/>
          <a:ext cx="0" cy="0"/>
          <a:chOff x="0" y="0"/>
          <a:chExt cx="0" cy="0"/>
        </a:xfrm>
      </p:grpSpPr>
      <p:sp>
        <p:nvSpPr>
          <p:cNvPr id="72" name="Shape 72"/>
          <p:cNvSpPr/>
          <p:nvPr>
            <p:ph type="title"/>
          </p:nvPr>
        </p:nvSpPr>
        <p:spPr>
          <a:xfrm>
            <a:off x="457200" y="273050"/>
            <a:ext cx="3008314" cy="1162050"/>
          </a:xfrm>
          <a:prstGeom prst="rect">
            <a:avLst/>
          </a:prstGeom>
        </p:spPr>
        <p:txBody>
          <a:bodyPr anchor="b"/>
          <a:lstStyle>
            <a:lvl1pPr algn="l">
              <a:defRPr b="1" sz="2000"/>
            </a:lvl1pPr>
          </a:lstStyle>
          <a:p>
            <a:pPr/>
            <a:r>
              <a:t>マスター タイトルの書式設定</a:t>
            </a:r>
          </a:p>
        </p:txBody>
      </p:sp>
      <p:sp>
        <p:nvSpPr>
          <p:cNvPr id="73" name="Shape 73"/>
          <p:cNvSpPr/>
          <p:nvPr>
            <p:ph type="body" idx="1"/>
          </p:nvPr>
        </p:nvSpPr>
        <p:spPr>
          <a:xfrm>
            <a:off x="3575050" y="273050"/>
            <a:ext cx="5111750" cy="5853113"/>
          </a:xfrm>
          <a:prstGeom prst="rect">
            <a:avLst/>
          </a:prstGeom>
        </p:spPr>
        <p:txBody>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74" name="Shape 74"/>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hape 7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タイトル付きの図">
    <p:spTree>
      <p:nvGrpSpPr>
        <p:cNvPr id="1" name=""/>
        <p:cNvGrpSpPr/>
        <p:nvPr/>
      </p:nvGrpSpPr>
      <p:grpSpPr>
        <a:xfrm>
          <a:off x="0" y="0"/>
          <a:ext cx="0" cy="0"/>
          <a:chOff x="0" y="0"/>
          <a:chExt cx="0" cy="0"/>
        </a:xfrm>
      </p:grpSpPr>
      <p:sp>
        <p:nvSpPr>
          <p:cNvPr id="82" name="Shape 82"/>
          <p:cNvSpPr/>
          <p:nvPr>
            <p:ph type="title"/>
          </p:nvPr>
        </p:nvSpPr>
        <p:spPr>
          <a:xfrm>
            <a:off x="1792288" y="4800600"/>
            <a:ext cx="5486401" cy="566738"/>
          </a:xfrm>
          <a:prstGeom prst="rect">
            <a:avLst/>
          </a:prstGeom>
        </p:spPr>
        <p:txBody>
          <a:bodyPr anchor="b"/>
          <a:lstStyle>
            <a:lvl1pPr algn="l">
              <a:defRPr b="1" sz="2000"/>
            </a:lvl1pPr>
          </a:lstStyle>
          <a:p>
            <a:pPr/>
            <a:r>
              <a:t>マスター タイトルの書式設定</a:t>
            </a:r>
          </a:p>
        </p:txBody>
      </p:sp>
      <p:sp>
        <p:nvSpPr>
          <p:cNvPr id="83" name="Shape 83"/>
          <p:cNvSpPr/>
          <p:nvPr>
            <p:ph type="pic" sz="half" idx="13"/>
          </p:nvPr>
        </p:nvSpPr>
        <p:spPr>
          <a:xfrm>
            <a:off x="1792288" y="612775"/>
            <a:ext cx="5486401" cy="4114800"/>
          </a:xfrm>
          <a:prstGeom prst="rect">
            <a:avLst/>
          </a:prstGeom>
        </p:spPr>
        <p:txBody>
          <a:bodyPr lIns="91439" rIns="91439">
            <a:noAutofit/>
          </a:bodyPr>
          <a:lstStyle/>
          <a:p>
            <a:pPr/>
          </a:p>
        </p:txBody>
      </p:sp>
      <p:sp>
        <p:nvSpPr>
          <p:cNvPr id="84" name="Shape 84"/>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stStyle>
          <a:p>
            <a:pPr/>
            <a:r>
              <a:t>マスター テキストの書式設定</a:t>
            </a:r>
          </a:p>
        </p:txBody>
      </p:sp>
      <p:sp>
        <p:nvSpPr>
          <p:cNvPr id="85" name="Shape 8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マスター タイトルの書式設定</a:t>
            </a:r>
          </a:p>
        </p:txBody>
      </p:sp>
      <p:sp>
        <p:nvSpPr>
          <p:cNvPr id="3" name="Shape 3"/>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4" name="Shape 4"/>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2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1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hyperlink" Target="http://www8.cao.go.jp/space/comittee/tyousa-dai1/siryou3.pdf"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hyperlink" Target="http://www8.cao.go.jp/space/comittee/tyousa-dai1/siryou3.pdf" TargetMode="Externa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hyperlink" Target="http://www8.cao.go.jp/space/seminar/dai1/cao-3.pdf" TargetMode="Externa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hyperlink" Target="http://www8.cao.go.jp/space/comittee/tyousa-dai1/siryou3.pdf" TargetMode="Externa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hyperlink" Target="http://www8.cao.go.jp/space/seminar/dai3/cao-1.pdf" TargetMode="Externa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hyperlink" Target="http://www8.cao.go.jp/space/seminar/dai3/cao-1.pdf" TargetMode="Externa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hyperlink" Target="http://www8.cao.go.jp/space/seminar/dai3/cao-1.pdf" TargetMode="Externa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gif"/><Relationship Id="rId4" Type="http://schemas.openxmlformats.org/officeDocument/2006/relationships/image" Target="../media/image3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gif"/><Relationship Id="rId4" Type="http://schemas.openxmlformats.org/officeDocument/2006/relationships/image" Target="../media/image1.jpeg"/><Relationship Id="rId5"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12" name="image1.jpeg" descr="Earth_GPN-2000-001138.jpg"/>
          <p:cNvPicPr>
            <a:picLocks noChangeAspect="1"/>
          </p:cNvPicPr>
          <p:nvPr/>
        </p:nvPicPr>
        <p:blipFill>
          <a:blip r:embed="rId2">
            <a:extLst/>
          </a:blip>
          <a:stretch>
            <a:fillRect/>
          </a:stretch>
        </p:blipFill>
        <p:spPr>
          <a:xfrm>
            <a:off x="4076670" y="1277008"/>
            <a:ext cx="4586952" cy="4586952"/>
          </a:xfrm>
          <a:prstGeom prst="rect">
            <a:avLst/>
          </a:prstGeom>
          <a:ln w="12700">
            <a:miter lim="400000"/>
          </a:ln>
        </p:spPr>
      </p:pic>
      <p:sp>
        <p:nvSpPr>
          <p:cNvPr id="113" name="Shape 113"/>
          <p:cNvSpPr/>
          <p:nvPr>
            <p:ph type="ctrTitle"/>
          </p:nvPr>
        </p:nvSpPr>
        <p:spPr>
          <a:xfrm>
            <a:off x="216973" y="0"/>
            <a:ext cx="7772401" cy="1470025"/>
          </a:xfrm>
          <a:prstGeom prst="rect">
            <a:avLst/>
          </a:prstGeom>
        </p:spPr>
        <p:txBody>
          <a:bodyPr/>
          <a:lstStyle/>
          <a:p>
            <a:pPr algn="l">
              <a:defRPr sz="3200">
                <a:solidFill>
                  <a:srgbClr val="FFFFFF"/>
                </a:solidFill>
              </a:defRPr>
            </a:pPr>
            <a:r>
              <a:rPr>
                <a:latin typeface="+mn-lt"/>
                <a:ea typeface="+mn-ea"/>
                <a:cs typeface="+mn-cs"/>
                <a:sym typeface="Helvetica"/>
              </a:rPr>
              <a:t>宇宙と人間</a:t>
            </a:r>
            <a:r>
              <a:t> </a:t>
            </a:r>
            <a:br/>
            <a:r>
              <a:rPr>
                <a:latin typeface="+mn-lt"/>
                <a:ea typeface="+mn-ea"/>
                <a:cs typeface="+mn-cs"/>
                <a:sym typeface="Helvetica"/>
              </a:rPr>
              <a:t>〜宇宙開発</a:t>
            </a:r>
            <a:r>
              <a:rPr>
                <a:latin typeface="+mn-lt"/>
                <a:ea typeface="+mn-ea"/>
                <a:cs typeface="+mn-cs"/>
                <a:sym typeface="Helvetica"/>
              </a:rPr>
              <a:t>利用</a:t>
            </a:r>
            <a:r>
              <a:rPr>
                <a:latin typeface="+mn-lt"/>
                <a:ea typeface="+mn-ea"/>
                <a:cs typeface="+mn-cs"/>
                <a:sym typeface="Helvetica"/>
              </a:rPr>
              <a:t>〜</a:t>
            </a:r>
          </a:p>
        </p:txBody>
      </p:sp>
      <p:sp>
        <p:nvSpPr>
          <p:cNvPr id="114" name="Shape 114"/>
          <p:cNvSpPr/>
          <p:nvPr>
            <p:ph type="subTitle" sz="quarter" idx="1"/>
          </p:nvPr>
        </p:nvSpPr>
        <p:spPr>
          <a:xfrm>
            <a:off x="216973" y="4447376"/>
            <a:ext cx="6400801" cy="1752601"/>
          </a:xfrm>
          <a:prstGeom prst="rect">
            <a:avLst/>
          </a:prstGeom>
        </p:spPr>
        <p:txBody>
          <a:bodyPr/>
          <a:lstStyle/>
          <a:p>
            <a:pPr algn="l">
              <a:spcBef>
                <a:spcPts val="400"/>
              </a:spcBef>
              <a:defRPr sz="2000">
                <a:solidFill>
                  <a:srgbClr val="FFFFFF"/>
                </a:solidFill>
              </a:defRPr>
            </a:pPr>
            <a:r>
              <a:rPr>
                <a:latin typeface="+mn-lt"/>
                <a:ea typeface="+mn-ea"/>
                <a:cs typeface="+mn-cs"/>
                <a:sym typeface="Helvetica"/>
              </a:rPr>
              <a:t>磯部洋明（いそべひろあき）</a:t>
            </a:r>
          </a:p>
          <a:p>
            <a:pPr algn="l">
              <a:spcBef>
                <a:spcPts val="400"/>
              </a:spcBef>
              <a:defRPr sz="2000">
                <a:solidFill>
                  <a:srgbClr val="FFFFFF"/>
                </a:solidFill>
              </a:defRPr>
            </a:pPr>
            <a:r>
              <a:rPr>
                <a:latin typeface="+mn-lt"/>
                <a:ea typeface="+mn-ea"/>
                <a:cs typeface="+mn-cs"/>
                <a:sym typeface="Helvetica"/>
              </a:rPr>
              <a:t>京都大学大学院総合生存学館</a:t>
            </a:r>
          </a:p>
        </p:txBody>
      </p:sp>
      <p:sp>
        <p:nvSpPr>
          <p:cNvPr id="115" name="Shape 115"/>
          <p:cNvSpPr/>
          <p:nvPr/>
        </p:nvSpPr>
        <p:spPr>
          <a:xfrm>
            <a:off x="5040672" y="6318127"/>
            <a:ext cx="3046349"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solidFill>
                  <a:srgbClr val="FFFFFF"/>
                </a:solidFill>
              </a:defRPr>
            </a:pPr>
            <a:r>
              <a:rPr>
                <a:latin typeface="+mn-lt"/>
                <a:ea typeface="+mn-ea"/>
                <a:cs typeface="+mn-cs"/>
                <a:sym typeface="Helvetica"/>
              </a:rPr>
              <a:t>大阪府高齢者大学　　</a:t>
            </a:r>
            <a:r>
              <a:t>2017</a:t>
            </a:r>
            <a:r>
              <a:rPr>
                <a:latin typeface="+mn-lt"/>
                <a:ea typeface="+mn-ea"/>
                <a:cs typeface="+mn-cs"/>
                <a:sym typeface="Helvetica"/>
              </a:rPr>
              <a:t>年</a:t>
            </a:r>
            <a:r>
              <a:t>5</a:t>
            </a:r>
            <a:r>
              <a:rPr>
                <a:latin typeface="+mn-lt"/>
                <a:ea typeface="+mn-ea"/>
                <a:cs typeface="+mn-cs"/>
                <a:sym typeface="Helvetica"/>
              </a:rPr>
              <a:t>月</a:t>
            </a:r>
            <a:r>
              <a:t>29</a:t>
            </a:r>
            <a:r>
              <a:rPr>
                <a:latin typeface="+mn-lt"/>
                <a:ea typeface="+mn-ea"/>
                <a:cs typeface="+mn-cs"/>
                <a:sym typeface="Helvetica"/>
              </a:rPr>
              <a:t>日</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prstGeom prst="rect">
            <a:avLst/>
          </a:prstGeom>
        </p:spPr>
        <p:txBody>
          <a:bodyPr/>
          <a:lstStyle>
            <a:lvl1pPr>
              <a:defRPr sz="28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宇宙太陽光発電</a:t>
            </a:r>
          </a:p>
        </p:txBody>
      </p:sp>
      <p:pic>
        <p:nvPicPr>
          <p:cNvPr id="198" name="image18.png"/>
          <p:cNvPicPr>
            <a:picLocks noChangeAspect="1"/>
          </p:cNvPicPr>
          <p:nvPr/>
        </p:nvPicPr>
        <p:blipFill>
          <a:blip r:embed="rId2">
            <a:extLst/>
          </a:blip>
          <a:stretch>
            <a:fillRect/>
          </a:stretch>
        </p:blipFill>
        <p:spPr>
          <a:xfrm>
            <a:off x="457200" y="1358900"/>
            <a:ext cx="4349092" cy="3052818"/>
          </a:xfrm>
          <a:prstGeom prst="rect">
            <a:avLst/>
          </a:prstGeom>
          <a:ln w="12700">
            <a:miter lim="400000"/>
          </a:ln>
        </p:spPr>
      </p:pic>
      <p:sp>
        <p:nvSpPr>
          <p:cNvPr id="199" name="Shape 199"/>
          <p:cNvSpPr/>
          <p:nvPr/>
        </p:nvSpPr>
        <p:spPr>
          <a:xfrm>
            <a:off x="457199" y="4698750"/>
            <a:ext cx="207682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 RISH/</a:t>
            </a:r>
            <a:r>
              <a:rPr>
                <a:latin typeface="+mn-lt"/>
                <a:ea typeface="+mn-ea"/>
                <a:cs typeface="+mn-cs"/>
                <a:sym typeface="Helvetica"/>
              </a:rPr>
              <a:t>篠原研</a:t>
            </a:r>
            <a:r>
              <a:t>HP</a:t>
            </a:r>
            <a:r>
              <a:rPr>
                <a:latin typeface="+mn-lt"/>
                <a:ea typeface="+mn-ea"/>
                <a:cs typeface="+mn-cs"/>
                <a:sym typeface="Helvetica"/>
              </a:rPr>
              <a:t>より</a:t>
            </a:r>
          </a:p>
        </p:txBody>
      </p:sp>
      <p:pic>
        <p:nvPicPr>
          <p:cNvPr id="200" name="image19.png"/>
          <p:cNvPicPr>
            <a:picLocks noChangeAspect="1"/>
          </p:cNvPicPr>
          <p:nvPr/>
        </p:nvPicPr>
        <p:blipFill>
          <a:blip r:embed="rId3">
            <a:extLst/>
          </a:blip>
          <a:stretch>
            <a:fillRect/>
          </a:stretch>
        </p:blipFill>
        <p:spPr>
          <a:xfrm>
            <a:off x="4938724" y="3800776"/>
            <a:ext cx="4205276" cy="2149364"/>
          </a:xfrm>
          <a:prstGeom prst="rect">
            <a:avLst/>
          </a:prstGeom>
          <a:ln w="12700">
            <a:miter lim="400000"/>
          </a:ln>
        </p:spPr>
      </p:pic>
      <p:sp>
        <p:nvSpPr>
          <p:cNvPr id="201" name="Shape 201"/>
          <p:cNvSpPr/>
          <p:nvPr/>
        </p:nvSpPr>
        <p:spPr>
          <a:xfrm>
            <a:off x="4132548" y="6121367"/>
            <a:ext cx="446714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海洋インバースダムの会</a:t>
            </a:r>
            <a:r>
              <a:t> http://kid-s.jpn.com</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3" name="image20.png"/>
          <p:cNvPicPr>
            <a:picLocks noChangeAspect="1"/>
          </p:cNvPicPr>
          <p:nvPr/>
        </p:nvPicPr>
        <p:blipFill>
          <a:blip r:embed="rId2">
            <a:extLst/>
          </a:blip>
          <a:stretch>
            <a:fillRect/>
          </a:stretch>
        </p:blipFill>
        <p:spPr>
          <a:xfrm>
            <a:off x="0" y="406400"/>
            <a:ext cx="9144000" cy="6042853"/>
          </a:xfrm>
          <a:prstGeom prst="rect">
            <a:avLst/>
          </a:prstGeom>
          <a:ln w="12700">
            <a:miter lim="400000"/>
          </a:ln>
        </p:spPr>
      </p:pic>
      <p:sp>
        <p:nvSpPr>
          <p:cNvPr id="204" name="Shape 204"/>
          <p:cNvSpPr/>
          <p:nvPr/>
        </p:nvSpPr>
        <p:spPr>
          <a:xfrm>
            <a:off x="2711448" y="6488667"/>
            <a:ext cx="568195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http://www8.cao.go.jp/space/comittee/dai21/siryou2-3.pdf</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p:nvPr>
        </p:nvSpPr>
        <p:spPr>
          <a:xfrm>
            <a:off x="457200" y="130889"/>
            <a:ext cx="8229600" cy="1143001"/>
          </a:xfrm>
          <a:prstGeom prst="rect">
            <a:avLst/>
          </a:prstGeom>
        </p:spPr>
        <p:txBody>
          <a:bodyPr/>
          <a:lstStyle>
            <a:lvl1pPr algn="l">
              <a:defRPr sz="36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人が宇宙へ</a:t>
            </a:r>
          </a:p>
        </p:txBody>
      </p:sp>
      <p:sp>
        <p:nvSpPr>
          <p:cNvPr id="207" name="Shape 207"/>
          <p:cNvSpPr/>
          <p:nvPr>
            <p:ph type="body" sz="half" idx="1"/>
          </p:nvPr>
        </p:nvSpPr>
        <p:spPr>
          <a:xfrm>
            <a:off x="313434" y="1264788"/>
            <a:ext cx="3894448" cy="4525963"/>
          </a:xfrm>
          <a:prstGeom prst="rect">
            <a:avLst/>
          </a:prstGeom>
        </p:spPr>
        <p:txBody>
          <a:bodyPr/>
          <a:lstStyle/>
          <a:p>
            <a:pPr>
              <a:spcBef>
                <a:spcPts val="400"/>
              </a:spcBef>
              <a:defRPr sz="2000"/>
            </a:pPr>
            <a:r>
              <a:rPr>
                <a:latin typeface="+mn-lt"/>
                <a:ea typeface="+mn-ea"/>
                <a:cs typeface="+mn-cs"/>
                <a:sym typeface="Helvetica"/>
              </a:rPr>
              <a:t>ガガーリン</a:t>
            </a:r>
            <a:r>
              <a:t> </a:t>
            </a:r>
            <a:r>
              <a:rPr>
                <a:latin typeface="+mn-lt"/>
                <a:ea typeface="+mn-ea"/>
                <a:cs typeface="+mn-cs"/>
                <a:sym typeface="Helvetica"/>
              </a:rPr>
              <a:t>初の宇宙飛行</a:t>
            </a:r>
            <a:r>
              <a:t>(1961)</a:t>
            </a:r>
          </a:p>
          <a:p>
            <a:pPr>
              <a:spcBef>
                <a:spcPts val="400"/>
              </a:spcBef>
              <a:defRPr sz="2000"/>
            </a:pPr>
            <a:r>
              <a:rPr>
                <a:latin typeface="+mn-lt"/>
                <a:ea typeface="+mn-ea"/>
                <a:cs typeface="+mn-cs"/>
                <a:sym typeface="Helvetica"/>
              </a:rPr>
              <a:t>アポロ</a:t>
            </a:r>
            <a:r>
              <a:t>11</a:t>
            </a:r>
            <a:r>
              <a:rPr>
                <a:latin typeface="+mn-lt"/>
                <a:ea typeface="+mn-ea"/>
                <a:cs typeface="+mn-cs"/>
                <a:sym typeface="Helvetica"/>
              </a:rPr>
              <a:t>号月面着陸</a:t>
            </a:r>
            <a:r>
              <a:t>(1969)</a:t>
            </a:r>
          </a:p>
          <a:p>
            <a:pPr>
              <a:spcBef>
                <a:spcPts val="400"/>
              </a:spcBef>
              <a:defRPr sz="2000"/>
            </a:pPr>
            <a:r>
              <a:rPr>
                <a:latin typeface="+mn-lt"/>
                <a:ea typeface="+mn-ea"/>
                <a:cs typeface="+mn-cs"/>
                <a:sym typeface="Helvetica"/>
              </a:rPr>
              <a:t>日本人初の宇宙飛行（</a:t>
            </a:r>
            <a:r>
              <a:t>TBS</a:t>
            </a:r>
            <a:r>
              <a:rPr>
                <a:latin typeface="+mn-lt"/>
                <a:ea typeface="+mn-ea"/>
                <a:cs typeface="+mn-cs"/>
                <a:sym typeface="Helvetica"/>
              </a:rPr>
              <a:t>記者</a:t>
            </a:r>
            <a:r>
              <a:t> </a:t>
            </a:r>
            <a:r>
              <a:rPr>
                <a:latin typeface="+mn-lt"/>
                <a:ea typeface="+mn-ea"/>
                <a:cs typeface="+mn-cs"/>
                <a:sym typeface="Helvetica"/>
              </a:rPr>
              <a:t>秋山豊寛</a:t>
            </a:r>
            <a:r>
              <a:t>, 1989</a:t>
            </a:r>
            <a:r>
              <a:rPr>
                <a:latin typeface="+mn-lt"/>
                <a:ea typeface="+mn-ea"/>
                <a:cs typeface="+mn-cs"/>
                <a:sym typeface="Helvetica"/>
              </a:rPr>
              <a:t>）</a:t>
            </a:r>
          </a:p>
          <a:p>
            <a:pPr>
              <a:spcBef>
                <a:spcPts val="400"/>
              </a:spcBef>
              <a:defRPr sz="2000"/>
            </a:pPr>
            <a:r>
              <a:rPr>
                <a:latin typeface="+mn-lt"/>
                <a:ea typeface="+mn-ea"/>
                <a:cs typeface="+mn-cs"/>
                <a:sym typeface="Helvetica"/>
              </a:rPr>
              <a:t>国際宇宙ステーション（</a:t>
            </a:r>
            <a:r>
              <a:t>now</a:t>
            </a:r>
            <a:r>
              <a:rPr>
                <a:latin typeface="+mn-lt"/>
                <a:ea typeface="+mn-ea"/>
                <a:cs typeface="+mn-cs"/>
                <a:sym typeface="Helvetica"/>
              </a:rPr>
              <a:t>）</a:t>
            </a:r>
          </a:p>
          <a:p>
            <a:pPr>
              <a:spcBef>
                <a:spcPts val="400"/>
              </a:spcBef>
              <a:defRPr sz="2000"/>
            </a:pPr>
            <a:r>
              <a:rPr>
                <a:latin typeface="+mn-lt"/>
                <a:ea typeface="+mn-ea"/>
                <a:cs typeface="+mn-cs"/>
                <a:sym typeface="Helvetica"/>
              </a:rPr>
              <a:t>民間宇宙旅行（</a:t>
            </a:r>
            <a:r>
              <a:t>201?)</a:t>
            </a:r>
          </a:p>
        </p:txBody>
      </p:sp>
      <p:pic>
        <p:nvPicPr>
          <p:cNvPr id="208" name="image21.jpg" descr="Gagarin_space_suite.jpg"/>
          <p:cNvPicPr>
            <a:picLocks noChangeAspect="1"/>
          </p:cNvPicPr>
          <p:nvPr/>
        </p:nvPicPr>
        <p:blipFill>
          <a:blip r:embed="rId2">
            <a:extLst/>
          </a:blip>
          <a:stretch>
            <a:fillRect/>
          </a:stretch>
        </p:blipFill>
        <p:spPr>
          <a:xfrm>
            <a:off x="6730218" y="160020"/>
            <a:ext cx="2148267" cy="2880358"/>
          </a:xfrm>
          <a:prstGeom prst="rect">
            <a:avLst/>
          </a:prstGeom>
          <a:ln w="12700">
            <a:miter lim="400000"/>
          </a:ln>
        </p:spPr>
      </p:pic>
      <p:pic>
        <p:nvPicPr>
          <p:cNvPr id="209" name="image22.png"/>
          <p:cNvPicPr>
            <a:picLocks noChangeAspect="1"/>
          </p:cNvPicPr>
          <p:nvPr/>
        </p:nvPicPr>
        <p:blipFill>
          <a:blip r:embed="rId3">
            <a:extLst/>
          </a:blip>
          <a:stretch>
            <a:fillRect/>
          </a:stretch>
        </p:blipFill>
        <p:spPr>
          <a:xfrm>
            <a:off x="4351647" y="1264788"/>
            <a:ext cx="2587962" cy="2244362"/>
          </a:xfrm>
          <a:prstGeom prst="rect">
            <a:avLst/>
          </a:prstGeom>
          <a:ln w="12700">
            <a:miter lim="400000"/>
          </a:ln>
        </p:spPr>
      </p:pic>
      <p:pic>
        <p:nvPicPr>
          <p:cNvPr id="210" name="image23.png"/>
          <p:cNvPicPr>
            <a:picLocks noChangeAspect="1"/>
          </p:cNvPicPr>
          <p:nvPr/>
        </p:nvPicPr>
        <p:blipFill>
          <a:blip r:embed="rId4">
            <a:extLst/>
          </a:blip>
          <a:stretch>
            <a:fillRect/>
          </a:stretch>
        </p:blipFill>
        <p:spPr>
          <a:xfrm>
            <a:off x="6097437" y="3090296"/>
            <a:ext cx="2898116" cy="1740980"/>
          </a:xfrm>
          <a:prstGeom prst="rect">
            <a:avLst/>
          </a:prstGeom>
          <a:ln w="12700">
            <a:miter lim="400000"/>
          </a:ln>
        </p:spPr>
      </p:pic>
      <p:pic>
        <p:nvPicPr>
          <p:cNvPr id="211" name="image5.png"/>
          <p:cNvPicPr>
            <a:picLocks noChangeAspect="1"/>
          </p:cNvPicPr>
          <p:nvPr/>
        </p:nvPicPr>
        <p:blipFill>
          <a:blip r:embed="rId5">
            <a:extLst/>
          </a:blip>
          <a:stretch>
            <a:fillRect/>
          </a:stretch>
        </p:blipFill>
        <p:spPr>
          <a:xfrm>
            <a:off x="4166675" y="4328155"/>
            <a:ext cx="2563544" cy="1705000"/>
          </a:xfrm>
          <a:prstGeom prst="rect">
            <a:avLst/>
          </a:prstGeom>
          <a:ln w="12700">
            <a:miter lim="400000"/>
          </a:ln>
        </p:spPr>
      </p:pic>
      <p:pic>
        <p:nvPicPr>
          <p:cNvPr id="212" name="image24.png" descr="j.png"/>
          <p:cNvPicPr>
            <a:picLocks noChangeAspect="1"/>
          </p:cNvPicPr>
          <p:nvPr/>
        </p:nvPicPr>
        <p:blipFill>
          <a:blip r:embed="rId6">
            <a:extLst/>
          </a:blip>
          <a:stretch>
            <a:fillRect/>
          </a:stretch>
        </p:blipFill>
        <p:spPr>
          <a:xfrm>
            <a:off x="785631" y="4521251"/>
            <a:ext cx="3422252" cy="2038980"/>
          </a:xfrm>
          <a:prstGeom prst="rect">
            <a:avLst/>
          </a:prstGeom>
          <a:ln w="12700">
            <a:miter lim="400000"/>
          </a:ln>
        </p:spPr>
      </p:pic>
      <p:sp>
        <p:nvSpPr>
          <p:cNvPr id="213" name="Shape 213"/>
          <p:cNvSpPr/>
          <p:nvPr/>
        </p:nvSpPr>
        <p:spPr>
          <a:xfrm>
            <a:off x="6211522" y="6080774"/>
            <a:ext cx="2711088" cy="735965"/>
          </a:xfrm>
          <a:prstGeom prst="rect">
            <a:avLst/>
          </a:prstGeom>
          <a:ln>
            <a:solidFill>
              <a:srgbClr val="FF0000"/>
            </a:solidFill>
          </a:ln>
          <a:extLst>
            <a:ext uri="{C572A759-6A51-4108-AA02-DFA0A04FC94B}">
              <ma14:wrappingTextBoxFlag xmlns:ma14="http://schemas.microsoft.com/office/mac/drawingml/2011/main" val="1"/>
            </a:ext>
          </a:extLst>
        </p:spPr>
        <p:txBody>
          <a:bodyPr wrap="none" lIns="45719" rIns="45719">
            <a:spAutoFit/>
          </a:bodyPr>
          <a:lstStyle/>
          <a:p>
            <a:pPr>
              <a:defRPr sz="2000"/>
            </a:pPr>
            <a:r>
              <a:rPr>
                <a:latin typeface="+mn-lt"/>
                <a:ea typeface="+mn-ea"/>
                <a:cs typeface="+mn-cs"/>
                <a:sym typeface="Helvetica"/>
              </a:rPr>
              <a:t>職業宇宙飛行士以外が</a:t>
            </a:r>
          </a:p>
          <a:p>
            <a:pPr>
              <a:defRPr sz="2000"/>
            </a:pPr>
            <a:r>
              <a:rPr>
                <a:latin typeface="+mn-lt"/>
                <a:ea typeface="+mn-ea"/>
                <a:cs typeface="+mn-cs"/>
                <a:sym typeface="Helvetica"/>
              </a:rPr>
              <a:t>宇宙へ行く時代</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nvSpPr>
        <p:spPr>
          <a:xfrm>
            <a:off x="0" y="0"/>
            <a:ext cx="9144000" cy="6858000"/>
          </a:xfrm>
          <a:prstGeom prst="rect">
            <a:avLst/>
          </a:prstGeom>
          <a:solidFill>
            <a:srgbClr val="000000"/>
          </a:soli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216" name="Shape 216"/>
          <p:cNvSpPr/>
          <p:nvPr>
            <p:ph type="title"/>
          </p:nvPr>
        </p:nvSpPr>
        <p:spPr>
          <a:prstGeom prst="rect">
            <a:avLst/>
          </a:prstGeom>
        </p:spPr>
        <p:txBody>
          <a:bodyPr/>
          <a:lstStyle/>
          <a:p>
            <a:pPr>
              <a:defRPr sz="2800">
                <a:solidFill>
                  <a:srgbClr val="FFFFFF"/>
                </a:solidFill>
              </a:defRPr>
            </a:pPr>
            <a:r>
              <a:rPr>
                <a:latin typeface="+mn-lt"/>
                <a:ea typeface="+mn-ea"/>
                <a:cs typeface="+mn-cs"/>
                <a:sym typeface="Helvetica"/>
              </a:rPr>
              <a:t>この風景を見た人は、</a:t>
            </a:r>
            <a:r>
              <a:t>27</a:t>
            </a:r>
            <a:r>
              <a:rPr>
                <a:latin typeface="+mn-lt"/>
                <a:ea typeface="+mn-ea"/>
                <a:cs typeface="+mn-cs"/>
                <a:sym typeface="Helvetica"/>
              </a:rPr>
              <a:t>人</a:t>
            </a:r>
          </a:p>
        </p:txBody>
      </p:sp>
      <p:pic>
        <p:nvPicPr>
          <p:cNvPr id="217" name="image1.jpeg" descr="Earth_GPN-2000-001138.jpg"/>
          <p:cNvPicPr>
            <a:picLocks noChangeAspect="1"/>
          </p:cNvPicPr>
          <p:nvPr/>
        </p:nvPicPr>
        <p:blipFill>
          <a:blip r:embed="rId3">
            <a:extLst/>
          </a:blip>
          <a:stretch>
            <a:fillRect/>
          </a:stretch>
        </p:blipFill>
        <p:spPr>
          <a:xfrm>
            <a:off x="3519882" y="2540155"/>
            <a:ext cx="1910543" cy="1910542"/>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p:nvPr>
        </p:nvSpPr>
        <p:spPr>
          <a:xfrm>
            <a:off x="457200" y="51325"/>
            <a:ext cx="8229600" cy="1143001"/>
          </a:xfrm>
          <a:prstGeom prst="rect">
            <a:avLst/>
          </a:prstGeom>
        </p:spPr>
        <p:txBody>
          <a:bodyPr/>
          <a:lstStyle>
            <a:lvl1pPr>
              <a:defRPr>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月へ行くとは</a:t>
            </a:r>
          </a:p>
        </p:txBody>
      </p:sp>
      <p:pic>
        <p:nvPicPr>
          <p:cNvPr id="222" name="image25.png" descr="スナップショット 2010-06-08 06-51-20.tiff"/>
          <p:cNvPicPr>
            <a:picLocks noChangeAspect="1"/>
          </p:cNvPicPr>
          <p:nvPr/>
        </p:nvPicPr>
        <p:blipFill>
          <a:blip r:embed="rId3">
            <a:extLst/>
          </a:blip>
          <a:stretch>
            <a:fillRect/>
          </a:stretch>
        </p:blipFill>
        <p:spPr>
          <a:xfrm>
            <a:off x="848938" y="1110583"/>
            <a:ext cx="7446124" cy="3066357"/>
          </a:xfrm>
          <a:prstGeom prst="rect">
            <a:avLst/>
          </a:prstGeom>
          <a:ln w="12700">
            <a:miter lim="400000"/>
          </a:ln>
        </p:spPr>
      </p:pic>
      <p:pic>
        <p:nvPicPr>
          <p:cNvPr id="223" name="image26.png" descr="地球.gif"/>
          <p:cNvPicPr>
            <a:picLocks noChangeAspect="1"/>
          </p:cNvPicPr>
          <p:nvPr/>
        </p:nvPicPr>
        <p:blipFill>
          <a:blip r:embed="rId4">
            <a:extLst/>
          </a:blip>
          <a:stretch>
            <a:fillRect/>
          </a:stretch>
        </p:blipFill>
        <p:spPr>
          <a:xfrm>
            <a:off x="5660488" y="4424291"/>
            <a:ext cx="2592730" cy="2175717"/>
          </a:xfrm>
          <a:prstGeom prst="rect">
            <a:avLst/>
          </a:prstGeom>
          <a:ln w="12700">
            <a:miter lim="400000"/>
          </a:ln>
        </p:spPr>
      </p:pic>
      <p:sp>
        <p:nvSpPr>
          <p:cNvPr id="224" name="Shape 224"/>
          <p:cNvSpPr/>
          <p:nvPr/>
        </p:nvSpPr>
        <p:spPr>
          <a:xfrm>
            <a:off x="233919" y="4605728"/>
            <a:ext cx="5651710" cy="115824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月までの距離：約</a:t>
            </a:r>
            <a:r>
              <a:t>38</a:t>
            </a:r>
            <a:r>
              <a:rPr>
                <a:latin typeface="+mn-lt"/>
                <a:ea typeface="+mn-ea"/>
                <a:cs typeface="+mn-cs"/>
                <a:sym typeface="Helvetica"/>
              </a:rPr>
              <a:t>万</a:t>
            </a:r>
            <a:r>
              <a:t>km</a:t>
            </a:r>
          </a:p>
          <a:p>
            <a:pPr/>
            <a:r>
              <a:rPr>
                <a:latin typeface="+mn-lt"/>
                <a:ea typeface="+mn-ea"/>
                <a:cs typeface="+mn-cs"/>
                <a:sym typeface="Helvetica"/>
              </a:rPr>
              <a:t>地球周回軌道（例：国際宇宙ステーション）</a:t>
            </a:r>
            <a:r>
              <a:t>:</a:t>
            </a:r>
            <a:r>
              <a:rPr>
                <a:latin typeface="+mn-lt"/>
                <a:ea typeface="+mn-ea"/>
                <a:cs typeface="+mn-cs"/>
                <a:sym typeface="Helvetica"/>
              </a:rPr>
              <a:t>数</a:t>
            </a:r>
            <a:r>
              <a:t>100km</a:t>
            </a:r>
          </a:p>
        </p:txBody>
      </p:sp>
      <p:sp>
        <p:nvSpPr>
          <p:cNvPr id="225" name="Shape 225"/>
          <p:cNvSpPr/>
          <p:nvPr/>
        </p:nvSpPr>
        <p:spPr>
          <a:xfrm flipV="1">
            <a:off x="5423523" y="4884865"/>
            <a:ext cx="465478" cy="182530"/>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title"/>
          </p:nvPr>
        </p:nvSpPr>
        <p:spPr>
          <a:prstGeom prst="rect">
            <a:avLst/>
          </a:prstGeom>
        </p:spPr>
        <p:txBody>
          <a:bodyPr/>
          <a:lstStyle/>
          <a:p>
            <a:pPr>
              <a:defRPr sz="3200"/>
            </a:pPr>
            <a:r>
              <a:rPr>
                <a:latin typeface="+mn-lt"/>
                <a:ea typeface="+mn-ea"/>
                <a:cs typeface="+mn-cs"/>
                <a:sym typeface="Helvetica"/>
              </a:rPr>
              <a:t>人類を月へ</a:t>
            </a:r>
            <a:r>
              <a:t>...</a:t>
            </a:r>
            <a:r>
              <a:rPr>
                <a:latin typeface="+mn-lt"/>
                <a:ea typeface="+mn-ea"/>
                <a:cs typeface="+mn-cs"/>
                <a:sym typeface="Helvetica"/>
              </a:rPr>
              <a:t>　</a:t>
            </a:r>
            <a:r>
              <a:rPr>
                <a:latin typeface="+mn-lt"/>
                <a:ea typeface="+mn-ea"/>
                <a:cs typeface="+mn-cs"/>
                <a:sym typeface="Helvetica"/>
              </a:rPr>
              <a:t>アポロ計画</a:t>
            </a:r>
          </a:p>
        </p:txBody>
      </p:sp>
      <p:pic>
        <p:nvPicPr>
          <p:cNvPr id="230" name="image27.jpg" descr="GPN-2000-001658.jpg"/>
          <p:cNvPicPr>
            <a:picLocks noChangeAspect="1"/>
          </p:cNvPicPr>
          <p:nvPr/>
        </p:nvPicPr>
        <p:blipFill>
          <a:blip r:embed="rId3">
            <a:extLst/>
          </a:blip>
          <a:stretch>
            <a:fillRect/>
          </a:stretch>
        </p:blipFill>
        <p:spPr>
          <a:xfrm>
            <a:off x="4978475" y="1230044"/>
            <a:ext cx="3434945" cy="2607709"/>
          </a:xfrm>
          <a:prstGeom prst="rect">
            <a:avLst/>
          </a:prstGeom>
          <a:ln w="12700">
            <a:miter lim="400000"/>
          </a:ln>
        </p:spPr>
      </p:pic>
      <p:sp>
        <p:nvSpPr>
          <p:cNvPr id="231" name="Shape 231"/>
          <p:cNvSpPr/>
          <p:nvPr/>
        </p:nvSpPr>
        <p:spPr>
          <a:xfrm>
            <a:off x="1005181" y="5537579"/>
            <a:ext cx="7133636" cy="1043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1962</a:t>
            </a:r>
            <a:r>
              <a:rPr>
                <a:latin typeface="+mn-lt"/>
                <a:ea typeface="+mn-ea"/>
                <a:cs typeface="+mn-cs"/>
                <a:sym typeface="Helvetica"/>
              </a:rPr>
              <a:t>年ライス大学での演説：</a:t>
            </a:r>
          </a:p>
          <a:p>
            <a:pPr>
              <a:defRPr i="1"/>
            </a:pPr>
            <a:r>
              <a:t>We choose to go to the moon in this decade and do the other things,</a:t>
            </a:r>
          </a:p>
          <a:p>
            <a:pPr>
              <a:defRPr i="1"/>
            </a:pPr>
            <a:r>
              <a:t> not because they are easy, but because they are hard...</a:t>
            </a:r>
          </a:p>
        </p:txBody>
      </p:sp>
      <p:sp>
        <p:nvSpPr>
          <p:cNvPr id="232" name="Shape 232"/>
          <p:cNvSpPr/>
          <p:nvPr/>
        </p:nvSpPr>
        <p:spPr>
          <a:xfrm>
            <a:off x="457199" y="1731635"/>
            <a:ext cx="4521277" cy="22250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1961</a:t>
            </a:r>
            <a:r>
              <a:rPr>
                <a:latin typeface="+mn-lt"/>
                <a:ea typeface="+mn-ea"/>
                <a:cs typeface="+mn-cs"/>
                <a:sym typeface="Helvetica"/>
              </a:rPr>
              <a:t>年</a:t>
            </a:r>
            <a:r>
              <a:t>5</a:t>
            </a:r>
            <a:r>
              <a:rPr>
                <a:latin typeface="+mn-lt"/>
                <a:ea typeface="+mn-ea"/>
                <a:cs typeface="+mn-cs"/>
                <a:sym typeface="Helvetica"/>
              </a:rPr>
              <a:t>月、アメリカ初の有人宇宙飛行の直後、ケネディ大統領の議会での演説</a:t>
            </a:r>
          </a:p>
          <a:p>
            <a:pPr/>
          </a:p>
          <a:p>
            <a:pPr>
              <a:defRPr i="1"/>
            </a:pPr>
            <a:r>
              <a:t>“I believe that this nation should commit itself to achieving the goal, before this decade is out, of landing a man on the Moon and returning him safely to the Earth.”</a:t>
            </a:r>
          </a:p>
        </p:txBody>
      </p:sp>
      <p:sp>
        <p:nvSpPr>
          <p:cNvPr id="233" name="Shape 233"/>
          <p:cNvSpPr/>
          <p:nvPr/>
        </p:nvSpPr>
        <p:spPr>
          <a:xfrm>
            <a:off x="721561" y="4242508"/>
            <a:ext cx="8172846" cy="1056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buSzPct val="100000"/>
              <a:buFont typeface="Arial"/>
              <a:buChar char="•"/>
            </a:pPr>
            <a:r>
              <a:rPr>
                <a:latin typeface="+mn-lt"/>
                <a:ea typeface="+mn-ea"/>
                <a:cs typeface="+mn-cs"/>
                <a:sym typeface="Helvetica"/>
              </a:rPr>
              <a:t>ただし、この時点でアメリカは地球周回軌道に乗せることすらできておらず、</a:t>
            </a:r>
          </a:p>
          <a:p>
            <a:pPr/>
            <a:r>
              <a:rPr>
                <a:latin typeface="+mn-lt"/>
                <a:ea typeface="+mn-ea"/>
                <a:cs typeface="+mn-cs"/>
                <a:sym typeface="Helvetica"/>
              </a:rPr>
              <a:t>「</a:t>
            </a:r>
            <a:r>
              <a:t>10</a:t>
            </a:r>
            <a:r>
              <a:rPr>
                <a:latin typeface="+mn-lt"/>
                <a:ea typeface="+mn-ea"/>
                <a:cs typeface="+mn-cs"/>
                <a:sym typeface="Helvetica"/>
              </a:rPr>
              <a:t>年以内」という目標の実現性には疑問もあった。</a:t>
            </a:r>
          </a:p>
          <a:p>
            <a:pPr>
              <a:buSzPct val="100000"/>
              <a:buFont typeface="Arial"/>
              <a:buChar char="•"/>
            </a:pPr>
            <a:r>
              <a:rPr>
                <a:latin typeface="+mn-lt"/>
                <a:ea typeface="+mn-ea"/>
                <a:cs typeface="+mn-cs"/>
                <a:sym typeface="Helvetica"/>
              </a:rPr>
              <a:t>宇宙開発での優位性は軍事的優位性に直結。ソ連との競争。</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p:nvPr>
        </p:nvSpPr>
        <p:spPr>
          <a:prstGeom prst="rect">
            <a:avLst/>
          </a:prstGeom>
        </p:spPr>
        <p:txBody>
          <a:bodyPr/>
          <a:lstStyle>
            <a:lvl1pPr>
              <a:defRPr>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アポロ司令船</a:t>
            </a:r>
          </a:p>
        </p:txBody>
      </p:sp>
      <p:sp>
        <p:nvSpPr>
          <p:cNvPr id="238" name="Shape 238"/>
          <p:cNvSpPr/>
          <p:nvPr/>
        </p:nvSpPr>
        <p:spPr>
          <a:xfrm>
            <a:off x="4114800" y="4925833"/>
            <a:ext cx="4034908" cy="18440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a:latin typeface="+mn-lt"/>
                <a:ea typeface="+mn-ea"/>
                <a:cs typeface="+mn-cs"/>
                <a:sym typeface="Helvetica"/>
              </a:rPr>
              <a:t>明治製菓お客様相談センター</a:t>
            </a:r>
            <a:r>
              <a:t>HP</a:t>
            </a:r>
            <a:r>
              <a:rPr>
                <a:latin typeface="+mn-lt"/>
                <a:ea typeface="+mn-ea"/>
                <a:cs typeface="+mn-cs"/>
                <a:sym typeface="Helvetica"/>
              </a:rPr>
              <a:t>より</a:t>
            </a:r>
          </a:p>
          <a:p>
            <a:pPr/>
            <a:r>
              <a:t>1969</a:t>
            </a:r>
            <a:r>
              <a:rPr>
                <a:latin typeface="+mn-lt"/>
                <a:ea typeface="+mn-ea"/>
                <a:cs typeface="+mn-cs"/>
                <a:sym typeface="Helvetica"/>
              </a:rPr>
              <a:t>（昭和</a:t>
            </a:r>
            <a:r>
              <a:t>44</a:t>
            </a:r>
            <a:r>
              <a:rPr>
                <a:latin typeface="+mn-lt"/>
                <a:ea typeface="+mn-ea"/>
                <a:cs typeface="+mn-cs"/>
                <a:sym typeface="Helvetica"/>
              </a:rPr>
              <a:t>）年に発売。</a:t>
            </a:r>
            <a:endParaRPr>
              <a:latin typeface="+mn-lt"/>
              <a:ea typeface="+mn-ea"/>
              <a:cs typeface="+mn-cs"/>
              <a:sym typeface="Helvetica"/>
            </a:endParaRPr>
          </a:p>
          <a:p>
            <a:pPr/>
            <a:r>
              <a:rPr>
                <a:latin typeface="+mn-lt"/>
                <a:ea typeface="+mn-ea"/>
                <a:cs typeface="+mn-cs"/>
                <a:sym typeface="Helvetica"/>
              </a:rPr>
              <a:t>アポロの形は、同じ年に月面に着陸した宇宙船「アポロ</a:t>
            </a:r>
            <a:r>
              <a:t>11</a:t>
            </a:r>
            <a:r>
              <a:rPr>
                <a:latin typeface="+mn-lt"/>
                <a:ea typeface="+mn-ea"/>
                <a:cs typeface="+mn-cs"/>
                <a:sym typeface="Helvetica"/>
              </a:rPr>
              <a:t>号」帰還船の先端部分の形をイメージしています。</a:t>
            </a:r>
          </a:p>
        </p:txBody>
      </p:sp>
      <p:pic>
        <p:nvPicPr>
          <p:cNvPr id="239" name="image28.jpg" descr="800px-Apollo_11_Command_Module.jpg"/>
          <p:cNvPicPr>
            <a:picLocks noChangeAspect="1"/>
          </p:cNvPicPr>
          <p:nvPr/>
        </p:nvPicPr>
        <p:blipFill>
          <a:blip r:embed="rId3">
            <a:extLst/>
          </a:blip>
          <a:stretch>
            <a:fillRect/>
          </a:stretch>
        </p:blipFill>
        <p:spPr>
          <a:xfrm>
            <a:off x="457200" y="1417637"/>
            <a:ext cx="3397816" cy="2263795"/>
          </a:xfrm>
          <a:prstGeom prst="rect">
            <a:avLst/>
          </a:prstGeom>
          <a:ln w="12700">
            <a:miter lim="400000"/>
          </a:ln>
        </p:spPr>
      </p:pic>
      <p:pic>
        <p:nvPicPr>
          <p:cNvPr id="240" name="image29.jpg" descr="23434_l.jpg"/>
          <p:cNvPicPr>
            <a:picLocks noChangeAspect="1"/>
          </p:cNvPicPr>
          <p:nvPr/>
        </p:nvPicPr>
        <p:blipFill>
          <a:blip r:embed="rId4">
            <a:extLst/>
          </a:blip>
          <a:stretch>
            <a:fillRect/>
          </a:stretch>
        </p:blipFill>
        <p:spPr>
          <a:xfrm>
            <a:off x="4572000" y="2032000"/>
            <a:ext cx="3632200" cy="2794000"/>
          </a:xfrm>
          <a:prstGeom prst="rect">
            <a:avLst/>
          </a:prstGeom>
          <a:ln w="12700">
            <a:miter lim="400000"/>
          </a:ln>
        </p:spPr>
      </p:pic>
      <p:pic>
        <p:nvPicPr>
          <p:cNvPr id="241" name="image30.jpg" descr="572px-Ap17-S72-55974.jpg"/>
          <p:cNvPicPr>
            <a:picLocks noChangeAspect="1"/>
          </p:cNvPicPr>
          <p:nvPr/>
        </p:nvPicPr>
        <p:blipFill>
          <a:blip r:embed="rId5">
            <a:extLst/>
          </a:blip>
          <a:stretch>
            <a:fillRect/>
          </a:stretch>
        </p:blipFill>
        <p:spPr>
          <a:xfrm>
            <a:off x="1242020" y="4138962"/>
            <a:ext cx="1966306" cy="2059120"/>
          </a:xfrm>
          <a:prstGeom prst="rect">
            <a:avLst/>
          </a:prstGeom>
          <a:ln w="12700">
            <a:miter lim="400000"/>
          </a:ln>
        </p:spPr>
      </p:pic>
      <p:sp>
        <p:nvSpPr>
          <p:cNvPr id="242" name="Shape 242"/>
          <p:cNvSpPr/>
          <p:nvPr/>
        </p:nvSpPr>
        <p:spPr>
          <a:xfrm>
            <a:off x="814486" y="6403161"/>
            <a:ext cx="3075941"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帰還した司令船を海上で回収</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p:nvPr>
        </p:nvSpPr>
        <p:spPr>
          <a:xfrm>
            <a:off x="457200" y="77084"/>
            <a:ext cx="8229600" cy="1143001"/>
          </a:xfrm>
          <a:prstGeom prst="rect">
            <a:avLst/>
          </a:prstGeom>
        </p:spPr>
        <p:txBody>
          <a:bodyPr/>
          <a:lstStyle/>
          <a:p>
            <a:pPr>
              <a:defRPr sz="3600"/>
            </a:pPr>
            <a:r>
              <a:rPr>
                <a:latin typeface="+mn-lt"/>
                <a:ea typeface="+mn-ea"/>
                <a:cs typeface="+mn-cs"/>
                <a:sym typeface="Helvetica"/>
              </a:rPr>
              <a:t>アポロ</a:t>
            </a:r>
            <a:r>
              <a:t>11</a:t>
            </a:r>
            <a:r>
              <a:rPr>
                <a:latin typeface="+mn-lt"/>
                <a:ea typeface="+mn-ea"/>
                <a:cs typeface="+mn-cs"/>
                <a:sym typeface="Helvetica"/>
              </a:rPr>
              <a:t>号月面着陸</a:t>
            </a:r>
          </a:p>
        </p:txBody>
      </p:sp>
      <p:pic>
        <p:nvPicPr>
          <p:cNvPr id="247" name="image31.png"/>
          <p:cNvPicPr>
            <a:picLocks noChangeAspect="1"/>
          </p:cNvPicPr>
          <p:nvPr/>
        </p:nvPicPr>
        <p:blipFill>
          <a:blip r:embed="rId3">
            <a:extLst/>
          </a:blip>
          <a:stretch>
            <a:fillRect/>
          </a:stretch>
        </p:blipFill>
        <p:spPr>
          <a:xfrm>
            <a:off x="991996" y="964491"/>
            <a:ext cx="6973414" cy="5066535"/>
          </a:xfrm>
          <a:prstGeom prst="rect">
            <a:avLst/>
          </a:prstGeom>
          <a:ln w="12700">
            <a:miter lim="400000"/>
          </a:ln>
        </p:spPr>
      </p:pic>
      <p:sp>
        <p:nvSpPr>
          <p:cNvPr id="248" name="Shape 248"/>
          <p:cNvSpPr/>
          <p:nvPr/>
        </p:nvSpPr>
        <p:spPr>
          <a:xfrm>
            <a:off x="770646" y="6111528"/>
            <a:ext cx="7393334"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i="1"/>
            </a:pPr>
            <a:r>
              <a:t>“</a:t>
            </a:r>
            <a:r>
              <a:t>That's one small step for man. One giant leap for mankind” ... Neil Armstrong</a:t>
            </a:r>
          </a:p>
          <a:p>
            <a:pPr/>
            <a:r>
              <a:t>http://www.youtube.com/watch?v=uxlp1Xhb6z4</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2" name="image32.jpg" descr="297170main_apollo_11_full.jpg"/>
          <p:cNvPicPr>
            <a:picLocks noChangeAspect="1"/>
          </p:cNvPicPr>
          <p:nvPr/>
        </p:nvPicPr>
        <p:blipFill>
          <a:blip r:embed="rId3">
            <a:extLst/>
          </a:blip>
          <a:stretch>
            <a:fillRect/>
          </a:stretch>
        </p:blipFill>
        <p:spPr>
          <a:xfrm>
            <a:off x="3573116" y="2638778"/>
            <a:ext cx="5542663" cy="4162779"/>
          </a:xfrm>
          <a:prstGeom prst="rect">
            <a:avLst/>
          </a:prstGeom>
          <a:ln w="12700">
            <a:miter lim="400000"/>
          </a:ln>
        </p:spPr>
      </p:pic>
      <p:sp>
        <p:nvSpPr>
          <p:cNvPr id="253" name="Shape 253"/>
          <p:cNvSpPr/>
          <p:nvPr>
            <p:ph type="title"/>
          </p:nvPr>
        </p:nvSpPr>
        <p:spPr>
          <a:prstGeom prst="rect">
            <a:avLst/>
          </a:prstGeom>
        </p:spPr>
        <p:txBody>
          <a:bodyPr/>
          <a:lstStyle/>
          <a:p>
            <a:pPr/>
          </a:p>
        </p:txBody>
      </p:sp>
      <p:pic>
        <p:nvPicPr>
          <p:cNvPr id="254" name="image33.jpg" descr="594px-Apollo_11_bootprint.jpg"/>
          <p:cNvPicPr>
            <a:picLocks noChangeAspect="1"/>
          </p:cNvPicPr>
          <p:nvPr/>
        </p:nvPicPr>
        <p:blipFill>
          <a:blip r:embed="rId4">
            <a:extLst/>
          </a:blip>
          <a:stretch>
            <a:fillRect/>
          </a:stretch>
        </p:blipFill>
        <p:spPr>
          <a:xfrm>
            <a:off x="457201" y="4007556"/>
            <a:ext cx="2658862" cy="2681253"/>
          </a:xfrm>
          <a:prstGeom prst="rect">
            <a:avLst/>
          </a:prstGeom>
          <a:ln w="12700">
            <a:miter lim="400000"/>
          </a:ln>
        </p:spPr>
      </p:pic>
      <p:pic>
        <p:nvPicPr>
          <p:cNvPr id="255" name="image22.png"/>
          <p:cNvPicPr>
            <a:picLocks noChangeAspect="1"/>
          </p:cNvPicPr>
          <p:nvPr/>
        </p:nvPicPr>
        <p:blipFill>
          <a:blip r:embed="rId5">
            <a:extLst/>
          </a:blip>
          <a:stretch>
            <a:fillRect/>
          </a:stretch>
        </p:blipFill>
        <p:spPr>
          <a:xfrm>
            <a:off x="457200" y="274638"/>
            <a:ext cx="3663246" cy="3176883"/>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title"/>
          </p:nvPr>
        </p:nvSpPr>
        <p:spPr>
          <a:prstGeom prst="rect">
            <a:avLst/>
          </a:prstGeom>
        </p:spPr>
        <p:txBody>
          <a:bodyPr/>
          <a:lstStyle/>
          <a:p>
            <a:pPr>
              <a:defRPr sz="3600"/>
            </a:pPr>
            <a:r>
              <a:rPr>
                <a:latin typeface="+mn-lt"/>
                <a:ea typeface="+mn-ea"/>
                <a:cs typeface="+mn-cs"/>
                <a:sym typeface="Helvetica"/>
              </a:rPr>
              <a:t>アポロ</a:t>
            </a:r>
            <a:r>
              <a:t>11</a:t>
            </a:r>
            <a:r>
              <a:rPr>
                <a:latin typeface="+mn-lt"/>
                <a:ea typeface="+mn-ea"/>
                <a:cs typeface="+mn-cs"/>
                <a:sym typeface="Helvetica"/>
              </a:rPr>
              <a:t>号クルー</a:t>
            </a:r>
          </a:p>
        </p:txBody>
      </p:sp>
      <p:pic>
        <p:nvPicPr>
          <p:cNvPr id="260" name="image34.jpg" descr="717px-Ap11-s69-31740.jpg"/>
          <p:cNvPicPr>
            <a:picLocks noChangeAspect="1"/>
          </p:cNvPicPr>
          <p:nvPr/>
        </p:nvPicPr>
        <p:blipFill>
          <a:blip r:embed="rId3">
            <a:extLst/>
          </a:blip>
          <a:stretch>
            <a:fillRect/>
          </a:stretch>
        </p:blipFill>
        <p:spPr>
          <a:xfrm>
            <a:off x="1633890" y="1113897"/>
            <a:ext cx="5732110" cy="4795490"/>
          </a:xfrm>
          <a:prstGeom prst="rect">
            <a:avLst/>
          </a:prstGeom>
          <a:ln w="12700">
            <a:miter lim="400000"/>
          </a:ln>
        </p:spPr>
      </p:pic>
      <p:sp>
        <p:nvSpPr>
          <p:cNvPr id="261" name="Shape 261"/>
          <p:cNvSpPr/>
          <p:nvPr/>
        </p:nvSpPr>
        <p:spPr>
          <a:xfrm>
            <a:off x="496177" y="6149273"/>
            <a:ext cx="2912365" cy="59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rPr>
                <a:latin typeface="+mn-lt"/>
                <a:ea typeface="+mn-ea"/>
                <a:cs typeface="+mn-cs"/>
                <a:sym typeface="Helvetica"/>
              </a:rPr>
              <a:t>最初に月に降り立った</a:t>
            </a:r>
          </a:p>
          <a:p>
            <a:pPr>
              <a:defRPr sz="1600"/>
            </a:pPr>
            <a:r>
              <a:rPr>
                <a:latin typeface="+mn-lt"/>
                <a:ea typeface="+mn-ea"/>
                <a:cs typeface="+mn-cs"/>
                <a:sym typeface="Helvetica"/>
              </a:rPr>
              <a:t>ニール・アームストロング船長</a:t>
            </a:r>
          </a:p>
        </p:txBody>
      </p:sp>
      <p:sp>
        <p:nvSpPr>
          <p:cNvPr id="262" name="Shape 262"/>
          <p:cNvSpPr/>
          <p:nvPr/>
        </p:nvSpPr>
        <p:spPr>
          <a:xfrm>
            <a:off x="6279441" y="6149273"/>
            <a:ext cx="1721613" cy="637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t>2</a:t>
            </a:r>
            <a:r>
              <a:rPr>
                <a:latin typeface="+mn-lt"/>
                <a:ea typeface="+mn-ea"/>
                <a:cs typeface="+mn-cs"/>
                <a:sym typeface="Helvetica"/>
              </a:rPr>
              <a:t>番目の男</a:t>
            </a:r>
          </a:p>
          <a:p>
            <a:pPr>
              <a:defRPr sz="1600"/>
            </a:pPr>
            <a:r>
              <a:rPr>
                <a:latin typeface="+mn-lt"/>
                <a:ea typeface="+mn-ea"/>
                <a:cs typeface="+mn-cs"/>
                <a:sym typeface="Helvetica"/>
              </a:rPr>
              <a:t>バズ・オルドリン</a:t>
            </a:r>
          </a:p>
        </p:txBody>
      </p:sp>
      <p:sp>
        <p:nvSpPr>
          <p:cNvPr id="263" name="Shape 263"/>
          <p:cNvSpPr/>
          <p:nvPr/>
        </p:nvSpPr>
        <p:spPr>
          <a:xfrm>
            <a:off x="3232823" y="5881165"/>
            <a:ext cx="2791680" cy="5994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rPr>
                <a:latin typeface="+mn-lt"/>
                <a:ea typeface="+mn-ea"/>
                <a:cs typeface="+mn-cs"/>
                <a:sym typeface="Helvetica"/>
              </a:rPr>
              <a:t>月に降り立つことはなかった</a:t>
            </a:r>
          </a:p>
          <a:p>
            <a:pPr>
              <a:defRPr sz="1600"/>
            </a:pPr>
            <a:r>
              <a:rPr>
                <a:latin typeface="+mn-lt"/>
                <a:ea typeface="+mn-ea"/>
                <a:cs typeface="+mn-cs"/>
                <a:sym typeface="Helvetica"/>
              </a:rPr>
              <a:t>マイク・コリンズ</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ph type="title" idx="4294967295"/>
          </p:nvPr>
        </p:nvSpPr>
        <p:spPr>
          <a:xfrm>
            <a:off x="914400" y="0"/>
            <a:ext cx="7772400" cy="1143000"/>
          </a:xfrm>
          <a:prstGeom prst="rect">
            <a:avLst/>
          </a:prstGeom>
        </p:spPr>
        <p:txBody>
          <a:bodyPr/>
          <a:lstStyle>
            <a:lvl1pPr>
              <a:defRPr sz="36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宇宙とはどこから？</a:t>
            </a:r>
          </a:p>
        </p:txBody>
      </p:sp>
      <p:pic>
        <p:nvPicPr>
          <p:cNvPr id="118" name="image2.png"/>
          <p:cNvPicPr>
            <a:picLocks noChangeAspect="1"/>
          </p:cNvPicPr>
          <p:nvPr/>
        </p:nvPicPr>
        <p:blipFill>
          <a:blip r:embed="rId3">
            <a:extLst/>
          </a:blip>
          <a:stretch>
            <a:fillRect/>
          </a:stretch>
        </p:blipFill>
        <p:spPr>
          <a:xfrm>
            <a:off x="135259" y="296131"/>
            <a:ext cx="2698846" cy="6476940"/>
          </a:xfrm>
          <a:prstGeom prst="rect">
            <a:avLst/>
          </a:prstGeom>
          <a:ln w="12700">
            <a:miter lim="400000"/>
          </a:ln>
        </p:spPr>
      </p:pic>
      <p:grpSp>
        <p:nvGrpSpPr>
          <p:cNvPr id="128" name="Group 128"/>
          <p:cNvGrpSpPr/>
          <p:nvPr/>
        </p:nvGrpSpPr>
        <p:grpSpPr>
          <a:xfrm>
            <a:off x="3001861" y="1143000"/>
            <a:ext cx="6868758" cy="5471858"/>
            <a:chOff x="0" y="0"/>
            <a:chExt cx="6868756" cy="5471857"/>
          </a:xfrm>
        </p:grpSpPr>
        <p:sp>
          <p:nvSpPr>
            <p:cNvPr id="119" name="Shape 119"/>
            <p:cNvSpPr/>
            <p:nvPr/>
          </p:nvSpPr>
          <p:spPr>
            <a:xfrm>
              <a:off x="0" y="5012117"/>
              <a:ext cx="2014349" cy="459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2400"/>
              </a:pPr>
              <a:r>
                <a:rPr>
                  <a:latin typeface="+mn-lt"/>
                  <a:ea typeface="+mn-ea"/>
                  <a:cs typeface="+mn-cs"/>
                  <a:sym typeface="Helvetica"/>
                </a:rPr>
                <a:t>対流圏</a:t>
              </a:r>
              <a:r>
                <a:rPr>
                  <a:latin typeface="+mn-lt"/>
                  <a:ea typeface="+mn-ea"/>
                  <a:cs typeface="+mn-cs"/>
                  <a:sym typeface="Helvetica"/>
                </a:rPr>
                <a:t>〜</a:t>
              </a:r>
              <a:r>
                <a:t>11km</a:t>
              </a:r>
            </a:p>
          </p:txBody>
        </p:sp>
        <p:sp>
          <p:nvSpPr>
            <p:cNvPr id="120" name="Shape 120"/>
            <p:cNvSpPr/>
            <p:nvPr/>
          </p:nvSpPr>
          <p:spPr>
            <a:xfrm>
              <a:off x="153504" y="0"/>
              <a:ext cx="2015839" cy="459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2400"/>
              </a:pPr>
              <a:r>
                <a:rPr>
                  <a:latin typeface="+mn-lt"/>
                  <a:ea typeface="+mn-ea"/>
                  <a:cs typeface="+mn-cs"/>
                  <a:sym typeface="Helvetica"/>
                </a:rPr>
                <a:t>外気圏</a:t>
              </a:r>
              <a:r>
                <a:t>&gt;600km</a:t>
              </a:r>
            </a:p>
          </p:txBody>
        </p:sp>
        <p:sp>
          <p:nvSpPr>
            <p:cNvPr id="121" name="Shape 121"/>
            <p:cNvSpPr/>
            <p:nvPr/>
          </p:nvSpPr>
          <p:spPr>
            <a:xfrm>
              <a:off x="0" y="4247724"/>
              <a:ext cx="2014349" cy="459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2400"/>
              </a:pPr>
              <a:r>
                <a:rPr>
                  <a:latin typeface="+mn-lt"/>
                  <a:ea typeface="+mn-ea"/>
                  <a:cs typeface="+mn-cs"/>
                  <a:sym typeface="Helvetica"/>
                </a:rPr>
                <a:t>成層圏</a:t>
              </a:r>
              <a:r>
                <a:rPr>
                  <a:latin typeface="+mn-lt"/>
                  <a:ea typeface="+mn-ea"/>
                  <a:cs typeface="+mn-cs"/>
                  <a:sym typeface="Helvetica"/>
                </a:rPr>
                <a:t>〜</a:t>
              </a:r>
              <a:r>
                <a:t>50km</a:t>
              </a:r>
            </a:p>
          </p:txBody>
        </p:sp>
        <p:sp>
          <p:nvSpPr>
            <p:cNvPr id="122" name="Shape 122"/>
            <p:cNvSpPr/>
            <p:nvPr/>
          </p:nvSpPr>
          <p:spPr>
            <a:xfrm>
              <a:off x="0" y="3452189"/>
              <a:ext cx="2014349" cy="459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2400"/>
              </a:pPr>
              <a:r>
                <a:rPr>
                  <a:latin typeface="+mn-lt"/>
                  <a:ea typeface="+mn-ea"/>
                  <a:cs typeface="+mn-cs"/>
                  <a:sym typeface="Helvetica"/>
                </a:rPr>
                <a:t>中間圏</a:t>
              </a:r>
              <a:r>
                <a:rPr>
                  <a:latin typeface="+mn-lt"/>
                  <a:ea typeface="+mn-ea"/>
                  <a:cs typeface="+mn-cs"/>
                  <a:sym typeface="Helvetica"/>
                </a:rPr>
                <a:t>〜</a:t>
              </a:r>
              <a:r>
                <a:t>85km</a:t>
              </a:r>
            </a:p>
          </p:txBody>
        </p:sp>
        <p:sp>
          <p:nvSpPr>
            <p:cNvPr id="123" name="Shape 123"/>
            <p:cNvSpPr/>
            <p:nvPr/>
          </p:nvSpPr>
          <p:spPr>
            <a:xfrm>
              <a:off x="153504" y="1456373"/>
              <a:ext cx="3388034" cy="459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2400"/>
              </a:pPr>
              <a:r>
                <a:rPr>
                  <a:latin typeface="+mn-lt"/>
                  <a:ea typeface="+mn-ea"/>
                  <a:cs typeface="+mn-cs"/>
                  <a:sym typeface="Helvetica"/>
                </a:rPr>
                <a:t>熱圏（電離圏）</a:t>
              </a:r>
              <a:r>
                <a:rPr>
                  <a:latin typeface="+mn-lt"/>
                  <a:ea typeface="+mn-ea"/>
                  <a:cs typeface="+mn-cs"/>
                  <a:sym typeface="Helvetica"/>
                </a:rPr>
                <a:t>〜</a:t>
              </a:r>
              <a:r>
                <a:t>600km</a:t>
              </a:r>
            </a:p>
          </p:txBody>
        </p:sp>
        <p:sp>
          <p:nvSpPr>
            <p:cNvPr id="124" name="Shape 124"/>
            <p:cNvSpPr/>
            <p:nvPr/>
          </p:nvSpPr>
          <p:spPr>
            <a:xfrm>
              <a:off x="153504" y="2182124"/>
              <a:ext cx="6715253" cy="39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スペースシャトル、宇宙ステーション、オーロラ</a:t>
              </a:r>
            </a:p>
          </p:txBody>
        </p:sp>
        <p:sp>
          <p:nvSpPr>
            <p:cNvPr id="125" name="Shape 125"/>
            <p:cNvSpPr/>
            <p:nvPr/>
          </p:nvSpPr>
          <p:spPr>
            <a:xfrm>
              <a:off x="1932397" y="4261681"/>
              <a:ext cx="1323341" cy="39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オゾン層</a:t>
              </a:r>
            </a:p>
          </p:txBody>
        </p:sp>
        <p:sp>
          <p:nvSpPr>
            <p:cNvPr id="126" name="Shape 126"/>
            <p:cNvSpPr/>
            <p:nvPr/>
          </p:nvSpPr>
          <p:spPr>
            <a:xfrm>
              <a:off x="1959613" y="5012117"/>
              <a:ext cx="1018541" cy="39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飛行機</a:t>
              </a:r>
            </a:p>
          </p:txBody>
        </p:sp>
        <p:sp>
          <p:nvSpPr>
            <p:cNvPr id="127" name="Shape 127"/>
            <p:cNvSpPr/>
            <p:nvPr/>
          </p:nvSpPr>
          <p:spPr>
            <a:xfrm>
              <a:off x="1945658" y="3483328"/>
              <a:ext cx="1018541" cy="39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流れ星</a:t>
              </a:r>
            </a:p>
          </p:txBody>
        </p:sp>
      </p:gr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title"/>
          </p:nvPr>
        </p:nvSpPr>
        <p:spPr>
          <a:prstGeom prst="rect">
            <a:avLst/>
          </a:prstGeom>
        </p:spPr>
        <p:txBody>
          <a:bodyPr/>
          <a:lstStyle/>
          <a:p>
            <a:pPr>
              <a:defRPr sz="3600"/>
            </a:pPr>
            <a:r>
              <a:rPr>
                <a:latin typeface="+mn-lt"/>
                <a:ea typeface="+mn-ea"/>
                <a:cs typeface="+mn-cs"/>
                <a:sym typeface="Helvetica"/>
              </a:rPr>
              <a:t>アポロ</a:t>
            </a:r>
            <a:r>
              <a:t>12</a:t>
            </a:r>
            <a:r>
              <a:rPr>
                <a:latin typeface="+mn-lt"/>
                <a:ea typeface="+mn-ea"/>
                <a:cs typeface="+mn-cs"/>
                <a:sym typeface="Helvetica"/>
              </a:rPr>
              <a:t>号</a:t>
            </a:r>
          </a:p>
        </p:txBody>
      </p:sp>
      <p:sp>
        <p:nvSpPr>
          <p:cNvPr id="268" name="Shape 268"/>
          <p:cNvSpPr/>
          <p:nvPr/>
        </p:nvSpPr>
        <p:spPr>
          <a:xfrm>
            <a:off x="676438" y="5908852"/>
            <a:ext cx="8994676" cy="14591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左から：ピート・コンラッド船長：</a:t>
            </a:r>
            <a:r>
              <a:t>1998</a:t>
            </a:r>
            <a:r>
              <a:rPr>
                <a:latin typeface="+mn-lt"/>
                <a:ea typeface="+mn-ea"/>
                <a:cs typeface="+mn-cs"/>
                <a:sym typeface="Helvetica"/>
              </a:rPr>
              <a:t>年死去</a:t>
            </a:r>
            <a:endParaRPr>
              <a:latin typeface="+mn-lt"/>
              <a:ea typeface="+mn-ea"/>
              <a:cs typeface="+mn-cs"/>
              <a:sym typeface="Helvetica"/>
            </a:endParaRPr>
          </a:p>
          <a:p>
            <a:pPr/>
            <a:r>
              <a:rPr>
                <a:latin typeface="+mn-lt"/>
                <a:ea typeface="+mn-ea"/>
                <a:cs typeface="+mn-cs"/>
                <a:sym typeface="Helvetica"/>
              </a:rPr>
              <a:t>　　　　　リチャード・ゴードン　司令船パイロット</a:t>
            </a:r>
            <a:endParaRPr>
              <a:latin typeface="+mn-lt"/>
              <a:ea typeface="+mn-ea"/>
              <a:cs typeface="+mn-cs"/>
              <a:sym typeface="Helvetica"/>
            </a:endParaRPr>
          </a:p>
          <a:p>
            <a:pPr/>
            <a:r>
              <a:rPr>
                <a:latin typeface="+mn-lt"/>
                <a:ea typeface="+mn-ea"/>
                <a:cs typeface="+mn-cs"/>
                <a:sym typeface="Helvetica"/>
              </a:rPr>
              <a:t>　　　　　アラン・ビーン月着陸船パイロット </a:t>
            </a:r>
            <a:r>
              <a:t>... </a:t>
            </a:r>
            <a:r>
              <a:rPr>
                <a:latin typeface="+mn-lt"/>
                <a:ea typeface="+mn-ea"/>
                <a:cs typeface="+mn-cs"/>
                <a:sym typeface="Helvetica"/>
              </a:rPr>
              <a:t>月面での体験を描くアーティストに転身　　</a:t>
            </a:r>
          </a:p>
        </p:txBody>
      </p:sp>
      <p:pic>
        <p:nvPicPr>
          <p:cNvPr id="269" name="image35.jpg" descr="Apollo_12_crew.jpg"/>
          <p:cNvPicPr>
            <a:picLocks noChangeAspect="1"/>
          </p:cNvPicPr>
          <p:nvPr/>
        </p:nvPicPr>
        <p:blipFill>
          <a:blip r:embed="rId3">
            <a:extLst/>
          </a:blip>
          <a:stretch>
            <a:fillRect/>
          </a:stretch>
        </p:blipFill>
        <p:spPr>
          <a:xfrm>
            <a:off x="1691391" y="1186171"/>
            <a:ext cx="6296910" cy="4722682"/>
          </a:xfrm>
          <a:prstGeom prst="rect">
            <a:avLst/>
          </a:prstGeom>
          <a:ln w="12700">
            <a:miter lim="400000"/>
          </a:ln>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p:nvPr>
        </p:nvSpPr>
        <p:spPr>
          <a:prstGeom prst="rect">
            <a:avLst/>
          </a:prstGeom>
        </p:spPr>
        <p:txBody>
          <a:bodyPr/>
          <a:lstStyle/>
          <a:p>
            <a:pPr>
              <a:defRPr sz="3600"/>
            </a:pPr>
            <a:r>
              <a:t>Alan Bean</a:t>
            </a:r>
            <a:r>
              <a:rPr>
                <a:latin typeface="+mn-lt"/>
                <a:ea typeface="+mn-ea"/>
                <a:cs typeface="+mn-cs"/>
                <a:sym typeface="Helvetica"/>
              </a:rPr>
              <a:t>の描いた絵</a:t>
            </a:r>
          </a:p>
        </p:txBody>
      </p:sp>
      <p:pic>
        <p:nvPicPr>
          <p:cNvPr id="274" name="image36.png"/>
          <p:cNvPicPr>
            <a:picLocks noChangeAspect="1"/>
          </p:cNvPicPr>
          <p:nvPr/>
        </p:nvPicPr>
        <p:blipFill>
          <a:blip r:embed="rId3">
            <a:extLst/>
          </a:blip>
          <a:stretch>
            <a:fillRect/>
          </a:stretch>
        </p:blipFill>
        <p:spPr>
          <a:xfrm>
            <a:off x="4100045" y="1670493"/>
            <a:ext cx="4586755" cy="3027561"/>
          </a:xfrm>
          <a:prstGeom prst="rect">
            <a:avLst/>
          </a:prstGeom>
          <a:ln w="12700">
            <a:miter lim="400000"/>
          </a:ln>
        </p:spPr>
      </p:pic>
      <p:pic>
        <p:nvPicPr>
          <p:cNvPr id="275" name="image37.png"/>
          <p:cNvPicPr>
            <a:picLocks noChangeAspect="1"/>
          </p:cNvPicPr>
          <p:nvPr/>
        </p:nvPicPr>
        <p:blipFill>
          <a:blip r:embed="rId4">
            <a:extLst/>
          </a:blip>
          <a:stretch>
            <a:fillRect/>
          </a:stretch>
        </p:blipFill>
        <p:spPr>
          <a:xfrm>
            <a:off x="569282" y="2167501"/>
            <a:ext cx="2922972" cy="4169832"/>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title"/>
          </p:nvPr>
        </p:nvSpPr>
        <p:spPr>
          <a:xfrm>
            <a:off x="457200" y="233219"/>
            <a:ext cx="8229600" cy="1143001"/>
          </a:xfrm>
          <a:prstGeom prst="rect">
            <a:avLst/>
          </a:prstGeom>
        </p:spPr>
        <p:txBody>
          <a:bodyPr/>
          <a:lstStyle/>
          <a:p>
            <a:pPr>
              <a:defRPr sz="3600"/>
            </a:pPr>
            <a:r>
              <a:rPr>
                <a:latin typeface="+mn-lt"/>
                <a:ea typeface="+mn-ea"/>
                <a:cs typeface="+mn-cs"/>
                <a:sym typeface="Helvetica"/>
              </a:rPr>
              <a:t>アポロ</a:t>
            </a:r>
            <a:r>
              <a:t>14</a:t>
            </a:r>
            <a:r>
              <a:rPr>
                <a:latin typeface="+mn-lt"/>
                <a:ea typeface="+mn-ea"/>
                <a:cs typeface="+mn-cs"/>
                <a:sym typeface="Helvetica"/>
              </a:rPr>
              <a:t>号クルー</a:t>
            </a:r>
          </a:p>
        </p:txBody>
      </p:sp>
      <p:pic>
        <p:nvPicPr>
          <p:cNvPr id="280" name="image38.jpg" descr="Apollo_14_crew.jpg"/>
          <p:cNvPicPr>
            <a:picLocks noChangeAspect="1"/>
          </p:cNvPicPr>
          <p:nvPr/>
        </p:nvPicPr>
        <p:blipFill>
          <a:blip r:embed="rId3">
            <a:extLst/>
          </a:blip>
          <a:stretch>
            <a:fillRect/>
          </a:stretch>
        </p:blipFill>
        <p:spPr>
          <a:xfrm>
            <a:off x="1768084" y="1141518"/>
            <a:ext cx="5866008" cy="4399506"/>
          </a:xfrm>
          <a:prstGeom prst="rect">
            <a:avLst/>
          </a:prstGeom>
          <a:ln w="12700">
            <a:miter lim="400000"/>
          </a:ln>
        </p:spPr>
      </p:pic>
      <p:sp>
        <p:nvSpPr>
          <p:cNvPr id="281" name="Shape 281"/>
          <p:cNvSpPr/>
          <p:nvPr/>
        </p:nvSpPr>
        <p:spPr>
          <a:xfrm>
            <a:off x="457200" y="5389157"/>
            <a:ext cx="9060568" cy="18020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左から：</a:t>
            </a:r>
            <a:endParaRPr>
              <a:latin typeface="+mn-lt"/>
              <a:ea typeface="+mn-ea"/>
              <a:cs typeface="+mn-cs"/>
              <a:sym typeface="Helvetica"/>
            </a:endParaRPr>
          </a:p>
          <a:p>
            <a:pPr/>
            <a:r>
              <a:rPr>
                <a:latin typeface="+mn-lt"/>
                <a:ea typeface="+mn-ea"/>
                <a:cs typeface="+mn-cs"/>
                <a:sym typeface="Helvetica"/>
              </a:rPr>
              <a:t>スチュワート・ローサ司令船パイロット</a:t>
            </a:r>
            <a:endParaRPr>
              <a:latin typeface="+mn-lt"/>
              <a:ea typeface="+mn-ea"/>
              <a:cs typeface="+mn-cs"/>
              <a:sym typeface="Helvetica"/>
            </a:endParaRPr>
          </a:p>
          <a:p>
            <a:pPr/>
            <a:r>
              <a:rPr>
                <a:latin typeface="+mn-lt"/>
                <a:ea typeface="+mn-ea"/>
                <a:cs typeface="+mn-cs"/>
                <a:sym typeface="Helvetica"/>
              </a:rPr>
              <a:t>アラン・シェパード船長</a:t>
            </a:r>
            <a:r>
              <a:t>... </a:t>
            </a:r>
            <a:r>
              <a:rPr>
                <a:latin typeface="+mn-lt"/>
                <a:ea typeface="+mn-ea"/>
                <a:cs typeface="+mn-cs"/>
                <a:sym typeface="Helvetica"/>
              </a:rPr>
              <a:t>キツい正確だったがが帰還後人が変わったように穏やかに。</a:t>
            </a:r>
          </a:p>
          <a:p>
            <a:pPr/>
            <a:r>
              <a:rPr>
                <a:latin typeface="+mn-lt"/>
                <a:ea typeface="+mn-ea"/>
                <a:cs typeface="+mn-cs"/>
                <a:sym typeface="Helvetica"/>
              </a:rPr>
              <a:t>　　　　　　　　　　　　　　　　ビジネスで成功</a:t>
            </a:r>
            <a:endParaRPr>
              <a:latin typeface="+mn-lt"/>
              <a:ea typeface="+mn-ea"/>
              <a:cs typeface="+mn-cs"/>
              <a:sym typeface="Helvetica"/>
            </a:endParaRPr>
          </a:p>
          <a:p>
            <a:pPr/>
            <a:r>
              <a:rPr>
                <a:latin typeface="+mn-lt"/>
                <a:ea typeface="+mn-ea"/>
                <a:cs typeface="+mn-cs"/>
                <a:sym typeface="Helvetica"/>
              </a:rPr>
              <a:t>エドガー・ミッチェル月着陸船パイロット </a:t>
            </a:r>
            <a:r>
              <a:t>... </a:t>
            </a:r>
            <a:r>
              <a:rPr>
                <a:latin typeface="+mn-lt"/>
                <a:ea typeface="+mn-ea"/>
                <a:cs typeface="+mn-cs"/>
                <a:sym typeface="Helvetica"/>
              </a:rPr>
              <a:t>飛行中に「宇宙知性」を感じた</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title"/>
          </p:nvPr>
        </p:nvSpPr>
        <p:spPr>
          <a:prstGeom prst="rect">
            <a:avLst/>
          </a:prstGeom>
        </p:spPr>
        <p:txBody>
          <a:bodyPr/>
          <a:lstStyle>
            <a:lvl1pPr>
              <a:defRPr sz="36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エドガー・ミッチェル</a:t>
            </a:r>
          </a:p>
        </p:txBody>
      </p:sp>
      <p:pic>
        <p:nvPicPr>
          <p:cNvPr id="286" name="image39.png"/>
          <p:cNvPicPr>
            <a:picLocks noChangeAspect="1"/>
          </p:cNvPicPr>
          <p:nvPr/>
        </p:nvPicPr>
        <p:blipFill>
          <a:blip r:embed="rId3">
            <a:extLst/>
          </a:blip>
          <a:stretch>
            <a:fillRect/>
          </a:stretch>
        </p:blipFill>
        <p:spPr>
          <a:xfrm>
            <a:off x="1283732" y="1417637"/>
            <a:ext cx="2794001" cy="3378201"/>
          </a:xfrm>
          <a:prstGeom prst="rect">
            <a:avLst/>
          </a:prstGeom>
          <a:ln w="12700">
            <a:miter lim="400000"/>
          </a:ln>
        </p:spPr>
      </p:pic>
      <p:pic>
        <p:nvPicPr>
          <p:cNvPr id="287" name="image40.png"/>
          <p:cNvPicPr>
            <a:picLocks noChangeAspect="1"/>
          </p:cNvPicPr>
          <p:nvPr/>
        </p:nvPicPr>
        <p:blipFill>
          <a:blip r:embed="rId4">
            <a:extLst/>
          </a:blip>
          <a:stretch>
            <a:fillRect/>
          </a:stretch>
        </p:blipFill>
        <p:spPr>
          <a:xfrm>
            <a:off x="4491878" y="1531744"/>
            <a:ext cx="3528752" cy="3264095"/>
          </a:xfrm>
          <a:prstGeom prst="rect">
            <a:avLst/>
          </a:prstGeom>
          <a:ln w="12700">
            <a:miter lim="400000"/>
          </a:ln>
        </p:spPr>
      </p:pic>
      <p:sp>
        <p:nvSpPr>
          <p:cNvPr id="288" name="Shape 288"/>
          <p:cNvSpPr/>
          <p:nvPr/>
        </p:nvSpPr>
        <p:spPr>
          <a:xfrm>
            <a:off x="1435586" y="5536098"/>
            <a:ext cx="6339854" cy="1056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宇宙飛行中に「宇宙知性」を感じ、帰還後、その正体を探る</a:t>
            </a:r>
            <a:endParaRPr>
              <a:latin typeface="+mn-lt"/>
              <a:ea typeface="+mn-ea"/>
              <a:cs typeface="+mn-cs"/>
              <a:sym typeface="Helvetica"/>
            </a:endParaRPr>
          </a:p>
          <a:p>
            <a:pPr/>
            <a:r>
              <a:rPr>
                <a:latin typeface="+mn-lt"/>
                <a:ea typeface="+mn-ea"/>
                <a:cs typeface="+mn-cs"/>
                <a:sym typeface="Helvetica"/>
              </a:rPr>
              <a:t>「超常体験研究所」を設立</a:t>
            </a:r>
            <a:endParaRPr>
              <a:latin typeface="+mn-lt"/>
              <a:ea typeface="+mn-ea"/>
              <a:cs typeface="+mn-cs"/>
              <a:sym typeface="Helvetica"/>
            </a:endParaRPr>
          </a:p>
          <a:p>
            <a:pPr/>
            <a:r>
              <a:t>hIp://www.inrees.com/en/membres.php?page=5</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title"/>
          </p:nvPr>
        </p:nvSpPr>
        <p:spPr>
          <a:prstGeom prst="rect">
            <a:avLst/>
          </a:prstGeom>
        </p:spPr>
        <p:txBody>
          <a:bodyPr/>
          <a:lstStyle/>
          <a:p>
            <a:pPr>
              <a:defRPr sz="4000"/>
            </a:pPr>
            <a:r>
              <a:rPr>
                <a:latin typeface="+mn-lt"/>
                <a:ea typeface="+mn-ea"/>
                <a:cs typeface="+mn-cs"/>
                <a:sym typeface="Helvetica"/>
              </a:rPr>
              <a:t>アポロ</a:t>
            </a:r>
            <a:r>
              <a:t>15</a:t>
            </a:r>
            <a:r>
              <a:rPr>
                <a:latin typeface="+mn-lt"/>
                <a:ea typeface="+mn-ea"/>
                <a:cs typeface="+mn-cs"/>
                <a:sym typeface="Helvetica"/>
              </a:rPr>
              <a:t>号クルー</a:t>
            </a:r>
          </a:p>
        </p:txBody>
      </p:sp>
      <p:sp>
        <p:nvSpPr>
          <p:cNvPr id="293" name="Shape 293"/>
          <p:cNvSpPr/>
          <p:nvPr/>
        </p:nvSpPr>
        <p:spPr>
          <a:xfrm>
            <a:off x="455558" y="2043248"/>
            <a:ext cx="3118880" cy="463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左から：</a:t>
            </a:r>
            <a:endParaRPr>
              <a:latin typeface="+mn-lt"/>
              <a:ea typeface="+mn-ea"/>
              <a:cs typeface="+mn-cs"/>
              <a:sym typeface="Helvetica"/>
            </a:endParaRPr>
          </a:p>
          <a:p>
            <a:pPr/>
          </a:p>
          <a:p>
            <a:pPr/>
            <a:r>
              <a:rPr>
                <a:latin typeface="+mn-lt"/>
                <a:ea typeface="+mn-ea"/>
                <a:cs typeface="+mn-cs"/>
                <a:sym typeface="Helvetica"/>
              </a:rPr>
              <a:t>デイヴィッド・スコット船長</a:t>
            </a:r>
            <a:endParaRPr>
              <a:latin typeface="+mn-lt"/>
              <a:ea typeface="+mn-ea"/>
              <a:cs typeface="+mn-cs"/>
              <a:sym typeface="Helvetica"/>
            </a:endParaRPr>
          </a:p>
          <a:p>
            <a:pPr/>
            <a:r>
              <a:rPr>
                <a:latin typeface="+mn-lt"/>
                <a:ea typeface="+mn-ea"/>
                <a:cs typeface="+mn-cs"/>
                <a:sym typeface="Helvetica"/>
              </a:rPr>
              <a:t>宇宙に販売目的の封筒を</a:t>
            </a:r>
            <a:endParaRPr>
              <a:latin typeface="+mn-lt"/>
              <a:ea typeface="+mn-ea"/>
              <a:cs typeface="+mn-cs"/>
              <a:sym typeface="Helvetica"/>
            </a:endParaRPr>
          </a:p>
          <a:p>
            <a:pPr/>
            <a:r>
              <a:rPr>
                <a:latin typeface="+mn-lt"/>
                <a:ea typeface="+mn-ea"/>
                <a:cs typeface="+mn-cs"/>
                <a:sym typeface="Helvetica"/>
              </a:rPr>
              <a:t>持ち込んだスキャンダル</a:t>
            </a:r>
            <a:endParaRPr>
              <a:latin typeface="+mn-lt"/>
              <a:ea typeface="+mn-ea"/>
              <a:cs typeface="+mn-cs"/>
              <a:sym typeface="Helvetica"/>
            </a:endParaRPr>
          </a:p>
          <a:p>
            <a:pPr/>
            <a:r>
              <a:rPr>
                <a:latin typeface="+mn-lt"/>
                <a:ea typeface="+mn-ea"/>
                <a:cs typeface="+mn-cs"/>
                <a:sym typeface="Helvetica"/>
              </a:rPr>
              <a:t>が発覚。姿を消す</a:t>
            </a:r>
            <a:endParaRPr>
              <a:latin typeface="+mn-lt"/>
              <a:ea typeface="+mn-ea"/>
              <a:cs typeface="+mn-cs"/>
              <a:sym typeface="Helvetica"/>
            </a:endParaRPr>
          </a:p>
          <a:p>
            <a:pPr/>
          </a:p>
          <a:p>
            <a:pPr/>
            <a:r>
              <a:rPr>
                <a:latin typeface="+mn-lt"/>
                <a:ea typeface="+mn-ea"/>
                <a:cs typeface="+mn-cs"/>
                <a:sym typeface="Helvetica"/>
              </a:rPr>
              <a:t>アル・ウォーデン司令船パ</a:t>
            </a:r>
            <a:endParaRPr>
              <a:latin typeface="+mn-lt"/>
              <a:ea typeface="+mn-ea"/>
              <a:cs typeface="+mn-cs"/>
              <a:sym typeface="Helvetica"/>
            </a:endParaRPr>
          </a:p>
          <a:p>
            <a:pPr/>
            <a:r>
              <a:rPr>
                <a:latin typeface="+mn-lt"/>
                <a:ea typeface="+mn-ea"/>
                <a:cs typeface="+mn-cs"/>
                <a:sym typeface="Helvetica"/>
              </a:rPr>
              <a:t>イロット</a:t>
            </a:r>
            <a:endParaRPr>
              <a:latin typeface="+mn-lt"/>
              <a:ea typeface="+mn-ea"/>
              <a:cs typeface="+mn-cs"/>
              <a:sym typeface="Helvetica"/>
            </a:endParaRPr>
          </a:p>
          <a:p>
            <a:pPr/>
          </a:p>
          <a:p>
            <a:pPr/>
            <a:r>
              <a:rPr>
                <a:latin typeface="+mn-lt"/>
                <a:ea typeface="+mn-ea"/>
                <a:cs typeface="+mn-cs"/>
                <a:sym typeface="Helvetica"/>
              </a:rPr>
              <a:t>ジム・アーウィン月着陸船</a:t>
            </a:r>
            <a:endParaRPr>
              <a:latin typeface="+mn-lt"/>
              <a:ea typeface="+mn-ea"/>
              <a:cs typeface="+mn-cs"/>
              <a:sym typeface="Helvetica"/>
            </a:endParaRPr>
          </a:p>
          <a:p>
            <a:pPr/>
            <a:r>
              <a:rPr>
                <a:latin typeface="+mn-lt"/>
                <a:ea typeface="+mn-ea"/>
                <a:cs typeface="+mn-cs"/>
                <a:sym typeface="Helvetica"/>
              </a:rPr>
              <a:t>パイロット</a:t>
            </a:r>
            <a:endParaRPr>
              <a:latin typeface="+mn-lt"/>
              <a:ea typeface="+mn-ea"/>
              <a:cs typeface="+mn-cs"/>
              <a:sym typeface="Helvetica"/>
            </a:endParaRPr>
          </a:p>
          <a:p>
            <a:pPr/>
            <a:r>
              <a:t>...</a:t>
            </a:r>
            <a:r>
              <a:rPr>
                <a:latin typeface="+mn-lt"/>
                <a:ea typeface="+mn-ea"/>
                <a:cs typeface="+mn-cs"/>
                <a:sym typeface="Helvetica"/>
              </a:rPr>
              <a:t>月で神の声を聞く。帰還</a:t>
            </a:r>
            <a:endParaRPr>
              <a:latin typeface="+mn-lt"/>
              <a:ea typeface="+mn-ea"/>
              <a:cs typeface="+mn-cs"/>
              <a:sym typeface="Helvetica"/>
            </a:endParaRPr>
          </a:p>
          <a:p>
            <a:pPr/>
            <a:r>
              <a:rPr>
                <a:latin typeface="+mn-lt"/>
                <a:ea typeface="+mn-ea"/>
                <a:cs typeface="+mn-cs"/>
                <a:sym typeface="Helvetica"/>
              </a:rPr>
              <a:t>後、キリスト教布教の道に。</a:t>
            </a:r>
          </a:p>
        </p:txBody>
      </p:sp>
      <p:pic>
        <p:nvPicPr>
          <p:cNvPr id="294" name="image41.jpg" descr="712px-Apollo_15_crew.jpg"/>
          <p:cNvPicPr>
            <a:picLocks noChangeAspect="1"/>
          </p:cNvPicPr>
          <p:nvPr/>
        </p:nvPicPr>
        <p:blipFill>
          <a:blip r:embed="rId3">
            <a:extLst/>
          </a:blip>
          <a:stretch>
            <a:fillRect/>
          </a:stretch>
        </p:blipFill>
        <p:spPr>
          <a:xfrm>
            <a:off x="3480575" y="1417637"/>
            <a:ext cx="5451176" cy="4585848"/>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title"/>
          </p:nvPr>
        </p:nvSpPr>
        <p:spPr>
          <a:prstGeom prst="rect">
            <a:avLst/>
          </a:prstGeom>
        </p:spPr>
        <p:txBody>
          <a:bodyPr/>
          <a:lstStyle/>
          <a:p>
            <a:pPr/>
          </a:p>
        </p:txBody>
      </p:sp>
      <p:pic>
        <p:nvPicPr>
          <p:cNvPr id="299" name="image42.jpg" descr="579px-Moon-apollo17-schmitt_boulder.jpg"/>
          <p:cNvPicPr>
            <a:picLocks noChangeAspect="1"/>
          </p:cNvPicPr>
          <p:nvPr/>
        </p:nvPicPr>
        <p:blipFill>
          <a:blip r:embed="rId3">
            <a:extLst/>
          </a:blip>
          <a:stretch>
            <a:fillRect/>
          </a:stretch>
        </p:blipFill>
        <p:spPr>
          <a:xfrm>
            <a:off x="954174" y="13805"/>
            <a:ext cx="6610894" cy="6848696"/>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title"/>
          </p:nvPr>
        </p:nvSpPr>
        <p:spPr>
          <a:prstGeom prst="rect">
            <a:avLst/>
          </a:prstGeom>
        </p:spPr>
        <p:txBody>
          <a:bodyPr/>
          <a:lstStyle/>
          <a:p>
            <a:pPr>
              <a:defRPr sz="3600"/>
            </a:pPr>
            <a:r>
              <a:rPr>
                <a:latin typeface="+mn-lt"/>
                <a:ea typeface="+mn-ea"/>
                <a:cs typeface="+mn-cs"/>
                <a:sym typeface="Helvetica"/>
              </a:rPr>
              <a:t>アポロ</a:t>
            </a:r>
            <a:r>
              <a:t>16</a:t>
            </a:r>
            <a:r>
              <a:rPr>
                <a:latin typeface="+mn-lt"/>
                <a:ea typeface="+mn-ea"/>
                <a:cs typeface="+mn-cs"/>
                <a:sym typeface="Helvetica"/>
              </a:rPr>
              <a:t>号クルー</a:t>
            </a:r>
          </a:p>
        </p:txBody>
      </p:sp>
      <p:pic>
        <p:nvPicPr>
          <p:cNvPr id="304" name="image43.jpg" descr="Apollo_16_crew.jpg"/>
          <p:cNvPicPr>
            <a:picLocks noChangeAspect="1"/>
          </p:cNvPicPr>
          <p:nvPr/>
        </p:nvPicPr>
        <p:blipFill>
          <a:blip r:embed="rId3">
            <a:extLst/>
          </a:blip>
          <a:stretch>
            <a:fillRect/>
          </a:stretch>
        </p:blipFill>
        <p:spPr>
          <a:xfrm>
            <a:off x="2924569" y="1417637"/>
            <a:ext cx="6122796" cy="4601663"/>
          </a:xfrm>
          <a:prstGeom prst="rect">
            <a:avLst/>
          </a:prstGeom>
          <a:ln w="12700">
            <a:miter lim="400000"/>
          </a:ln>
        </p:spPr>
      </p:pic>
      <p:sp>
        <p:nvSpPr>
          <p:cNvPr id="305" name="Shape 305"/>
          <p:cNvSpPr/>
          <p:nvPr/>
        </p:nvSpPr>
        <p:spPr>
          <a:xfrm>
            <a:off x="112074" y="1780939"/>
            <a:ext cx="3132596" cy="473964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左から：</a:t>
            </a:r>
          </a:p>
          <a:p>
            <a:pPr/>
          </a:p>
          <a:p>
            <a:pPr/>
            <a:r>
              <a:rPr>
                <a:latin typeface="+mn-lt"/>
                <a:ea typeface="+mn-ea"/>
                <a:cs typeface="+mn-cs"/>
                <a:sym typeface="Helvetica"/>
              </a:rPr>
              <a:t>ケン・マッティングリー司令</a:t>
            </a:r>
            <a:endParaRPr>
              <a:latin typeface="+mn-lt"/>
              <a:ea typeface="+mn-ea"/>
              <a:cs typeface="+mn-cs"/>
              <a:sym typeface="Helvetica"/>
            </a:endParaRPr>
          </a:p>
          <a:p>
            <a:pPr/>
            <a:r>
              <a:rPr>
                <a:latin typeface="+mn-lt"/>
                <a:ea typeface="+mn-ea"/>
                <a:cs typeface="+mn-cs"/>
                <a:sym typeface="Helvetica"/>
              </a:rPr>
              <a:t>船パイロット</a:t>
            </a:r>
          </a:p>
          <a:p>
            <a:pPr/>
          </a:p>
          <a:p>
            <a:pPr/>
            <a:r>
              <a:rPr>
                <a:latin typeface="+mn-lt"/>
                <a:ea typeface="+mn-ea"/>
                <a:cs typeface="+mn-cs"/>
                <a:sym typeface="Helvetica"/>
              </a:rPr>
              <a:t>ジョン・ヤング船長</a:t>
            </a:r>
            <a:r>
              <a:t>...</a:t>
            </a:r>
            <a:r>
              <a:rPr>
                <a:latin typeface="+mn-lt"/>
                <a:ea typeface="+mn-ea"/>
                <a:cs typeface="+mn-cs"/>
                <a:sym typeface="Helvetica"/>
              </a:rPr>
              <a:t>今も</a:t>
            </a:r>
            <a:endParaRPr>
              <a:latin typeface="+mn-lt"/>
              <a:ea typeface="+mn-ea"/>
              <a:cs typeface="+mn-cs"/>
              <a:sym typeface="Helvetica"/>
            </a:endParaRPr>
          </a:p>
          <a:p>
            <a:pPr/>
            <a:r>
              <a:t>NASA</a:t>
            </a:r>
            <a:r>
              <a:rPr>
                <a:latin typeface="+mn-lt"/>
                <a:ea typeface="+mn-ea"/>
                <a:cs typeface="+mn-cs"/>
                <a:sym typeface="Helvetica"/>
              </a:rPr>
              <a:t>勤務</a:t>
            </a:r>
            <a:endParaRPr>
              <a:latin typeface="+mn-lt"/>
              <a:ea typeface="+mn-ea"/>
              <a:cs typeface="+mn-cs"/>
              <a:sym typeface="Helvetica"/>
            </a:endParaRPr>
          </a:p>
          <a:p>
            <a:pPr/>
          </a:p>
          <a:p>
            <a:pPr/>
            <a:r>
              <a:rPr>
                <a:latin typeface="+mn-lt"/>
                <a:ea typeface="+mn-ea"/>
                <a:cs typeface="+mn-cs"/>
                <a:sym typeface="Helvetica"/>
              </a:rPr>
              <a:t>チャーリー・デューク月着</a:t>
            </a:r>
            <a:endParaRPr>
              <a:latin typeface="+mn-lt"/>
              <a:ea typeface="+mn-ea"/>
              <a:cs typeface="+mn-cs"/>
              <a:sym typeface="Helvetica"/>
            </a:endParaRPr>
          </a:p>
          <a:p>
            <a:pPr/>
            <a:r>
              <a:rPr>
                <a:latin typeface="+mn-lt"/>
                <a:ea typeface="+mn-ea"/>
                <a:cs typeface="+mn-cs"/>
                <a:sym typeface="Helvetica"/>
              </a:rPr>
              <a:t>陸船パイロット</a:t>
            </a:r>
            <a:endParaRPr>
              <a:latin typeface="+mn-lt"/>
              <a:ea typeface="+mn-ea"/>
              <a:cs typeface="+mn-cs"/>
              <a:sym typeface="Helvetica"/>
            </a:endParaRPr>
          </a:p>
          <a:p>
            <a:pPr/>
            <a:r>
              <a:t>...</a:t>
            </a:r>
            <a:r>
              <a:rPr>
                <a:latin typeface="+mn-lt"/>
                <a:ea typeface="+mn-ea"/>
                <a:cs typeface="+mn-cs"/>
                <a:sym typeface="Helvetica"/>
              </a:rPr>
              <a:t>帰還後精神的に落ち込</a:t>
            </a:r>
            <a:endParaRPr>
              <a:latin typeface="+mn-lt"/>
              <a:ea typeface="+mn-ea"/>
              <a:cs typeface="+mn-cs"/>
              <a:sym typeface="Helvetica"/>
            </a:endParaRPr>
          </a:p>
          <a:p>
            <a:pPr/>
            <a:r>
              <a:rPr>
                <a:latin typeface="+mn-lt"/>
                <a:ea typeface="+mn-ea"/>
                <a:cs typeface="+mn-cs"/>
                <a:sym typeface="Helvetica"/>
              </a:rPr>
              <a:t>み酒に溺れる。信仰に救</a:t>
            </a:r>
            <a:endParaRPr>
              <a:latin typeface="+mn-lt"/>
              <a:ea typeface="+mn-ea"/>
              <a:cs typeface="+mn-cs"/>
              <a:sym typeface="Helvetica"/>
            </a:endParaRPr>
          </a:p>
          <a:p>
            <a:pPr/>
            <a:r>
              <a:rPr>
                <a:latin typeface="+mn-lt"/>
                <a:ea typeface="+mn-ea"/>
                <a:cs typeface="+mn-cs"/>
                <a:sym typeface="Helvetica"/>
              </a:rPr>
              <a:t>われて立ち直り、ビジネス</a:t>
            </a:r>
            <a:endParaRPr>
              <a:latin typeface="+mn-lt"/>
              <a:ea typeface="+mn-ea"/>
              <a:cs typeface="+mn-cs"/>
              <a:sym typeface="Helvetica"/>
            </a:endParaRPr>
          </a:p>
          <a:p>
            <a:pPr/>
            <a:r>
              <a:rPr>
                <a:latin typeface="+mn-lt"/>
                <a:ea typeface="+mn-ea"/>
                <a:cs typeface="+mn-cs"/>
                <a:sym typeface="Helvetica"/>
              </a:rPr>
              <a:t>で成功</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title"/>
          </p:nvPr>
        </p:nvSpPr>
        <p:spPr>
          <a:xfrm>
            <a:off x="457200" y="2479782"/>
            <a:ext cx="8229600" cy="1143001"/>
          </a:xfrm>
          <a:prstGeom prst="rect">
            <a:avLst/>
          </a:prstGeom>
        </p:spPr>
        <p:txBody>
          <a:bodyPr/>
          <a:lstStyle>
            <a:lvl1pPr>
              <a:defRPr>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日本の宇宙政策</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p:nvPr>
        </p:nvSpPr>
        <p:spPr>
          <a:prstGeom prst="rect">
            <a:avLst/>
          </a:prstGeom>
        </p:spPr>
        <p:txBody>
          <a:bodyPr/>
          <a:lstStyle>
            <a:lvl1pPr>
              <a:defRPr sz="36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「平和的利用」の意味</a:t>
            </a:r>
          </a:p>
        </p:txBody>
      </p:sp>
      <p:sp>
        <p:nvSpPr>
          <p:cNvPr id="312" name="Shape 312"/>
          <p:cNvSpPr/>
          <p:nvPr>
            <p:ph type="body" idx="1"/>
          </p:nvPr>
        </p:nvSpPr>
        <p:spPr>
          <a:xfrm>
            <a:off x="457200" y="1600200"/>
            <a:ext cx="8229600" cy="4525963"/>
          </a:xfrm>
          <a:prstGeom prst="rect">
            <a:avLst/>
          </a:prstGeom>
        </p:spPr>
        <p:txBody>
          <a:bodyPr/>
          <a:lstStyle/>
          <a:p>
            <a:pPr/>
            <a:r>
              <a:rPr>
                <a:latin typeface="+mn-lt"/>
                <a:ea typeface="+mn-ea"/>
                <a:cs typeface="+mn-cs"/>
                <a:sym typeface="Helvetica"/>
              </a:rPr>
              <a:t>非軍事　</a:t>
            </a:r>
            <a:r>
              <a:t>non-military</a:t>
            </a:r>
          </a:p>
          <a:p>
            <a:pPr/>
            <a:r>
              <a:rPr>
                <a:latin typeface="+mn-lt"/>
                <a:ea typeface="+mn-ea"/>
                <a:cs typeface="+mn-cs"/>
                <a:sym typeface="Helvetica"/>
              </a:rPr>
              <a:t>非侵略</a:t>
            </a:r>
            <a:r>
              <a:t>  non-aggressive</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4" name="image44.png"/>
          <p:cNvPicPr>
            <a:picLocks noChangeAspect="1"/>
          </p:cNvPicPr>
          <p:nvPr/>
        </p:nvPicPr>
        <p:blipFill>
          <a:blip r:embed="rId2">
            <a:extLst/>
          </a:blip>
          <a:stretch>
            <a:fillRect/>
          </a:stretch>
        </p:blipFill>
        <p:spPr>
          <a:xfrm>
            <a:off x="0" y="241300"/>
            <a:ext cx="9144000" cy="6355830"/>
          </a:xfrm>
          <a:prstGeom prst="rect">
            <a:avLst/>
          </a:prstGeom>
          <a:ln w="12700">
            <a:miter lim="400000"/>
          </a:ln>
        </p:spPr>
      </p:pic>
      <p:sp>
        <p:nvSpPr>
          <p:cNvPr id="315" name="Shape 315"/>
          <p:cNvSpPr/>
          <p:nvPr/>
        </p:nvSpPr>
        <p:spPr>
          <a:xfrm>
            <a:off x="471714" y="6445512"/>
            <a:ext cx="8363857" cy="307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rPr u="sng">
                <a:solidFill>
                  <a:srgbClr val="0000FF"/>
                </a:solidFill>
                <a:uFill>
                  <a:solidFill>
                    <a:srgbClr val="0000FF"/>
                  </a:solidFill>
                </a:uFill>
                <a:hlinkClick r:id="rId3" invalidUrl="" action="" tgtFrame="" tooltip="" history="1" highlightClick="0" endSnd="0"/>
              </a:rPr>
              <a:t>http</a:t>
            </a:r>
            <a:r>
              <a:rPr u="sng">
                <a:solidFill>
                  <a:srgbClr val="0000FF"/>
                </a:solidFill>
                <a:uFill>
                  <a:solidFill>
                    <a:srgbClr val="0000FF"/>
                  </a:solidFill>
                </a:uFill>
                <a:hlinkClick r:id="rId3" invalidUrl="" action="" tgtFrame="" tooltip="" history="1" highlightClick="0" endSnd="0"/>
              </a:rPr>
              <a:t>://www8.cao.go.jp/space/comittee/tyousa-dai1/siryou3.</a:t>
            </a:r>
            <a:r>
              <a:rPr u="sng">
                <a:solidFill>
                  <a:srgbClr val="0000FF"/>
                </a:solidFill>
                <a:uFill>
                  <a:solidFill>
                    <a:srgbClr val="0000FF"/>
                  </a:solidFill>
                </a:uFill>
                <a:hlinkClick r:id="rId3" invalidUrl="" action="" tgtFrame="" tooltip="" history="1" highlightClick="0" endSnd="0"/>
              </a:rPr>
              <a:t>pdf</a:t>
            </a:r>
            <a:r>
              <a:t> </a:t>
            </a:r>
            <a:r>
              <a:rPr>
                <a:latin typeface="+mn-lt"/>
                <a:ea typeface="+mn-ea"/>
                <a:cs typeface="+mn-cs"/>
                <a:sym typeface="Helvetica"/>
              </a:rPr>
              <a:t>より</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p:nvPr>
        </p:nvSpPr>
        <p:spPr>
          <a:prstGeom prst="rect">
            <a:avLst/>
          </a:prstGeom>
        </p:spPr>
        <p:txBody>
          <a:bodyPr/>
          <a:lstStyle>
            <a:lvl1pPr>
              <a:defRPr sz="36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ロケットとジェット機の違い</a:t>
            </a:r>
          </a:p>
        </p:txBody>
      </p:sp>
      <p:pic>
        <p:nvPicPr>
          <p:cNvPr id="133" name="image3.png"/>
          <p:cNvPicPr>
            <a:picLocks noChangeAspect="1"/>
          </p:cNvPicPr>
          <p:nvPr/>
        </p:nvPicPr>
        <p:blipFill>
          <a:blip r:embed="rId3">
            <a:extLst/>
          </a:blip>
          <a:stretch>
            <a:fillRect/>
          </a:stretch>
        </p:blipFill>
        <p:spPr>
          <a:xfrm>
            <a:off x="3708401" y="1299107"/>
            <a:ext cx="4759116" cy="5151967"/>
          </a:xfrm>
          <a:prstGeom prst="rect">
            <a:avLst/>
          </a:prstGeom>
          <a:ln w="12700">
            <a:miter lim="400000"/>
          </a:ln>
        </p:spPr>
      </p:pic>
      <p:sp>
        <p:nvSpPr>
          <p:cNvPr id="134" name="Shape 134"/>
          <p:cNvSpPr/>
          <p:nvPr/>
        </p:nvSpPr>
        <p:spPr>
          <a:xfrm>
            <a:off x="7569197" y="6451074"/>
            <a:ext cx="556318"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JAXA</a:t>
            </a:r>
          </a:p>
        </p:txBody>
      </p:sp>
      <p:sp>
        <p:nvSpPr>
          <p:cNvPr id="135" name="Shape 135"/>
          <p:cNvSpPr/>
          <p:nvPr/>
        </p:nvSpPr>
        <p:spPr>
          <a:xfrm>
            <a:off x="457199" y="1930399"/>
            <a:ext cx="3031069" cy="357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pPr>
            <a:r>
              <a:rPr>
                <a:latin typeface="+mn-lt"/>
                <a:ea typeface="+mn-ea"/>
                <a:cs typeface="+mn-cs"/>
                <a:sym typeface="Helvetica"/>
              </a:rPr>
              <a:t>空気から酸素を取り込むのがジェットエンジン</a:t>
            </a:r>
          </a:p>
          <a:p>
            <a:pPr>
              <a:defRPr sz="2400"/>
            </a:pPr>
          </a:p>
          <a:p>
            <a:pPr>
              <a:defRPr sz="2400"/>
            </a:pPr>
            <a:r>
              <a:rPr>
                <a:latin typeface="+mn-lt"/>
                <a:ea typeface="+mn-ea"/>
                <a:cs typeface="+mn-cs"/>
                <a:sym typeface="Helvetica"/>
              </a:rPr>
              <a:t>酸素も一緒に持って行くのがロケットエンジン</a:t>
            </a:r>
          </a:p>
        </p:txBody>
      </p:sp>
      <p:sp>
        <p:nvSpPr>
          <p:cNvPr id="136" name="Shape 136"/>
          <p:cNvSpPr/>
          <p:nvPr/>
        </p:nvSpPr>
        <p:spPr>
          <a:xfrm>
            <a:off x="575731" y="5130817"/>
            <a:ext cx="2523069" cy="1767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今のロケットは燃料と酸化剤を燃焼させる「化学推進ロケット」。</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7" name="image45.png"/>
          <p:cNvPicPr>
            <a:picLocks noChangeAspect="1"/>
          </p:cNvPicPr>
          <p:nvPr/>
        </p:nvPicPr>
        <p:blipFill>
          <a:blip r:embed="rId2">
            <a:extLst/>
          </a:blip>
          <a:stretch>
            <a:fillRect/>
          </a:stretch>
        </p:blipFill>
        <p:spPr>
          <a:xfrm>
            <a:off x="0" y="254000"/>
            <a:ext cx="9144000" cy="6331206"/>
          </a:xfrm>
          <a:prstGeom prst="rect">
            <a:avLst/>
          </a:prstGeom>
          <a:ln w="12700">
            <a:miter lim="400000"/>
          </a:ln>
        </p:spPr>
      </p:pic>
      <p:sp>
        <p:nvSpPr>
          <p:cNvPr id="318" name="Shape 318"/>
          <p:cNvSpPr/>
          <p:nvPr/>
        </p:nvSpPr>
        <p:spPr>
          <a:xfrm>
            <a:off x="471714" y="6445512"/>
            <a:ext cx="8363857" cy="307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rPr u="sng">
                <a:solidFill>
                  <a:srgbClr val="0000FF"/>
                </a:solidFill>
                <a:uFill>
                  <a:solidFill>
                    <a:srgbClr val="0000FF"/>
                  </a:solidFill>
                </a:uFill>
                <a:hlinkClick r:id="rId3" invalidUrl="" action="" tgtFrame="" tooltip="" history="1" highlightClick="0" endSnd="0"/>
              </a:rPr>
              <a:t>http</a:t>
            </a:r>
            <a:r>
              <a:rPr u="sng">
                <a:solidFill>
                  <a:srgbClr val="0000FF"/>
                </a:solidFill>
                <a:uFill>
                  <a:solidFill>
                    <a:srgbClr val="0000FF"/>
                  </a:solidFill>
                </a:uFill>
                <a:hlinkClick r:id="rId3" invalidUrl="" action="" tgtFrame="" tooltip="" history="1" highlightClick="0" endSnd="0"/>
              </a:rPr>
              <a:t>://www8.cao.go.jp/space/comittee/tyousa-dai1/siryou3.</a:t>
            </a:r>
            <a:r>
              <a:rPr u="sng">
                <a:solidFill>
                  <a:srgbClr val="0000FF"/>
                </a:solidFill>
                <a:uFill>
                  <a:solidFill>
                    <a:srgbClr val="0000FF"/>
                  </a:solidFill>
                </a:uFill>
                <a:hlinkClick r:id="rId3" invalidUrl="" action="" tgtFrame="" tooltip="" history="1" highlightClick="0" endSnd="0"/>
              </a:rPr>
              <a:t>pdf</a:t>
            </a:r>
            <a:r>
              <a:t> </a:t>
            </a:r>
            <a:r>
              <a:rPr>
                <a:latin typeface="+mn-lt"/>
                <a:ea typeface="+mn-ea"/>
                <a:cs typeface="+mn-cs"/>
                <a:sym typeface="Helvetica"/>
              </a:rPr>
              <a:t>より</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0" name="image46.png"/>
          <p:cNvPicPr>
            <a:picLocks noChangeAspect="1"/>
          </p:cNvPicPr>
          <p:nvPr/>
        </p:nvPicPr>
        <p:blipFill>
          <a:blip r:embed="rId2">
            <a:extLst/>
          </a:blip>
          <a:stretch>
            <a:fillRect/>
          </a:stretch>
        </p:blipFill>
        <p:spPr>
          <a:xfrm>
            <a:off x="0" y="254000"/>
            <a:ext cx="9144000" cy="6325247"/>
          </a:xfrm>
          <a:prstGeom prst="rect">
            <a:avLst/>
          </a:prstGeom>
          <a:ln w="12700">
            <a:miter lim="400000"/>
          </a:ln>
        </p:spPr>
      </p:pic>
      <p:sp>
        <p:nvSpPr>
          <p:cNvPr id="321" name="Shape 321"/>
          <p:cNvSpPr/>
          <p:nvPr/>
        </p:nvSpPr>
        <p:spPr>
          <a:xfrm>
            <a:off x="192928" y="6425357"/>
            <a:ext cx="6940759" cy="31315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pPr>
            <a:r>
              <a:rPr>
                <a:latin typeface="+mn-lt"/>
                <a:ea typeface="+mn-ea"/>
                <a:cs typeface="+mn-cs"/>
                <a:sym typeface="Helvetica"/>
              </a:rPr>
              <a:t>内閣府宇宙政策セミナーの資料</a:t>
            </a:r>
            <a:r>
              <a:t> </a:t>
            </a:r>
            <a:r>
              <a:rPr u="sng">
                <a:solidFill>
                  <a:srgbClr val="0000FF"/>
                </a:solidFill>
                <a:uFill>
                  <a:solidFill>
                    <a:srgbClr val="0000FF"/>
                  </a:solidFill>
                </a:uFill>
                <a:hlinkClick r:id="rId3" invalidUrl="" action="" tgtFrame="" tooltip="" history="1" highlightClick="0" endSnd="0"/>
              </a:rPr>
              <a:t>http</a:t>
            </a:r>
            <a:r>
              <a:rPr u="sng">
                <a:solidFill>
                  <a:srgbClr val="0000FF"/>
                </a:solidFill>
                <a:uFill>
                  <a:solidFill>
                    <a:srgbClr val="0000FF"/>
                  </a:solidFill>
                </a:uFill>
                <a:hlinkClick r:id="rId3" invalidUrl="" action="" tgtFrame="" tooltip="" history="1" highlightClick="0" endSnd="0"/>
              </a:rPr>
              <a:t>://www8.cao.go.jp/space/seminar/dai1/cao-3.</a:t>
            </a:r>
            <a:r>
              <a:rPr u="sng">
                <a:solidFill>
                  <a:srgbClr val="0000FF"/>
                </a:solidFill>
                <a:uFill>
                  <a:solidFill>
                    <a:srgbClr val="0000FF"/>
                  </a:solidFill>
                </a:uFill>
                <a:hlinkClick r:id="rId3" invalidUrl="" action="" tgtFrame="" tooltip="" history="1" highlightClick="0" endSnd="0"/>
              </a:rPr>
              <a:t>pdf</a:t>
            </a:r>
            <a:r>
              <a:t> </a:t>
            </a:r>
            <a:r>
              <a:rPr>
                <a:latin typeface="+mn-lt"/>
                <a:ea typeface="+mn-ea"/>
                <a:cs typeface="+mn-cs"/>
                <a:sym typeface="Helvetica"/>
              </a:rPr>
              <a:t>より</a:t>
            </a:r>
          </a:p>
        </p:txBody>
      </p:sp>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body" idx="1"/>
          </p:nvPr>
        </p:nvSpPr>
        <p:spPr>
          <a:xfrm>
            <a:off x="196563" y="390743"/>
            <a:ext cx="8490238" cy="6306626"/>
          </a:xfrm>
          <a:prstGeom prst="rect">
            <a:avLst/>
          </a:prstGeom>
        </p:spPr>
        <p:txBody>
          <a:bodyPr/>
          <a:lstStyle/>
          <a:p>
            <a:pPr marL="298322" indent="-298322" defTabSz="397763">
              <a:spcBef>
                <a:spcPts val="500"/>
              </a:spcBef>
              <a:defRPr sz="2088"/>
            </a:pPr>
            <a:r>
              <a:rPr>
                <a:latin typeface="+mn-lt"/>
                <a:ea typeface="+mn-ea"/>
                <a:cs typeface="+mn-cs"/>
                <a:sym typeface="Helvetica"/>
              </a:rPr>
              <a:t>世界の宇宙産業は急速に伸びている</a:t>
            </a:r>
          </a:p>
          <a:p>
            <a:pPr marL="298322" indent="-298322" defTabSz="397763">
              <a:spcBef>
                <a:spcPts val="600"/>
              </a:spcBef>
              <a:defRPr sz="2088"/>
            </a:pPr>
          </a:p>
          <a:p>
            <a:pPr marL="298322" indent="-298322" defTabSz="397763">
              <a:spcBef>
                <a:spcPts val="500"/>
              </a:spcBef>
              <a:defRPr sz="2088"/>
            </a:pPr>
            <a:r>
              <a:rPr>
                <a:latin typeface="+mn-lt"/>
                <a:ea typeface="+mn-ea"/>
                <a:cs typeface="+mn-cs"/>
                <a:sym typeface="Helvetica"/>
              </a:rPr>
              <a:t>にも関わらず、日本の宇宙開発利用を支える宇宙機器産業は、縮小傾向</a:t>
            </a:r>
          </a:p>
          <a:p>
            <a:pPr lvl="1" marL="646366" indent="-248602" defTabSz="397763">
              <a:spcBef>
                <a:spcPts val="400"/>
              </a:spcBef>
              <a:defRPr sz="1740"/>
            </a:pPr>
            <a:r>
              <a:rPr>
                <a:latin typeface="+mn-lt"/>
                <a:ea typeface="+mn-ea"/>
                <a:cs typeface="+mn-cs"/>
                <a:sym typeface="Helvetica"/>
              </a:rPr>
              <a:t>需要</a:t>
            </a:r>
            <a:r>
              <a:t>≒</a:t>
            </a:r>
            <a:r>
              <a:rPr>
                <a:latin typeface="+mn-lt"/>
                <a:ea typeface="+mn-ea"/>
                <a:cs typeface="+mn-cs"/>
                <a:sym typeface="Helvetica"/>
              </a:rPr>
              <a:t>官需</a:t>
            </a:r>
            <a:r>
              <a:t>≒2500</a:t>
            </a:r>
            <a:r>
              <a:rPr>
                <a:latin typeface="+mn-lt"/>
                <a:ea typeface="+mn-ea"/>
                <a:cs typeface="+mn-cs"/>
                <a:sym typeface="Helvetica"/>
              </a:rPr>
              <a:t>億円。産業として成り立たない</a:t>
            </a:r>
          </a:p>
          <a:p>
            <a:pPr marL="298322" indent="-298322" defTabSz="397763">
              <a:spcBef>
                <a:spcPts val="600"/>
              </a:spcBef>
              <a:defRPr sz="2088"/>
            </a:pPr>
          </a:p>
          <a:p>
            <a:pPr marL="298322" indent="-298322" defTabSz="397763">
              <a:spcBef>
                <a:spcPts val="500"/>
              </a:spcBef>
              <a:defRPr sz="2088"/>
            </a:pPr>
            <a:r>
              <a:rPr>
                <a:latin typeface="+mn-lt"/>
                <a:ea typeface="+mn-ea"/>
                <a:cs typeface="+mn-cs"/>
                <a:sym typeface="Helvetica"/>
              </a:rPr>
              <a:t>厳しい財政状況の中、宇宙関係予算を大幅に増やすことは極めて困難</a:t>
            </a:r>
          </a:p>
          <a:p>
            <a:pPr marL="298322" indent="-298322" defTabSz="397763">
              <a:spcBef>
                <a:spcPts val="600"/>
              </a:spcBef>
              <a:defRPr sz="2088"/>
            </a:pPr>
          </a:p>
          <a:p>
            <a:pPr marL="298322" indent="-298322" defTabSz="397763">
              <a:spcBef>
                <a:spcPts val="500"/>
              </a:spcBef>
              <a:defRPr sz="2088"/>
            </a:pPr>
            <a:r>
              <a:rPr>
                <a:latin typeface="+mn-lt"/>
                <a:ea typeface="+mn-ea"/>
                <a:cs typeface="+mn-cs"/>
                <a:sym typeface="Helvetica"/>
              </a:rPr>
              <a:t>産業基盤が無くメーカーが撤退すれば、基礎科学を含む宇宙開発利用は成り立たない</a:t>
            </a:r>
          </a:p>
          <a:p>
            <a:pPr marL="298322" indent="-298322" defTabSz="397763">
              <a:spcBef>
                <a:spcPts val="600"/>
              </a:spcBef>
              <a:defRPr sz="2088"/>
            </a:pPr>
          </a:p>
          <a:p>
            <a:pPr marL="298322" indent="-298322" defTabSz="397763">
              <a:spcBef>
                <a:spcPts val="500"/>
              </a:spcBef>
              <a:defRPr sz="2088">
                <a:solidFill>
                  <a:srgbClr val="FF0000"/>
                </a:solidFill>
              </a:defRPr>
            </a:pPr>
            <a:r>
              <a:rPr>
                <a:latin typeface="+mn-lt"/>
                <a:ea typeface="+mn-ea"/>
                <a:cs typeface="+mn-cs"/>
                <a:sym typeface="Helvetica"/>
              </a:rPr>
              <a:t>宇宙利用を拡大</a:t>
            </a:r>
            <a:r>
              <a:rPr>
                <a:solidFill>
                  <a:srgbClr val="000000"/>
                </a:solidFill>
                <a:latin typeface="+mn-lt"/>
                <a:ea typeface="+mn-ea"/>
                <a:cs typeface="+mn-cs"/>
                <a:sym typeface="Helvetica"/>
              </a:rPr>
              <a:t>して宇宙分野全体のパイを大きくすることで、産業基盤を維持し、宇宙開発利用の</a:t>
            </a:r>
            <a:r>
              <a:rPr>
                <a:latin typeface="+mn-lt"/>
                <a:ea typeface="+mn-ea"/>
                <a:cs typeface="+mn-cs"/>
                <a:sym typeface="Helvetica"/>
              </a:rPr>
              <a:t>自律性を確保</a:t>
            </a:r>
          </a:p>
          <a:p>
            <a:pPr lvl="1" marL="646366" indent="-248602" defTabSz="397763">
              <a:spcBef>
                <a:spcPts val="400"/>
              </a:spcBef>
              <a:defRPr sz="1740"/>
            </a:pPr>
            <a:r>
              <a:rPr>
                <a:latin typeface="+mn-lt"/>
                <a:ea typeface="+mn-ea"/>
                <a:cs typeface="+mn-cs"/>
                <a:sym typeface="Helvetica"/>
              </a:rPr>
              <a:t>利用拡大＝産業分野＋行政でもこれまで宇宙を使っていなかった分野</a:t>
            </a: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5" name="image47.png"/>
          <p:cNvPicPr>
            <a:picLocks noChangeAspect="1"/>
          </p:cNvPicPr>
          <p:nvPr/>
        </p:nvPicPr>
        <p:blipFill>
          <a:blip r:embed="rId2">
            <a:extLst/>
          </a:blip>
          <a:stretch>
            <a:fillRect/>
          </a:stretch>
        </p:blipFill>
        <p:spPr>
          <a:xfrm>
            <a:off x="0" y="139700"/>
            <a:ext cx="9144000" cy="6558988"/>
          </a:xfrm>
          <a:prstGeom prst="rect">
            <a:avLst/>
          </a:prstGeom>
          <a:ln w="12700">
            <a:miter lim="400000"/>
          </a:ln>
        </p:spPr>
      </p:pic>
      <p:sp>
        <p:nvSpPr>
          <p:cNvPr id="326" name="Shape 326"/>
          <p:cNvSpPr/>
          <p:nvPr/>
        </p:nvSpPr>
        <p:spPr>
          <a:xfrm>
            <a:off x="210166" y="28718"/>
            <a:ext cx="1103038"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H24 7</a:t>
            </a:r>
            <a:r>
              <a:rPr>
                <a:latin typeface="+mn-lt"/>
                <a:ea typeface="+mn-ea"/>
                <a:cs typeface="+mn-cs"/>
                <a:sym typeface="Helvetica"/>
              </a:rPr>
              <a:t>月</a:t>
            </a:r>
            <a:r>
              <a:rPr>
                <a:latin typeface="+mn-lt"/>
                <a:ea typeface="+mn-ea"/>
                <a:cs typeface="+mn-cs"/>
                <a:sym typeface="Helvetica"/>
              </a:rPr>
              <a:t>〜</a:t>
            </a:r>
          </a:p>
        </p:txBody>
      </p:sp>
      <p:sp>
        <p:nvSpPr>
          <p:cNvPr id="327" name="Shape 327"/>
          <p:cNvSpPr/>
          <p:nvPr/>
        </p:nvSpPr>
        <p:spPr>
          <a:xfrm>
            <a:off x="471714" y="6354796"/>
            <a:ext cx="8363857" cy="30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rPr u="sng">
                <a:solidFill>
                  <a:srgbClr val="0000FF"/>
                </a:solidFill>
                <a:uFill>
                  <a:solidFill>
                    <a:srgbClr val="0000FF"/>
                  </a:solidFill>
                </a:uFill>
                <a:hlinkClick r:id="rId3" invalidUrl="" action="" tgtFrame="" tooltip="" history="1" highlightClick="0" endSnd="0"/>
              </a:rPr>
              <a:t>http</a:t>
            </a:r>
            <a:r>
              <a:rPr u="sng">
                <a:solidFill>
                  <a:srgbClr val="0000FF"/>
                </a:solidFill>
                <a:uFill>
                  <a:solidFill>
                    <a:srgbClr val="0000FF"/>
                  </a:solidFill>
                </a:uFill>
                <a:hlinkClick r:id="rId3" invalidUrl="" action="" tgtFrame="" tooltip="" history="1" highlightClick="0" endSnd="0"/>
              </a:rPr>
              <a:t>://www8.cao.go.jp/space/comittee/tyousa-dai1/siryou3.</a:t>
            </a:r>
            <a:r>
              <a:rPr u="sng">
                <a:solidFill>
                  <a:srgbClr val="0000FF"/>
                </a:solidFill>
                <a:uFill>
                  <a:solidFill>
                    <a:srgbClr val="0000FF"/>
                  </a:solidFill>
                </a:uFill>
                <a:hlinkClick r:id="rId3" invalidUrl="" action="" tgtFrame="" tooltip="" history="1" highlightClick="0" endSnd="0"/>
              </a:rPr>
              <a:t>pdf</a:t>
            </a:r>
            <a:r>
              <a:t> </a:t>
            </a:r>
            <a:r>
              <a:rPr>
                <a:latin typeface="+mn-lt"/>
                <a:ea typeface="+mn-ea"/>
                <a:cs typeface="+mn-cs"/>
                <a:sym typeface="Helvetica"/>
              </a:rPr>
              <a:t>より</a:t>
            </a:r>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image48.png"/>
          <p:cNvPicPr>
            <a:picLocks noChangeAspect="1"/>
          </p:cNvPicPr>
          <p:nvPr/>
        </p:nvPicPr>
        <p:blipFill>
          <a:blip r:embed="rId2">
            <a:extLst/>
          </a:blip>
          <a:stretch>
            <a:fillRect/>
          </a:stretch>
        </p:blipFill>
        <p:spPr>
          <a:xfrm>
            <a:off x="0" y="241300"/>
            <a:ext cx="9144000" cy="6371057"/>
          </a:xfrm>
          <a:prstGeom prst="rect">
            <a:avLst/>
          </a:prstGeom>
          <a:ln w="12700">
            <a:miter lim="400000"/>
          </a:ln>
        </p:spPr>
      </p:pic>
      <p:sp>
        <p:nvSpPr>
          <p:cNvPr id="330" name="Shape 330"/>
          <p:cNvSpPr/>
          <p:nvPr/>
        </p:nvSpPr>
        <p:spPr>
          <a:xfrm>
            <a:off x="483851" y="6504327"/>
            <a:ext cx="5026681"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rPr u="sng">
                <a:solidFill>
                  <a:srgbClr val="0000FF"/>
                </a:solidFill>
                <a:uFill>
                  <a:solidFill>
                    <a:srgbClr val="0000FF"/>
                  </a:solidFill>
                </a:uFill>
                <a:hlinkClick r:id="rId3" invalidUrl="" action="" tgtFrame="" tooltip="" history="1" highlightClick="0" endSnd="0"/>
              </a:rPr>
              <a:t>http://www8.cao.go.jp/space/seminar/dai3/cao-1.</a:t>
            </a:r>
            <a:r>
              <a:rPr u="sng">
                <a:solidFill>
                  <a:srgbClr val="0000FF"/>
                </a:solidFill>
                <a:uFill>
                  <a:solidFill>
                    <a:srgbClr val="0000FF"/>
                  </a:solidFill>
                </a:uFill>
                <a:hlinkClick r:id="rId3" invalidUrl="" action="" tgtFrame="" tooltip="" history="1" highlightClick="0" endSnd="0"/>
              </a:rPr>
              <a:t>pdf</a:t>
            </a:r>
            <a:r>
              <a:t> </a:t>
            </a:r>
            <a:r>
              <a:rPr>
                <a:latin typeface="+mn-lt"/>
                <a:ea typeface="+mn-ea"/>
                <a:cs typeface="+mn-cs"/>
                <a:sym typeface="Helvetica"/>
              </a:rPr>
              <a:t>より</a:t>
            </a:r>
          </a:p>
        </p:txBody>
      </p:sp>
      <p:sp>
        <p:nvSpPr>
          <p:cNvPr id="331" name="Shape 331"/>
          <p:cNvSpPr/>
          <p:nvPr/>
        </p:nvSpPr>
        <p:spPr>
          <a:xfrm>
            <a:off x="203198" y="21166"/>
            <a:ext cx="897243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宇宙基本計画</a:t>
            </a:r>
            <a:r>
              <a:t>H251</a:t>
            </a:r>
            <a:r>
              <a:rPr>
                <a:latin typeface="+mn-lt"/>
                <a:ea typeface="+mn-ea"/>
                <a:cs typeface="+mn-cs"/>
                <a:sym typeface="Helvetica"/>
              </a:rPr>
              <a:t>月</a:t>
            </a:r>
            <a:r>
              <a:rPr>
                <a:latin typeface="+mn-lt"/>
                <a:ea typeface="+mn-ea"/>
                <a:cs typeface="+mn-cs"/>
                <a:sym typeface="Helvetica"/>
              </a:rPr>
              <a:t>〜</a:t>
            </a:r>
            <a:r>
              <a:rPr>
                <a:latin typeface="+mn-lt"/>
                <a:ea typeface="+mn-ea"/>
                <a:cs typeface="+mn-cs"/>
                <a:sym typeface="Helvetica"/>
              </a:rPr>
              <a:t>　（宇宙基本計画＝</a:t>
            </a:r>
            <a:r>
              <a:t>5</a:t>
            </a:r>
            <a:r>
              <a:rPr>
                <a:latin typeface="+mn-lt"/>
                <a:ea typeface="+mn-ea"/>
                <a:cs typeface="+mn-cs"/>
                <a:sym typeface="Helvetica"/>
              </a:rPr>
              <a:t>年計画。ただし</a:t>
            </a:r>
            <a:r>
              <a:t>H27</a:t>
            </a:r>
            <a:r>
              <a:rPr>
                <a:latin typeface="+mn-lt"/>
                <a:ea typeface="+mn-ea"/>
                <a:cs typeface="+mn-cs"/>
                <a:sym typeface="Helvetica"/>
              </a:rPr>
              <a:t>年</a:t>
            </a:r>
            <a:r>
              <a:t>1</a:t>
            </a:r>
            <a:r>
              <a:rPr>
                <a:latin typeface="+mn-lt"/>
                <a:ea typeface="+mn-ea"/>
                <a:cs typeface="+mn-cs"/>
                <a:sym typeface="Helvetica"/>
              </a:rPr>
              <a:t>月に改訂（後述））</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 name="image49.png"/>
          <p:cNvPicPr>
            <a:picLocks noChangeAspect="1"/>
          </p:cNvPicPr>
          <p:nvPr/>
        </p:nvPicPr>
        <p:blipFill>
          <a:blip r:embed="rId2">
            <a:extLst/>
          </a:blip>
          <a:stretch>
            <a:fillRect/>
          </a:stretch>
        </p:blipFill>
        <p:spPr>
          <a:xfrm>
            <a:off x="0" y="254000"/>
            <a:ext cx="9144000" cy="6336380"/>
          </a:xfrm>
          <a:prstGeom prst="rect">
            <a:avLst/>
          </a:prstGeom>
          <a:ln w="12700">
            <a:miter lim="400000"/>
          </a:ln>
        </p:spPr>
      </p:pic>
      <p:sp>
        <p:nvSpPr>
          <p:cNvPr id="334" name="Shape 334"/>
          <p:cNvSpPr/>
          <p:nvPr/>
        </p:nvSpPr>
        <p:spPr>
          <a:xfrm>
            <a:off x="125419" y="1238712"/>
            <a:ext cx="8763818" cy="2195188"/>
          </a:xfrm>
          <a:prstGeom prst="rect">
            <a:avLst/>
          </a:prstGeom>
          <a:ln w="57150">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335" name="Shape 335"/>
          <p:cNvSpPr/>
          <p:nvPr/>
        </p:nvSpPr>
        <p:spPr>
          <a:xfrm>
            <a:off x="483851" y="6504327"/>
            <a:ext cx="7917419" cy="3393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rPr>
                <a:latin typeface="+mn-lt"/>
                <a:ea typeface="+mn-ea"/>
                <a:cs typeface="+mn-cs"/>
                <a:sym typeface="Helvetica"/>
              </a:rPr>
              <a:t>内閣府宇宙政策セミナーの資料</a:t>
            </a:r>
            <a:r>
              <a:t> </a:t>
            </a:r>
            <a:r>
              <a:rPr u="sng">
                <a:solidFill>
                  <a:srgbClr val="0000FF"/>
                </a:solidFill>
                <a:uFill>
                  <a:solidFill>
                    <a:srgbClr val="0000FF"/>
                  </a:solidFill>
                </a:uFill>
                <a:hlinkClick r:id="rId3" invalidUrl="" action="" tgtFrame="" tooltip="" history="1" highlightClick="0" endSnd="0"/>
              </a:rPr>
              <a:t>http</a:t>
            </a:r>
            <a:r>
              <a:rPr u="sng">
                <a:solidFill>
                  <a:srgbClr val="0000FF"/>
                </a:solidFill>
                <a:uFill>
                  <a:solidFill>
                    <a:srgbClr val="0000FF"/>
                  </a:solidFill>
                </a:uFill>
                <a:hlinkClick r:id="rId3" invalidUrl="" action="" tgtFrame="" tooltip="" history="1" highlightClick="0" endSnd="0"/>
              </a:rPr>
              <a:t>://www8.cao.go.jp/space/seminar/dai3/cao-1.</a:t>
            </a:r>
            <a:r>
              <a:rPr u="sng">
                <a:solidFill>
                  <a:srgbClr val="0000FF"/>
                </a:solidFill>
                <a:uFill>
                  <a:solidFill>
                    <a:srgbClr val="0000FF"/>
                  </a:solidFill>
                </a:uFill>
                <a:hlinkClick r:id="rId3" invalidUrl="" action="" tgtFrame="" tooltip="" history="1" highlightClick="0" endSnd="0"/>
              </a:rPr>
              <a:t>pdf</a:t>
            </a:r>
            <a:r>
              <a:t> </a:t>
            </a:r>
            <a:r>
              <a:rPr>
                <a:latin typeface="+mn-lt"/>
                <a:ea typeface="+mn-ea"/>
                <a:cs typeface="+mn-cs"/>
                <a:sym typeface="Helvetica"/>
              </a:rPr>
              <a:t>より</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4"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7" name="image50.png"/>
          <p:cNvPicPr>
            <a:picLocks noChangeAspect="1"/>
          </p:cNvPicPr>
          <p:nvPr/>
        </p:nvPicPr>
        <p:blipFill>
          <a:blip r:embed="rId2">
            <a:extLst/>
          </a:blip>
          <a:stretch>
            <a:fillRect/>
          </a:stretch>
        </p:blipFill>
        <p:spPr>
          <a:xfrm>
            <a:off x="0" y="1254933"/>
            <a:ext cx="9144000" cy="2410049"/>
          </a:xfrm>
          <a:prstGeom prst="rect">
            <a:avLst/>
          </a:prstGeom>
          <a:ln w="12700">
            <a:miter lim="400000"/>
          </a:ln>
        </p:spPr>
      </p:pic>
      <p:pic>
        <p:nvPicPr>
          <p:cNvPr id="338" name="image51.png"/>
          <p:cNvPicPr>
            <a:picLocks noChangeAspect="1"/>
          </p:cNvPicPr>
          <p:nvPr/>
        </p:nvPicPr>
        <p:blipFill>
          <a:blip r:embed="rId3">
            <a:extLst/>
          </a:blip>
          <a:stretch>
            <a:fillRect/>
          </a:stretch>
        </p:blipFill>
        <p:spPr>
          <a:xfrm>
            <a:off x="922337" y="3790963"/>
            <a:ext cx="6920284" cy="2529554"/>
          </a:xfrm>
          <a:prstGeom prst="rect">
            <a:avLst/>
          </a:prstGeom>
          <a:ln w="12700">
            <a:miter lim="400000"/>
          </a:ln>
        </p:spPr>
      </p:pic>
      <p:pic>
        <p:nvPicPr>
          <p:cNvPr id="339" name="image52.png"/>
          <p:cNvPicPr>
            <a:picLocks noChangeAspect="1"/>
          </p:cNvPicPr>
          <p:nvPr/>
        </p:nvPicPr>
        <p:blipFill>
          <a:blip r:embed="rId4">
            <a:extLst/>
          </a:blip>
          <a:stretch>
            <a:fillRect/>
          </a:stretch>
        </p:blipFill>
        <p:spPr>
          <a:xfrm>
            <a:off x="0" y="600068"/>
            <a:ext cx="9144000" cy="455178"/>
          </a:xfrm>
          <a:prstGeom prst="rect">
            <a:avLst/>
          </a:prstGeom>
          <a:ln w="12700">
            <a:miter lim="400000"/>
          </a:ln>
        </p:spPr>
      </p:pic>
      <p:sp>
        <p:nvSpPr>
          <p:cNvPr id="340" name="Shape 340"/>
          <p:cNvSpPr/>
          <p:nvPr/>
        </p:nvSpPr>
        <p:spPr>
          <a:xfrm>
            <a:off x="467774" y="6378766"/>
            <a:ext cx="7917419" cy="3393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rPr>
                <a:latin typeface="+mn-lt"/>
                <a:ea typeface="+mn-ea"/>
                <a:cs typeface="+mn-cs"/>
                <a:sym typeface="Helvetica"/>
              </a:rPr>
              <a:t>内閣府宇宙政策セミナーの資料</a:t>
            </a:r>
            <a:r>
              <a:t> </a:t>
            </a:r>
            <a:r>
              <a:rPr u="sng">
                <a:solidFill>
                  <a:srgbClr val="0000FF"/>
                </a:solidFill>
                <a:uFill>
                  <a:solidFill>
                    <a:srgbClr val="0000FF"/>
                  </a:solidFill>
                </a:uFill>
                <a:hlinkClick r:id="rId5" invalidUrl="" action="" tgtFrame="" tooltip="" history="1" highlightClick="0" endSnd="0"/>
              </a:rPr>
              <a:t>http</a:t>
            </a:r>
            <a:r>
              <a:rPr u="sng">
                <a:solidFill>
                  <a:srgbClr val="0000FF"/>
                </a:solidFill>
                <a:uFill>
                  <a:solidFill>
                    <a:srgbClr val="0000FF"/>
                  </a:solidFill>
                </a:uFill>
                <a:hlinkClick r:id="rId5" invalidUrl="" action="" tgtFrame="" tooltip="" history="1" highlightClick="0" endSnd="0"/>
              </a:rPr>
              <a:t>://www8.cao.go.jp/space/seminar/dai3/cao-1.</a:t>
            </a:r>
            <a:r>
              <a:rPr u="sng">
                <a:solidFill>
                  <a:srgbClr val="0000FF"/>
                </a:solidFill>
                <a:uFill>
                  <a:solidFill>
                    <a:srgbClr val="0000FF"/>
                  </a:solidFill>
                </a:uFill>
                <a:hlinkClick r:id="rId5" invalidUrl="" action="" tgtFrame="" tooltip="" history="1" highlightClick="0" endSnd="0"/>
              </a:rPr>
              <a:t>pdf</a:t>
            </a:r>
            <a:r>
              <a:t> </a:t>
            </a:r>
            <a:r>
              <a:rPr>
                <a:latin typeface="+mn-lt"/>
                <a:ea typeface="+mn-ea"/>
                <a:cs typeface="+mn-cs"/>
                <a:sym typeface="Helvetica"/>
              </a:rPr>
              <a:t>より</a:t>
            </a: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title"/>
          </p:nvPr>
        </p:nvSpPr>
        <p:spPr>
          <a:xfrm>
            <a:off x="457200" y="274637"/>
            <a:ext cx="8229600" cy="873438"/>
          </a:xfrm>
          <a:prstGeom prst="rect">
            <a:avLst/>
          </a:prstGeom>
        </p:spPr>
        <p:txBody>
          <a:bodyPr/>
          <a:lstStyle/>
          <a:p>
            <a:pPr>
              <a:defRPr sz="3200"/>
            </a:pPr>
            <a:r>
              <a:t>4</a:t>
            </a:r>
            <a:r>
              <a:rPr>
                <a:latin typeface="+mn-lt"/>
                <a:ea typeface="+mn-ea"/>
                <a:cs typeface="+mn-cs"/>
                <a:sym typeface="Helvetica"/>
              </a:rPr>
              <a:t>つのインフラ　１：測位衛星</a:t>
            </a:r>
          </a:p>
        </p:txBody>
      </p:sp>
      <p:pic>
        <p:nvPicPr>
          <p:cNvPr id="343" name="media2.gif"/>
          <p:cNvPicPr>
            <a:picLocks noChangeAspect="0"/>
          </p:cNvPicPr>
          <p:nvPr/>
        </p:nvPicPr>
        <p:blipFill>
          <a:blip r:embed="rId3">
            <a:extLst/>
          </a:blip>
          <a:stretch>
            <a:fillRect/>
          </a:stretch>
        </p:blipFill>
        <p:spPr>
          <a:xfrm>
            <a:off x="6096000" y="1280803"/>
            <a:ext cx="3048000" cy="2438401"/>
          </a:xfrm>
          <a:prstGeom prst="rect">
            <a:avLst/>
          </a:prstGeom>
          <a:ln w="12700">
            <a:miter lim="400000"/>
          </a:ln>
        </p:spPr>
      </p:pic>
      <p:sp>
        <p:nvSpPr>
          <p:cNvPr id="344" name="Shape 344"/>
          <p:cNvSpPr/>
          <p:nvPr/>
        </p:nvSpPr>
        <p:spPr>
          <a:xfrm>
            <a:off x="224548" y="1237451"/>
            <a:ext cx="5735906" cy="57952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spcBef>
                <a:spcPts val="400"/>
              </a:spcBef>
              <a:buSzPct val="100000"/>
              <a:buFont typeface="Arial"/>
              <a:buChar char="•"/>
              <a:defRPr sz="2000"/>
            </a:pPr>
            <a:r>
              <a:rPr>
                <a:latin typeface="+mn-lt"/>
                <a:ea typeface="+mn-ea"/>
                <a:cs typeface="+mn-cs"/>
                <a:sym typeface="Helvetica"/>
              </a:rPr>
              <a:t>地球周回軌道をにある約</a:t>
            </a:r>
            <a:r>
              <a:t>30</a:t>
            </a:r>
            <a:r>
              <a:rPr>
                <a:latin typeface="+mn-lt"/>
                <a:ea typeface="+mn-ea"/>
                <a:cs typeface="+mn-cs"/>
                <a:sym typeface="Helvetica"/>
              </a:rPr>
              <a:t>個の人工衛星のうち、数個から電波を受信することで、自分のいる位置を計算できる</a:t>
            </a:r>
          </a:p>
          <a:p>
            <a:pPr marL="342900" indent="-342900">
              <a:spcBef>
                <a:spcPts val="700"/>
              </a:spcBef>
              <a:buSzPct val="100000"/>
              <a:buFont typeface="Arial"/>
              <a:buChar char="•"/>
              <a:defRPr sz="2000"/>
            </a:pPr>
          </a:p>
          <a:p>
            <a:pPr marL="342900" indent="-342900">
              <a:spcBef>
                <a:spcPts val="400"/>
              </a:spcBef>
              <a:buSzPct val="100000"/>
              <a:buFont typeface="Arial"/>
              <a:buChar char="•"/>
              <a:defRPr sz="2000"/>
            </a:pPr>
            <a:r>
              <a:rPr>
                <a:latin typeface="+mn-lt"/>
                <a:ea typeface="+mn-ea"/>
                <a:cs typeface="+mn-cs"/>
                <a:sym typeface="Helvetica"/>
              </a:rPr>
              <a:t>衛星が送るのは、時刻と軌道の情報。電波が届くまでの時間が衛星からの距離によって異なることを使い、位置を計算</a:t>
            </a:r>
            <a:r>
              <a:t>.</a:t>
            </a:r>
            <a:endParaRPr sz="3200"/>
          </a:p>
          <a:p>
            <a:pPr marL="342900" indent="-342900">
              <a:spcBef>
                <a:spcPts val="700"/>
              </a:spcBef>
              <a:buSzPct val="100000"/>
              <a:buFont typeface="Arial"/>
              <a:buChar char="•"/>
              <a:defRPr sz="2000"/>
            </a:pPr>
          </a:p>
          <a:p>
            <a:pPr marL="342900" indent="-342900">
              <a:spcBef>
                <a:spcPts val="400"/>
              </a:spcBef>
              <a:buSzPct val="100000"/>
              <a:buFont typeface="Arial"/>
              <a:buChar char="•"/>
              <a:defRPr sz="2000"/>
            </a:pPr>
            <a:r>
              <a:rPr>
                <a:latin typeface="+mn-lt"/>
                <a:ea typeface="+mn-ea"/>
                <a:cs typeface="+mn-cs"/>
                <a:sym typeface="Helvetica"/>
              </a:rPr>
              <a:t>元々は</a:t>
            </a:r>
            <a:r>
              <a:rPr>
                <a:latin typeface="+mn-lt"/>
                <a:ea typeface="+mn-ea"/>
                <a:cs typeface="+mn-cs"/>
                <a:sym typeface="Helvetica"/>
              </a:rPr>
              <a:t>アメリカが打ち上げたシステム。非軍事目的に「も」使われている</a:t>
            </a:r>
          </a:p>
          <a:p>
            <a:pPr marL="342900" indent="-342900">
              <a:spcBef>
                <a:spcPts val="700"/>
              </a:spcBef>
              <a:buSzPct val="100000"/>
              <a:buFont typeface="Arial"/>
              <a:buChar char="•"/>
              <a:defRPr sz="2000"/>
            </a:pPr>
          </a:p>
          <a:p>
            <a:pPr marL="342900" indent="-342900">
              <a:spcBef>
                <a:spcPts val="400"/>
              </a:spcBef>
              <a:buSzPct val="100000"/>
              <a:buFont typeface="Arial"/>
              <a:buChar char="•"/>
              <a:defRPr sz="2000"/>
            </a:pPr>
            <a:r>
              <a:rPr>
                <a:latin typeface="+mn-lt"/>
                <a:ea typeface="+mn-ea"/>
                <a:cs typeface="+mn-cs"/>
                <a:sym typeface="Helvetica"/>
              </a:rPr>
              <a:t>用途：携帯、カーナビ、航空機や船舶の運行など。もはや必須の社会インフラ。</a:t>
            </a:r>
          </a:p>
        </p:txBody>
      </p:sp>
      <p:pic>
        <p:nvPicPr>
          <p:cNvPr id="345" name="image54.png"/>
          <p:cNvPicPr>
            <a:picLocks noChangeAspect="1"/>
          </p:cNvPicPr>
          <p:nvPr/>
        </p:nvPicPr>
        <p:blipFill>
          <a:blip r:embed="rId4">
            <a:extLst/>
          </a:blip>
          <a:stretch>
            <a:fillRect/>
          </a:stretch>
        </p:blipFill>
        <p:spPr>
          <a:xfrm>
            <a:off x="5960452" y="3965526"/>
            <a:ext cx="3183548" cy="2302462"/>
          </a:xfrm>
          <a:prstGeom prst="rect">
            <a:avLst/>
          </a:prstGeom>
          <a:ln w="12700">
            <a:miter lim="400000"/>
          </a:ln>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ph type="title"/>
          </p:nvPr>
        </p:nvSpPr>
        <p:spPr>
          <a:prstGeom prst="rect">
            <a:avLst/>
          </a:prstGeom>
        </p:spPr>
        <p:txBody>
          <a:bodyPr/>
          <a:lstStyle/>
          <a:p>
            <a:pPr defTabSz="438911">
              <a:defRPr sz="3072"/>
            </a:pPr>
            <a:r>
              <a:t>4</a:t>
            </a:r>
            <a:r>
              <a:rPr>
                <a:latin typeface="+mn-lt"/>
                <a:ea typeface="+mn-ea"/>
                <a:cs typeface="+mn-cs"/>
                <a:sym typeface="Helvetica"/>
              </a:rPr>
              <a:t>つのインフラ　１：測位衛星　ー　日本の政策</a:t>
            </a:r>
          </a:p>
        </p:txBody>
      </p:sp>
      <p:sp>
        <p:nvSpPr>
          <p:cNvPr id="350" name="Shape 350"/>
          <p:cNvSpPr/>
          <p:nvPr>
            <p:ph type="body" sz="half" idx="1"/>
          </p:nvPr>
        </p:nvSpPr>
        <p:spPr>
          <a:xfrm>
            <a:off x="457199" y="1600200"/>
            <a:ext cx="5301021" cy="4525963"/>
          </a:xfrm>
          <a:prstGeom prst="rect">
            <a:avLst/>
          </a:prstGeom>
        </p:spPr>
        <p:txBody>
          <a:bodyPr/>
          <a:lstStyle/>
          <a:p>
            <a:pPr marL="274320" indent="-274320" defTabSz="365760">
              <a:lnSpc>
                <a:spcPct val="80000"/>
              </a:lnSpc>
              <a:spcBef>
                <a:spcPts val="400"/>
              </a:spcBef>
              <a:defRPr sz="1760"/>
            </a:pPr>
            <a:r>
              <a:rPr>
                <a:latin typeface="+mn-lt"/>
                <a:ea typeface="+mn-ea"/>
                <a:cs typeface="+mn-cs"/>
                <a:sym typeface="Helvetica"/>
              </a:rPr>
              <a:t>社会インフラをアメリカに依存することを嫌い、欧州、ロシア、中国は独自の全球測位衛星網の構築に着手</a:t>
            </a:r>
            <a:endParaRPr sz="1920"/>
          </a:p>
          <a:p>
            <a:pPr marL="274320" indent="-274320" defTabSz="365760">
              <a:lnSpc>
                <a:spcPct val="80000"/>
              </a:lnSpc>
              <a:spcBef>
                <a:spcPts val="500"/>
              </a:spcBef>
              <a:defRPr sz="1920"/>
            </a:pPr>
          </a:p>
          <a:p>
            <a:pPr marL="274320" indent="-274320" defTabSz="365760">
              <a:lnSpc>
                <a:spcPct val="80000"/>
              </a:lnSpc>
              <a:spcBef>
                <a:spcPts val="400"/>
              </a:spcBef>
              <a:defRPr sz="1760"/>
            </a:pPr>
            <a:r>
              <a:rPr>
                <a:latin typeface="+mn-lt"/>
                <a:ea typeface="+mn-ea"/>
                <a:cs typeface="+mn-cs"/>
                <a:sym typeface="Helvetica"/>
              </a:rPr>
              <a:t>日本（とインド）はまずは自国周辺のみをカバーするシステムを作る</a:t>
            </a:r>
            <a:endParaRPr sz="1920"/>
          </a:p>
          <a:p>
            <a:pPr marL="274320" indent="-274320" defTabSz="365760">
              <a:lnSpc>
                <a:spcPct val="80000"/>
              </a:lnSpc>
              <a:spcBef>
                <a:spcPts val="500"/>
              </a:spcBef>
              <a:defRPr sz="1920"/>
            </a:pPr>
          </a:p>
          <a:p>
            <a:pPr marL="274320" indent="-274320" defTabSz="365760">
              <a:lnSpc>
                <a:spcPct val="80000"/>
              </a:lnSpc>
              <a:spcBef>
                <a:spcPts val="400"/>
              </a:spcBef>
              <a:defRPr sz="1760"/>
            </a:pPr>
            <a:r>
              <a:t>2010</a:t>
            </a:r>
            <a:r>
              <a:rPr>
                <a:latin typeface="+mn-lt"/>
                <a:ea typeface="+mn-ea"/>
                <a:cs typeface="+mn-cs"/>
                <a:sym typeface="Helvetica"/>
              </a:rPr>
              <a:t>年に準天頂衛星初号機打ち上げ。</a:t>
            </a:r>
            <a:r>
              <a:t>2010</a:t>
            </a:r>
            <a:r>
              <a:rPr>
                <a:latin typeface="+mn-lt"/>
                <a:ea typeface="+mn-ea"/>
                <a:cs typeface="+mn-cs"/>
                <a:sym typeface="Helvetica"/>
              </a:rPr>
              <a:t>年代までにまずは</a:t>
            </a:r>
            <a:r>
              <a:t>4</a:t>
            </a:r>
            <a:r>
              <a:rPr>
                <a:latin typeface="+mn-lt"/>
                <a:ea typeface="+mn-ea"/>
                <a:cs typeface="+mn-cs"/>
                <a:sym typeface="Helvetica"/>
              </a:rPr>
              <a:t>機体制を整備、将来的には</a:t>
            </a:r>
            <a:r>
              <a:t>7</a:t>
            </a:r>
            <a:r>
              <a:rPr>
                <a:latin typeface="+mn-lt"/>
                <a:ea typeface="+mn-ea"/>
                <a:cs typeface="+mn-cs"/>
                <a:sym typeface="Helvetica"/>
              </a:rPr>
              <a:t>機体制を目指す。（</a:t>
            </a:r>
            <a:r>
              <a:t>7</a:t>
            </a:r>
            <a:r>
              <a:rPr>
                <a:latin typeface="+mn-lt"/>
                <a:ea typeface="+mn-ea"/>
                <a:cs typeface="+mn-cs"/>
                <a:sym typeface="Helvetica"/>
              </a:rPr>
              <a:t>機あれば</a:t>
            </a:r>
            <a:endParaRPr sz="1920"/>
          </a:p>
          <a:p>
            <a:pPr marL="274320" indent="-274320" defTabSz="365760">
              <a:lnSpc>
                <a:spcPct val="80000"/>
              </a:lnSpc>
              <a:spcBef>
                <a:spcPts val="500"/>
              </a:spcBef>
              <a:defRPr sz="1920"/>
            </a:pPr>
          </a:p>
          <a:p>
            <a:pPr marL="274320" indent="-274320" defTabSz="365760">
              <a:lnSpc>
                <a:spcPct val="80000"/>
              </a:lnSpc>
              <a:spcBef>
                <a:spcPts val="400"/>
              </a:spcBef>
              <a:defRPr sz="1760"/>
            </a:pPr>
            <a:r>
              <a:rPr>
                <a:latin typeface="+mn-lt"/>
                <a:ea typeface="+mn-ea"/>
                <a:cs typeface="+mn-cs"/>
                <a:sym typeface="Helvetica"/>
              </a:rPr>
              <a:t>現状では、</a:t>
            </a:r>
            <a:r>
              <a:t>GPS</a:t>
            </a:r>
            <a:r>
              <a:rPr>
                <a:latin typeface="+mn-lt"/>
                <a:ea typeface="+mn-ea"/>
                <a:cs typeface="+mn-cs"/>
                <a:sym typeface="Helvetica"/>
              </a:rPr>
              <a:t>の補完と補強を行う。特に補強信号を出すことによって、</a:t>
            </a:r>
            <a:r>
              <a:t>cm</a:t>
            </a:r>
            <a:r>
              <a:rPr>
                <a:latin typeface="+mn-lt"/>
                <a:ea typeface="+mn-ea"/>
                <a:cs typeface="+mn-cs"/>
                <a:sym typeface="Helvetica"/>
              </a:rPr>
              <a:t>級の超高精度測位をめざす。利用拡大が課題。</a:t>
            </a:r>
          </a:p>
        </p:txBody>
      </p:sp>
      <p:pic>
        <p:nvPicPr>
          <p:cNvPr id="351" name="image55.png"/>
          <p:cNvPicPr>
            <a:picLocks noChangeAspect="1"/>
          </p:cNvPicPr>
          <p:nvPr/>
        </p:nvPicPr>
        <p:blipFill>
          <a:blip r:embed="rId2">
            <a:extLst/>
          </a:blip>
          <a:stretch>
            <a:fillRect/>
          </a:stretch>
        </p:blipFill>
        <p:spPr>
          <a:xfrm>
            <a:off x="6301199" y="1811709"/>
            <a:ext cx="2385602" cy="2450078"/>
          </a:xfrm>
          <a:prstGeom prst="rect">
            <a:avLst/>
          </a:prstGeom>
          <a:ln w="12700">
            <a:miter lim="400000"/>
          </a:ln>
        </p:spPr>
      </p:pic>
      <p:sp>
        <p:nvSpPr>
          <p:cNvPr id="352" name="Shape 352"/>
          <p:cNvSpPr/>
          <p:nvPr/>
        </p:nvSpPr>
        <p:spPr>
          <a:xfrm>
            <a:off x="7347971" y="1494417"/>
            <a:ext cx="1247141"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準天頂軌道</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title"/>
          </p:nvPr>
        </p:nvSpPr>
        <p:spPr>
          <a:prstGeom prst="rect">
            <a:avLst/>
          </a:prstGeom>
        </p:spPr>
        <p:txBody>
          <a:bodyPr/>
          <a:lstStyle/>
          <a:p>
            <a:pPr defTabSz="411479">
              <a:defRPr sz="3239"/>
            </a:pPr>
            <a:r>
              <a:t>4</a:t>
            </a:r>
            <a:r>
              <a:rPr>
                <a:latin typeface="+mn-lt"/>
                <a:ea typeface="+mn-ea"/>
                <a:cs typeface="+mn-cs"/>
                <a:sym typeface="Helvetica"/>
              </a:rPr>
              <a:t>つのインフラ</a:t>
            </a:r>
            <a:r>
              <a:t> </a:t>
            </a:r>
            <a:r>
              <a:rPr>
                <a:latin typeface="+mn-lt"/>
                <a:ea typeface="+mn-ea"/>
                <a:cs typeface="+mn-cs"/>
                <a:sym typeface="Helvetica"/>
              </a:rPr>
              <a:t>２：リモートセンシング衛星</a:t>
            </a:r>
          </a:p>
        </p:txBody>
      </p:sp>
      <p:sp>
        <p:nvSpPr>
          <p:cNvPr id="355" name="Shape 355"/>
          <p:cNvSpPr/>
          <p:nvPr>
            <p:ph type="body" idx="1"/>
          </p:nvPr>
        </p:nvSpPr>
        <p:spPr>
          <a:xfrm>
            <a:off x="457200" y="1600200"/>
            <a:ext cx="8229600" cy="4525963"/>
          </a:xfrm>
          <a:prstGeom prst="rect">
            <a:avLst/>
          </a:prstGeom>
        </p:spPr>
        <p:txBody>
          <a:bodyPr/>
          <a:lstStyle/>
          <a:p>
            <a:pPr marL="298322" indent="-298322" defTabSz="397763">
              <a:lnSpc>
                <a:spcPct val="90000"/>
              </a:lnSpc>
              <a:spcBef>
                <a:spcPts val="400"/>
              </a:spcBef>
              <a:defRPr sz="1914"/>
            </a:pPr>
            <a:r>
              <a:rPr>
                <a:latin typeface="+mn-lt"/>
                <a:ea typeface="+mn-ea"/>
                <a:cs typeface="+mn-cs"/>
                <a:sym typeface="Helvetica"/>
              </a:rPr>
              <a:t>気象、防災、環境監視、資源探査、地図作成、情報収集等に利用されている</a:t>
            </a:r>
            <a:endParaRPr sz="2088"/>
          </a:p>
          <a:p>
            <a:pPr marL="298322" indent="-298322" defTabSz="397763">
              <a:lnSpc>
                <a:spcPct val="90000"/>
              </a:lnSpc>
              <a:spcBef>
                <a:spcPts val="400"/>
              </a:spcBef>
              <a:defRPr sz="1914"/>
            </a:pPr>
            <a:r>
              <a:rPr>
                <a:latin typeface="+mn-lt"/>
                <a:ea typeface="+mn-ea"/>
                <a:cs typeface="+mn-cs"/>
                <a:sym typeface="Helvetica"/>
              </a:rPr>
              <a:t>各国とも公的利用が中心だが、欧米では利用拡大と商業化を進めている</a:t>
            </a:r>
            <a:endParaRPr sz="2088"/>
          </a:p>
          <a:p>
            <a:pPr marL="298322" indent="-298322" defTabSz="397763">
              <a:lnSpc>
                <a:spcPct val="90000"/>
              </a:lnSpc>
              <a:spcBef>
                <a:spcPts val="400"/>
              </a:spcBef>
              <a:defRPr sz="1914"/>
            </a:pPr>
            <a:r>
              <a:rPr>
                <a:latin typeface="+mn-lt"/>
                <a:ea typeface="+mn-ea"/>
                <a:cs typeface="+mn-cs"/>
                <a:sym typeface="Helvetica"/>
              </a:rPr>
              <a:t>日本では情報収集衛星、静止気象衛星（ひまわり）は継続的に開発運用されている。</a:t>
            </a:r>
            <a:endParaRPr sz="2088"/>
          </a:p>
          <a:p>
            <a:pPr marL="298322" indent="-298322" defTabSz="397763">
              <a:lnSpc>
                <a:spcPct val="90000"/>
              </a:lnSpc>
              <a:spcBef>
                <a:spcPts val="400"/>
              </a:spcBef>
              <a:defRPr sz="1914"/>
            </a:pPr>
            <a:r>
              <a:rPr>
                <a:latin typeface="+mn-lt"/>
                <a:ea typeface="+mn-ea"/>
                <a:cs typeface="+mn-cs"/>
                <a:sym typeface="Helvetica"/>
              </a:rPr>
              <a:t>陸域観測技術衛星「だいち」、温室効果ガス観測技術衛星「いぶき」などの政府衛星。</a:t>
            </a:r>
            <a:endParaRPr sz="2088"/>
          </a:p>
          <a:p>
            <a:pPr marL="298322" indent="-298322" defTabSz="397763">
              <a:lnSpc>
                <a:spcPct val="90000"/>
              </a:lnSpc>
              <a:spcBef>
                <a:spcPts val="400"/>
              </a:spcBef>
              <a:defRPr sz="1914"/>
            </a:pPr>
            <a:r>
              <a:rPr>
                <a:latin typeface="+mn-lt"/>
                <a:ea typeface="+mn-ea"/>
                <a:cs typeface="+mn-cs"/>
                <a:sym typeface="Helvetica"/>
              </a:rPr>
              <a:t>「だいち」などのデータは民間企業</a:t>
            </a:r>
            <a:r>
              <a:rPr>
                <a:latin typeface="+mn-lt"/>
                <a:ea typeface="+mn-ea"/>
                <a:cs typeface="+mn-cs"/>
                <a:sym typeface="Helvetica"/>
              </a:rPr>
              <a:t>･</a:t>
            </a:r>
            <a:r>
              <a:rPr>
                <a:latin typeface="+mn-lt"/>
                <a:ea typeface="+mn-ea"/>
                <a:cs typeface="+mn-cs"/>
                <a:sym typeface="Helvetica"/>
              </a:rPr>
              <a:t>機関が販売している。技術開発中心で利用継続性がないという批判がある。</a:t>
            </a:r>
            <a:endParaRPr sz="2088"/>
          </a:p>
          <a:p>
            <a:pPr marL="298322" indent="-298322" defTabSz="397763">
              <a:lnSpc>
                <a:spcPct val="90000"/>
              </a:lnSpc>
              <a:spcBef>
                <a:spcPts val="400"/>
              </a:spcBef>
              <a:defRPr sz="1914"/>
            </a:pPr>
            <a:r>
              <a:rPr>
                <a:latin typeface="+mn-lt"/>
                <a:ea typeface="+mn-ea"/>
                <a:cs typeface="+mn-cs"/>
                <a:sym typeface="Helvetica"/>
              </a:rPr>
              <a:t>利用の拡大、産業の振興、日本の衛星インフラの輸出につなげる観点から、リモートセンシングの今後の体制をどうしてゆくかが今年度の宇宙政策の大きな検討課題。</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prstGeom prst="rect">
            <a:avLst/>
          </a:prstGeom>
        </p:spPr>
        <p:txBody>
          <a:bodyPr/>
          <a:lstStyle/>
          <a:p>
            <a:pPr algn="l">
              <a:defRPr sz="4000"/>
            </a:pPr>
            <a:r>
              <a:rPr>
                <a:latin typeface="+mn-lt"/>
                <a:ea typeface="+mn-ea"/>
                <a:cs typeface="+mn-cs"/>
                <a:sym typeface="Helvetica"/>
              </a:rPr>
              <a:t>人工衛星と軌道</a:t>
            </a:r>
            <a:r>
              <a:t> </a:t>
            </a:r>
          </a:p>
        </p:txBody>
      </p:sp>
      <p:pic>
        <p:nvPicPr>
          <p:cNvPr id="141" name="media1.gif"/>
          <p:cNvPicPr>
            <a:picLocks noChangeAspect="0"/>
          </p:cNvPicPr>
          <p:nvPr/>
        </p:nvPicPr>
        <p:blipFill>
          <a:blip r:embed="rId3">
            <a:extLst/>
          </a:blip>
          <a:stretch>
            <a:fillRect/>
          </a:stretch>
        </p:blipFill>
        <p:spPr>
          <a:xfrm>
            <a:off x="457200" y="1229894"/>
            <a:ext cx="3810000" cy="3810001"/>
          </a:xfrm>
          <a:prstGeom prst="rect">
            <a:avLst/>
          </a:prstGeom>
          <a:ln w="12700">
            <a:miter lim="400000"/>
          </a:ln>
        </p:spPr>
      </p:pic>
      <p:sp>
        <p:nvSpPr>
          <p:cNvPr id="142" name="Shape 142"/>
          <p:cNvSpPr/>
          <p:nvPr/>
        </p:nvSpPr>
        <p:spPr>
          <a:xfrm>
            <a:off x="457200" y="4910287"/>
            <a:ext cx="4086409" cy="2021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pPr>
            <a:r>
              <a:rPr>
                <a:latin typeface="+mn-lt"/>
                <a:ea typeface="+mn-ea"/>
                <a:cs typeface="+mn-cs"/>
                <a:sym typeface="Helvetica"/>
              </a:rPr>
              <a:t>静止軌道</a:t>
            </a:r>
            <a:r>
              <a:t> </a:t>
            </a:r>
            <a:r>
              <a:rPr>
                <a:latin typeface="+mn-lt"/>
                <a:ea typeface="+mn-ea"/>
                <a:cs typeface="+mn-cs"/>
                <a:sym typeface="Helvetica"/>
              </a:rPr>
              <a:t>＝</a:t>
            </a:r>
            <a:r>
              <a:t> </a:t>
            </a:r>
            <a:r>
              <a:rPr>
                <a:latin typeface="+mn-lt"/>
                <a:ea typeface="+mn-ea"/>
                <a:cs typeface="+mn-cs"/>
                <a:sym typeface="Helvetica"/>
              </a:rPr>
              <a:t>常に地球の同じ場所の</a:t>
            </a:r>
          </a:p>
          <a:p>
            <a:pPr>
              <a:defRPr sz="2000"/>
            </a:pPr>
            <a:r>
              <a:rPr>
                <a:latin typeface="+mn-lt"/>
                <a:ea typeface="+mn-ea"/>
                <a:cs typeface="+mn-cs"/>
                <a:sym typeface="Helvetica"/>
              </a:rPr>
              <a:t>上空を飛んでいる軌道</a:t>
            </a:r>
          </a:p>
          <a:p>
            <a:pPr>
              <a:defRPr sz="2000"/>
            </a:pPr>
            <a:r>
              <a:rPr>
                <a:latin typeface="+mn-lt"/>
                <a:ea typeface="+mn-ea"/>
                <a:cs typeface="+mn-cs"/>
                <a:sym typeface="Helvetica"/>
              </a:rPr>
              <a:t>高度</a:t>
            </a:r>
            <a:r>
              <a:t>3</a:t>
            </a:r>
            <a:r>
              <a:rPr>
                <a:latin typeface="+mn-lt"/>
                <a:ea typeface="+mn-ea"/>
                <a:cs typeface="+mn-cs"/>
                <a:sym typeface="Helvetica"/>
              </a:rPr>
              <a:t>万</a:t>
            </a:r>
            <a:r>
              <a:t>6</a:t>
            </a:r>
            <a:r>
              <a:rPr>
                <a:latin typeface="+mn-lt"/>
                <a:ea typeface="+mn-ea"/>
                <a:cs typeface="+mn-cs"/>
                <a:sym typeface="Helvetica"/>
              </a:rPr>
              <a:t>千</a:t>
            </a:r>
            <a:r>
              <a:t>km</a:t>
            </a:r>
          </a:p>
          <a:p>
            <a:pPr>
              <a:defRPr sz="2000"/>
            </a:pPr>
            <a:r>
              <a:rPr>
                <a:latin typeface="+mn-lt"/>
                <a:ea typeface="+mn-ea"/>
                <a:cs typeface="+mn-cs"/>
                <a:sym typeface="Helvetica"/>
              </a:rPr>
              <a:t>（地球の半径は</a:t>
            </a:r>
            <a:r>
              <a:t>6500km</a:t>
            </a:r>
            <a:r>
              <a:rPr>
                <a:latin typeface="+mn-lt"/>
                <a:ea typeface="+mn-ea"/>
                <a:cs typeface="+mn-cs"/>
                <a:sym typeface="Helvetica"/>
              </a:rPr>
              <a:t>）</a:t>
            </a:r>
          </a:p>
          <a:p>
            <a:pPr>
              <a:defRPr sz="2000"/>
            </a:pPr>
            <a:r>
              <a:rPr>
                <a:latin typeface="+mn-lt"/>
                <a:ea typeface="+mn-ea"/>
                <a:cs typeface="+mn-cs"/>
                <a:sym typeface="Helvetica"/>
              </a:rPr>
              <a:t>気象衛星など</a:t>
            </a:r>
          </a:p>
        </p:txBody>
      </p:sp>
      <p:pic>
        <p:nvPicPr>
          <p:cNvPr id="143" name="image1.jpeg" descr="Earth_GPN-2000-001138.jpg"/>
          <p:cNvPicPr>
            <a:picLocks noChangeAspect="1"/>
          </p:cNvPicPr>
          <p:nvPr/>
        </p:nvPicPr>
        <p:blipFill>
          <a:blip r:embed="rId4">
            <a:extLst/>
          </a:blip>
          <a:stretch>
            <a:fillRect/>
          </a:stretch>
        </p:blipFill>
        <p:spPr>
          <a:xfrm>
            <a:off x="5949898" y="-84381"/>
            <a:ext cx="6983800" cy="6983800"/>
          </a:xfrm>
          <a:prstGeom prst="rect">
            <a:avLst/>
          </a:prstGeom>
          <a:ln w="12700">
            <a:miter lim="400000"/>
          </a:ln>
        </p:spPr>
      </p:pic>
      <p:pic>
        <p:nvPicPr>
          <p:cNvPr id="144" name="image5.png"/>
          <p:cNvPicPr>
            <a:picLocks noChangeAspect="1"/>
          </p:cNvPicPr>
          <p:nvPr/>
        </p:nvPicPr>
        <p:blipFill>
          <a:blip r:embed="rId5">
            <a:extLst/>
          </a:blip>
          <a:stretch>
            <a:fillRect/>
          </a:stretch>
        </p:blipFill>
        <p:spPr>
          <a:xfrm>
            <a:off x="6370632" y="5039893"/>
            <a:ext cx="318140" cy="211593"/>
          </a:xfrm>
          <a:prstGeom prst="rect">
            <a:avLst/>
          </a:prstGeom>
          <a:ln w="12700">
            <a:miter lim="400000"/>
          </a:ln>
        </p:spPr>
      </p:pic>
      <p:sp>
        <p:nvSpPr>
          <p:cNvPr id="145" name="Shape 145"/>
          <p:cNvSpPr/>
          <p:nvPr/>
        </p:nvSpPr>
        <p:spPr>
          <a:xfrm>
            <a:off x="4365720" y="6041718"/>
            <a:ext cx="3971563" cy="7772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pPr>
            <a:r>
              <a:rPr>
                <a:latin typeface="+mn-lt"/>
                <a:ea typeface="+mn-ea"/>
                <a:cs typeface="+mn-cs"/>
                <a:sym typeface="Helvetica"/>
              </a:rPr>
              <a:t>低軌道（宇宙ステーションなど）</a:t>
            </a:r>
          </a:p>
          <a:p>
            <a:pPr>
              <a:defRPr sz="2000"/>
            </a:pPr>
            <a:r>
              <a:rPr>
                <a:latin typeface="+mn-lt"/>
                <a:ea typeface="+mn-ea"/>
                <a:cs typeface="+mn-cs"/>
                <a:sym typeface="Helvetica"/>
              </a:rPr>
              <a:t>高度数</a:t>
            </a:r>
            <a:r>
              <a:t>100km</a:t>
            </a:r>
          </a:p>
        </p:txBody>
      </p:sp>
      <p:sp>
        <p:nvSpPr>
          <p:cNvPr id="146" name="Shape 146"/>
          <p:cNvSpPr/>
          <p:nvPr/>
        </p:nvSpPr>
        <p:spPr>
          <a:xfrm flipV="1">
            <a:off x="6370632" y="5329013"/>
            <a:ext cx="131461" cy="671287"/>
          </a:xfrm>
          <a:prstGeom prst="line">
            <a:avLst/>
          </a:prstGeom>
          <a:ln w="57150">
            <a:solidFill>
              <a:srgbClr val="FFFF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title"/>
          </p:nvPr>
        </p:nvSpPr>
        <p:spPr>
          <a:prstGeom prst="rect">
            <a:avLst/>
          </a:prstGeom>
        </p:spPr>
        <p:txBody>
          <a:bodyPr/>
          <a:lstStyle/>
          <a:p>
            <a:pPr>
              <a:defRPr sz="3600"/>
            </a:pPr>
            <a:r>
              <a:t>4</a:t>
            </a:r>
            <a:r>
              <a:rPr>
                <a:latin typeface="+mn-lt"/>
                <a:ea typeface="+mn-ea"/>
                <a:cs typeface="+mn-cs"/>
                <a:sym typeface="Helvetica"/>
              </a:rPr>
              <a:t>つのインフラ</a:t>
            </a:r>
            <a:r>
              <a:t> </a:t>
            </a:r>
            <a:r>
              <a:rPr>
                <a:latin typeface="+mn-lt"/>
                <a:ea typeface="+mn-ea"/>
                <a:cs typeface="+mn-cs"/>
                <a:sym typeface="Helvetica"/>
              </a:rPr>
              <a:t>３：通信放送衛星</a:t>
            </a:r>
          </a:p>
        </p:txBody>
      </p:sp>
      <p:sp>
        <p:nvSpPr>
          <p:cNvPr id="358" name="Shape 358"/>
          <p:cNvSpPr/>
          <p:nvPr>
            <p:ph type="body" sz="half" idx="1"/>
          </p:nvPr>
        </p:nvSpPr>
        <p:spPr>
          <a:xfrm>
            <a:off x="457199" y="1600200"/>
            <a:ext cx="7927883" cy="2278897"/>
          </a:xfrm>
          <a:prstGeom prst="rect">
            <a:avLst/>
          </a:prstGeom>
        </p:spPr>
        <p:txBody>
          <a:bodyPr/>
          <a:lstStyle/>
          <a:p>
            <a:pPr marL="284607" indent="-284607" defTabSz="379475">
              <a:lnSpc>
                <a:spcPct val="80000"/>
              </a:lnSpc>
              <a:spcBef>
                <a:spcPts val="400"/>
              </a:spcBef>
              <a:defRPr sz="2075"/>
            </a:pPr>
            <a:r>
              <a:rPr>
                <a:latin typeface="+mn-lt"/>
                <a:ea typeface="+mn-ea"/>
                <a:cs typeface="+mn-cs"/>
                <a:sym typeface="Helvetica"/>
              </a:rPr>
              <a:t>世界的商用マーケットが成立しており、民間業者が事業として衛星を調達、運用</a:t>
            </a:r>
            <a:endParaRPr sz="2324"/>
          </a:p>
          <a:p>
            <a:pPr marL="284607" indent="-284607" defTabSz="379475">
              <a:lnSpc>
                <a:spcPct val="80000"/>
              </a:lnSpc>
              <a:spcBef>
                <a:spcPts val="400"/>
              </a:spcBef>
              <a:defRPr sz="2075"/>
            </a:pPr>
            <a:r>
              <a:rPr>
                <a:latin typeface="+mn-lt"/>
                <a:ea typeface="+mn-ea"/>
                <a:cs typeface="+mn-cs"/>
                <a:sym typeface="Helvetica"/>
              </a:rPr>
              <a:t>需要は増加傾向にあり、市場は拡大の方向。</a:t>
            </a:r>
            <a:endParaRPr sz="2324"/>
          </a:p>
          <a:p>
            <a:pPr marL="284607" indent="-284607" defTabSz="379475">
              <a:lnSpc>
                <a:spcPct val="80000"/>
              </a:lnSpc>
              <a:spcBef>
                <a:spcPts val="400"/>
              </a:spcBef>
              <a:defRPr sz="2075"/>
            </a:pPr>
            <a:r>
              <a:rPr>
                <a:latin typeface="+mn-lt"/>
                <a:ea typeface="+mn-ea"/>
                <a:cs typeface="+mn-cs"/>
                <a:sym typeface="Helvetica"/>
              </a:rPr>
              <a:t>日本としての課題は、衛星製造産業の競争力強化。これまでの受注実績は国内</a:t>
            </a:r>
            <a:r>
              <a:t>1</a:t>
            </a:r>
            <a:r>
              <a:rPr>
                <a:latin typeface="+mn-lt"/>
                <a:ea typeface="+mn-ea"/>
                <a:cs typeface="+mn-cs"/>
                <a:sym typeface="Helvetica"/>
              </a:rPr>
              <a:t>機、海外</a:t>
            </a:r>
            <a:r>
              <a:t>3</a:t>
            </a:r>
            <a:r>
              <a:rPr>
                <a:latin typeface="+mn-lt"/>
                <a:ea typeface="+mn-ea"/>
                <a:cs typeface="+mn-cs"/>
                <a:sym typeface="Helvetica"/>
              </a:rPr>
              <a:t>機のみ</a:t>
            </a:r>
            <a:r>
              <a:t>(H24</a:t>
            </a:r>
            <a:r>
              <a:rPr>
                <a:latin typeface="+mn-lt"/>
                <a:ea typeface="+mn-ea"/>
                <a:cs typeface="+mn-cs"/>
                <a:sym typeface="Helvetica"/>
              </a:rPr>
              <a:t>年</a:t>
            </a:r>
            <a:r>
              <a:t>9</a:t>
            </a:r>
            <a:r>
              <a:rPr>
                <a:latin typeface="+mn-lt"/>
                <a:ea typeface="+mn-ea"/>
                <a:cs typeface="+mn-cs"/>
                <a:sym typeface="Helvetica"/>
              </a:rPr>
              <a:t>月の宇宙政策委員会資料）</a:t>
            </a:r>
          </a:p>
        </p:txBody>
      </p:sp>
      <p:pic>
        <p:nvPicPr>
          <p:cNvPr id="359" name="image56.png"/>
          <p:cNvPicPr>
            <a:picLocks noChangeAspect="1"/>
          </p:cNvPicPr>
          <p:nvPr/>
        </p:nvPicPr>
        <p:blipFill>
          <a:blip r:embed="rId2">
            <a:extLst/>
          </a:blip>
          <a:stretch>
            <a:fillRect/>
          </a:stretch>
        </p:blipFill>
        <p:spPr>
          <a:xfrm>
            <a:off x="4515003" y="4252705"/>
            <a:ext cx="4628997" cy="2605296"/>
          </a:xfrm>
          <a:prstGeom prst="rect">
            <a:avLst/>
          </a:prstGeom>
          <a:ln w="12700">
            <a:miter lim="400000"/>
          </a:ln>
        </p:spPr>
      </p:pic>
      <p:sp>
        <p:nvSpPr>
          <p:cNvPr id="360" name="Shape 360"/>
          <p:cNvSpPr/>
          <p:nvPr/>
        </p:nvSpPr>
        <p:spPr>
          <a:xfrm>
            <a:off x="1078577" y="3939282"/>
            <a:ext cx="3096566" cy="11582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a:latin typeface="+mn-lt"/>
                <a:ea typeface="+mn-ea"/>
                <a:cs typeface="+mn-cs"/>
                <a:sym typeface="Helvetica"/>
              </a:rPr>
              <a:t>例えば日本の衛星放送会社</a:t>
            </a:r>
            <a:r>
              <a:t>S</a:t>
            </a:r>
            <a:r>
              <a:rPr>
                <a:latin typeface="+mn-lt"/>
                <a:ea typeface="+mn-ea"/>
                <a:cs typeface="+mn-cs"/>
                <a:sym typeface="Helvetica"/>
              </a:rPr>
              <a:t>社は</a:t>
            </a:r>
            <a:r>
              <a:t>16</a:t>
            </a:r>
            <a:r>
              <a:rPr>
                <a:latin typeface="+mn-lt"/>
                <a:ea typeface="+mn-ea"/>
                <a:cs typeface="+mn-cs"/>
                <a:sym typeface="Helvetica"/>
              </a:rPr>
              <a:t>機の衛星を保有しているが、日本製は</a:t>
            </a:r>
            <a:r>
              <a:t>1</a:t>
            </a:r>
            <a:r>
              <a:rPr>
                <a:latin typeface="+mn-lt"/>
                <a:ea typeface="+mn-ea"/>
                <a:cs typeface="+mn-cs"/>
                <a:sym typeface="Helvetica"/>
              </a:rPr>
              <a:t>機のみ</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title"/>
          </p:nvPr>
        </p:nvSpPr>
        <p:spPr>
          <a:prstGeom prst="rect">
            <a:avLst/>
          </a:prstGeom>
        </p:spPr>
        <p:txBody>
          <a:bodyPr/>
          <a:lstStyle/>
          <a:p>
            <a:pPr>
              <a:defRPr sz="3600"/>
            </a:pPr>
            <a:r>
              <a:t>4</a:t>
            </a:r>
            <a:r>
              <a:rPr>
                <a:latin typeface="+mn-lt"/>
                <a:ea typeface="+mn-ea"/>
                <a:cs typeface="+mn-cs"/>
                <a:sym typeface="Helvetica"/>
              </a:rPr>
              <a:t>つのインフラ</a:t>
            </a:r>
            <a:r>
              <a:t> </a:t>
            </a:r>
            <a:r>
              <a:rPr>
                <a:latin typeface="+mn-lt"/>
                <a:ea typeface="+mn-ea"/>
                <a:cs typeface="+mn-cs"/>
                <a:sym typeface="Helvetica"/>
              </a:rPr>
              <a:t>３：輸送システム</a:t>
            </a:r>
          </a:p>
        </p:txBody>
      </p:sp>
      <p:sp>
        <p:nvSpPr>
          <p:cNvPr id="363" name="Shape 363"/>
          <p:cNvSpPr/>
          <p:nvPr>
            <p:ph type="body" idx="1"/>
          </p:nvPr>
        </p:nvSpPr>
        <p:spPr>
          <a:xfrm>
            <a:off x="457200" y="1600200"/>
            <a:ext cx="8229600" cy="4525963"/>
          </a:xfrm>
          <a:prstGeom prst="rect">
            <a:avLst/>
          </a:prstGeom>
        </p:spPr>
        <p:txBody>
          <a:bodyPr/>
          <a:lstStyle/>
          <a:p>
            <a:pPr marL="301752" indent="-301752" defTabSz="402336">
              <a:spcBef>
                <a:spcPts val="500"/>
              </a:spcBef>
              <a:defRPr sz="2112"/>
            </a:pPr>
            <a:r>
              <a:rPr>
                <a:latin typeface="+mn-lt"/>
                <a:ea typeface="+mn-ea"/>
                <a:cs typeface="+mn-cs"/>
                <a:sym typeface="Helvetica"/>
              </a:rPr>
              <a:t>自律性の確保</a:t>
            </a:r>
          </a:p>
          <a:p>
            <a:pPr lvl="1" marL="653795" indent="-251459" defTabSz="402336">
              <a:spcBef>
                <a:spcPts val="400"/>
              </a:spcBef>
              <a:defRPr sz="1760"/>
            </a:pPr>
            <a:r>
              <a:rPr>
                <a:latin typeface="+mn-lt"/>
                <a:ea typeface="+mn-ea"/>
                <a:cs typeface="+mn-cs"/>
                <a:sym typeface="Helvetica"/>
              </a:rPr>
              <a:t>人工衛星を他国に依存することなく打ち上げる能力を保持することは日本の宇宙政策の基本</a:t>
            </a:r>
          </a:p>
          <a:p>
            <a:pPr marL="301752" indent="-301752" defTabSz="402336">
              <a:spcBef>
                <a:spcPts val="500"/>
              </a:spcBef>
              <a:defRPr sz="2112"/>
            </a:pPr>
            <a:r>
              <a:rPr>
                <a:latin typeface="+mn-lt"/>
                <a:ea typeface="+mn-ea"/>
                <a:cs typeface="+mn-cs"/>
                <a:sym typeface="Helvetica"/>
              </a:rPr>
              <a:t>このため、</a:t>
            </a:r>
            <a:r>
              <a:t>HII</a:t>
            </a:r>
            <a:r>
              <a:rPr>
                <a:latin typeface="+mn-lt"/>
                <a:ea typeface="+mn-ea"/>
                <a:cs typeface="+mn-cs"/>
                <a:sym typeface="Helvetica"/>
              </a:rPr>
              <a:t>ロケットに続く新型基幹ロケットの開発が決まった</a:t>
            </a:r>
          </a:p>
          <a:p>
            <a:pPr lvl="1" marL="653795" indent="-251459" defTabSz="402336">
              <a:spcBef>
                <a:spcPts val="400"/>
              </a:spcBef>
              <a:defRPr sz="1760"/>
            </a:pPr>
            <a:r>
              <a:rPr>
                <a:latin typeface="+mn-lt"/>
                <a:ea typeface="+mn-ea"/>
                <a:cs typeface="+mn-cs"/>
                <a:sym typeface="Helvetica"/>
              </a:rPr>
              <a:t>政府衛星を他国に依存することなく独力で打ち上げる能力を保持</a:t>
            </a:r>
          </a:p>
          <a:p>
            <a:pPr lvl="1" marL="653795" indent="-251459" defTabSz="402336">
              <a:spcBef>
                <a:spcPts val="400"/>
              </a:spcBef>
              <a:defRPr sz="1760"/>
            </a:pPr>
            <a:r>
              <a:rPr>
                <a:latin typeface="+mn-lt"/>
                <a:ea typeface="+mn-ea"/>
                <a:cs typeface="+mn-cs"/>
                <a:sym typeface="Helvetica"/>
              </a:rPr>
              <a:t>固体燃料ロケットは即時性が高く、戦略的技術として重要であるため、固体推進役を液体ロケットの補助ブースタとして用いること等により、その技術を確保</a:t>
            </a:r>
          </a:p>
          <a:p>
            <a:pPr marL="301752" indent="-301752" defTabSz="402336">
              <a:spcBef>
                <a:spcPts val="500"/>
              </a:spcBef>
              <a:defRPr sz="2112"/>
            </a:pPr>
            <a:r>
              <a:t>HII</a:t>
            </a:r>
            <a:r>
              <a:rPr>
                <a:latin typeface="+mn-lt"/>
                <a:ea typeface="+mn-ea"/>
                <a:cs typeface="+mn-cs"/>
                <a:sym typeface="Helvetica"/>
              </a:rPr>
              <a:t>ロケットは高い信頼性を誇るが、打ち上げ費用が高く、国際打ち上げサービス市場での競争力が高くない。利用ニーズをふまえた高い信頼性と競争力のある価格を実現する必要がある。</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5" name="image57.png"/>
          <p:cNvPicPr>
            <a:picLocks noChangeAspect="1"/>
          </p:cNvPicPr>
          <p:nvPr/>
        </p:nvPicPr>
        <p:blipFill>
          <a:blip r:embed="rId2">
            <a:extLst/>
          </a:blip>
          <a:stretch>
            <a:fillRect/>
          </a:stretch>
        </p:blipFill>
        <p:spPr>
          <a:xfrm>
            <a:off x="0" y="177800"/>
            <a:ext cx="9144000" cy="6478328"/>
          </a:xfrm>
          <a:prstGeom prst="rect">
            <a:avLst/>
          </a:prstGeom>
          <a:ln w="12700">
            <a:miter lim="400000"/>
          </a:ln>
        </p:spPr>
      </p:pic>
      <p:sp>
        <p:nvSpPr>
          <p:cNvPr id="366" name="Shape 366"/>
          <p:cNvSpPr/>
          <p:nvPr/>
        </p:nvSpPr>
        <p:spPr>
          <a:xfrm>
            <a:off x="1694073" y="6522101"/>
            <a:ext cx="7369112"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pPr>
            <a:r>
              <a:rPr>
                <a:latin typeface="+mn-lt"/>
                <a:ea typeface="+mn-ea"/>
                <a:cs typeface="+mn-cs"/>
                <a:sym typeface="Helvetica"/>
              </a:rPr>
              <a:t>内閣府主催宇宙政策セミナー資料</a:t>
            </a:r>
            <a:r>
              <a:t> http://www8.cao.go.jp/space/seminar/fy26-dai4/siryou1-1.pdf</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nvSpPr>
        <p:spPr>
          <a:xfrm>
            <a:off x="1694073" y="6522101"/>
            <a:ext cx="7369112"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pPr>
            <a:r>
              <a:rPr>
                <a:latin typeface="+mn-lt"/>
                <a:ea typeface="+mn-ea"/>
                <a:cs typeface="+mn-cs"/>
                <a:sym typeface="Helvetica"/>
              </a:rPr>
              <a:t>内閣府主催宇宙政策セミナー資料</a:t>
            </a:r>
            <a:r>
              <a:t> http://www8.cao.go.jp/space/seminar/fy26-dai4/siryou1-1.pdf</a:t>
            </a:r>
          </a:p>
        </p:txBody>
      </p:sp>
      <p:pic>
        <p:nvPicPr>
          <p:cNvPr id="369" name="image58.png"/>
          <p:cNvPicPr>
            <a:picLocks noChangeAspect="1"/>
          </p:cNvPicPr>
          <p:nvPr/>
        </p:nvPicPr>
        <p:blipFill>
          <a:blip r:embed="rId2">
            <a:extLst/>
          </a:blip>
          <a:stretch>
            <a:fillRect/>
          </a:stretch>
        </p:blipFill>
        <p:spPr>
          <a:xfrm>
            <a:off x="0" y="88901"/>
            <a:ext cx="9144000" cy="6465136"/>
          </a:xfrm>
          <a:prstGeom prst="rect">
            <a:avLst/>
          </a:prstGeom>
          <a:ln w="12700">
            <a:miter lim="400000"/>
          </a:ln>
        </p:spPr>
      </p:pic>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body" idx="1"/>
          </p:nvPr>
        </p:nvSpPr>
        <p:spPr>
          <a:xfrm>
            <a:off x="457200" y="1185333"/>
            <a:ext cx="8229600" cy="5313363"/>
          </a:xfrm>
          <a:prstGeom prst="rect">
            <a:avLst/>
          </a:prstGeom>
        </p:spPr>
        <p:txBody>
          <a:bodyPr/>
          <a:lstStyle/>
          <a:p>
            <a:pPr>
              <a:spcBef>
                <a:spcPts val="600"/>
              </a:spcBef>
              <a:defRPr sz="2800"/>
            </a:pPr>
            <a:r>
              <a:rPr>
                <a:latin typeface="+mn-lt"/>
                <a:ea typeface="+mn-ea"/>
                <a:cs typeface="+mn-cs"/>
                <a:sym typeface="Helvetica"/>
              </a:rPr>
              <a:t>「みなさんの心の中に合意成立の意思がなければ、合意は不可能だったと思います。かつての敵である人々に友情の手を差し伸べなければ、そして非難する前に、少なくとも物事を別の側面から見ようとしなければ、さらに</a:t>
            </a:r>
            <a:r>
              <a:rPr>
                <a:solidFill>
                  <a:srgbClr val="FF0000"/>
                </a:solidFill>
                <a:latin typeface="+mn-lt"/>
                <a:ea typeface="+mn-ea"/>
                <a:cs typeface="+mn-cs"/>
                <a:sym typeface="Helvetica"/>
              </a:rPr>
              <a:t>自分たち同様、他者も誠実な心で異なった結論を出すことを心にとめておかなければ</a:t>
            </a:r>
            <a:r>
              <a:rPr>
                <a:latin typeface="+mn-lt"/>
                <a:ea typeface="+mn-ea"/>
                <a:cs typeface="+mn-cs"/>
                <a:sym typeface="Helvetica"/>
              </a:rPr>
              <a:t>、合意は不可能でした」</a:t>
            </a:r>
          </a:p>
          <a:p>
            <a:pPr lvl="1" marL="742950" indent="-285750">
              <a:spcBef>
                <a:spcPts val="500"/>
              </a:spcBef>
              <a:defRPr sz="2400"/>
            </a:pPr>
            <a:r>
              <a:t>1998</a:t>
            </a:r>
            <a:r>
              <a:rPr>
                <a:latin typeface="+mn-lt"/>
                <a:ea typeface="+mn-ea"/>
                <a:cs typeface="+mn-cs"/>
                <a:sym typeface="Helvetica"/>
              </a:rPr>
              <a:t>年、北アイルランド和平合意後に、当時のトニー・ブレア英国首相のスピーチより。</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title"/>
          </p:nvPr>
        </p:nvSpPr>
        <p:spPr>
          <a:prstGeom prst="rect">
            <a:avLst/>
          </a:prstGeom>
        </p:spPr>
        <p:txBody>
          <a:bodyPr/>
          <a:lstStyle/>
          <a:p>
            <a:pPr>
              <a:defRPr sz="3200"/>
            </a:pPr>
            <a:r>
              <a:rPr>
                <a:latin typeface="+mn-lt"/>
                <a:ea typeface="+mn-ea"/>
                <a:cs typeface="+mn-cs"/>
                <a:sym typeface="Helvetica"/>
              </a:rPr>
              <a:t>今、人類は宇宙で何をしているのか</a:t>
            </a:r>
            <a:br>
              <a:rPr>
                <a:latin typeface="+mn-lt"/>
                <a:ea typeface="+mn-ea"/>
                <a:cs typeface="+mn-cs"/>
                <a:sym typeface="Helvetica"/>
              </a:rPr>
            </a:br>
            <a:r>
              <a:rPr sz="2400">
                <a:latin typeface="+mn-lt"/>
                <a:ea typeface="+mn-ea"/>
                <a:cs typeface="+mn-cs"/>
                <a:sym typeface="Helvetica"/>
              </a:rPr>
              <a:t>（ざっくりと投資金額ランキング）</a:t>
            </a:r>
          </a:p>
        </p:txBody>
      </p:sp>
      <p:sp>
        <p:nvSpPr>
          <p:cNvPr id="151" name="Shape 151"/>
          <p:cNvSpPr/>
          <p:nvPr>
            <p:ph type="body" idx="1"/>
          </p:nvPr>
        </p:nvSpPr>
        <p:spPr>
          <a:xfrm>
            <a:off x="457200" y="1600200"/>
            <a:ext cx="8229600" cy="4525963"/>
          </a:xfrm>
          <a:prstGeom prst="rect">
            <a:avLst/>
          </a:prstGeom>
        </p:spPr>
        <p:txBody>
          <a:bodyPr/>
          <a:lstStyle/>
          <a:p>
            <a:pPr marL="260604" indent="-260604" defTabSz="347472">
              <a:spcBef>
                <a:spcPts val="300"/>
              </a:spcBef>
              <a:defRPr sz="1520"/>
            </a:pPr>
            <a:r>
              <a:rPr>
                <a:latin typeface="+mn-lt"/>
                <a:ea typeface="+mn-ea"/>
                <a:cs typeface="+mn-cs"/>
                <a:sym typeface="Helvetica"/>
              </a:rPr>
              <a:t>安全保障利用</a:t>
            </a:r>
          </a:p>
          <a:p>
            <a:pPr lvl="1" marL="564641" indent="-217170" defTabSz="347472">
              <a:spcBef>
                <a:spcPts val="300"/>
              </a:spcBef>
              <a:defRPr sz="1368"/>
            </a:pPr>
            <a:r>
              <a:rPr>
                <a:latin typeface="+mn-lt"/>
                <a:ea typeface="+mn-ea"/>
                <a:cs typeface="+mn-cs"/>
                <a:sym typeface="Helvetica"/>
              </a:rPr>
              <a:t>測位（</a:t>
            </a:r>
            <a:r>
              <a:t>GPS</a:t>
            </a:r>
            <a:r>
              <a:rPr>
                <a:latin typeface="+mn-lt"/>
                <a:ea typeface="+mn-ea"/>
                <a:cs typeface="+mn-cs"/>
                <a:sym typeface="Helvetica"/>
              </a:rPr>
              <a:t>）、偵察、大陸間弾道ミサイル</a:t>
            </a:r>
          </a:p>
          <a:p>
            <a:pPr lvl="1" marL="564641" indent="-217170" defTabSz="347472">
              <a:spcBef>
                <a:spcPts val="300"/>
              </a:spcBef>
              <a:defRPr sz="1368"/>
            </a:pPr>
            <a:r>
              <a:rPr>
                <a:latin typeface="+mn-lt"/>
                <a:ea typeface="+mn-ea"/>
                <a:cs typeface="+mn-cs"/>
                <a:sym typeface="Helvetica"/>
              </a:rPr>
              <a:t>測位衛星は元々軍用は民生利用が急拡大中</a:t>
            </a:r>
          </a:p>
          <a:p>
            <a:pPr marL="260604" indent="-260604" defTabSz="347472">
              <a:spcBef>
                <a:spcPts val="300"/>
              </a:spcBef>
              <a:defRPr sz="1520"/>
            </a:pPr>
            <a:r>
              <a:rPr>
                <a:latin typeface="+mn-lt"/>
                <a:ea typeface="+mn-ea"/>
                <a:cs typeface="+mn-cs"/>
                <a:sym typeface="Helvetica"/>
              </a:rPr>
              <a:t>衛星通信・放送</a:t>
            </a:r>
          </a:p>
          <a:p>
            <a:pPr lvl="1" marL="564641" indent="-217170" defTabSz="347472">
              <a:spcBef>
                <a:spcPts val="300"/>
              </a:spcBef>
              <a:defRPr sz="1368"/>
            </a:pPr>
            <a:r>
              <a:rPr>
                <a:latin typeface="+mn-lt"/>
                <a:ea typeface="+mn-ea"/>
                <a:cs typeface="+mn-cs"/>
                <a:sym typeface="Helvetica"/>
              </a:rPr>
              <a:t>大部分が民業ビジネスとして成り立っているのはこれだけ</a:t>
            </a:r>
          </a:p>
          <a:p>
            <a:pPr marL="260604" indent="-260604" defTabSz="347472">
              <a:spcBef>
                <a:spcPts val="300"/>
              </a:spcBef>
              <a:defRPr sz="1520"/>
            </a:pPr>
            <a:r>
              <a:rPr>
                <a:latin typeface="+mn-lt"/>
                <a:ea typeface="+mn-ea"/>
                <a:cs typeface="+mn-cs"/>
                <a:sym typeface="Helvetica"/>
              </a:rPr>
              <a:t>地球観測（安全保障利用以外）</a:t>
            </a:r>
          </a:p>
          <a:p>
            <a:pPr lvl="1" marL="564641" indent="-217170" defTabSz="347472">
              <a:spcBef>
                <a:spcPts val="300"/>
              </a:spcBef>
              <a:defRPr sz="1368"/>
            </a:pPr>
            <a:r>
              <a:rPr>
                <a:latin typeface="+mn-lt"/>
                <a:ea typeface="+mn-ea"/>
                <a:cs typeface="+mn-cs"/>
                <a:sym typeface="Helvetica"/>
              </a:rPr>
              <a:t>気象</a:t>
            </a:r>
          </a:p>
          <a:p>
            <a:pPr lvl="1" marL="564641" indent="-217170" defTabSz="347472">
              <a:spcBef>
                <a:spcPts val="300"/>
              </a:spcBef>
              <a:defRPr sz="1368"/>
            </a:pPr>
            <a:r>
              <a:rPr>
                <a:latin typeface="+mn-lt"/>
                <a:ea typeface="+mn-ea"/>
                <a:cs typeface="+mn-cs"/>
                <a:sym typeface="Helvetica"/>
              </a:rPr>
              <a:t>防災、環境監視、</a:t>
            </a:r>
            <a:r>
              <a:t>Google Earth</a:t>
            </a:r>
          </a:p>
          <a:p>
            <a:pPr marL="260604" indent="-260604" defTabSz="347472">
              <a:spcBef>
                <a:spcPts val="300"/>
              </a:spcBef>
              <a:defRPr sz="1520"/>
            </a:pPr>
            <a:r>
              <a:rPr>
                <a:latin typeface="+mn-lt"/>
                <a:ea typeface="+mn-ea"/>
                <a:cs typeface="+mn-cs"/>
                <a:sym typeface="Helvetica"/>
              </a:rPr>
              <a:t>有人活動</a:t>
            </a:r>
          </a:p>
          <a:p>
            <a:pPr lvl="1" marL="564641" indent="-217170" defTabSz="347472">
              <a:spcBef>
                <a:spcPts val="300"/>
              </a:spcBef>
              <a:defRPr sz="1368"/>
            </a:pPr>
            <a:r>
              <a:rPr>
                <a:latin typeface="+mn-lt"/>
                <a:ea typeface="+mn-ea"/>
                <a:cs typeface="+mn-cs"/>
                <a:sym typeface="Helvetica"/>
              </a:rPr>
              <a:t>国際宇宙ステーション（米ロ欧日加）</a:t>
            </a:r>
          </a:p>
          <a:p>
            <a:pPr lvl="1" marL="564641" indent="-217170" defTabSz="347472">
              <a:spcBef>
                <a:spcPts val="300"/>
              </a:spcBef>
              <a:defRPr sz="1368"/>
            </a:pPr>
            <a:r>
              <a:rPr>
                <a:latin typeface="+mn-lt"/>
                <a:ea typeface="+mn-ea"/>
                <a:cs typeface="+mn-cs"/>
                <a:sym typeface="Helvetica"/>
              </a:rPr>
              <a:t>中国の独自宇宙活動、民間の観光宇宙旅行</a:t>
            </a:r>
          </a:p>
          <a:p>
            <a:pPr marL="260604" indent="-260604" defTabSz="347472">
              <a:spcBef>
                <a:spcPts val="300"/>
              </a:spcBef>
              <a:defRPr sz="1520"/>
            </a:pPr>
            <a:r>
              <a:rPr>
                <a:latin typeface="+mn-lt"/>
                <a:ea typeface="+mn-ea"/>
                <a:cs typeface="+mn-cs"/>
                <a:sym typeface="Helvetica"/>
              </a:rPr>
              <a:t>科学・探査</a:t>
            </a:r>
          </a:p>
          <a:p>
            <a:pPr lvl="1" marL="564641" indent="-217170" defTabSz="347472">
              <a:spcBef>
                <a:spcPts val="300"/>
              </a:spcBef>
              <a:defRPr sz="1368"/>
            </a:pPr>
            <a:r>
              <a:rPr>
                <a:latin typeface="+mn-lt"/>
                <a:ea typeface="+mn-ea"/>
                <a:cs typeface="+mn-cs"/>
                <a:sym typeface="Helvetica"/>
              </a:rPr>
              <a:t>宇宙望遠鏡</a:t>
            </a:r>
          </a:p>
          <a:p>
            <a:pPr lvl="1" marL="564641" indent="-217170" defTabSz="347472">
              <a:spcBef>
                <a:spcPts val="300"/>
              </a:spcBef>
              <a:defRPr sz="1368"/>
            </a:pPr>
            <a:r>
              <a:rPr>
                <a:latin typeface="+mn-lt"/>
                <a:ea typeface="+mn-ea"/>
                <a:cs typeface="+mn-cs"/>
                <a:sym typeface="Helvetica"/>
              </a:rPr>
              <a:t>惑星探査</a:t>
            </a:r>
          </a:p>
        </p:txBody>
      </p:sp>
      <p:sp>
        <p:nvSpPr>
          <p:cNvPr id="152" name="Shape 152"/>
          <p:cNvSpPr/>
          <p:nvPr/>
        </p:nvSpPr>
        <p:spPr>
          <a:xfrm>
            <a:off x="5970697" y="3562217"/>
            <a:ext cx="3007248" cy="3631566"/>
          </a:xfrm>
          <a:prstGeom prst="rect">
            <a:avLst/>
          </a:prstGeom>
          <a:ln>
            <a:solidFill>
              <a:srgbClr val="808080"/>
            </a:solidFill>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pPr>
            <a:r>
              <a:rPr>
                <a:latin typeface="+mn-lt"/>
                <a:ea typeface="+mn-ea"/>
                <a:cs typeface="+mn-cs"/>
                <a:sym typeface="Helvetica"/>
              </a:rPr>
              <a:t>全ての活動を支えるのが輸送系（ロケット）</a:t>
            </a:r>
          </a:p>
          <a:p>
            <a:pPr marL="285750" indent="-285750">
              <a:buSzPct val="100000"/>
              <a:buFont typeface="Arial"/>
              <a:buChar char="•"/>
            </a:pPr>
          </a:p>
          <a:p>
            <a:pPr marL="285750" indent="-285750">
              <a:buSzPct val="100000"/>
              <a:buFont typeface="Arial"/>
              <a:buChar char="•"/>
            </a:pPr>
            <a:r>
              <a:rPr>
                <a:latin typeface="+mn-lt"/>
                <a:ea typeface="+mn-ea"/>
                <a:cs typeface="+mn-cs"/>
                <a:sym typeface="Helvetica"/>
              </a:rPr>
              <a:t>実際には地球観測、通信、測位な様々な利用が軍民のデュアルユース</a:t>
            </a:r>
          </a:p>
          <a:p>
            <a:pPr marL="285750" indent="-285750">
              <a:buSzPct val="100000"/>
              <a:buFont typeface="Arial"/>
              <a:buChar char="•"/>
            </a:pPr>
          </a:p>
          <a:p>
            <a:pPr marL="285750" indent="-285750">
              <a:buSzPct val="100000"/>
              <a:buFont typeface="Arial"/>
              <a:buChar char="•"/>
            </a:pPr>
            <a:r>
              <a:rPr>
                <a:latin typeface="+mn-lt"/>
                <a:ea typeface="+mn-ea"/>
                <a:cs typeface="+mn-cs"/>
                <a:sym typeface="Helvetica"/>
              </a:rPr>
              <a:t>日本は例外的に安全保障利用に極めて抑制的であったが、最近方針が変わった</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p:nvPr>
        </p:nvSpPr>
        <p:spPr>
          <a:prstGeom prst="rect">
            <a:avLst/>
          </a:prstGeom>
        </p:spPr>
        <p:txBody>
          <a:bodyPr/>
          <a:lstStyle/>
          <a:p>
            <a:pPr>
              <a:defRPr sz="3200"/>
            </a:pPr>
            <a:r>
              <a:rPr>
                <a:latin typeface="+mn-lt"/>
                <a:ea typeface="+mn-ea"/>
                <a:cs typeface="+mn-cs"/>
                <a:sym typeface="Helvetica"/>
              </a:rPr>
              <a:t>実用のための人工衛星</a:t>
            </a:r>
            <a:br>
              <a:rPr>
                <a:latin typeface="+mn-lt"/>
                <a:ea typeface="+mn-ea"/>
                <a:cs typeface="+mn-cs"/>
                <a:sym typeface="Helvetica"/>
              </a:rPr>
            </a:br>
            <a:r>
              <a:rPr sz="2400">
                <a:latin typeface="+mn-lt"/>
                <a:ea typeface="+mn-ea"/>
                <a:cs typeface="+mn-cs"/>
                <a:sym typeface="Helvetica"/>
              </a:rPr>
              <a:t>（実用に向けた技術実証含む）</a:t>
            </a:r>
          </a:p>
        </p:txBody>
      </p:sp>
      <p:pic>
        <p:nvPicPr>
          <p:cNvPr id="155" name="image6.png"/>
          <p:cNvPicPr>
            <a:picLocks noChangeAspect="1"/>
          </p:cNvPicPr>
          <p:nvPr/>
        </p:nvPicPr>
        <p:blipFill>
          <a:blip r:embed="rId3">
            <a:extLst/>
          </a:blip>
          <a:stretch>
            <a:fillRect/>
          </a:stretch>
        </p:blipFill>
        <p:spPr>
          <a:xfrm>
            <a:off x="457200" y="1653533"/>
            <a:ext cx="2759522" cy="2124832"/>
          </a:xfrm>
          <a:prstGeom prst="rect">
            <a:avLst/>
          </a:prstGeom>
          <a:ln w="12700">
            <a:miter lim="400000"/>
          </a:ln>
        </p:spPr>
      </p:pic>
      <p:sp>
        <p:nvSpPr>
          <p:cNvPr id="156" name="Shape 156"/>
          <p:cNvSpPr/>
          <p:nvPr/>
        </p:nvSpPr>
        <p:spPr>
          <a:xfrm>
            <a:off x="228330" y="1228787"/>
            <a:ext cx="364900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気象衛星　ひまわり</a:t>
            </a:r>
            <a:r>
              <a:t>7</a:t>
            </a:r>
            <a:r>
              <a:rPr>
                <a:latin typeface="+mn-lt"/>
                <a:ea typeface="+mn-ea"/>
                <a:cs typeface="+mn-cs"/>
                <a:sym typeface="Helvetica"/>
              </a:rPr>
              <a:t>号（気象庁）</a:t>
            </a:r>
          </a:p>
        </p:txBody>
      </p:sp>
      <p:pic>
        <p:nvPicPr>
          <p:cNvPr id="157" name="image7.png"/>
          <p:cNvPicPr>
            <a:picLocks noChangeAspect="1"/>
          </p:cNvPicPr>
          <p:nvPr/>
        </p:nvPicPr>
        <p:blipFill>
          <a:blip r:embed="rId4">
            <a:extLst/>
          </a:blip>
          <a:stretch>
            <a:fillRect/>
          </a:stretch>
        </p:blipFill>
        <p:spPr>
          <a:xfrm>
            <a:off x="4675318" y="1897766"/>
            <a:ext cx="4011482" cy="2832107"/>
          </a:xfrm>
          <a:prstGeom prst="rect">
            <a:avLst/>
          </a:prstGeom>
          <a:ln w="12700">
            <a:miter lim="400000"/>
          </a:ln>
        </p:spPr>
      </p:pic>
      <p:sp>
        <p:nvSpPr>
          <p:cNvPr id="158" name="Shape 158"/>
          <p:cNvSpPr/>
          <p:nvPr/>
        </p:nvSpPr>
        <p:spPr>
          <a:xfrm>
            <a:off x="4994771" y="1528434"/>
            <a:ext cx="298095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地球観測衛星　だいち</a:t>
            </a:r>
            <a:r>
              <a:t>(JAXA)</a:t>
            </a:r>
          </a:p>
        </p:txBody>
      </p:sp>
      <p:pic>
        <p:nvPicPr>
          <p:cNvPr id="159" name="image8.png"/>
          <p:cNvPicPr>
            <a:picLocks noChangeAspect="1"/>
          </p:cNvPicPr>
          <p:nvPr/>
        </p:nvPicPr>
        <p:blipFill>
          <a:blip r:embed="rId5">
            <a:extLst/>
          </a:blip>
          <a:stretch>
            <a:fillRect/>
          </a:stretch>
        </p:blipFill>
        <p:spPr>
          <a:xfrm>
            <a:off x="457200" y="4409095"/>
            <a:ext cx="2826395" cy="2070145"/>
          </a:xfrm>
          <a:prstGeom prst="rect">
            <a:avLst/>
          </a:prstGeom>
          <a:ln w="12700">
            <a:miter lim="400000"/>
          </a:ln>
        </p:spPr>
      </p:pic>
      <p:sp>
        <p:nvSpPr>
          <p:cNvPr id="160" name="Shape 160"/>
          <p:cNvSpPr/>
          <p:nvPr/>
        </p:nvSpPr>
        <p:spPr>
          <a:xfrm>
            <a:off x="228331" y="6488667"/>
            <a:ext cx="4671118"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超高速インターネット衛星　きずな（</a:t>
            </a:r>
            <a:r>
              <a:t>JAXA</a:t>
            </a:r>
            <a:r>
              <a:rPr>
                <a:latin typeface="+mn-lt"/>
                <a:ea typeface="+mn-ea"/>
                <a:cs typeface="+mn-cs"/>
                <a:sym typeface="Helvetica"/>
              </a:rPr>
              <a:t>）</a:t>
            </a:r>
          </a:p>
        </p:txBody>
      </p:sp>
      <p:sp>
        <p:nvSpPr>
          <p:cNvPr id="161" name="Shape 161"/>
          <p:cNvSpPr/>
          <p:nvPr/>
        </p:nvSpPr>
        <p:spPr>
          <a:xfrm>
            <a:off x="4760936" y="5322306"/>
            <a:ext cx="3306302" cy="151384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pPr>
            <a:r>
              <a:rPr>
                <a:latin typeface="+mn-lt"/>
                <a:ea typeface="+mn-ea"/>
                <a:cs typeface="+mn-cs"/>
                <a:sym typeface="Helvetica"/>
              </a:rPr>
              <a:t>放送衛星、通信衛星</a:t>
            </a:r>
          </a:p>
          <a:p>
            <a:pPr>
              <a:defRPr sz="2000"/>
            </a:pPr>
            <a:r>
              <a:t>BS</a:t>
            </a:r>
            <a:r>
              <a:rPr>
                <a:latin typeface="+mn-lt"/>
                <a:ea typeface="+mn-ea"/>
                <a:cs typeface="+mn-cs"/>
                <a:sym typeface="Helvetica"/>
              </a:rPr>
              <a:t>、スカパー、</a:t>
            </a:r>
            <a:r>
              <a:t>WOWOW…</a:t>
            </a:r>
          </a:p>
          <a:p>
            <a:pPr>
              <a:defRPr sz="2000"/>
            </a:pPr>
          </a:p>
          <a:p>
            <a:pPr>
              <a:defRPr sz="2000"/>
            </a:pPr>
            <a:r>
              <a:rPr>
                <a:latin typeface="+mn-lt"/>
                <a:ea typeface="+mn-ea"/>
                <a:cs typeface="+mn-cs"/>
                <a:sym typeface="Helvetica"/>
              </a:rPr>
              <a:t>測位衛星（</a:t>
            </a:r>
            <a:r>
              <a:t>GPS</a:t>
            </a:r>
            <a:r>
              <a:rPr>
                <a:latin typeface="+mn-lt"/>
                <a:ea typeface="+mn-ea"/>
                <a:cs typeface="+mn-cs"/>
                <a:sym typeface="Helvetica"/>
              </a:rPr>
              <a:t>、みちびき）</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p:nvPr>
        </p:nvSpPr>
        <p:spPr>
          <a:xfrm>
            <a:off x="457200" y="131948"/>
            <a:ext cx="8229600" cy="881144"/>
          </a:xfrm>
          <a:prstGeom prst="rect">
            <a:avLst/>
          </a:prstGeom>
        </p:spPr>
        <p:txBody>
          <a:bodyPr/>
          <a:lstStyle>
            <a:lvl1pPr>
              <a:defRPr sz="28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基礎科学・技術開発の人工衛星・探査機（無人）</a:t>
            </a:r>
          </a:p>
        </p:txBody>
      </p:sp>
      <p:pic>
        <p:nvPicPr>
          <p:cNvPr id="166" name="image9.png"/>
          <p:cNvPicPr>
            <a:picLocks noChangeAspect="1"/>
          </p:cNvPicPr>
          <p:nvPr/>
        </p:nvPicPr>
        <p:blipFill>
          <a:blip r:embed="rId3">
            <a:extLst/>
          </a:blip>
          <a:stretch>
            <a:fillRect/>
          </a:stretch>
        </p:blipFill>
        <p:spPr>
          <a:xfrm>
            <a:off x="7022528" y="884671"/>
            <a:ext cx="1664272" cy="2263409"/>
          </a:xfrm>
          <a:prstGeom prst="rect">
            <a:avLst/>
          </a:prstGeom>
          <a:ln w="12700">
            <a:miter lim="400000"/>
          </a:ln>
        </p:spPr>
      </p:pic>
      <p:pic>
        <p:nvPicPr>
          <p:cNvPr id="167" name="image10.png" descr="fig3.png"/>
          <p:cNvPicPr>
            <a:picLocks noChangeAspect="1"/>
          </p:cNvPicPr>
          <p:nvPr/>
        </p:nvPicPr>
        <p:blipFill>
          <a:blip r:embed="rId4">
            <a:extLst/>
          </a:blip>
          <a:stretch>
            <a:fillRect/>
          </a:stretch>
        </p:blipFill>
        <p:spPr>
          <a:xfrm>
            <a:off x="336146" y="984555"/>
            <a:ext cx="2625483" cy="1312742"/>
          </a:xfrm>
          <a:prstGeom prst="rect">
            <a:avLst/>
          </a:prstGeom>
          <a:ln w="12700">
            <a:miter lim="400000"/>
          </a:ln>
        </p:spPr>
      </p:pic>
      <p:sp>
        <p:nvSpPr>
          <p:cNvPr id="168" name="Shape 168"/>
          <p:cNvSpPr/>
          <p:nvPr/>
        </p:nvSpPr>
        <p:spPr>
          <a:xfrm>
            <a:off x="3082035" y="1300131"/>
            <a:ext cx="2390141"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太陽観測衛星　ひので</a:t>
            </a:r>
          </a:p>
        </p:txBody>
      </p:sp>
      <p:sp>
        <p:nvSpPr>
          <p:cNvPr id="169" name="Shape 169"/>
          <p:cNvSpPr/>
          <p:nvPr/>
        </p:nvSpPr>
        <p:spPr>
          <a:xfrm>
            <a:off x="4448387" y="1957332"/>
            <a:ext cx="2618741" cy="320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赤外線天文衛星　あかり</a:t>
            </a:r>
          </a:p>
        </p:txBody>
      </p:sp>
      <p:pic>
        <p:nvPicPr>
          <p:cNvPr id="170" name="image11.png"/>
          <p:cNvPicPr>
            <a:picLocks noChangeAspect="1"/>
          </p:cNvPicPr>
          <p:nvPr/>
        </p:nvPicPr>
        <p:blipFill>
          <a:blip r:embed="rId5">
            <a:extLst/>
          </a:blip>
          <a:stretch>
            <a:fillRect/>
          </a:stretch>
        </p:blipFill>
        <p:spPr>
          <a:xfrm>
            <a:off x="336146" y="2383739"/>
            <a:ext cx="2884396" cy="1527338"/>
          </a:xfrm>
          <a:prstGeom prst="rect">
            <a:avLst/>
          </a:prstGeom>
          <a:ln w="12700">
            <a:miter lim="400000"/>
          </a:ln>
        </p:spPr>
      </p:pic>
      <p:sp>
        <p:nvSpPr>
          <p:cNvPr id="171" name="Shape 171"/>
          <p:cNvSpPr/>
          <p:nvPr/>
        </p:nvSpPr>
        <p:spPr>
          <a:xfrm>
            <a:off x="3220541" y="2907169"/>
            <a:ext cx="227105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X</a:t>
            </a:r>
            <a:r>
              <a:rPr>
                <a:latin typeface="+mn-lt"/>
                <a:ea typeface="+mn-ea"/>
                <a:cs typeface="+mn-cs"/>
                <a:sym typeface="Helvetica"/>
              </a:rPr>
              <a:t>線天文衛星　すざく</a:t>
            </a:r>
          </a:p>
        </p:txBody>
      </p:sp>
      <p:pic>
        <p:nvPicPr>
          <p:cNvPr id="172" name="image12.png"/>
          <p:cNvPicPr>
            <a:picLocks noChangeAspect="1"/>
          </p:cNvPicPr>
          <p:nvPr/>
        </p:nvPicPr>
        <p:blipFill>
          <a:blip r:embed="rId6">
            <a:extLst/>
          </a:blip>
          <a:stretch>
            <a:fillRect/>
          </a:stretch>
        </p:blipFill>
        <p:spPr>
          <a:xfrm>
            <a:off x="5986026" y="3276501"/>
            <a:ext cx="3014876" cy="1939299"/>
          </a:xfrm>
          <a:prstGeom prst="rect">
            <a:avLst/>
          </a:prstGeom>
          <a:ln w="12700">
            <a:miter lim="400000"/>
          </a:ln>
        </p:spPr>
      </p:pic>
      <p:sp>
        <p:nvSpPr>
          <p:cNvPr id="173" name="Shape 173"/>
          <p:cNvSpPr/>
          <p:nvPr/>
        </p:nvSpPr>
        <p:spPr>
          <a:xfrm>
            <a:off x="3752277" y="3748554"/>
            <a:ext cx="2213222"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地球磁気圏観測衛星</a:t>
            </a:r>
          </a:p>
          <a:p>
            <a:pPr/>
            <a:r>
              <a:t>GEOTAIL</a:t>
            </a:r>
          </a:p>
        </p:txBody>
      </p:sp>
      <p:pic>
        <p:nvPicPr>
          <p:cNvPr id="174" name="image13.png"/>
          <p:cNvPicPr>
            <a:picLocks noChangeAspect="1"/>
          </p:cNvPicPr>
          <p:nvPr/>
        </p:nvPicPr>
        <p:blipFill>
          <a:blip r:embed="rId7">
            <a:extLst/>
          </a:blip>
          <a:stretch>
            <a:fillRect/>
          </a:stretch>
        </p:blipFill>
        <p:spPr>
          <a:xfrm>
            <a:off x="336146" y="4014644"/>
            <a:ext cx="2337384" cy="1333600"/>
          </a:xfrm>
          <a:prstGeom prst="rect">
            <a:avLst/>
          </a:prstGeom>
          <a:ln w="12700">
            <a:miter lim="400000"/>
          </a:ln>
        </p:spPr>
      </p:pic>
      <p:sp>
        <p:nvSpPr>
          <p:cNvPr id="175" name="Shape 175"/>
          <p:cNvSpPr/>
          <p:nvPr/>
        </p:nvSpPr>
        <p:spPr>
          <a:xfrm>
            <a:off x="2644987" y="4823948"/>
            <a:ext cx="2611883"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小惑星探査機　はやぶさ</a:t>
            </a:r>
          </a:p>
        </p:txBody>
      </p:sp>
      <p:pic>
        <p:nvPicPr>
          <p:cNvPr id="176" name="image14.png"/>
          <p:cNvPicPr>
            <a:picLocks noChangeAspect="1"/>
          </p:cNvPicPr>
          <p:nvPr/>
        </p:nvPicPr>
        <p:blipFill>
          <a:blip r:embed="rId8">
            <a:extLst/>
          </a:blip>
          <a:stretch>
            <a:fillRect/>
          </a:stretch>
        </p:blipFill>
        <p:spPr>
          <a:xfrm>
            <a:off x="6440137" y="5314353"/>
            <a:ext cx="2286001" cy="1473201"/>
          </a:xfrm>
          <a:prstGeom prst="rect">
            <a:avLst/>
          </a:prstGeom>
          <a:ln w="12700">
            <a:miter lim="400000"/>
          </a:ln>
        </p:spPr>
      </p:pic>
      <p:sp>
        <p:nvSpPr>
          <p:cNvPr id="177" name="Shape 177"/>
          <p:cNvSpPr/>
          <p:nvPr/>
        </p:nvSpPr>
        <p:spPr>
          <a:xfrm>
            <a:off x="3864728" y="5704892"/>
            <a:ext cx="2390141"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金星探査機　あかつき</a:t>
            </a:r>
          </a:p>
        </p:txBody>
      </p:sp>
      <p:pic>
        <p:nvPicPr>
          <p:cNvPr id="178" name="image15.png"/>
          <p:cNvPicPr>
            <a:picLocks noChangeAspect="1"/>
          </p:cNvPicPr>
          <p:nvPr/>
        </p:nvPicPr>
        <p:blipFill>
          <a:blip r:embed="rId9">
            <a:extLst/>
          </a:blip>
          <a:stretch>
            <a:fillRect/>
          </a:stretch>
        </p:blipFill>
        <p:spPr>
          <a:xfrm>
            <a:off x="192308" y="5482237"/>
            <a:ext cx="1791331" cy="1355602"/>
          </a:xfrm>
          <a:prstGeom prst="rect">
            <a:avLst/>
          </a:prstGeom>
          <a:ln w="12700">
            <a:miter lim="400000"/>
          </a:ln>
        </p:spPr>
      </p:pic>
      <p:sp>
        <p:nvSpPr>
          <p:cNvPr id="179" name="Shape 179"/>
          <p:cNvSpPr/>
          <p:nvPr/>
        </p:nvSpPr>
        <p:spPr>
          <a:xfrm>
            <a:off x="2043024" y="6254029"/>
            <a:ext cx="2880734" cy="713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a:latin typeface="+mn-lt"/>
                <a:ea typeface="+mn-ea"/>
                <a:cs typeface="+mn-cs"/>
                <a:sym typeface="Helvetica"/>
              </a:rPr>
              <a:t>ソーラー電力セイル実証機</a:t>
            </a:r>
          </a:p>
          <a:p>
            <a:pPr/>
            <a:r>
              <a:t>IKAROS</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p:nvPr>
        </p:nvSpPr>
        <p:spPr>
          <a:prstGeom prst="rect">
            <a:avLst/>
          </a:prstGeom>
        </p:spPr>
        <p:txBody>
          <a:bodyPr/>
          <a:lstStyle>
            <a:lvl1pPr>
              <a:defRPr sz="36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国際宇宙ステーション</a:t>
            </a:r>
          </a:p>
        </p:txBody>
      </p:sp>
      <p:pic>
        <p:nvPicPr>
          <p:cNvPr id="184" name="image16.png"/>
          <p:cNvPicPr>
            <a:picLocks noChangeAspect="1"/>
          </p:cNvPicPr>
          <p:nvPr/>
        </p:nvPicPr>
        <p:blipFill>
          <a:blip r:embed="rId3">
            <a:extLst/>
          </a:blip>
          <a:stretch>
            <a:fillRect/>
          </a:stretch>
        </p:blipFill>
        <p:spPr>
          <a:xfrm>
            <a:off x="1879600" y="1253065"/>
            <a:ext cx="4961467" cy="3721101"/>
          </a:xfrm>
          <a:prstGeom prst="rect">
            <a:avLst/>
          </a:prstGeom>
          <a:ln w="12700">
            <a:miter lim="400000"/>
          </a:ln>
        </p:spPr>
      </p:pic>
      <p:sp>
        <p:nvSpPr>
          <p:cNvPr id="185" name="Shape 185"/>
          <p:cNvSpPr/>
          <p:nvPr/>
        </p:nvSpPr>
        <p:spPr>
          <a:xfrm>
            <a:off x="626532" y="5198533"/>
            <a:ext cx="8280401" cy="286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1984</a:t>
            </a:r>
            <a:r>
              <a:rPr>
                <a:latin typeface="+mn-lt"/>
                <a:ea typeface="+mn-ea"/>
                <a:cs typeface="+mn-cs"/>
                <a:sym typeface="Helvetica"/>
              </a:rPr>
              <a:t>年にアメリカのレーガン大統領（当時）が承認。当時はソ連に対抗した</a:t>
            </a:r>
          </a:p>
          <a:p>
            <a:pPr/>
            <a:r>
              <a:rPr>
                <a:latin typeface="+mn-lt"/>
                <a:ea typeface="+mn-ea"/>
                <a:cs typeface="+mn-cs"/>
                <a:sym typeface="Helvetica"/>
              </a:rPr>
              <a:t>西側の計画。</a:t>
            </a:r>
            <a:r>
              <a:t>90</a:t>
            </a:r>
            <a:r>
              <a:rPr>
                <a:latin typeface="+mn-lt"/>
                <a:ea typeface="+mn-ea"/>
                <a:cs typeface="+mn-cs"/>
                <a:sym typeface="Helvetica"/>
              </a:rPr>
              <a:t>年代にロシア（当時はミールを運用していた）が参加決定。</a:t>
            </a:r>
          </a:p>
          <a:p>
            <a:pPr/>
            <a:r>
              <a:rPr>
                <a:latin typeface="+mn-lt"/>
                <a:ea typeface="+mn-ea"/>
                <a:cs typeface="+mn-cs"/>
                <a:sym typeface="Helvetica"/>
              </a:rPr>
              <a:t>現在、米国、日本、カナダ、欧州各国（イギリス、フランス、ドイツ、イタリア、スイス、スペイン、オランダ、ベルギー、デンマーク、ノルウェー、スウェーデン）、ロシアが参加。</a:t>
            </a:r>
            <a:endParaRPr>
              <a:latin typeface="+mn-lt"/>
              <a:ea typeface="+mn-ea"/>
              <a:cs typeface="+mn-cs"/>
              <a:sym typeface="Helvetica"/>
            </a:endParaRPr>
          </a:p>
          <a:p>
            <a:pPr/>
            <a:r>
              <a:t>2010</a:t>
            </a:r>
            <a:r>
              <a:rPr>
                <a:latin typeface="+mn-lt"/>
                <a:ea typeface="+mn-ea"/>
                <a:cs typeface="+mn-cs"/>
                <a:sym typeface="Helvetica"/>
              </a:rPr>
              <a:t>年完成。</a:t>
            </a:r>
            <a:r>
              <a:t>2015</a:t>
            </a:r>
            <a:r>
              <a:rPr>
                <a:latin typeface="+mn-lt"/>
                <a:ea typeface="+mn-ea"/>
                <a:cs typeface="+mn-cs"/>
                <a:sym typeface="Helvetica"/>
              </a:rPr>
              <a:t>年まで運用決定。</a:t>
            </a:r>
            <a:r>
              <a:t>2020</a:t>
            </a:r>
            <a:r>
              <a:rPr>
                <a:latin typeface="+mn-lt"/>
                <a:ea typeface="+mn-ea"/>
                <a:cs typeface="+mn-cs"/>
                <a:sym typeface="Helvetica"/>
              </a:rPr>
              <a:t>年まで延長を検討中。</a:t>
            </a:r>
          </a:p>
          <a:p>
            <a:pP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p:nvPr>
        </p:nvSpPr>
        <p:spPr>
          <a:prstGeom prst="rect">
            <a:avLst/>
          </a:prstGeom>
        </p:spPr>
        <p:txBody>
          <a:bodyPr/>
          <a:lstStyle>
            <a:lvl1pPr>
              <a:defRPr sz="3600">
                <a:latin typeface="+mn-lt"/>
                <a:ea typeface="+mn-ea"/>
                <a:cs typeface="+mn-cs"/>
                <a:sym typeface="Helvetica"/>
              </a:defRPr>
            </a:lvl1pPr>
          </a:lstStyle>
          <a:p>
            <a:pPr>
              <a:defRPr>
                <a:latin typeface="+mj-lt"/>
                <a:ea typeface="+mj-ea"/>
                <a:cs typeface="+mj-cs"/>
                <a:sym typeface="Calibri"/>
              </a:defRPr>
            </a:pPr>
            <a:r>
              <a:rPr>
                <a:latin typeface="+mn-lt"/>
                <a:ea typeface="+mn-ea"/>
                <a:cs typeface="+mn-cs"/>
                <a:sym typeface="Helvetica"/>
              </a:rPr>
              <a:t>日本の実験棟「きぼう」</a:t>
            </a:r>
          </a:p>
        </p:txBody>
      </p:sp>
      <p:pic>
        <p:nvPicPr>
          <p:cNvPr id="190" name="image5.png"/>
          <p:cNvPicPr>
            <a:picLocks noChangeAspect="1"/>
          </p:cNvPicPr>
          <p:nvPr/>
        </p:nvPicPr>
        <p:blipFill>
          <a:blip r:embed="rId3">
            <a:extLst/>
          </a:blip>
          <a:stretch>
            <a:fillRect/>
          </a:stretch>
        </p:blipFill>
        <p:spPr>
          <a:xfrm>
            <a:off x="440267" y="1490138"/>
            <a:ext cx="4283653" cy="2849034"/>
          </a:xfrm>
          <a:prstGeom prst="rect">
            <a:avLst/>
          </a:prstGeom>
          <a:ln w="12700">
            <a:miter lim="400000"/>
          </a:ln>
        </p:spPr>
      </p:pic>
      <p:sp>
        <p:nvSpPr>
          <p:cNvPr id="191" name="Shape 191"/>
          <p:cNvSpPr/>
          <p:nvPr/>
        </p:nvSpPr>
        <p:spPr>
          <a:xfrm>
            <a:off x="7772399" y="1120806"/>
            <a:ext cx="556319"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JAXA</a:t>
            </a:r>
          </a:p>
        </p:txBody>
      </p:sp>
      <p:pic>
        <p:nvPicPr>
          <p:cNvPr id="192" name="image17.png"/>
          <p:cNvPicPr>
            <a:picLocks noChangeAspect="1"/>
          </p:cNvPicPr>
          <p:nvPr/>
        </p:nvPicPr>
        <p:blipFill>
          <a:blip r:embed="rId4">
            <a:extLst/>
          </a:blip>
          <a:stretch>
            <a:fillRect/>
          </a:stretch>
        </p:blipFill>
        <p:spPr>
          <a:xfrm>
            <a:off x="4893733" y="1574802"/>
            <a:ext cx="3657601" cy="2743201"/>
          </a:xfrm>
          <a:prstGeom prst="rect">
            <a:avLst/>
          </a:prstGeom>
          <a:ln w="12700">
            <a:miter lim="400000"/>
          </a:ln>
        </p:spPr>
      </p:pic>
      <p:sp>
        <p:nvSpPr>
          <p:cNvPr id="193" name="Shape 193"/>
          <p:cNvSpPr/>
          <p:nvPr/>
        </p:nvSpPr>
        <p:spPr>
          <a:xfrm>
            <a:off x="795867" y="4741333"/>
            <a:ext cx="7073886" cy="777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pPr>
            <a:r>
              <a:t>2009</a:t>
            </a:r>
            <a:r>
              <a:rPr>
                <a:latin typeface="+mn-lt"/>
                <a:ea typeface="+mn-ea"/>
                <a:cs typeface="+mn-cs"/>
                <a:sym typeface="Helvetica"/>
              </a:rPr>
              <a:t>年</a:t>
            </a:r>
            <a:r>
              <a:t>7</a:t>
            </a:r>
            <a:r>
              <a:rPr>
                <a:latin typeface="+mn-lt"/>
                <a:ea typeface="+mn-ea"/>
                <a:cs typeface="+mn-cs"/>
                <a:sym typeface="Helvetica"/>
              </a:rPr>
              <a:t>月に完成。一番広い実験室は長さ</a:t>
            </a:r>
            <a:r>
              <a:t>11.2m</a:t>
            </a:r>
            <a:r>
              <a:rPr>
                <a:latin typeface="+mn-lt"/>
                <a:ea typeface="+mn-ea"/>
                <a:cs typeface="+mn-cs"/>
                <a:sym typeface="Helvetica"/>
              </a:rPr>
              <a:t>、質量</a:t>
            </a:r>
            <a:r>
              <a:t>15.9t</a:t>
            </a:r>
            <a:r>
              <a:rPr>
                <a:latin typeface="+mn-lt"/>
                <a:ea typeface="+mn-ea"/>
                <a:cs typeface="+mn-cs"/>
                <a:sym typeface="Helvetica"/>
              </a:rPr>
              <a:t>。</a:t>
            </a:r>
          </a:p>
          <a:p>
            <a:pPr>
              <a:defRPr sz="2000"/>
            </a:pPr>
            <a:r>
              <a:rPr>
                <a:latin typeface="+mn-lt"/>
                <a:ea typeface="+mn-ea"/>
                <a:cs typeface="+mn-cs"/>
                <a:sym typeface="Helvetica"/>
              </a:rPr>
              <a:t>様々な実験のための暴露部（宇宙空間にさらされた場所）</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ホワイト">
  <a:themeElements>
    <a:clrScheme name="ホワイト">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ホワイト">
      <a:majorFont>
        <a:latin typeface="Calibri"/>
        <a:ea typeface="Calibri"/>
        <a:cs typeface="Calibri"/>
      </a:majorFont>
      <a:minorFont>
        <a:latin typeface="Helvetica"/>
        <a:ea typeface="Helvetica"/>
        <a:cs typeface="Helvetica"/>
      </a:minorFont>
    </a:fontScheme>
    <a:fmtScheme name="ホワ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ホワイト">
  <a:themeElements>
    <a:clrScheme name="ホワイト">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ホワイト">
      <a:majorFont>
        <a:latin typeface="Calibri"/>
        <a:ea typeface="Calibri"/>
        <a:cs typeface="Calibri"/>
      </a:majorFont>
      <a:minorFont>
        <a:latin typeface="Helvetica"/>
        <a:ea typeface="Helvetica"/>
        <a:cs typeface="Helvetica"/>
      </a:minorFont>
    </a:fontScheme>
    <a:fmtScheme name="ホワ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