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notesSlides/notesSlide1.xml" ContentType="application/vnd.openxmlformats-officedocument.presentationml.notesSlide+xml"/>
  <Override PartName="/ppt/media/image4.jpeg" ContentType="image/jpeg"/>
  <Override PartName="/ppt/notesSlides/notesSlide2.xml" ContentType="application/vnd.openxmlformats-officedocument.presentationml.notesSlide+xml"/>
  <Override PartName="/ppt/media/image5.jpeg" ContentType="image/jpeg"/>
  <Override PartName="/ppt/media/image6.jpeg" ContentType="image/jpeg"/>
  <Override PartName="/ppt/media/image7.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ph type="sldImg"/>
          </p:nvPr>
        </p:nvSpPr>
        <p:spPr>
          <a:xfrm>
            <a:off x="1143000" y="685800"/>
            <a:ext cx="4572000" cy="3429000"/>
          </a:xfrm>
          <a:prstGeom prst="rect">
            <a:avLst/>
          </a:prstGeom>
        </p:spPr>
        <p:txBody>
          <a:bodyPr/>
          <a:lstStyle/>
          <a:p>
            <a:pPr/>
          </a:p>
        </p:txBody>
      </p:sp>
      <p:sp>
        <p:nvSpPr>
          <p:cNvPr id="146" name="Shape 14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 name="Shape 207"/>
          <p:cNvSpPr/>
          <p:nvPr>
            <p:ph type="sldImg"/>
          </p:nvPr>
        </p:nvSpPr>
        <p:spPr>
          <a:prstGeom prst="rect">
            <a:avLst/>
          </a:prstGeom>
        </p:spPr>
        <p:txBody>
          <a:bodyPr/>
          <a:lstStyle/>
          <a:p>
            <a:pPr/>
          </a:p>
        </p:txBody>
      </p:sp>
      <p:sp>
        <p:nvSpPr>
          <p:cNvPr id="208" name="Shape 208"/>
          <p:cNvSpPr/>
          <p:nvPr>
            <p:ph type="body" sz="quarter" idx="1"/>
          </p:nvPr>
        </p:nvSpPr>
        <p:spPr>
          <a:prstGeom prst="rect">
            <a:avLst/>
          </a:prstGeom>
        </p:spPr>
        <p:txBody>
          <a:bodyPr/>
          <a:lstStyle/>
          <a:p>
            <a:pPr/>
            <a:r>
              <a:rPr>
                <a:latin typeface="+mj-lt"/>
                <a:ea typeface="+mj-ea"/>
                <a:cs typeface="+mj-cs"/>
                <a:sym typeface="Helvetica"/>
              </a:rPr>
              <a:t>実は地球は今、氷河期。恐竜がいた数千万年前は、今よりずっと暖かかった。氷河期にも寒い時とあまり寒くない時があり、今はあまり寒くない時。</a:t>
            </a:r>
          </a:p>
          <a:p>
            <a:pPr/>
            <a:r>
              <a:rPr>
                <a:latin typeface="+mj-lt"/>
                <a:ea typeface="+mj-ea"/>
                <a:cs typeface="+mj-cs"/>
                <a:sym typeface="Helvetica"/>
              </a:rPr>
              <a:t>恐竜が生きていた数千万年前には、逆にいまよりずっと暖かい時期もありました。</a:t>
            </a:r>
          </a:p>
          <a:p>
            <a:pPr/>
            <a:r>
              <a:rPr>
                <a:latin typeface="+mj-lt"/>
                <a:ea typeface="+mj-ea"/>
                <a:cs typeface="+mj-cs"/>
                <a:sym typeface="Helvetica"/>
              </a:rPr>
              <a:t>人間が石油や石炭を燃やして出す二酸化炭素によって、地球が温暖化していると言われていますが、地球の歴史ではごく最近のこと。</a:t>
            </a:r>
          </a:p>
          <a:p>
            <a:pPr/>
            <a:r>
              <a:rPr>
                <a:latin typeface="+mj-lt"/>
                <a:ea typeface="+mj-ea"/>
                <a:cs typeface="+mj-cs"/>
                <a:sym typeface="Helvetica"/>
              </a:rPr>
              <a:t>長い目で見ると、今の温暖化より激しい気温の変化は何回も起きています。いずれまた氷期もくるでしょう。</a:t>
            </a:r>
          </a:p>
          <a:p>
            <a:pPr/>
            <a:r>
              <a:rPr>
                <a:latin typeface="+mj-lt"/>
                <a:ea typeface="+mj-ea"/>
                <a:cs typeface="+mj-cs"/>
                <a:sym typeface="Helvetica"/>
              </a:rPr>
              <a:t>二酸化炭素をださないようにして、人間のせいで起こる温暖化をなるべく防ぐことはとても大切です。</a:t>
            </a:r>
          </a:p>
          <a:p>
            <a:pPr/>
            <a:r>
              <a:rPr>
                <a:latin typeface="+mj-lt"/>
                <a:ea typeface="+mj-ea"/>
                <a:cs typeface="+mj-cs"/>
                <a:sym typeface="Helvetica"/>
              </a:rPr>
              <a:t>ですが、同時に、地球の環境はもともと変化するものだということも知っておいて欲しい。</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3" name="Shape 213"/>
          <p:cNvSpPr/>
          <p:nvPr>
            <p:ph type="sldImg"/>
          </p:nvPr>
        </p:nvSpPr>
        <p:spPr>
          <a:prstGeom prst="rect">
            <a:avLst/>
          </a:prstGeom>
        </p:spPr>
        <p:txBody>
          <a:bodyPr/>
          <a:lstStyle/>
          <a:p>
            <a:pPr/>
          </a:p>
        </p:txBody>
      </p:sp>
      <p:sp>
        <p:nvSpPr>
          <p:cNvPr id="214" name="Shape 214"/>
          <p:cNvSpPr/>
          <p:nvPr>
            <p:ph type="body" sz="quarter" idx="1"/>
          </p:nvPr>
        </p:nvSpPr>
        <p:spPr>
          <a:prstGeom prst="rect">
            <a:avLst/>
          </a:prstGeom>
        </p:spPr>
        <p:txBody>
          <a:bodyPr/>
          <a:lstStyle/>
          <a:p>
            <a:pPr/>
            <a:r>
              <a:rPr>
                <a:latin typeface="+mj-lt"/>
                <a:ea typeface="+mj-ea"/>
                <a:cs typeface="+mj-cs"/>
                <a:sym typeface="Helvetica"/>
              </a:rPr>
              <a:t>なので、あと</a:t>
            </a:r>
            <a:r>
              <a:t>1</a:t>
            </a:r>
            <a:r>
              <a:rPr>
                <a:latin typeface="+mj-lt"/>
                <a:ea typeface="+mj-ea"/>
                <a:cs typeface="+mj-cs"/>
                <a:sym typeface="Helvetica"/>
              </a:rPr>
              <a:t>億年もすれば日本は日本でなくなります。</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タイトル スライド">
    <p:spTree>
      <p:nvGrpSpPr>
        <p:cNvPr id="1" name=""/>
        <p:cNvGrpSpPr/>
        <p:nvPr/>
      </p:nvGrpSpPr>
      <p:grpSpPr>
        <a:xfrm>
          <a:off x="0" y="0"/>
          <a:ext cx="0" cy="0"/>
          <a:chOff x="0" y="0"/>
          <a:chExt cx="0" cy="0"/>
        </a:xfrm>
      </p:grpSpPr>
      <p:sp>
        <p:nvSpPr>
          <p:cNvPr id="11" name="Shape 11"/>
          <p:cNvSpPr/>
          <p:nvPr>
            <p:ph type="title"/>
          </p:nvPr>
        </p:nvSpPr>
        <p:spPr>
          <a:xfrm>
            <a:off x="685800" y="2130425"/>
            <a:ext cx="7772400" cy="1470025"/>
          </a:xfrm>
          <a:prstGeom prst="rect">
            <a:avLst/>
          </a:prstGeom>
        </p:spPr>
        <p:txBody>
          <a:bodyPr/>
          <a:lstStyle/>
          <a:p>
            <a:pPr/>
            <a:r>
              <a:t>マスター タイトルの書式設定</a:t>
            </a:r>
          </a:p>
        </p:txBody>
      </p:sp>
      <p:sp>
        <p:nvSpPr>
          <p:cNvPr id="12" name="Shape 12"/>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stStyle>
          <a:p>
            <a:pPr/>
            <a:r>
              <a:t>マスター サブタイトルの書式設定</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タイトルと縦書きテキスト">
    <p:spTree>
      <p:nvGrpSpPr>
        <p:cNvPr id="1" name=""/>
        <p:cNvGrpSpPr/>
        <p:nvPr/>
      </p:nvGrpSpPr>
      <p:grpSpPr>
        <a:xfrm>
          <a:off x="0" y="0"/>
          <a:ext cx="0" cy="0"/>
          <a:chOff x="0" y="0"/>
          <a:chExt cx="0" cy="0"/>
        </a:xfrm>
      </p:grpSpPr>
      <p:sp>
        <p:nvSpPr>
          <p:cNvPr id="92" name="Shape 92"/>
          <p:cNvSpPr/>
          <p:nvPr>
            <p:ph type="title"/>
          </p:nvPr>
        </p:nvSpPr>
        <p:spPr>
          <a:prstGeom prst="rect">
            <a:avLst/>
          </a:prstGeom>
        </p:spPr>
        <p:txBody>
          <a:bodyPr/>
          <a:lstStyle/>
          <a:p>
            <a:pPr/>
            <a:r>
              <a:t>マスター タイトルの書式設定</a:t>
            </a:r>
          </a:p>
        </p:txBody>
      </p:sp>
      <p:sp>
        <p:nvSpPr>
          <p:cNvPr id="93" name="Shape 93"/>
          <p:cNvSpPr/>
          <p:nvPr>
            <p:ph type="body" idx="1"/>
          </p:nvPr>
        </p:nvSpPr>
        <p:spPr>
          <a:prstGeom prst="rect">
            <a:avLst/>
          </a:prstGeom>
        </p:spPr>
        <p:txBody>
          <a:bodyPr/>
          <a:lstStyle/>
          <a:p>
            <a:pPr/>
            <a:r>
              <a:t>マスター テキストの書式設定</a:t>
            </a:r>
          </a:p>
          <a:p>
            <a:pPr lvl="1"/>
            <a:r>
              <a:t>第 2 レベル</a:t>
            </a:r>
          </a:p>
          <a:p>
            <a:pPr lvl="2"/>
            <a:r>
              <a:t>第 3 レベル</a:t>
            </a:r>
          </a:p>
          <a:p>
            <a:pPr lvl="3"/>
            <a:r>
              <a:t>第 4 レベル</a:t>
            </a:r>
          </a:p>
          <a:p>
            <a:pPr lvl="4"/>
            <a:r>
              <a:t>第 5 レベル</a:t>
            </a:r>
          </a:p>
        </p:txBody>
      </p:sp>
      <p:sp>
        <p:nvSpPr>
          <p:cNvPr id="94" name="Shape 9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縦書きタイトルと縦書きテキスト">
    <p:spTree>
      <p:nvGrpSpPr>
        <p:cNvPr id="1" name=""/>
        <p:cNvGrpSpPr/>
        <p:nvPr/>
      </p:nvGrpSpPr>
      <p:grpSpPr>
        <a:xfrm>
          <a:off x="0" y="0"/>
          <a:ext cx="0" cy="0"/>
          <a:chOff x="0" y="0"/>
          <a:chExt cx="0" cy="0"/>
        </a:xfrm>
      </p:grpSpPr>
      <p:sp>
        <p:nvSpPr>
          <p:cNvPr id="101" name="Shape 101"/>
          <p:cNvSpPr/>
          <p:nvPr>
            <p:ph type="title"/>
          </p:nvPr>
        </p:nvSpPr>
        <p:spPr>
          <a:xfrm>
            <a:off x="6629400" y="274638"/>
            <a:ext cx="2057400" cy="5851526"/>
          </a:xfrm>
          <a:prstGeom prst="rect">
            <a:avLst/>
          </a:prstGeom>
        </p:spPr>
        <p:txBody>
          <a:bodyPr/>
          <a:lstStyle/>
          <a:p>
            <a:pPr/>
            <a:r>
              <a:t>マスター タイトルの書式設定</a:t>
            </a:r>
          </a:p>
        </p:txBody>
      </p:sp>
      <p:sp>
        <p:nvSpPr>
          <p:cNvPr id="102" name="Shape 102"/>
          <p:cNvSpPr/>
          <p:nvPr>
            <p:ph type="body" idx="1"/>
          </p:nvPr>
        </p:nvSpPr>
        <p:spPr>
          <a:xfrm>
            <a:off x="457200" y="274638"/>
            <a:ext cx="6019800" cy="5851526"/>
          </a:xfrm>
          <a:prstGeom prst="rect">
            <a:avLst/>
          </a:prstGeom>
        </p:spPr>
        <p:txBody>
          <a:bodyPr/>
          <a:lstStyle/>
          <a:p>
            <a:pPr/>
            <a:r>
              <a:t>マスター テキストの書式設定</a:t>
            </a:r>
          </a:p>
          <a:p>
            <a:pPr lvl="1"/>
            <a:r>
              <a:t>第 2 レベル</a:t>
            </a:r>
          </a:p>
          <a:p>
            <a:pPr lvl="2"/>
            <a:r>
              <a:t>第 3 レベル</a:t>
            </a:r>
          </a:p>
          <a:p>
            <a:pPr lvl="3"/>
            <a:r>
              <a:t>第 4 レベル</a:t>
            </a:r>
          </a:p>
          <a:p>
            <a:pPr lvl="4"/>
            <a:r>
              <a:t>第 5 レベル</a:t>
            </a: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タイトルとコンテンツ">
    <p:spTree>
      <p:nvGrpSpPr>
        <p:cNvPr id="1" name=""/>
        <p:cNvGrpSpPr/>
        <p:nvPr/>
      </p:nvGrpSpPr>
      <p:grpSpPr>
        <a:xfrm>
          <a:off x="0" y="0"/>
          <a:ext cx="0" cy="0"/>
          <a:chOff x="0" y="0"/>
          <a:chExt cx="0" cy="0"/>
        </a:xfrm>
      </p:grpSpPr>
      <p:sp>
        <p:nvSpPr>
          <p:cNvPr id="110" name="Shape 110"/>
          <p:cNvSpPr/>
          <p:nvPr>
            <p:ph type="title"/>
          </p:nvPr>
        </p:nvSpPr>
        <p:spPr>
          <a:prstGeom prst="rect">
            <a:avLst/>
          </a:prstGeom>
        </p:spPr>
        <p:txBody>
          <a:bodyPr/>
          <a:lstStyle>
            <a:lvl1pPr>
              <a:defRPr>
                <a:latin typeface="ヒラギノ角ゴ Pro W3"/>
                <a:ea typeface="ヒラギノ角ゴ Pro W3"/>
                <a:cs typeface="ヒラギノ角ゴ Pro W3"/>
                <a:sym typeface="ヒラギノ角ゴ Pro W3"/>
              </a:defRPr>
            </a:lvl1pPr>
          </a:lstStyle>
          <a:p>
            <a:pPr/>
            <a:r>
              <a:t>タイトルテキスト</a:t>
            </a:r>
          </a:p>
        </p:txBody>
      </p:sp>
      <p:sp>
        <p:nvSpPr>
          <p:cNvPr id="111" name="Shape 111"/>
          <p:cNvSpPr/>
          <p:nvPr>
            <p:ph type="body" idx="1"/>
          </p:nvPr>
        </p:nvSpPr>
        <p:spPr>
          <a:prstGeom prst="rect">
            <a:avLst/>
          </a:prstGeom>
        </p:spPr>
        <p:txBody>
          <a:bodyPr/>
          <a:lstStyle>
            <a:lvl1pPr>
              <a:defRPr>
                <a:latin typeface="ヒラギノ角ゴ Pro W3"/>
                <a:ea typeface="ヒラギノ角ゴ Pro W3"/>
                <a:cs typeface="ヒラギノ角ゴ Pro W3"/>
                <a:sym typeface="ヒラギノ角ゴ Pro W3"/>
              </a:defRPr>
            </a:lvl1pPr>
            <a:lvl2pPr>
              <a:defRPr>
                <a:latin typeface="ヒラギノ角ゴ Pro W3"/>
                <a:ea typeface="ヒラギノ角ゴ Pro W3"/>
                <a:cs typeface="ヒラギノ角ゴ Pro W3"/>
                <a:sym typeface="ヒラギノ角ゴ Pro W3"/>
              </a:defRPr>
            </a:lvl2pPr>
            <a:lvl3pPr>
              <a:defRPr>
                <a:latin typeface="ヒラギノ角ゴ Pro W3"/>
                <a:ea typeface="ヒラギノ角ゴ Pro W3"/>
                <a:cs typeface="ヒラギノ角ゴ Pro W3"/>
                <a:sym typeface="ヒラギノ角ゴ Pro W3"/>
              </a:defRPr>
            </a:lvl3pPr>
            <a:lvl4pPr>
              <a:defRPr>
                <a:latin typeface="ヒラギノ角ゴ Pro W3"/>
                <a:ea typeface="ヒラギノ角ゴ Pro W3"/>
                <a:cs typeface="ヒラギノ角ゴ Pro W3"/>
                <a:sym typeface="ヒラギノ角ゴ Pro W3"/>
              </a:defRPr>
            </a:lvl4pPr>
            <a:lvl5pPr>
              <a:defRPr>
                <a:latin typeface="ヒラギノ角ゴ Pro W3"/>
                <a:ea typeface="ヒラギノ角ゴ Pro W3"/>
                <a:cs typeface="ヒラギノ角ゴ Pro W3"/>
                <a:sym typeface="ヒラギノ角ゴ Pro W3"/>
              </a:defRPr>
            </a:lvl5pPr>
          </a:lstStyle>
          <a:p>
            <a:pPr/>
            <a:r>
              <a:t>本文レベル1</a:t>
            </a:r>
          </a:p>
          <a:p>
            <a:pPr lvl="1"/>
            <a:r>
              <a:t>本文レベル2</a:t>
            </a:r>
          </a:p>
          <a:p>
            <a:pPr lvl="2"/>
            <a:r>
              <a:t>本文レベル3</a:t>
            </a:r>
          </a:p>
          <a:p>
            <a:pPr lvl="3"/>
            <a:r>
              <a:t>本文レベル4</a:t>
            </a:r>
          </a:p>
          <a:p>
            <a:pPr lvl="4"/>
            <a:r>
              <a:t>本文レベル 5</a:t>
            </a:r>
          </a:p>
        </p:txBody>
      </p:sp>
      <p:sp>
        <p:nvSpPr>
          <p:cNvPr id="112" name="Shape 11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タイトルとコンテンツ">
    <p:spTree>
      <p:nvGrpSpPr>
        <p:cNvPr id="1" name=""/>
        <p:cNvGrpSpPr/>
        <p:nvPr/>
      </p:nvGrpSpPr>
      <p:grpSpPr>
        <a:xfrm>
          <a:off x="0" y="0"/>
          <a:ext cx="0" cy="0"/>
          <a:chOff x="0" y="0"/>
          <a:chExt cx="0" cy="0"/>
        </a:xfrm>
      </p:grpSpPr>
      <p:sp>
        <p:nvSpPr>
          <p:cNvPr id="119" name="Shape 119"/>
          <p:cNvSpPr/>
          <p:nvPr>
            <p:ph type="title"/>
          </p:nvPr>
        </p:nvSpPr>
        <p:spPr>
          <a:prstGeom prst="rect">
            <a:avLst/>
          </a:prstGeom>
        </p:spPr>
        <p:txBody>
          <a:bodyPr/>
          <a:lstStyle/>
          <a:p>
            <a:pPr/>
            <a:r>
              <a:t>タイトルテキスト</a:t>
            </a:r>
          </a:p>
        </p:txBody>
      </p:sp>
      <p:sp>
        <p:nvSpPr>
          <p:cNvPr id="120" name="Shape 120"/>
          <p:cNvSpPr/>
          <p:nvPr>
            <p:ph type="body" idx="1"/>
          </p:nvPr>
        </p:nvSpPr>
        <p:spPr>
          <a:prstGeom prst="rect">
            <a:avLst/>
          </a:prstGeom>
        </p:spPr>
        <p:txBody>
          <a:bodyPr/>
          <a:lstStyle/>
          <a:p>
            <a:pPr/>
            <a:r>
              <a:t>本文レベル1</a:t>
            </a:r>
          </a:p>
          <a:p>
            <a:pPr lvl="1"/>
            <a:r>
              <a:t>本文レベル2</a:t>
            </a:r>
          </a:p>
          <a:p>
            <a:pPr lvl="2"/>
            <a:r>
              <a:t>本文レベル3</a:t>
            </a:r>
          </a:p>
          <a:p>
            <a:pPr lvl="3"/>
            <a:r>
              <a:t>本文レベル4</a:t>
            </a:r>
          </a:p>
          <a:p>
            <a:pPr lvl="4"/>
            <a:r>
              <a:t>本文レベル 5</a:t>
            </a:r>
          </a:p>
        </p:txBody>
      </p:sp>
      <p:sp>
        <p:nvSpPr>
          <p:cNvPr id="121" name="Shape 12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タイトルとコンテンツ">
    <p:spTree>
      <p:nvGrpSpPr>
        <p:cNvPr id="1" name=""/>
        <p:cNvGrpSpPr/>
        <p:nvPr/>
      </p:nvGrpSpPr>
      <p:grpSpPr>
        <a:xfrm>
          <a:off x="0" y="0"/>
          <a:ext cx="0" cy="0"/>
          <a:chOff x="0" y="0"/>
          <a:chExt cx="0" cy="0"/>
        </a:xfrm>
      </p:grpSpPr>
      <p:sp>
        <p:nvSpPr>
          <p:cNvPr id="128" name="Shape 128"/>
          <p:cNvSpPr/>
          <p:nvPr>
            <p:ph type="title"/>
          </p:nvPr>
        </p:nvSpPr>
        <p:spPr>
          <a:prstGeom prst="rect">
            <a:avLst/>
          </a:prstGeom>
        </p:spPr>
        <p:txBody>
          <a:bodyPr/>
          <a:lstStyle>
            <a:lvl1pPr>
              <a:defRPr>
                <a:latin typeface="小塚ゴシック Pr6N R"/>
                <a:ea typeface="小塚ゴシック Pr6N R"/>
                <a:cs typeface="小塚ゴシック Pr6N R"/>
                <a:sym typeface="小塚ゴシック Pr6N R"/>
              </a:defRPr>
            </a:lvl1pPr>
          </a:lstStyle>
          <a:p>
            <a:pPr/>
            <a:r>
              <a:t>タイトルテキスト</a:t>
            </a:r>
          </a:p>
        </p:txBody>
      </p:sp>
      <p:sp>
        <p:nvSpPr>
          <p:cNvPr id="129" name="Shape 129"/>
          <p:cNvSpPr/>
          <p:nvPr>
            <p:ph type="body" idx="1"/>
          </p:nvPr>
        </p:nvSpPr>
        <p:spPr>
          <a:prstGeom prst="rect">
            <a:avLst/>
          </a:prstGeom>
        </p:spPr>
        <p:txBody>
          <a:bodyPr/>
          <a:lstStyle>
            <a:lvl1pPr>
              <a:defRPr>
                <a:latin typeface="小塚ゴシック Pr6N R"/>
                <a:ea typeface="小塚ゴシック Pr6N R"/>
                <a:cs typeface="小塚ゴシック Pr6N R"/>
                <a:sym typeface="小塚ゴシック Pr6N R"/>
              </a:defRPr>
            </a:lvl1pPr>
            <a:lvl2pPr>
              <a:defRPr>
                <a:latin typeface="小塚ゴシック Pr6N R"/>
                <a:ea typeface="小塚ゴシック Pr6N R"/>
                <a:cs typeface="小塚ゴシック Pr6N R"/>
                <a:sym typeface="小塚ゴシック Pr6N R"/>
              </a:defRPr>
            </a:lvl2pPr>
            <a:lvl3pPr>
              <a:defRPr>
                <a:latin typeface="小塚ゴシック Pr6N R"/>
                <a:ea typeface="小塚ゴシック Pr6N R"/>
                <a:cs typeface="小塚ゴシック Pr6N R"/>
                <a:sym typeface="小塚ゴシック Pr6N R"/>
              </a:defRPr>
            </a:lvl3pPr>
            <a:lvl4pPr>
              <a:defRPr>
                <a:latin typeface="小塚ゴシック Pr6N R"/>
                <a:ea typeface="小塚ゴシック Pr6N R"/>
                <a:cs typeface="小塚ゴシック Pr6N R"/>
                <a:sym typeface="小塚ゴシック Pr6N R"/>
              </a:defRPr>
            </a:lvl4pPr>
            <a:lvl5pPr>
              <a:defRPr>
                <a:latin typeface="小塚ゴシック Pr6N R"/>
                <a:ea typeface="小塚ゴシック Pr6N R"/>
                <a:cs typeface="小塚ゴシック Pr6N R"/>
                <a:sym typeface="小塚ゴシック Pr6N R"/>
              </a:defRPr>
            </a:lvl5pPr>
          </a:lstStyle>
          <a:p>
            <a:pPr/>
            <a:r>
              <a:t>本文レベル1</a:t>
            </a:r>
          </a:p>
          <a:p>
            <a:pPr lvl="1"/>
            <a:r>
              <a:t>本文レベル2</a:t>
            </a:r>
          </a:p>
          <a:p>
            <a:pPr lvl="2"/>
            <a:r>
              <a:t>本文レベル3</a:t>
            </a:r>
          </a:p>
          <a:p>
            <a:pPr lvl="3"/>
            <a:r>
              <a:t>本文レベル4</a:t>
            </a:r>
          </a:p>
          <a:p>
            <a:pPr lvl="4"/>
            <a:r>
              <a:t>本文レベル 5</a:t>
            </a:r>
          </a:p>
        </p:txBody>
      </p:sp>
      <p:sp>
        <p:nvSpPr>
          <p:cNvPr id="130" name="Shape 130"/>
          <p:cNvSpPr/>
          <p:nvPr>
            <p:ph type="sldNum" sz="quarter" idx="2"/>
          </p:nvPr>
        </p:nvSpPr>
        <p:spPr>
          <a:xfrm>
            <a:off x="8414715" y="6416992"/>
            <a:ext cx="272085" cy="243841"/>
          </a:xfrm>
          <a:prstGeom prst="rect">
            <a:avLst/>
          </a:prstGeom>
        </p:spPr>
        <p:txBody>
          <a:bodyPr/>
          <a:lstStyle>
            <a:lvl1pPr>
              <a:defRPr>
                <a:latin typeface="小塚ゴシック Pr6N R"/>
                <a:ea typeface="小塚ゴシック Pr6N R"/>
                <a:cs typeface="小塚ゴシック Pr6N R"/>
                <a:sym typeface="小塚ゴシック Pr6N 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タイトルとコンテンツ">
    <p:bg>
      <p:bgPr>
        <a:solidFill>
          <a:srgbClr val="000000"/>
        </a:solidFill>
      </p:bgPr>
    </p:bg>
    <p:spTree>
      <p:nvGrpSpPr>
        <p:cNvPr id="1" name=""/>
        <p:cNvGrpSpPr/>
        <p:nvPr/>
      </p:nvGrpSpPr>
      <p:grpSpPr>
        <a:xfrm>
          <a:off x="0" y="0"/>
          <a:ext cx="0" cy="0"/>
          <a:chOff x="0" y="0"/>
          <a:chExt cx="0" cy="0"/>
        </a:xfrm>
      </p:grpSpPr>
      <p:sp>
        <p:nvSpPr>
          <p:cNvPr id="137" name="Shape 137"/>
          <p:cNvSpPr/>
          <p:nvPr>
            <p:ph type="title"/>
          </p:nvPr>
        </p:nvSpPr>
        <p:spPr>
          <a:prstGeom prst="rect">
            <a:avLst/>
          </a:prstGeom>
        </p:spPr>
        <p:txBody>
          <a:bodyPr/>
          <a:lstStyle>
            <a:lvl1pPr>
              <a:defRPr>
                <a:latin typeface="メイリオ"/>
                <a:ea typeface="メイリオ"/>
                <a:cs typeface="メイリオ"/>
                <a:sym typeface="メイリオ"/>
              </a:defRPr>
            </a:lvl1pPr>
          </a:lstStyle>
          <a:p>
            <a:pPr/>
            <a:r>
              <a:t>タイトルテキスト</a:t>
            </a:r>
          </a:p>
        </p:txBody>
      </p:sp>
      <p:sp>
        <p:nvSpPr>
          <p:cNvPr id="138" name="Shape 138"/>
          <p:cNvSpPr/>
          <p:nvPr>
            <p:ph type="body" idx="1"/>
          </p:nvPr>
        </p:nvSpPr>
        <p:spPr>
          <a:prstGeom prst="rect">
            <a:avLst/>
          </a:prstGeom>
        </p:spPr>
        <p:txBody>
          <a:bodyPr/>
          <a:lstStyle>
            <a:lvl1pPr>
              <a:defRPr>
                <a:latin typeface="メイリオ"/>
                <a:ea typeface="メイリオ"/>
                <a:cs typeface="メイリオ"/>
                <a:sym typeface="メイリオ"/>
              </a:defRPr>
            </a:lvl1pPr>
            <a:lvl2pPr>
              <a:defRPr>
                <a:latin typeface="メイリオ"/>
                <a:ea typeface="メイリオ"/>
                <a:cs typeface="メイリオ"/>
                <a:sym typeface="メイリオ"/>
              </a:defRPr>
            </a:lvl2pPr>
            <a:lvl3pPr>
              <a:defRPr>
                <a:latin typeface="メイリオ"/>
                <a:ea typeface="メイリオ"/>
                <a:cs typeface="メイリオ"/>
                <a:sym typeface="メイリオ"/>
              </a:defRPr>
            </a:lvl3pPr>
            <a:lvl4pPr>
              <a:defRPr>
                <a:latin typeface="メイリオ"/>
                <a:ea typeface="メイリオ"/>
                <a:cs typeface="メイリオ"/>
                <a:sym typeface="メイリオ"/>
              </a:defRPr>
            </a:lvl4pPr>
            <a:lvl5pPr>
              <a:defRPr>
                <a:latin typeface="メイリオ"/>
                <a:ea typeface="メイリオ"/>
                <a:cs typeface="メイリオ"/>
                <a:sym typeface="メイリオ"/>
              </a:defRPr>
            </a:lvl5pPr>
          </a:lstStyle>
          <a:p>
            <a:pPr/>
            <a:r>
              <a:t>本文レベル1</a:t>
            </a:r>
          </a:p>
          <a:p>
            <a:pPr lvl="1"/>
            <a:r>
              <a:t>本文レベル2</a:t>
            </a:r>
          </a:p>
          <a:p>
            <a:pPr lvl="2"/>
            <a:r>
              <a:t>本文レベル3</a:t>
            </a:r>
          </a:p>
          <a:p>
            <a:pPr lvl="3"/>
            <a:r>
              <a:t>本文レベル4</a:t>
            </a:r>
          </a:p>
          <a:p>
            <a:pPr lvl="4"/>
            <a:r>
              <a:t>本文レベル 5</a:t>
            </a:r>
          </a:p>
        </p:txBody>
      </p:sp>
      <p:sp>
        <p:nvSpPr>
          <p:cNvPr id="139" name="Shape 13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タイトルとコンテンツ">
    <p:spTree>
      <p:nvGrpSpPr>
        <p:cNvPr id="1" name=""/>
        <p:cNvGrpSpPr/>
        <p:nvPr/>
      </p:nvGrpSpPr>
      <p:grpSpPr>
        <a:xfrm>
          <a:off x="0" y="0"/>
          <a:ext cx="0" cy="0"/>
          <a:chOff x="0" y="0"/>
          <a:chExt cx="0" cy="0"/>
        </a:xfrm>
      </p:grpSpPr>
      <p:sp>
        <p:nvSpPr>
          <p:cNvPr id="20" name="Shape 20"/>
          <p:cNvSpPr/>
          <p:nvPr>
            <p:ph type="title"/>
          </p:nvPr>
        </p:nvSpPr>
        <p:spPr>
          <a:prstGeom prst="rect">
            <a:avLst/>
          </a:prstGeom>
        </p:spPr>
        <p:txBody>
          <a:bodyPr/>
          <a:lstStyle/>
          <a:p>
            <a:pPr/>
            <a:r>
              <a:t>マスター タイトルの書式設定</a:t>
            </a:r>
          </a:p>
        </p:txBody>
      </p:sp>
      <p:sp>
        <p:nvSpPr>
          <p:cNvPr id="21" name="Shape 21"/>
          <p:cNvSpPr/>
          <p:nvPr>
            <p:ph type="body" idx="1"/>
          </p:nvPr>
        </p:nvSpPr>
        <p:spPr>
          <a:prstGeom prst="rect">
            <a:avLst/>
          </a:prstGeom>
        </p:spPr>
        <p:txBody>
          <a:bodyPr/>
          <a:lstStyle/>
          <a:p>
            <a:pPr/>
            <a:r>
              <a:t>マスター テキストの書式設定</a:t>
            </a:r>
          </a:p>
          <a:p>
            <a:pPr lvl="1"/>
            <a:r>
              <a:t>第 2 レベル</a:t>
            </a:r>
          </a:p>
          <a:p>
            <a:pPr lvl="2"/>
            <a:r>
              <a:t>第 3 レベル</a:t>
            </a:r>
          </a:p>
          <a:p>
            <a:pPr lvl="3"/>
            <a:r>
              <a:t>第 4 レベル</a:t>
            </a:r>
          </a:p>
          <a:p>
            <a:pPr lvl="4"/>
            <a:r>
              <a:t>第 5 レベル</a:t>
            </a:r>
          </a:p>
        </p:txBody>
      </p:sp>
      <p:sp>
        <p:nvSpPr>
          <p:cNvPr id="22" name="Shape 2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セクション見出し">
    <p:spTree>
      <p:nvGrpSpPr>
        <p:cNvPr id="1" name=""/>
        <p:cNvGrpSpPr/>
        <p:nvPr/>
      </p:nvGrpSpPr>
      <p:grpSpPr>
        <a:xfrm>
          <a:off x="0" y="0"/>
          <a:ext cx="0" cy="0"/>
          <a:chOff x="0" y="0"/>
          <a:chExt cx="0" cy="0"/>
        </a:xfrm>
      </p:grpSpPr>
      <p:sp>
        <p:nvSpPr>
          <p:cNvPr id="29" name="Shape 29"/>
          <p:cNvSpPr/>
          <p:nvPr>
            <p:ph type="title"/>
          </p:nvPr>
        </p:nvSpPr>
        <p:spPr>
          <a:xfrm>
            <a:off x="722312" y="4406900"/>
            <a:ext cx="7772401" cy="1362075"/>
          </a:xfrm>
          <a:prstGeom prst="rect">
            <a:avLst/>
          </a:prstGeom>
        </p:spPr>
        <p:txBody>
          <a:bodyPr anchor="t"/>
          <a:lstStyle>
            <a:lvl1pPr algn="l">
              <a:defRPr b="1" cap="all" sz="4000"/>
            </a:lvl1pPr>
          </a:lstStyle>
          <a:p>
            <a:pPr/>
            <a:r>
              <a:t>マスター タイトルの書式設定</a:t>
            </a:r>
          </a:p>
        </p:txBody>
      </p:sp>
      <p:sp>
        <p:nvSpPr>
          <p:cNvPr id="30" name="Shape 30"/>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stStyle>
          <a:p>
            <a:pPr/>
            <a:r>
              <a:t>マスター テキストの書式設定</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2 つのコンテンツ">
    <p:spTree>
      <p:nvGrpSpPr>
        <p:cNvPr id="1" name=""/>
        <p:cNvGrpSpPr/>
        <p:nvPr/>
      </p:nvGrpSpPr>
      <p:grpSpPr>
        <a:xfrm>
          <a:off x="0" y="0"/>
          <a:ext cx="0" cy="0"/>
          <a:chOff x="0" y="0"/>
          <a:chExt cx="0" cy="0"/>
        </a:xfrm>
      </p:grpSpPr>
      <p:sp>
        <p:nvSpPr>
          <p:cNvPr id="38" name="Shape 38"/>
          <p:cNvSpPr/>
          <p:nvPr>
            <p:ph type="title"/>
          </p:nvPr>
        </p:nvSpPr>
        <p:spPr>
          <a:prstGeom prst="rect">
            <a:avLst/>
          </a:prstGeom>
        </p:spPr>
        <p:txBody>
          <a:bodyPr/>
          <a:lstStyle/>
          <a:p>
            <a:pPr/>
            <a:r>
              <a:t>マスター タイトルの書式設定</a:t>
            </a:r>
          </a:p>
        </p:txBody>
      </p:sp>
      <p:sp>
        <p:nvSpPr>
          <p:cNvPr id="39" name="Shape 39"/>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a:r>
              <a:t>マスター テキストの書式設定</a:t>
            </a:r>
          </a:p>
          <a:p>
            <a:pPr lvl="1"/>
            <a:r>
              <a:t>第 2 レベル</a:t>
            </a:r>
          </a:p>
          <a:p>
            <a:pPr lvl="2"/>
            <a:r>
              <a:t>第 3 レベル</a:t>
            </a:r>
          </a:p>
          <a:p>
            <a:pPr lvl="3"/>
            <a:r>
              <a:t>第 4 レベル</a:t>
            </a:r>
          </a:p>
          <a:p>
            <a:pPr lvl="4"/>
            <a:r>
              <a:t>第 5 レベル</a:t>
            </a:r>
          </a:p>
        </p:txBody>
      </p:sp>
      <p:sp>
        <p:nvSpPr>
          <p:cNvPr id="40" name="Shape 4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比較">
    <p:spTree>
      <p:nvGrpSpPr>
        <p:cNvPr id="1" name=""/>
        <p:cNvGrpSpPr/>
        <p:nvPr/>
      </p:nvGrpSpPr>
      <p:grpSpPr>
        <a:xfrm>
          <a:off x="0" y="0"/>
          <a:ext cx="0" cy="0"/>
          <a:chOff x="0" y="0"/>
          <a:chExt cx="0" cy="0"/>
        </a:xfrm>
      </p:grpSpPr>
      <p:sp>
        <p:nvSpPr>
          <p:cNvPr id="47" name="Shape 47"/>
          <p:cNvSpPr/>
          <p:nvPr>
            <p:ph type="title"/>
          </p:nvPr>
        </p:nvSpPr>
        <p:spPr>
          <a:prstGeom prst="rect">
            <a:avLst/>
          </a:prstGeom>
        </p:spPr>
        <p:txBody>
          <a:bodyPr/>
          <a:lstStyle/>
          <a:p>
            <a:pPr/>
            <a:r>
              <a:t>マスター タイトルの書式設定</a:t>
            </a:r>
          </a:p>
        </p:txBody>
      </p:sp>
      <p:sp>
        <p:nvSpPr>
          <p:cNvPr id="48" name="Shape 48"/>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b="1" sz="2400"/>
            </a:lvl1pPr>
          </a:lstStyle>
          <a:p>
            <a:pPr/>
            <a:r>
              <a:t>マスター テキストの書式設定</a:t>
            </a:r>
          </a:p>
        </p:txBody>
      </p:sp>
      <p:sp>
        <p:nvSpPr>
          <p:cNvPr id="49" name="Shape 49"/>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b="1" sz="2400"/>
            </a:pPr>
          </a:p>
        </p:txBody>
      </p:sp>
      <p:sp>
        <p:nvSpPr>
          <p:cNvPr id="50" name="Shape 5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57" name="Shape 57"/>
          <p:cNvSpPr/>
          <p:nvPr>
            <p:ph type="title"/>
          </p:nvPr>
        </p:nvSpPr>
        <p:spPr>
          <a:prstGeom prst="rect">
            <a:avLst/>
          </a:prstGeom>
        </p:spPr>
        <p:txBody>
          <a:bodyPr/>
          <a:lstStyle/>
          <a:p>
            <a:pPr/>
            <a:r>
              <a:t>マスター タイトルの書式設定</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白紙">
    <p:spTree>
      <p:nvGrpSpPr>
        <p:cNvPr id="1" name=""/>
        <p:cNvGrpSpPr/>
        <p:nvPr/>
      </p:nvGrpSpPr>
      <p:grpSpPr>
        <a:xfrm>
          <a:off x="0" y="0"/>
          <a:ext cx="0" cy="0"/>
          <a:chOff x="0" y="0"/>
          <a:chExt cx="0" cy="0"/>
        </a:xfrm>
      </p:grpSpPr>
      <p:sp>
        <p:nvSpPr>
          <p:cNvPr id="65" name="Shape 6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タイトル付きのコンテンツ">
    <p:spTree>
      <p:nvGrpSpPr>
        <p:cNvPr id="1" name=""/>
        <p:cNvGrpSpPr/>
        <p:nvPr/>
      </p:nvGrpSpPr>
      <p:grpSpPr>
        <a:xfrm>
          <a:off x="0" y="0"/>
          <a:ext cx="0" cy="0"/>
          <a:chOff x="0" y="0"/>
          <a:chExt cx="0" cy="0"/>
        </a:xfrm>
      </p:grpSpPr>
      <p:sp>
        <p:nvSpPr>
          <p:cNvPr id="72" name="Shape 72"/>
          <p:cNvSpPr/>
          <p:nvPr>
            <p:ph type="title"/>
          </p:nvPr>
        </p:nvSpPr>
        <p:spPr>
          <a:xfrm>
            <a:off x="457200" y="273050"/>
            <a:ext cx="3008314" cy="1162050"/>
          </a:xfrm>
          <a:prstGeom prst="rect">
            <a:avLst/>
          </a:prstGeom>
        </p:spPr>
        <p:txBody>
          <a:bodyPr anchor="b"/>
          <a:lstStyle>
            <a:lvl1pPr algn="l">
              <a:defRPr b="1" sz="2000"/>
            </a:lvl1pPr>
          </a:lstStyle>
          <a:p>
            <a:pPr/>
            <a:r>
              <a:t>マスター タイトルの書式設定</a:t>
            </a:r>
          </a:p>
        </p:txBody>
      </p:sp>
      <p:sp>
        <p:nvSpPr>
          <p:cNvPr id="73" name="Shape 73"/>
          <p:cNvSpPr/>
          <p:nvPr>
            <p:ph type="body" idx="1"/>
          </p:nvPr>
        </p:nvSpPr>
        <p:spPr>
          <a:xfrm>
            <a:off x="3575050" y="273050"/>
            <a:ext cx="5111750" cy="5853113"/>
          </a:xfrm>
          <a:prstGeom prst="rect">
            <a:avLst/>
          </a:prstGeom>
        </p:spPr>
        <p:txBody>
          <a:bodyPr/>
          <a:lstStyle/>
          <a:p>
            <a:pPr/>
            <a:r>
              <a:t>マスター テキストの書式設定</a:t>
            </a:r>
          </a:p>
          <a:p>
            <a:pPr lvl="1"/>
            <a:r>
              <a:t>第 2 レベル</a:t>
            </a:r>
          </a:p>
          <a:p>
            <a:pPr lvl="2"/>
            <a:r>
              <a:t>第 3 レベル</a:t>
            </a:r>
          </a:p>
          <a:p>
            <a:pPr lvl="3"/>
            <a:r>
              <a:t>第 4 レベル</a:t>
            </a:r>
          </a:p>
          <a:p>
            <a:pPr lvl="4"/>
            <a:r>
              <a:t>第 5 レベル</a:t>
            </a:r>
          </a:p>
        </p:txBody>
      </p:sp>
      <p:sp>
        <p:nvSpPr>
          <p:cNvPr id="74" name="Shape 74"/>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pPr>
          </a:p>
        </p:txBody>
      </p:sp>
      <p:sp>
        <p:nvSpPr>
          <p:cNvPr id="75" name="Shape 7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タイトル付きの図">
    <p:spTree>
      <p:nvGrpSpPr>
        <p:cNvPr id="1" name=""/>
        <p:cNvGrpSpPr/>
        <p:nvPr/>
      </p:nvGrpSpPr>
      <p:grpSpPr>
        <a:xfrm>
          <a:off x="0" y="0"/>
          <a:ext cx="0" cy="0"/>
          <a:chOff x="0" y="0"/>
          <a:chExt cx="0" cy="0"/>
        </a:xfrm>
      </p:grpSpPr>
      <p:sp>
        <p:nvSpPr>
          <p:cNvPr id="82" name="Shape 82"/>
          <p:cNvSpPr/>
          <p:nvPr>
            <p:ph type="title"/>
          </p:nvPr>
        </p:nvSpPr>
        <p:spPr>
          <a:xfrm>
            <a:off x="1792288" y="4800600"/>
            <a:ext cx="5486401" cy="566738"/>
          </a:xfrm>
          <a:prstGeom prst="rect">
            <a:avLst/>
          </a:prstGeom>
        </p:spPr>
        <p:txBody>
          <a:bodyPr anchor="b"/>
          <a:lstStyle>
            <a:lvl1pPr algn="l">
              <a:defRPr b="1" sz="2000"/>
            </a:lvl1pPr>
          </a:lstStyle>
          <a:p>
            <a:pPr/>
            <a:r>
              <a:t>マスター タイトルの書式設定</a:t>
            </a:r>
          </a:p>
        </p:txBody>
      </p:sp>
      <p:sp>
        <p:nvSpPr>
          <p:cNvPr id="83" name="Shape 83"/>
          <p:cNvSpPr/>
          <p:nvPr>
            <p:ph type="pic" sz="half" idx="13"/>
          </p:nvPr>
        </p:nvSpPr>
        <p:spPr>
          <a:xfrm>
            <a:off x="1792288" y="612775"/>
            <a:ext cx="5486401" cy="4114800"/>
          </a:xfrm>
          <a:prstGeom prst="rect">
            <a:avLst/>
          </a:prstGeom>
        </p:spPr>
        <p:txBody>
          <a:bodyPr lIns="91439" rIns="91439">
            <a:noAutofit/>
          </a:bodyPr>
          <a:lstStyle/>
          <a:p>
            <a:pPr/>
          </a:p>
        </p:txBody>
      </p:sp>
      <p:sp>
        <p:nvSpPr>
          <p:cNvPr id="84" name="Shape 84"/>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stStyle>
          <a:p>
            <a:pPr/>
            <a:r>
              <a:t>マスター テキストの書式設定</a:t>
            </a:r>
          </a:p>
        </p:txBody>
      </p:sp>
      <p:sp>
        <p:nvSpPr>
          <p:cNvPr id="85" name="Shape 8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マスター タイトルの書式設定</a:t>
            </a:r>
          </a:p>
        </p:txBody>
      </p:sp>
      <p:sp>
        <p:nvSpPr>
          <p:cNvPr id="3" name="Shape 3"/>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マスター テキストの書式設定</a:t>
            </a:r>
          </a:p>
          <a:p>
            <a:pPr lvl="1"/>
            <a:r>
              <a:t>第 2 レベル</a:t>
            </a:r>
          </a:p>
          <a:p>
            <a:pPr lvl="2"/>
            <a:r>
              <a:t>第 3 レベル</a:t>
            </a:r>
          </a:p>
          <a:p>
            <a:pPr lvl="3"/>
            <a:r>
              <a:t>第 4 レベル</a:t>
            </a:r>
          </a:p>
          <a:p>
            <a:pPr lvl="4"/>
            <a:r>
              <a:t>第 5 レベル</a:t>
            </a:r>
          </a:p>
        </p:txBody>
      </p:sp>
      <p:sp>
        <p:nvSpPr>
          <p:cNvPr id="4" name="Shape 4"/>
          <p:cNvSpPr/>
          <p:nvPr>
            <p:ph type="sldNum" sz="quarter" idx="2"/>
          </p:nvPr>
        </p:nvSpPr>
        <p:spPr>
          <a:xfrm>
            <a:off x="8428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jpeg"/><Relationship Id="rId4" Type="http://schemas.openxmlformats.org/officeDocument/2006/relationships/image" Target="../media/image10.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gif"/></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jpeg"/><Relationship Id="rId3" Type="http://schemas.openxmlformats.org/officeDocument/2006/relationships/image" Target="../media/image16.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1.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3.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kwasan.kyoto/friday.html" TargetMode="Externa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tif"/></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8" name="image1.png"/>
          <p:cNvPicPr>
            <a:picLocks noChangeAspect="1"/>
          </p:cNvPicPr>
          <p:nvPr/>
        </p:nvPicPr>
        <p:blipFill>
          <a:blip r:embed="rId2">
            <a:extLst/>
          </a:blip>
          <a:stretch>
            <a:fillRect/>
          </a:stretch>
        </p:blipFill>
        <p:spPr>
          <a:xfrm>
            <a:off x="-1216250" y="0"/>
            <a:ext cx="11329225" cy="6858000"/>
          </a:xfrm>
          <a:prstGeom prst="rect">
            <a:avLst/>
          </a:prstGeom>
          <a:ln w="12700">
            <a:miter lim="400000"/>
          </a:ln>
        </p:spPr>
      </p:pic>
      <p:sp>
        <p:nvSpPr>
          <p:cNvPr id="149" name="Shape 149"/>
          <p:cNvSpPr/>
          <p:nvPr>
            <p:ph type="ctrTitle"/>
          </p:nvPr>
        </p:nvSpPr>
        <p:spPr>
          <a:xfrm>
            <a:off x="-21024" y="389693"/>
            <a:ext cx="7772401" cy="1470026"/>
          </a:xfrm>
          <a:prstGeom prst="rect">
            <a:avLst/>
          </a:prstGeom>
        </p:spPr>
        <p:txBody>
          <a:bodyPr/>
          <a:lstStyle>
            <a:lvl1pPr algn="l">
              <a:defRPr sz="3200">
                <a:solidFill>
                  <a:srgbClr val="FFFFFF"/>
                </a:solidFill>
                <a:latin typeface="+mj-lt"/>
                <a:ea typeface="+mj-ea"/>
                <a:cs typeface="+mj-cs"/>
                <a:sym typeface="Helvetica"/>
              </a:defRPr>
            </a:lvl1pPr>
          </a:lstStyle>
          <a:p>
            <a:pPr>
              <a:defRPr>
                <a:latin typeface="+mn-lt"/>
                <a:ea typeface="+mn-ea"/>
                <a:cs typeface="+mn-cs"/>
                <a:sym typeface="Calibri"/>
              </a:defRPr>
            </a:pPr>
            <a:r>
              <a:rPr>
                <a:latin typeface="+mj-lt"/>
                <a:ea typeface="+mj-ea"/>
                <a:cs typeface="+mj-cs"/>
                <a:sym typeface="Helvetica"/>
              </a:rPr>
              <a:t>宇宙と人間</a:t>
            </a:r>
          </a:p>
        </p:txBody>
      </p:sp>
      <p:sp>
        <p:nvSpPr>
          <p:cNvPr id="150" name="Shape 150"/>
          <p:cNvSpPr/>
          <p:nvPr>
            <p:ph type="subTitle" sz="quarter" idx="1"/>
          </p:nvPr>
        </p:nvSpPr>
        <p:spPr>
          <a:xfrm>
            <a:off x="216973" y="4447376"/>
            <a:ext cx="6400801" cy="1752601"/>
          </a:xfrm>
          <a:prstGeom prst="rect">
            <a:avLst/>
          </a:prstGeom>
        </p:spPr>
        <p:txBody>
          <a:bodyPr/>
          <a:lstStyle/>
          <a:p>
            <a:pPr algn="l">
              <a:spcBef>
                <a:spcPts val="400"/>
              </a:spcBef>
              <a:defRPr sz="2000">
                <a:solidFill>
                  <a:srgbClr val="FFFFFF"/>
                </a:solidFill>
              </a:defRPr>
            </a:pPr>
            <a:r>
              <a:rPr>
                <a:latin typeface="+mj-lt"/>
                <a:ea typeface="+mj-ea"/>
                <a:cs typeface="+mj-cs"/>
                <a:sym typeface="Helvetica"/>
              </a:rPr>
              <a:t>磯部洋明（いそべひろあき）</a:t>
            </a:r>
          </a:p>
          <a:p>
            <a:pPr algn="l">
              <a:spcBef>
                <a:spcPts val="400"/>
              </a:spcBef>
              <a:defRPr sz="2000">
                <a:solidFill>
                  <a:srgbClr val="FFFFFF"/>
                </a:solidFill>
              </a:defRPr>
            </a:pPr>
            <a:r>
              <a:rPr>
                <a:latin typeface="+mj-lt"/>
                <a:ea typeface="+mj-ea"/>
                <a:cs typeface="+mj-cs"/>
                <a:sym typeface="Helvetica"/>
              </a:rPr>
              <a:t>京都大学大学院総合生存学館</a:t>
            </a:r>
          </a:p>
        </p:txBody>
      </p:sp>
      <p:sp>
        <p:nvSpPr>
          <p:cNvPr id="151" name="Shape 151"/>
          <p:cNvSpPr/>
          <p:nvPr/>
        </p:nvSpPr>
        <p:spPr>
          <a:xfrm>
            <a:off x="216973" y="6285567"/>
            <a:ext cx="3180518" cy="34058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600">
                <a:solidFill>
                  <a:srgbClr val="FFFFFF"/>
                </a:solidFill>
              </a:defRPr>
            </a:pPr>
            <a:r>
              <a:rPr>
                <a:latin typeface="+mj-lt"/>
                <a:ea typeface="+mj-ea"/>
                <a:cs typeface="+mj-cs"/>
                <a:sym typeface="Helvetica"/>
              </a:rPr>
              <a:t>大阪府高齢者大学　</a:t>
            </a:r>
            <a:r>
              <a:t>2017</a:t>
            </a:r>
            <a:r>
              <a:rPr>
                <a:latin typeface="+mj-lt"/>
                <a:ea typeface="+mj-ea"/>
                <a:cs typeface="+mj-cs"/>
                <a:sym typeface="Helvetica"/>
              </a:rPr>
              <a:t>年</a:t>
            </a:r>
            <a:r>
              <a:rPr>
                <a:latin typeface="+mj-lt"/>
                <a:ea typeface="+mj-ea"/>
                <a:cs typeface="+mj-cs"/>
                <a:sym typeface="Helvetica"/>
              </a:rPr>
              <a:t>6</a:t>
            </a:r>
            <a:r>
              <a:rPr>
                <a:latin typeface="+mj-lt"/>
                <a:ea typeface="+mj-ea"/>
                <a:cs typeface="+mj-cs"/>
                <a:sym typeface="Helvetica"/>
              </a:rPr>
              <a:t>月</a:t>
            </a:r>
            <a:r>
              <a:rPr>
                <a:latin typeface="+mj-lt"/>
                <a:ea typeface="+mj-ea"/>
                <a:cs typeface="+mj-cs"/>
                <a:sym typeface="Helvetica"/>
              </a:rPr>
              <a:t>5</a:t>
            </a:r>
            <a:r>
              <a:rPr>
                <a:latin typeface="+mj-lt"/>
                <a:ea typeface="+mj-ea"/>
                <a:cs typeface="+mj-cs"/>
                <a:sym typeface="Helvetica"/>
              </a:rPr>
              <a:t>日</a:t>
            </a:r>
          </a:p>
        </p:txBody>
      </p:sp>
      <p:sp>
        <p:nvSpPr>
          <p:cNvPr id="152" name="Shape 152"/>
          <p:cNvSpPr/>
          <p:nvPr/>
        </p:nvSpPr>
        <p:spPr>
          <a:xfrm>
            <a:off x="8092803" y="6522340"/>
            <a:ext cx="562333"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lvl1pPr>
          </a:lstStyle>
          <a:p>
            <a:pPr/>
            <a:r>
              <a:t>NASA</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7" name="image24.jpg" descr="mars-moon_m.jpg"/>
          <p:cNvPicPr>
            <a:picLocks noChangeAspect="1"/>
          </p:cNvPicPr>
          <p:nvPr/>
        </p:nvPicPr>
        <p:blipFill>
          <a:blip r:embed="rId2">
            <a:extLst/>
          </a:blip>
          <a:stretch>
            <a:fillRect/>
          </a:stretch>
        </p:blipFill>
        <p:spPr>
          <a:xfrm>
            <a:off x="0" y="0"/>
            <a:ext cx="9124967" cy="6858000"/>
          </a:xfrm>
          <a:prstGeom prst="rect">
            <a:avLst/>
          </a:prstGeom>
          <a:ln w="12700">
            <a:miter lim="400000"/>
          </a:ln>
        </p:spPr>
      </p:pic>
      <p:sp>
        <p:nvSpPr>
          <p:cNvPr id="188" name="Shape 188"/>
          <p:cNvSpPr/>
          <p:nvPr>
            <p:ph type="title"/>
          </p:nvPr>
        </p:nvSpPr>
        <p:spPr>
          <a:xfrm>
            <a:off x="457200" y="130337"/>
            <a:ext cx="8229600" cy="1143001"/>
          </a:xfrm>
          <a:prstGeom prst="rect">
            <a:avLst/>
          </a:prstGeom>
        </p:spPr>
        <p:txBody>
          <a:bodyPr/>
          <a:lstStyle/>
          <a:p>
            <a:pPr algn="l" defTabSz="365760">
              <a:defRPr sz="2000">
                <a:solidFill>
                  <a:srgbClr val="FFFFFF"/>
                </a:solidFill>
              </a:defRPr>
            </a:pPr>
            <a:r>
              <a:rPr>
                <a:latin typeface="+mj-lt"/>
                <a:ea typeface="+mj-ea"/>
                <a:cs typeface="+mj-cs"/>
                <a:sym typeface="Helvetica"/>
              </a:rPr>
              <a:t>『</a:t>
            </a:r>
            <a:r>
              <a:rPr>
                <a:latin typeface="+mj-lt"/>
                <a:ea typeface="+mj-ea"/>
                <a:cs typeface="+mj-cs"/>
                <a:sym typeface="Helvetica"/>
              </a:rPr>
              <a:t>私なんかは、自分の一生については自然が破壊されていくのを悲しんだりしている。けれども人間の一生を考えたらサイボーグでもなんでもいいから、もっと発展してほしいという気持になるね</a:t>
            </a:r>
            <a:r>
              <a:rPr>
                <a:latin typeface="+mj-lt"/>
                <a:ea typeface="+mj-ea"/>
                <a:cs typeface="+mj-cs"/>
                <a:sym typeface="Helvetica"/>
              </a:rPr>
              <a:t>』</a:t>
            </a:r>
            <a:r>
              <a:rPr>
                <a:latin typeface="+mj-lt"/>
                <a:ea typeface="+mj-ea"/>
                <a:cs typeface="+mj-cs"/>
                <a:sym typeface="Helvetica"/>
              </a:rPr>
              <a:t>（今西錦司）</a:t>
            </a:r>
          </a:p>
        </p:txBody>
      </p:sp>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0" name="image25.jpg" descr="hs-2004-27-a-1024_wallpaper.jpg"/>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191" name="Shape 191"/>
          <p:cNvSpPr/>
          <p:nvPr/>
        </p:nvSpPr>
        <p:spPr>
          <a:xfrm>
            <a:off x="457199" y="221732"/>
            <a:ext cx="3517139" cy="320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mj-lt"/>
                <a:ea typeface="+mj-ea"/>
                <a:cs typeface="+mj-cs"/>
                <a:sym typeface="Helvetica"/>
              </a:defRPr>
            </a:lvl1pPr>
          </a:lstStyle>
          <a:p>
            <a:pPr>
              <a:defRPr>
                <a:latin typeface="+mn-lt"/>
                <a:ea typeface="+mn-ea"/>
                <a:cs typeface="+mn-cs"/>
                <a:sym typeface="Calibri"/>
              </a:defRPr>
            </a:pPr>
            <a:r>
              <a:rPr>
                <a:latin typeface="+mj-lt"/>
                <a:ea typeface="+mj-ea"/>
                <a:cs typeface="+mj-cs"/>
                <a:sym typeface="Helvetica"/>
              </a:rPr>
              <a:t>そのずっと先はどうなるのだろう</a:t>
            </a:r>
          </a:p>
        </p:txBody>
      </p:sp>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3" name="image26.jpg" descr="temperature.jpg"/>
          <p:cNvPicPr>
            <a:picLocks noChangeAspect="1"/>
          </p:cNvPicPr>
          <p:nvPr/>
        </p:nvPicPr>
        <p:blipFill>
          <a:blip r:embed="rId3">
            <a:extLst/>
          </a:blip>
          <a:stretch>
            <a:fillRect/>
          </a:stretch>
        </p:blipFill>
        <p:spPr>
          <a:xfrm>
            <a:off x="125879" y="1083600"/>
            <a:ext cx="9030531" cy="2395131"/>
          </a:xfrm>
          <a:prstGeom prst="rect">
            <a:avLst/>
          </a:prstGeom>
          <a:ln w="12700">
            <a:miter lim="400000"/>
          </a:ln>
        </p:spPr>
      </p:pic>
      <p:sp>
        <p:nvSpPr>
          <p:cNvPr id="194" name="Shape 194"/>
          <p:cNvSpPr/>
          <p:nvPr>
            <p:ph type="title"/>
          </p:nvPr>
        </p:nvSpPr>
        <p:spPr>
          <a:xfrm>
            <a:off x="499064" y="174888"/>
            <a:ext cx="8229601" cy="1143001"/>
          </a:xfrm>
          <a:prstGeom prst="rect">
            <a:avLst/>
          </a:prstGeom>
        </p:spPr>
        <p:txBody>
          <a:bodyPr/>
          <a:lstStyle>
            <a:lvl1pPr>
              <a:defRPr sz="3600">
                <a:latin typeface="ヒラギノ丸ゴ Pro"/>
                <a:ea typeface="ヒラギノ丸ゴ Pro"/>
                <a:cs typeface="ヒラギノ丸ゴ Pro"/>
                <a:sym typeface="ヒラギノ丸ゴ Pro"/>
              </a:defRPr>
            </a:lvl1pPr>
          </a:lstStyle>
          <a:p>
            <a:pPr/>
            <a:r>
              <a:t>気候変動</a:t>
            </a:r>
          </a:p>
        </p:txBody>
      </p:sp>
      <p:sp>
        <p:nvSpPr>
          <p:cNvPr id="195" name="Shape 195"/>
          <p:cNvSpPr/>
          <p:nvPr/>
        </p:nvSpPr>
        <p:spPr>
          <a:xfrm>
            <a:off x="1671046" y="1273543"/>
            <a:ext cx="367666" cy="354965"/>
          </a:xfrm>
          <a:prstGeom prst="rect">
            <a:avLst/>
          </a:prstGeom>
          <a:solidFill>
            <a:srgbClr val="000000"/>
          </a:solidFill>
          <a:ln>
            <a:solidFill>
              <a:srgbClr val="FFFFFF"/>
            </a:solidFill>
          </a:ln>
          <a:extLst>
            <a:ext uri="{C572A759-6A51-4108-AA02-DFA0A04FC94B}">
              <ma14:wrappingTextBoxFlag xmlns:ma14="http://schemas.microsoft.com/office/mac/drawingml/2011/main" val="1"/>
            </a:ext>
          </a:extLst>
        </p:spPr>
        <p:txBody>
          <a:bodyPr wrap="none" lIns="45719" rIns="45719">
            <a:spAutoFit/>
          </a:bodyPr>
          <a:lstStyle>
            <a:lvl1pPr>
              <a:defRPr sz="2000">
                <a:solidFill>
                  <a:srgbClr val="0000FF"/>
                </a:solidFill>
                <a:latin typeface="+mj-lt"/>
                <a:ea typeface="+mj-ea"/>
                <a:cs typeface="+mj-cs"/>
                <a:sym typeface="Helvetica"/>
              </a:defRPr>
            </a:lvl1pPr>
          </a:lstStyle>
          <a:p>
            <a:pPr>
              <a:defRPr>
                <a:latin typeface="+mn-lt"/>
                <a:ea typeface="+mn-ea"/>
                <a:cs typeface="+mn-cs"/>
                <a:sym typeface="Calibri"/>
              </a:defRPr>
            </a:pPr>
            <a:r>
              <a:rPr>
                <a:latin typeface="+mj-lt"/>
                <a:ea typeface="+mj-ea"/>
                <a:cs typeface="+mj-cs"/>
                <a:sym typeface="Helvetica"/>
              </a:rPr>
              <a:t>寒</a:t>
            </a:r>
          </a:p>
        </p:txBody>
      </p:sp>
      <p:sp>
        <p:nvSpPr>
          <p:cNvPr id="196" name="Shape 196"/>
          <p:cNvSpPr/>
          <p:nvPr/>
        </p:nvSpPr>
        <p:spPr>
          <a:xfrm>
            <a:off x="2548028" y="1069434"/>
            <a:ext cx="367666" cy="354965"/>
          </a:xfrm>
          <a:prstGeom prst="rect">
            <a:avLst/>
          </a:prstGeom>
          <a:solidFill>
            <a:srgbClr val="FFFFFF"/>
          </a:solidFill>
          <a:ln>
            <a:solidFill>
              <a:srgbClr val="FFFFFF"/>
            </a:solidFill>
          </a:ln>
          <a:extLst>
            <a:ext uri="{C572A759-6A51-4108-AA02-DFA0A04FC94B}">
              <ma14:wrappingTextBoxFlag xmlns:ma14="http://schemas.microsoft.com/office/mac/drawingml/2011/main" val="1"/>
            </a:ext>
          </a:extLst>
        </p:spPr>
        <p:txBody>
          <a:bodyPr wrap="none" lIns="45719" rIns="45719">
            <a:spAutoFit/>
          </a:bodyPr>
          <a:lstStyle>
            <a:lvl1pPr>
              <a:defRPr sz="2000">
                <a:solidFill>
                  <a:srgbClr val="FF0000"/>
                </a:solidFill>
                <a:latin typeface="+mj-lt"/>
                <a:ea typeface="+mj-ea"/>
                <a:cs typeface="+mj-cs"/>
                <a:sym typeface="Helvetica"/>
              </a:defRPr>
            </a:lvl1pPr>
          </a:lstStyle>
          <a:p>
            <a:pPr>
              <a:defRPr>
                <a:latin typeface="+mn-lt"/>
                <a:ea typeface="+mn-ea"/>
                <a:cs typeface="+mn-cs"/>
                <a:sym typeface="Calibri"/>
              </a:defRPr>
            </a:pPr>
            <a:r>
              <a:rPr>
                <a:latin typeface="+mj-lt"/>
                <a:ea typeface="+mj-ea"/>
                <a:cs typeface="+mj-cs"/>
                <a:sym typeface="Helvetica"/>
              </a:rPr>
              <a:t>暖</a:t>
            </a:r>
          </a:p>
        </p:txBody>
      </p:sp>
      <p:grpSp>
        <p:nvGrpSpPr>
          <p:cNvPr id="205" name="Group 205"/>
          <p:cNvGrpSpPr/>
          <p:nvPr/>
        </p:nvGrpSpPr>
        <p:grpSpPr>
          <a:xfrm>
            <a:off x="3281369" y="2076832"/>
            <a:ext cx="5862631" cy="4734423"/>
            <a:chOff x="0" y="0"/>
            <a:chExt cx="5862629" cy="4734422"/>
          </a:xfrm>
        </p:grpSpPr>
        <p:pic>
          <p:nvPicPr>
            <p:cNvPr id="197" name="image27.png"/>
            <p:cNvPicPr>
              <a:picLocks noChangeAspect="1"/>
            </p:cNvPicPr>
            <p:nvPr/>
          </p:nvPicPr>
          <p:blipFill>
            <a:blip r:embed="rId4">
              <a:extLst/>
            </a:blip>
            <a:stretch>
              <a:fillRect/>
            </a:stretch>
          </p:blipFill>
          <p:spPr>
            <a:xfrm>
              <a:off x="0" y="1830914"/>
              <a:ext cx="5068017" cy="2611081"/>
            </a:xfrm>
            <a:prstGeom prst="rect">
              <a:avLst/>
            </a:prstGeom>
            <a:ln w="12700" cap="flat">
              <a:noFill/>
              <a:miter lim="400000"/>
            </a:ln>
            <a:effectLst/>
          </p:spPr>
        </p:pic>
        <p:sp>
          <p:nvSpPr>
            <p:cNvPr id="198" name="Shape 198"/>
            <p:cNvSpPr/>
            <p:nvPr/>
          </p:nvSpPr>
          <p:spPr>
            <a:xfrm>
              <a:off x="4838171" y="4414382"/>
              <a:ext cx="383283" cy="320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latin typeface="+mj-lt"/>
                  <a:ea typeface="+mj-ea"/>
                  <a:cs typeface="+mj-cs"/>
                  <a:sym typeface="Helvetica"/>
                </a:defRPr>
              </a:lvl1pPr>
            </a:lstStyle>
            <a:p>
              <a:pPr>
                <a:defRPr>
                  <a:latin typeface="+mn-lt"/>
                  <a:ea typeface="+mn-ea"/>
                  <a:cs typeface="+mn-cs"/>
                  <a:sym typeface="Calibri"/>
                </a:defRPr>
              </a:pPr>
              <a:r>
                <a:rPr>
                  <a:latin typeface="+mj-lt"/>
                  <a:ea typeface="+mj-ea"/>
                  <a:cs typeface="+mj-cs"/>
                  <a:sym typeface="Helvetica"/>
                </a:rPr>
                <a:t>今</a:t>
              </a:r>
            </a:p>
          </p:txBody>
        </p:sp>
        <p:sp>
          <p:nvSpPr>
            <p:cNvPr id="199" name="Shape 199"/>
            <p:cNvSpPr/>
            <p:nvPr/>
          </p:nvSpPr>
          <p:spPr>
            <a:xfrm>
              <a:off x="1016211" y="4340164"/>
              <a:ext cx="1746355"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r>
                <a:t>1000</a:t>
              </a:r>
              <a:r>
                <a:rPr>
                  <a:latin typeface="+mj-lt"/>
                  <a:ea typeface="+mj-ea"/>
                  <a:cs typeface="+mj-cs"/>
                  <a:sym typeface="Helvetica"/>
                </a:rPr>
                <a:t>年前</a:t>
              </a:r>
            </a:p>
          </p:txBody>
        </p:sp>
        <p:sp>
          <p:nvSpPr>
            <p:cNvPr id="200" name="Shape 200"/>
            <p:cNvSpPr/>
            <p:nvPr/>
          </p:nvSpPr>
          <p:spPr>
            <a:xfrm>
              <a:off x="4839414" y="1893921"/>
              <a:ext cx="1023216" cy="2048655"/>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r>
                <a:t>+0.5℃</a:t>
              </a:r>
            </a:p>
            <a:p>
              <a:pPr/>
            </a:p>
            <a:p>
              <a:pPr/>
              <a:r>
                <a:t>±0℃</a:t>
              </a:r>
            </a:p>
            <a:p>
              <a:pPr/>
            </a:p>
            <a:p>
              <a:pPr/>
            </a:p>
            <a:p>
              <a:pPr/>
            </a:p>
            <a:p>
              <a:pPr/>
              <a:r>
                <a:t>-1℃</a:t>
              </a:r>
            </a:p>
          </p:txBody>
        </p:sp>
        <p:sp>
          <p:nvSpPr>
            <p:cNvPr id="201" name="Shape 201"/>
            <p:cNvSpPr/>
            <p:nvPr/>
          </p:nvSpPr>
          <p:spPr>
            <a:xfrm>
              <a:off x="5221453" y="1173488"/>
              <a:ext cx="376895" cy="289607"/>
            </a:xfrm>
            <a:prstGeom prst="rect">
              <a:avLst/>
            </a:prstGeom>
            <a:solidFill>
              <a:srgbClr val="FFFFFF"/>
            </a:solidFill>
            <a:ln w="9525"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p>
          </p:txBody>
        </p:sp>
        <p:sp>
          <p:nvSpPr>
            <p:cNvPr id="202" name="Shape 202"/>
            <p:cNvSpPr/>
            <p:nvPr/>
          </p:nvSpPr>
          <p:spPr>
            <a:xfrm flipH="1">
              <a:off x="434072" y="0"/>
              <a:ext cx="4958087" cy="1830914"/>
            </a:xfrm>
            <a:prstGeom prst="line">
              <a:avLst/>
            </a:prstGeom>
            <a:noFill/>
            <a:ln w="25400" cap="flat">
              <a:solidFill>
                <a:schemeClr val="accent1"/>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sp>
          <p:nvSpPr>
            <p:cNvPr id="203" name="Shape 203"/>
            <p:cNvSpPr/>
            <p:nvPr/>
          </p:nvSpPr>
          <p:spPr>
            <a:xfrm flipH="1">
              <a:off x="4846660" y="0"/>
              <a:ext cx="545499" cy="1830915"/>
            </a:xfrm>
            <a:prstGeom prst="line">
              <a:avLst/>
            </a:prstGeom>
            <a:noFill/>
            <a:ln w="25400" cap="flat">
              <a:solidFill>
                <a:schemeClr val="accent1"/>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sp>
          <p:nvSpPr>
            <p:cNvPr id="204" name="Shape 204"/>
            <p:cNvSpPr/>
            <p:nvPr/>
          </p:nvSpPr>
          <p:spPr>
            <a:xfrm>
              <a:off x="3726289" y="2098473"/>
              <a:ext cx="1074241" cy="6629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solidFill>
                    <a:srgbClr val="FF0000"/>
                  </a:solidFill>
                  <a:latin typeface="+mj-lt"/>
                  <a:ea typeface="+mj-ea"/>
                  <a:cs typeface="+mj-cs"/>
                  <a:sym typeface="Helvetica"/>
                </a:defRPr>
              </a:lvl1pPr>
            </a:lstStyle>
            <a:p>
              <a:pPr>
                <a:defRPr>
                  <a:latin typeface="+mn-lt"/>
                  <a:ea typeface="+mn-ea"/>
                  <a:cs typeface="+mn-cs"/>
                  <a:sym typeface="Calibri"/>
                </a:defRPr>
              </a:pPr>
              <a:r>
                <a:rPr>
                  <a:latin typeface="+mj-lt"/>
                  <a:ea typeface="+mj-ea"/>
                  <a:cs typeface="+mj-cs"/>
                  <a:sym typeface="Helvetica"/>
                </a:rPr>
                <a:t>最近の温暖化</a:t>
              </a:r>
            </a:p>
          </p:txBody>
        </p:sp>
      </p:grpSp>
      <p:sp>
        <p:nvSpPr>
          <p:cNvPr id="206" name="Shape 206"/>
          <p:cNvSpPr/>
          <p:nvPr/>
        </p:nvSpPr>
        <p:spPr>
          <a:xfrm>
            <a:off x="61203" y="3984330"/>
            <a:ext cx="3220167" cy="16281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rPr>
                <a:latin typeface="+mj-lt"/>
                <a:ea typeface="+mj-ea"/>
                <a:cs typeface="+mj-cs"/>
                <a:sym typeface="Helvetica"/>
              </a:rPr>
              <a:t>今の地球氷河期の中で比較的暖かい「間氷期」</a:t>
            </a:r>
          </a:p>
          <a:p>
            <a:pPr/>
          </a:p>
          <a:p>
            <a:pPr/>
            <a:r>
              <a:rPr>
                <a:latin typeface="+mj-lt"/>
                <a:ea typeface="+mj-ea"/>
                <a:cs typeface="+mj-cs"/>
                <a:sym typeface="Helvetica"/>
              </a:rPr>
              <a:t>恐竜がいたころは今よりずっとあたたかかった</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5"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0" name="Shape 210"/>
          <p:cNvSpPr/>
          <p:nvPr>
            <p:ph type="title"/>
          </p:nvPr>
        </p:nvSpPr>
        <p:spPr>
          <a:xfrm>
            <a:off x="457200" y="318941"/>
            <a:ext cx="8229600" cy="1143001"/>
          </a:xfrm>
          <a:prstGeom prst="rect">
            <a:avLst/>
          </a:prstGeom>
        </p:spPr>
        <p:txBody>
          <a:bodyPr/>
          <a:lstStyle>
            <a:lvl1pPr>
              <a:defRPr sz="3200">
                <a:latin typeface="ヒラギノ丸ゴ Pro"/>
                <a:ea typeface="ヒラギノ丸ゴ Pro"/>
                <a:cs typeface="ヒラギノ丸ゴ Pro"/>
                <a:sym typeface="ヒラギノ丸ゴ Pro"/>
              </a:defRPr>
            </a:lvl1pPr>
          </a:lstStyle>
          <a:p>
            <a:pPr/>
            <a:r>
              <a:t>地形の変動</a:t>
            </a:r>
          </a:p>
        </p:txBody>
      </p:sp>
      <p:sp>
        <p:nvSpPr>
          <p:cNvPr id="211" name="Shape 211"/>
          <p:cNvSpPr/>
          <p:nvPr/>
        </p:nvSpPr>
        <p:spPr>
          <a:xfrm>
            <a:off x="654933" y="5687624"/>
            <a:ext cx="8228331" cy="1107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000">
                <a:latin typeface="ヒラギノ丸ゴ Pro"/>
                <a:ea typeface="ヒラギノ丸ゴ Pro"/>
                <a:cs typeface="ヒラギノ丸ゴ Pro"/>
                <a:sym typeface="ヒラギノ丸ゴ Pro"/>
              </a:defRPr>
            </a:pPr>
            <a:r>
              <a:t>2</a:t>
            </a:r>
            <a:r>
              <a:t>億年前、地球の大陸は「パンゲア」というひとつの巨大大陸だった。</a:t>
            </a:r>
          </a:p>
          <a:p>
            <a:pPr>
              <a:defRPr sz="2000">
                <a:latin typeface="ヒラギノ丸ゴ Pro"/>
                <a:ea typeface="ヒラギノ丸ゴ Pro"/>
                <a:cs typeface="ヒラギノ丸ゴ Pro"/>
                <a:sym typeface="ヒラギノ丸ゴ Pro"/>
              </a:defRPr>
            </a:pPr>
          </a:p>
          <a:p>
            <a:pPr>
              <a:defRPr sz="2000">
                <a:latin typeface="ヒラギノ丸ゴ Pro"/>
                <a:ea typeface="ヒラギノ丸ゴ Pro"/>
                <a:cs typeface="ヒラギノ丸ゴ Pro"/>
                <a:sym typeface="ヒラギノ丸ゴ Pro"/>
              </a:defRPr>
            </a:pPr>
            <a:r>
              <a:t>これからも</a:t>
            </a:r>
            <a:r>
              <a:t>2</a:t>
            </a:r>
            <a:r>
              <a:t>億年ごとに、地球の大陸はくっついたりはなれたりする。</a:t>
            </a:r>
          </a:p>
        </p:txBody>
      </p:sp>
      <p:pic>
        <p:nvPicPr>
          <p:cNvPr id="212" name="media1.gif"/>
          <p:cNvPicPr>
            <a:picLocks noChangeAspect="0"/>
          </p:cNvPicPr>
          <p:nvPr/>
        </p:nvPicPr>
        <p:blipFill>
          <a:blip r:embed="rId3">
            <a:extLst/>
          </a:blip>
          <a:stretch>
            <a:fillRect/>
          </a:stretch>
        </p:blipFill>
        <p:spPr>
          <a:xfrm>
            <a:off x="1524000" y="1142999"/>
            <a:ext cx="5746044" cy="4309534"/>
          </a:xfrm>
          <a:prstGeom prst="rect">
            <a:avLst/>
          </a:prstGeom>
          <a:ln w="12700">
            <a:miter lim="400000"/>
          </a:ln>
        </p:spPr>
      </p:pic>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6" name="Shape 216"/>
          <p:cNvSpPr/>
          <p:nvPr>
            <p:ph type="title"/>
          </p:nvPr>
        </p:nvSpPr>
        <p:spPr>
          <a:xfrm>
            <a:off x="286518" y="266700"/>
            <a:ext cx="8229601" cy="1143000"/>
          </a:xfrm>
          <a:prstGeom prst="rect">
            <a:avLst/>
          </a:prstGeom>
        </p:spPr>
        <p:txBody>
          <a:bodyPr/>
          <a:lstStyle>
            <a:lvl1pPr>
              <a:defRPr sz="3200">
                <a:latin typeface="+mj-lt"/>
                <a:ea typeface="+mj-ea"/>
                <a:cs typeface="+mj-cs"/>
                <a:sym typeface="Helvetica"/>
              </a:defRPr>
            </a:lvl1pPr>
          </a:lstStyle>
          <a:p>
            <a:pPr>
              <a:defRPr>
                <a:latin typeface="+mn-lt"/>
                <a:ea typeface="+mn-ea"/>
                <a:cs typeface="+mn-cs"/>
                <a:sym typeface="Calibri"/>
              </a:defRPr>
            </a:pPr>
            <a:r>
              <a:rPr>
                <a:latin typeface="+mj-lt"/>
                <a:ea typeface="+mj-ea"/>
                <a:cs typeface="+mj-cs"/>
                <a:sym typeface="Helvetica"/>
              </a:rPr>
              <a:t>星も動いている</a:t>
            </a:r>
          </a:p>
        </p:txBody>
      </p:sp>
      <p:pic>
        <p:nvPicPr>
          <p:cNvPr id="217" name="image29.png"/>
          <p:cNvPicPr>
            <a:picLocks noChangeAspect="1"/>
          </p:cNvPicPr>
          <p:nvPr/>
        </p:nvPicPr>
        <p:blipFill>
          <a:blip r:embed="rId2">
            <a:extLst/>
          </a:blip>
          <a:stretch>
            <a:fillRect/>
          </a:stretch>
        </p:blipFill>
        <p:spPr>
          <a:xfrm>
            <a:off x="890278" y="2330269"/>
            <a:ext cx="3106000" cy="2053413"/>
          </a:xfrm>
          <a:prstGeom prst="rect">
            <a:avLst/>
          </a:prstGeom>
          <a:ln w="12700">
            <a:miter lim="400000"/>
          </a:ln>
        </p:spPr>
      </p:pic>
      <p:pic>
        <p:nvPicPr>
          <p:cNvPr id="218" name="image30.png"/>
          <p:cNvPicPr>
            <a:picLocks noChangeAspect="1"/>
          </p:cNvPicPr>
          <p:nvPr/>
        </p:nvPicPr>
        <p:blipFill>
          <a:blip r:embed="rId3">
            <a:extLst/>
          </a:blip>
          <a:stretch>
            <a:fillRect/>
          </a:stretch>
        </p:blipFill>
        <p:spPr>
          <a:xfrm>
            <a:off x="5107483" y="2303571"/>
            <a:ext cx="3219348" cy="2152260"/>
          </a:xfrm>
          <a:prstGeom prst="rect">
            <a:avLst/>
          </a:prstGeom>
          <a:ln w="12700">
            <a:miter lim="400000"/>
          </a:ln>
        </p:spPr>
      </p:pic>
      <p:sp>
        <p:nvSpPr>
          <p:cNvPr id="219" name="Shape 219"/>
          <p:cNvSpPr/>
          <p:nvPr/>
        </p:nvSpPr>
        <p:spPr>
          <a:xfrm>
            <a:off x="4892559" y="6211668"/>
            <a:ext cx="3284102" cy="637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600"/>
            </a:pPr>
            <a:r>
              <a:rPr>
                <a:latin typeface="+mj-lt"/>
                <a:ea typeface="+mj-ea"/>
                <a:cs typeface="+mj-cs"/>
                <a:sym typeface="Helvetica"/>
              </a:rPr>
              <a:t>京都情報大学院大学・作花一志</a:t>
            </a:r>
          </a:p>
          <a:p>
            <a:pPr>
              <a:defRPr sz="1600"/>
            </a:pPr>
            <a:r>
              <a:t>http://www.kcg.ac.jp/acm/a1014.html</a:t>
            </a:r>
          </a:p>
        </p:txBody>
      </p:sp>
      <p:sp>
        <p:nvSpPr>
          <p:cNvPr id="220" name="Shape 220"/>
          <p:cNvSpPr/>
          <p:nvPr/>
        </p:nvSpPr>
        <p:spPr>
          <a:xfrm>
            <a:off x="890278" y="1893828"/>
            <a:ext cx="1475741" cy="3200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mj-lt"/>
                <a:ea typeface="+mj-ea"/>
                <a:cs typeface="+mj-cs"/>
                <a:sym typeface="Helvetica"/>
              </a:defRPr>
            </a:lvl1pPr>
          </a:lstStyle>
          <a:p>
            <a:pPr>
              <a:defRPr>
                <a:latin typeface="+mn-lt"/>
                <a:ea typeface="+mn-ea"/>
                <a:cs typeface="+mn-cs"/>
                <a:sym typeface="Calibri"/>
              </a:defRPr>
            </a:pPr>
            <a:r>
              <a:rPr>
                <a:latin typeface="+mj-lt"/>
                <a:ea typeface="+mj-ea"/>
                <a:cs typeface="+mj-cs"/>
                <a:sym typeface="Helvetica"/>
              </a:rPr>
              <a:t>今の北斗七星</a:t>
            </a:r>
          </a:p>
        </p:txBody>
      </p:sp>
      <p:sp>
        <p:nvSpPr>
          <p:cNvPr id="221" name="Shape 221"/>
          <p:cNvSpPr/>
          <p:nvPr/>
        </p:nvSpPr>
        <p:spPr>
          <a:xfrm>
            <a:off x="5747265" y="1934238"/>
            <a:ext cx="2048803"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5</a:t>
            </a:r>
            <a:r>
              <a:rPr>
                <a:latin typeface="+mj-lt"/>
                <a:ea typeface="+mj-ea"/>
                <a:cs typeface="+mj-cs"/>
                <a:sym typeface="Helvetica"/>
              </a:rPr>
              <a:t>万年後の北斗七星</a:t>
            </a:r>
          </a:p>
        </p:txBody>
      </p:sp>
      <p:sp>
        <p:nvSpPr>
          <p:cNvPr id="222" name="Shape 222"/>
          <p:cNvSpPr/>
          <p:nvPr/>
        </p:nvSpPr>
        <p:spPr>
          <a:xfrm>
            <a:off x="286517" y="5140112"/>
            <a:ext cx="8374883" cy="726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000"/>
            </a:pPr>
            <a:r>
              <a:rPr>
                <a:latin typeface="+mj-lt"/>
                <a:ea typeface="+mj-ea"/>
                <a:cs typeface="+mj-cs"/>
                <a:sym typeface="Helvetica"/>
              </a:rPr>
              <a:t>ベガ（織女星）とアルタイル（彦星）の間の距離は、今１５．３光年。</a:t>
            </a:r>
          </a:p>
          <a:p>
            <a:pPr>
              <a:defRPr sz="2000"/>
            </a:pPr>
            <a:r>
              <a:rPr>
                <a:latin typeface="+mj-lt"/>
                <a:ea typeface="+mj-ea"/>
                <a:cs typeface="+mj-cs"/>
                <a:sym typeface="Helvetica"/>
              </a:rPr>
              <a:t>７万年後に１５．０光年まで近づき、その後はずーっとにはなれてゆく。</a:t>
            </a:r>
          </a:p>
        </p:txBody>
      </p:sp>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Shape 224"/>
          <p:cNvSpPr/>
          <p:nvPr>
            <p:ph type="title"/>
          </p:nvPr>
        </p:nvSpPr>
        <p:spPr>
          <a:prstGeom prst="rect">
            <a:avLst/>
          </a:prstGeom>
        </p:spPr>
        <p:txBody>
          <a:bodyPr/>
          <a:lstStyle/>
          <a:p>
            <a:pPr/>
          </a:p>
        </p:txBody>
      </p:sp>
      <p:pic>
        <p:nvPicPr>
          <p:cNvPr id="225" name="image31.png" descr="スナップショット 2010-07-23 17-37-53.tiff"/>
          <p:cNvPicPr>
            <a:picLocks noChangeAspect="1"/>
          </p:cNvPicPr>
          <p:nvPr/>
        </p:nvPicPr>
        <p:blipFill>
          <a:blip r:embed="rId2">
            <a:extLst/>
          </a:blip>
          <a:stretch>
            <a:fillRect/>
          </a:stretch>
        </p:blipFill>
        <p:spPr>
          <a:xfrm>
            <a:off x="12700" y="0"/>
            <a:ext cx="9814530" cy="6894802"/>
          </a:xfrm>
          <a:prstGeom prst="rect">
            <a:avLst/>
          </a:prstGeom>
          <a:ln w="12700">
            <a:miter lim="400000"/>
          </a:ln>
        </p:spPr>
      </p:pic>
      <p:sp>
        <p:nvSpPr>
          <p:cNvPr id="226" name="Shape 226"/>
          <p:cNvSpPr/>
          <p:nvPr/>
        </p:nvSpPr>
        <p:spPr>
          <a:xfrm>
            <a:off x="457199" y="274732"/>
            <a:ext cx="3355341" cy="49784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a:solidFill>
                  <a:srgbClr val="FFFFFF"/>
                </a:solidFill>
                <a:latin typeface="ヒラギノ丸ゴ Pro"/>
                <a:ea typeface="ヒラギノ丸ゴ Pro"/>
                <a:cs typeface="ヒラギノ丸ゴ Pro"/>
                <a:sym typeface="ヒラギノ丸ゴ Pro"/>
              </a:defRPr>
            </a:lvl1pPr>
          </a:lstStyle>
          <a:p>
            <a:pPr/>
            <a:r>
              <a:t>隣りの銀河の影響</a:t>
            </a:r>
          </a:p>
        </p:txBody>
      </p:sp>
      <p:sp>
        <p:nvSpPr>
          <p:cNvPr id="227" name="Shape 227"/>
          <p:cNvSpPr/>
          <p:nvPr/>
        </p:nvSpPr>
        <p:spPr>
          <a:xfrm>
            <a:off x="1151765" y="5656229"/>
            <a:ext cx="7647941" cy="105664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a:defRPr>
                <a:solidFill>
                  <a:srgbClr val="FFFFFF"/>
                </a:solidFill>
              </a:defRPr>
            </a:pPr>
            <a:r>
              <a:rPr>
                <a:latin typeface="+mj-lt"/>
                <a:ea typeface="+mj-ea"/>
                <a:cs typeface="+mj-cs"/>
                <a:sym typeface="Helvetica"/>
              </a:rPr>
              <a:t>銀河系のおとなりにある大マゼラン雲と小マゼラン雲は、</a:t>
            </a:r>
          </a:p>
          <a:p>
            <a:pPr>
              <a:defRPr>
                <a:solidFill>
                  <a:srgbClr val="FFFFFF"/>
                </a:solidFill>
              </a:defRPr>
            </a:pPr>
            <a:r>
              <a:t>20</a:t>
            </a:r>
            <a:r>
              <a:rPr>
                <a:latin typeface="+mj-lt"/>
                <a:ea typeface="+mj-ea"/>
                <a:cs typeface="+mj-cs"/>
                <a:sym typeface="Helvetica"/>
              </a:rPr>
              <a:t>億年に一回銀河系に近づく。</a:t>
            </a:r>
          </a:p>
          <a:p>
            <a:pPr>
              <a:defRPr>
                <a:solidFill>
                  <a:srgbClr val="FFFFFF"/>
                </a:solidFill>
              </a:defRPr>
            </a:pPr>
            <a:r>
              <a:rPr>
                <a:latin typeface="+mj-lt"/>
                <a:ea typeface="+mj-ea"/>
                <a:cs typeface="+mj-cs"/>
                <a:sym typeface="Helvetica"/>
              </a:rPr>
              <a:t>そのとき、銀河系では星がたくさん生まれたり、隕石が多くなったりする</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7"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9" name="Shape 229"/>
          <p:cNvSpPr/>
          <p:nvPr>
            <p:ph type="title"/>
          </p:nvPr>
        </p:nvSpPr>
        <p:spPr>
          <a:xfrm>
            <a:off x="457200" y="2551926"/>
            <a:ext cx="8229600" cy="1143001"/>
          </a:xfrm>
          <a:prstGeom prst="rect">
            <a:avLst/>
          </a:prstGeom>
        </p:spPr>
        <p:txBody>
          <a:bodyPr/>
          <a:lstStyle/>
          <a:p>
            <a:pPr>
              <a:defRPr sz="3200">
                <a:latin typeface="ヒラギノ丸ゴ Pro"/>
                <a:ea typeface="ヒラギノ丸ゴ Pro"/>
                <a:cs typeface="ヒラギノ丸ゴ Pro"/>
                <a:sym typeface="ヒラギノ丸ゴ Pro"/>
              </a:defRPr>
            </a:pPr>
            <a:r>
              <a:t>37</a:t>
            </a:r>
            <a:r>
              <a:t>億五千万年後に天の川を見上げたら</a:t>
            </a:r>
          </a:p>
        </p:txBody>
      </p:sp>
      <p:pic>
        <p:nvPicPr>
          <p:cNvPr id="230" name="image32.jpg" descr="654242main_p1220b3k.jpg"/>
          <p:cNvPicPr>
            <a:picLocks noChangeAspect="1"/>
          </p:cNvPicPr>
          <p:nvPr/>
        </p:nvPicPr>
        <p:blipFill>
          <a:blip r:embed="rId2">
            <a:extLst/>
          </a:blip>
          <a:stretch>
            <a:fillRect/>
          </a:stretch>
        </p:blipFill>
        <p:spPr>
          <a:xfrm>
            <a:off x="-1448336" y="-99909"/>
            <a:ext cx="12327423" cy="6934177"/>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0"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2" name="Shape 232"/>
          <p:cNvSpPr/>
          <p:nvPr>
            <p:ph type="title"/>
          </p:nvPr>
        </p:nvSpPr>
        <p:spPr>
          <a:xfrm>
            <a:off x="457200" y="213428"/>
            <a:ext cx="8229600" cy="1143001"/>
          </a:xfrm>
          <a:prstGeom prst="rect">
            <a:avLst/>
          </a:prstGeom>
        </p:spPr>
        <p:txBody>
          <a:bodyPr/>
          <a:lstStyle>
            <a:lvl1pPr>
              <a:defRPr sz="3600">
                <a:latin typeface="ヒラギノ丸ゴ Pro"/>
                <a:ea typeface="ヒラギノ丸ゴ Pro"/>
                <a:cs typeface="ヒラギノ丸ゴ Pro"/>
                <a:sym typeface="ヒラギノ丸ゴ Pro"/>
              </a:defRPr>
            </a:lvl1pPr>
          </a:lstStyle>
          <a:p>
            <a:pPr/>
            <a:r>
              <a:t>太陽系の終わり</a:t>
            </a:r>
          </a:p>
        </p:txBody>
      </p:sp>
      <p:pic>
        <p:nvPicPr>
          <p:cNvPr id="233" name="image33.png"/>
          <p:cNvPicPr>
            <a:picLocks noChangeAspect="1"/>
          </p:cNvPicPr>
          <p:nvPr/>
        </p:nvPicPr>
        <p:blipFill>
          <a:blip r:embed="rId2">
            <a:extLst/>
          </a:blip>
          <a:stretch>
            <a:fillRect/>
          </a:stretch>
        </p:blipFill>
        <p:spPr>
          <a:xfrm>
            <a:off x="3914142" y="1026841"/>
            <a:ext cx="4557634" cy="5747417"/>
          </a:xfrm>
          <a:prstGeom prst="rect">
            <a:avLst/>
          </a:prstGeom>
          <a:ln w="12700">
            <a:miter lim="400000"/>
          </a:ln>
        </p:spPr>
      </p:pic>
      <p:sp>
        <p:nvSpPr>
          <p:cNvPr id="234" name="Shape 234"/>
          <p:cNvSpPr/>
          <p:nvPr/>
        </p:nvSpPr>
        <p:spPr>
          <a:xfrm>
            <a:off x="5777362" y="1256106"/>
            <a:ext cx="1617499"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a:solidFill>
                  <a:srgbClr val="CCFFCC"/>
                </a:solidFill>
              </a:defRPr>
            </a:pPr>
            <a:r>
              <a:rPr>
                <a:latin typeface="+mj-lt"/>
                <a:ea typeface="+mj-ea"/>
                <a:cs typeface="+mj-cs"/>
                <a:sym typeface="Helvetica"/>
              </a:rPr>
              <a:t>誕生</a:t>
            </a:r>
            <a:r>
              <a:t>(45</a:t>
            </a:r>
            <a:r>
              <a:rPr>
                <a:latin typeface="+mj-lt"/>
                <a:ea typeface="+mj-ea"/>
                <a:cs typeface="+mj-cs"/>
                <a:sym typeface="Helvetica"/>
              </a:rPr>
              <a:t>億年前</a:t>
            </a:r>
            <a:r>
              <a:t>)</a:t>
            </a:r>
          </a:p>
        </p:txBody>
      </p:sp>
      <p:sp>
        <p:nvSpPr>
          <p:cNvPr id="235" name="Shape 235"/>
          <p:cNvSpPr/>
          <p:nvPr/>
        </p:nvSpPr>
        <p:spPr>
          <a:xfrm>
            <a:off x="4162242" y="3935808"/>
            <a:ext cx="561341" cy="320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CCFFCC"/>
                </a:solidFill>
                <a:latin typeface="+mj-lt"/>
                <a:ea typeface="+mj-ea"/>
                <a:cs typeface="+mj-cs"/>
                <a:sym typeface="Helvetica"/>
              </a:defRPr>
            </a:lvl1pPr>
          </a:lstStyle>
          <a:p>
            <a:pPr>
              <a:defRPr>
                <a:latin typeface="+mn-lt"/>
                <a:ea typeface="+mn-ea"/>
                <a:cs typeface="+mn-cs"/>
                <a:sym typeface="Calibri"/>
              </a:defRPr>
            </a:pPr>
            <a:r>
              <a:rPr>
                <a:latin typeface="+mj-lt"/>
                <a:ea typeface="+mj-ea"/>
                <a:cs typeface="+mj-cs"/>
                <a:sym typeface="Helvetica"/>
              </a:rPr>
              <a:t>現在</a:t>
            </a:r>
          </a:p>
        </p:txBody>
      </p:sp>
      <p:sp>
        <p:nvSpPr>
          <p:cNvPr id="236" name="Shape 236"/>
          <p:cNvSpPr/>
          <p:nvPr/>
        </p:nvSpPr>
        <p:spPr>
          <a:xfrm>
            <a:off x="5967224" y="4074252"/>
            <a:ext cx="1021666"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a:solidFill>
                  <a:srgbClr val="CCFFCC"/>
                </a:solidFill>
              </a:defRPr>
            </a:pPr>
            <a:r>
              <a:t>50</a:t>
            </a:r>
            <a:r>
              <a:rPr>
                <a:latin typeface="+mj-lt"/>
                <a:ea typeface="+mj-ea"/>
                <a:cs typeface="+mj-cs"/>
                <a:sym typeface="Helvetica"/>
              </a:rPr>
              <a:t>億年後</a:t>
            </a:r>
          </a:p>
        </p:txBody>
      </p:sp>
      <p:sp>
        <p:nvSpPr>
          <p:cNvPr id="237" name="Shape 237"/>
          <p:cNvSpPr/>
          <p:nvPr/>
        </p:nvSpPr>
        <p:spPr>
          <a:xfrm>
            <a:off x="457199" y="1625438"/>
            <a:ext cx="3456944" cy="359664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rPr>
                <a:latin typeface="+mj-lt"/>
                <a:ea typeface="+mj-ea"/>
                <a:cs typeface="+mj-cs"/>
                <a:sym typeface="Helvetica"/>
              </a:rPr>
              <a:t>太陽の年齢は</a:t>
            </a:r>
            <a:r>
              <a:t>45</a:t>
            </a:r>
            <a:r>
              <a:rPr>
                <a:latin typeface="+mj-lt"/>
                <a:ea typeface="+mj-ea"/>
                <a:cs typeface="+mj-cs"/>
                <a:sym typeface="Helvetica"/>
              </a:rPr>
              <a:t>億才</a:t>
            </a:r>
          </a:p>
          <a:p>
            <a:pPr/>
          </a:p>
          <a:p>
            <a:pPr/>
            <a:r>
              <a:rPr>
                <a:latin typeface="+mj-lt"/>
                <a:ea typeface="+mj-ea"/>
                <a:cs typeface="+mj-cs"/>
                <a:sym typeface="Helvetica"/>
              </a:rPr>
              <a:t>生まれたときは今よりちょっと暗かった。</a:t>
            </a:r>
          </a:p>
          <a:p>
            <a:pPr/>
          </a:p>
          <a:p>
            <a:pPr/>
            <a:r>
              <a:t>60</a:t>
            </a:r>
            <a:r>
              <a:rPr>
                <a:latin typeface="+mj-lt"/>
                <a:ea typeface="+mj-ea"/>
                <a:cs typeface="+mj-cs"/>
                <a:sym typeface="Helvetica"/>
              </a:rPr>
              <a:t>億年すると今の</a:t>
            </a:r>
            <a:r>
              <a:t>2</a:t>
            </a:r>
            <a:r>
              <a:rPr>
                <a:latin typeface="+mj-lt"/>
                <a:ea typeface="+mj-ea"/>
                <a:cs typeface="+mj-cs"/>
                <a:sym typeface="Helvetica"/>
              </a:rPr>
              <a:t>倍明るくなる</a:t>
            </a:r>
          </a:p>
          <a:p>
            <a:pPr/>
          </a:p>
          <a:p>
            <a:pPr/>
            <a:r>
              <a:rPr>
                <a:latin typeface="+mj-lt"/>
                <a:ea typeface="+mj-ea"/>
                <a:cs typeface="+mj-cs"/>
                <a:sym typeface="Helvetica"/>
              </a:rPr>
              <a:t>その後、急にふくれあがって赤くなる（赤色巨星）</a:t>
            </a:r>
          </a:p>
          <a:p>
            <a:pPr/>
          </a:p>
          <a:p>
            <a:pPr/>
            <a:r>
              <a:rPr>
                <a:latin typeface="+mj-lt"/>
                <a:ea typeface="+mj-ea"/>
                <a:cs typeface="+mj-cs"/>
                <a:sym typeface="Helvetica"/>
              </a:rPr>
              <a:t>この時地球を飲み込む。</a:t>
            </a:r>
          </a:p>
        </p:txBody>
      </p:sp>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9" name="image34.jpeg" descr="hs-2004-46-a-full_jpg.jpg"/>
          <p:cNvPicPr>
            <a:picLocks noChangeAspect="1"/>
          </p:cNvPicPr>
          <p:nvPr/>
        </p:nvPicPr>
        <p:blipFill>
          <a:blip r:embed="rId2">
            <a:extLst/>
          </a:blip>
          <a:stretch>
            <a:fillRect/>
          </a:stretch>
        </p:blipFill>
        <p:spPr>
          <a:xfrm>
            <a:off x="-288121" y="-237067"/>
            <a:ext cx="9710485" cy="12136051"/>
          </a:xfrm>
          <a:prstGeom prst="rect">
            <a:avLst/>
          </a:prstGeom>
          <a:ln w="12700">
            <a:miter lim="400000"/>
          </a:ln>
        </p:spPr>
      </p:pic>
      <p:sp>
        <p:nvSpPr>
          <p:cNvPr id="240" name="Shape 240"/>
          <p:cNvSpPr/>
          <p:nvPr/>
        </p:nvSpPr>
        <p:spPr>
          <a:xfrm>
            <a:off x="1574799" y="711199"/>
            <a:ext cx="1475741" cy="320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mj-lt"/>
                <a:ea typeface="+mj-ea"/>
                <a:cs typeface="+mj-cs"/>
                <a:sym typeface="Helvetica"/>
              </a:defRPr>
            </a:lvl1pPr>
          </a:lstStyle>
          <a:p>
            <a:pPr>
              <a:defRPr>
                <a:latin typeface="+mn-lt"/>
                <a:ea typeface="+mn-ea"/>
                <a:cs typeface="+mn-cs"/>
                <a:sym typeface="Calibri"/>
              </a:defRPr>
            </a:pPr>
            <a:r>
              <a:rPr>
                <a:latin typeface="+mj-lt"/>
                <a:ea typeface="+mj-ea"/>
                <a:cs typeface="+mj-cs"/>
                <a:sym typeface="Helvetica"/>
              </a:rPr>
              <a:t>太陽系の終焉</a:t>
            </a:r>
          </a:p>
        </p:txBody>
      </p:sp>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2" name="image35.png"/>
          <p:cNvPicPr>
            <a:picLocks noChangeAspect="1"/>
          </p:cNvPicPr>
          <p:nvPr/>
        </p:nvPicPr>
        <p:blipFill>
          <a:blip r:embed="rId2">
            <a:extLst/>
          </a:blip>
          <a:stretch>
            <a:fillRect/>
          </a:stretch>
        </p:blipFill>
        <p:spPr>
          <a:xfrm>
            <a:off x="6163978" y="0"/>
            <a:ext cx="2725034" cy="6858000"/>
          </a:xfrm>
          <a:prstGeom prst="rect">
            <a:avLst/>
          </a:prstGeom>
          <a:ln w="12700">
            <a:miter lim="400000"/>
          </a:ln>
        </p:spPr>
      </p:pic>
      <p:sp>
        <p:nvSpPr>
          <p:cNvPr id="243" name="Shape 243"/>
          <p:cNvSpPr/>
          <p:nvPr/>
        </p:nvSpPr>
        <p:spPr>
          <a:xfrm>
            <a:off x="313266" y="2298699"/>
            <a:ext cx="4866641" cy="4152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500"/>
            </a:lvl1pPr>
          </a:lstStyle>
          <a:p>
            <a:pPr/>
            <a:r>
              <a:t>宇宙の遠未来とちょっとした希望</a:t>
            </a:r>
          </a:p>
        </p:txBody>
      </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 name="Shape 154"/>
          <p:cNvSpPr/>
          <p:nvPr>
            <p:ph type="title"/>
          </p:nvPr>
        </p:nvSpPr>
        <p:spPr>
          <a:prstGeom prst="rect">
            <a:avLst/>
          </a:prstGeom>
        </p:spPr>
        <p:txBody>
          <a:bodyPr/>
          <a:lstStyle/>
          <a:p>
            <a:pPr defTabSz="384047">
              <a:defRPr sz="3275"/>
            </a:pPr>
            <a:r>
              <a:rPr>
                <a:latin typeface="+mj-lt"/>
                <a:ea typeface="+mj-ea"/>
                <a:cs typeface="+mj-cs"/>
                <a:sym typeface="Helvetica"/>
              </a:rPr>
              <a:t>宇宙人類学の挑戦</a:t>
            </a:r>
            <a:br>
              <a:rPr>
                <a:latin typeface="+mj-lt"/>
                <a:ea typeface="+mj-ea"/>
                <a:cs typeface="+mj-cs"/>
                <a:sym typeface="Helvetica"/>
              </a:rPr>
            </a:br>
            <a:r>
              <a:rPr sz="2688">
                <a:latin typeface="+mj-lt"/>
                <a:ea typeface="+mj-ea"/>
                <a:cs typeface="+mj-cs"/>
                <a:sym typeface="Helvetica"/>
              </a:rPr>
              <a:t>岡田浩樹・木村大治・大村敬一編　昭和堂</a:t>
            </a:r>
          </a:p>
        </p:txBody>
      </p:sp>
      <p:pic>
        <p:nvPicPr>
          <p:cNvPr id="155" name="image19.png"/>
          <p:cNvPicPr>
            <a:picLocks noChangeAspect="1"/>
          </p:cNvPicPr>
          <p:nvPr/>
        </p:nvPicPr>
        <p:blipFill>
          <a:blip r:embed="rId2">
            <a:extLst/>
          </a:blip>
          <a:stretch>
            <a:fillRect/>
          </a:stretch>
        </p:blipFill>
        <p:spPr>
          <a:xfrm>
            <a:off x="384152" y="1624192"/>
            <a:ext cx="2540001" cy="3721101"/>
          </a:xfrm>
          <a:prstGeom prst="rect">
            <a:avLst/>
          </a:prstGeom>
          <a:ln w="12700">
            <a:miter lim="400000"/>
          </a:ln>
        </p:spPr>
      </p:pic>
      <p:sp>
        <p:nvSpPr>
          <p:cNvPr id="156" name="Shape 156"/>
          <p:cNvSpPr/>
          <p:nvPr/>
        </p:nvSpPr>
        <p:spPr>
          <a:xfrm>
            <a:off x="3223144" y="1760222"/>
            <a:ext cx="5302594" cy="3799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pPr>
            <a:r>
              <a:rPr>
                <a:latin typeface="+mj-lt"/>
                <a:ea typeface="+mj-ea"/>
                <a:cs typeface="+mj-cs"/>
                <a:sym typeface="Helvetica"/>
              </a:rPr>
              <a:t>クオ・ヴァディス・アントロポス？人類よ、いずこへいきたもう？（大村敬一）</a:t>
            </a:r>
          </a:p>
          <a:p>
            <a:pPr marL="285750" indent="-285750">
              <a:buSzPct val="100000"/>
              <a:buFont typeface="Arial"/>
              <a:buChar char="•"/>
            </a:pPr>
            <a:r>
              <a:rPr>
                <a:latin typeface="+mj-lt"/>
                <a:ea typeface="+mj-ea"/>
                <a:cs typeface="+mj-cs"/>
                <a:sym typeface="Helvetica"/>
              </a:rPr>
              <a:t>人類は宇宙をかき乱すのか？（磯部洋明）</a:t>
            </a:r>
          </a:p>
          <a:p>
            <a:pPr marL="285750" indent="-285750">
              <a:buSzPct val="100000"/>
              <a:buFont typeface="Arial"/>
              <a:buChar char="•"/>
            </a:pPr>
            <a:r>
              <a:rPr>
                <a:latin typeface="+mj-lt"/>
                <a:ea typeface="+mj-ea"/>
                <a:cs typeface="+mj-cs"/>
                <a:sym typeface="Helvetica"/>
              </a:rPr>
              <a:t>人類学のフィールドとしての宇宙（岡田浩樹）</a:t>
            </a:r>
          </a:p>
          <a:p>
            <a:pPr marL="285750" indent="-285750">
              <a:buSzPct val="100000"/>
              <a:buFont typeface="Arial"/>
              <a:buChar char="•"/>
            </a:pPr>
            <a:r>
              <a:rPr>
                <a:latin typeface="+mj-lt"/>
                <a:ea typeface="+mj-ea"/>
                <a:cs typeface="+mj-cs"/>
                <a:sym typeface="Helvetica"/>
              </a:rPr>
              <a:t>ファースト・コンタクトの人類学（木村大治）</a:t>
            </a:r>
          </a:p>
          <a:p>
            <a:pPr marL="285750" indent="-285750">
              <a:buSzPct val="100000"/>
              <a:buFont typeface="Arial"/>
              <a:buChar char="•"/>
            </a:pPr>
            <a:r>
              <a:rPr>
                <a:latin typeface="+mj-lt"/>
                <a:ea typeface="+mj-ea"/>
                <a:cs typeface="+mj-cs"/>
                <a:sym typeface="Helvetica"/>
              </a:rPr>
              <a:t>宇宙空間での生は私たちに何を教えるか（佐藤知久）</a:t>
            </a:r>
          </a:p>
          <a:p>
            <a:pPr marL="285750" indent="-285750">
              <a:buSzPct val="100000"/>
              <a:buFont typeface="Arial"/>
              <a:buChar char="•"/>
            </a:pPr>
            <a:r>
              <a:rPr>
                <a:latin typeface="+mj-lt"/>
                <a:ea typeface="+mj-ea"/>
                <a:cs typeface="+mj-cs"/>
                <a:sym typeface="Helvetica"/>
              </a:rPr>
              <a:t>宇宙が開く生物＝社会・文化的多様性への扉（大村敬一）</a:t>
            </a:r>
          </a:p>
          <a:p>
            <a:pPr marL="285750" indent="-285750">
              <a:buSzPct val="100000"/>
              <a:buFont typeface="Arial"/>
              <a:buChar char="•"/>
            </a:pPr>
            <a:r>
              <a:rPr>
                <a:latin typeface="+mj-lt"/>
                <a:ea typeface="+mj-ea"/>
                <a:cs typeface="+mj-cs"/>
                <a:sym typeface="Helvetica"/>
              </a:rPr>
              <a:t>果てしなき果てをめざして（内堀基光）</a:t>
            </a:r>
          </a:p>
        </p:txBody>
      </p:sp>
      <p:sp>
        <p:nvSpPr>
          <p:cNvPr id="157" name="Shape 157"/>
          <p:cNvSpPr/>
          <p:nvPr/>
        </p:nvSpPr>
        <p:spPr>
          <a:xfrm>
            <a:off x="384151" y="5386270"/>
            <a:ext cx="2969455"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2014</a:t>
            </a:r>
            <a:r>
              <a:rPr>
                <a:latin typeface="+mj-lt"/>
                <a:ea typeface="+mj-ea"/>
                <a:cs typeface="+mj-cs"/>
                <a:sym typeface="Helvetica"/>
              </a:rPr>
              <a:t>年</a:t>
            </a:r>
            <a:r>
              <a:t>6</a:t>
            </a:r>
            <a:r>
              <a:rPr>
                <a:latin typeface="+mj-lt"/>
                <a:ea typeface="+mj-ea"/>
                <a:cs typeface="+mj-cs"/>
                <a:sym typeface="Helvetica"/>
              </a:rPr>
              <a:t>月　昭和堂から出版</a:t>
            </a:r>
          </a:p>
        </p:txBody>
      </p:sp>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5" name="Shape 245"/>
          <p:cNvSpPr/>
          <p:nvPr>
            <p:ph type="title"/>
          </p:nvPr>
        </p:nvSpPr>
        <p:spPr>
          <a:prstGeom prst="rect">
            <a:avLst/>
          </a:prstGeom>
        </p:spPr>
        <p:txBody>
          <a:bodyPr/>
          <a:lstStyle>
            <a:lvl1pPr>
              <a:defRPr sz="2800">
                <a:solidFill>
                  <a:srgbClr val="101010"/>
                </a:solidFill>
              </a:defRPr>
            </a:lvl1pPr>
          </a:lstStyle>
          <a:p>
            <a:pPr/>
            <a:r>
              <a:t>京都の花山天文台と長島愛生園の天文台</a:t>
            </a:r>
          </a:p>
        </p:txBody>
      </p:sp>
      <p:sp>
        <p:nvSpPr>
          <p:cNvPr id="246" name="Shape 246"/>
          <p:cNvSpPr/>
          <p:nvPr>
            <p:ph type="body" idx="1"/>
          </p:nvPr>
        </p:nvSpPr>
        <p:spPr>
          <a:prstGeom prst="rect">
            <a:avLst/>
          </a:prstGeom>
        </p:spPr>
        <p:txBody>
          <a:bodyPr/>
          <a:lstStyle/>
          <a:p>
            <a:pPr/>
          </a:p>
        </p:txBody>
      </p:sp>
      <p:pic>
        <p:nvPicPr>
          <p:cNvPr id="247" name="image20.jpeg"/>
          <p:cNvPicPr>
            <a:picLocks noChangeAspect="1"/>
          </p:cNvPicPr>
          <p:nvPr/>
        </p:nvPicPr>
        <p:blipFill>
          <a:blip r:embed="rId2">
            <a:extLst/>
          </a:blip>
          <a:stretch>
            <a:fillRect/>
          </a:stretch>
        </p:blipFill>
        <p:spPr>
          <a:xfrm>
            <a:off x="4699000" y="2124710"/>
            <a:ext cx="3987800" cy="2620644"/>
          </a:xfrm>
          <a:prstGeom prst="rect">
            <a:avLst/>
          </a:prstGeom>
          <a:ln w="12700">
            <a:miter lim="400000"/>
          </a:ln>
        </p:spPr>
      </p:pic>
      <p:pic>
        <p:nvPicPr>
          <p:cNvPr id="248" name="image21.png"/>
          <p:cNvPicPr>
            <a:picLocks noChangeAspect="1"/>
          </p:cNvPicPr>
          <p:nvPr/>
        </p:nvPicPr>
        <p:blipFill>
          <a:blip r:embed="rId3">
            <a:extLst/>
          </a:blip>
          <a:stretch>
            <a:fillRect/>
          </a:stretch>
        </p:blipFill>
        <p:spPr>
          <a:xfrm>
            <a:off x="457201" y="2124710"/>
            <a:ext cx="3634741" cy="2726055"/>
          </a:xfrm>
          <a:prstGeom prst="rect">
            <a:avLst/>
          </a:prstGeom>
          <a:ln w="12700">
            <a:miter lim="400000"/>
          </a:ln>
        </p:spPr>
      </p:pic>
      <p:sp>
        <p:nvSpPr>
          <p:cNvPr id="249" name="Shape 249"/>
          <p:cNvSpPr/>
          <p:nvPr/>
        </p:nvSpPr>
        <p:spPr>
          <a:xfrm>
            <a:off x="457200" y="5126559"/>
            <a:ext cx="2844800" cy="1082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600">
                <a:solidFill>
                  <a:srgbClr val="050505"/>
                </a:solidFill>
                <a:latin typeface="小塚ゴシック Pr6N EL"/>
                <a:ea typeface="小塚ゴシック Pr6N EL"/>
                <a:cs typeface="小塚ゴシック Pr6N EL"/>
                <a:sym typeface="小塚ゴシック Pr6N EL"/>
              </a:defRPr>
            </a:pPr>
            <a:r>
              <a:t>京都大学花山天文台（山科区）</a:t>
            </a:r>
          </a:p>
          <a:p>
            <a:pPr>
              <a:defRPr sz="1400">
                <a:solidFill>
                  <a:srgbClr val="FFFFFF"/>
                </a:solidFill>
                <a:latin typeface="小塚ゴシック Pr6N EL"/>
                <a:ea typeface="小塚ゴシック Pr6N EL"/>
                <a:cs typeface="小塚ゴシック Pr6N EL"/>
                <a:sym typeface="小塚ゴシック Pr6N EL"/>
              </a:defRPr>
            </a:pPr>
            <a:r>
              <a:t>昭和</a:t>
            </a:r>
            <a:r>
              <a:t>4</a:t>
            </a:r>
            <a:r>
              <a:t>年</a:t>
            </a:r>
            <a:r>
              <a:t>〜</a:t>
            </a:r>
          </a:p>
        </p:txBody>
      </p:sp>
      <p:sp>
        <p:nvSpPr>
          <p:cNvPr id="250" name="Shape 250"/>
          <p:cNvSpPr/>
          <p:nvPr/>
        </p:nvSpPr>
        <p:spPr>
          <a:xfrm>
            <a:off x="4838700" y="5202759"/>
            <a:ext cx="2844800" cy="739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700">
                <a:solidFill>
                  <a:srgbClr val="0D0D0D"/>
                </a:solidFill>
                <a:latin typeface="小塚ゴシック Pr6N EL"/>
                <a:ea typeface="小塚ゴシック Pr6N EL"/>
                <a:cs typeface="小塚ゴシック Pr6N EL"/>
                <a:sym typeface="小塚ゴシック Pr6N EL"/>
              </a:defRPr>
            </a:pPr>
            <a:r>
              <a:t>長島天文台昭和</a:t>
            </a:r>
            <a:r>
              <a:t>24</a:t>
            </a:r>
            <a:r>
              <a:t>年</a:t>
            </a:r>
            <a:r>
              <a:t>〜30</a:t>
            </a:r>
            <a:r>
              <a:t>年代</a:t>
            </a:r>
          </a:p>
        </p:txBody>
      </p:sp>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252" name="Shape 252"/>
          <p:cNvSpPr/>
          <p:nvPr>
            <p:ph type="title"/>
          </p:nvPr>
        </p:nvSpPr>
        <p:spPr>
          <a:prstGeom prst="rect">
            <a:avLst/>
          </a:prstGeom>
        </p:spPr>
        <p:txBody>
          <a:bodyPr/>
          <a:lstStyle/>
          <a:p>
            <a:pPr>
              <a:defRPr sz="2400">
                <a:solidFill>
                  <a:srgbClr val="030303"/>
                </a:solidFill>
                <a:latin typeface="小塚ゴシック Pr6N R"/>
                <a:ea typeface="小塚ゴシック Pr6N R"/>
                <a:cs typeface="小塚ゴシック Pr6N R"/>
                <a:sym typeface="小塚ゴシック Pr6N R"/>
              </a:defRPr>
            </a:pPr>
            <a:r>
              <a:t>長島愛生園入園者・依田照彦氏から</a:t>
            </a:r>
            <a:br/>
            <a:r>
              <a:t>山本一清・初代花山天文台長への手紙（抜粋）</a:t>
            </a:r>
          </a:p>
        </p:txBody>
      </p:sp>
      <p:sp>
        <p:nvSpPr>
          <p:cNvPr id="253" name="Shape 253"/>
          <p:cNvSpPr/>
          <p:nvPr>
            <p:ph type="body" idx="1"/>
          </p:nvPr>
        </p:nvSpPr>
        <p:spPr>
          <a:xfrm>
            <a:off x="457200" y="1587500"/>
            <a:ext cx="8629750" cy="4525963"/>
          </a:xfrm>
          <a:prstGeom prst="rect">
            <a:avLst/>
          </a:prstGeom>
        </p:spPr>
        <p:txBody>
          <a:bodyPr/>
          <a:lstStyle/>
          <a:p>
            <a:pPr marL="274320" indent="-274320" defTabSz="365760">
              <a:spcBef>
                <a:spcPts val="400"/>
              </a:spcBef>
              <a:defRPr sz="1760">
                <a:solidFill>
                  <a:srgbClr val="030303"/>
                </a:solidFill>
                <a:latin typeface="小塚ゴシック Pr6N R"/>
                <a:ea typeface="小塚ゴシック Pr6N R"/>
                <a:cs typeface="小塚ゴシック Pr6N R"/>
                <a:sym typeface="小塚ゴシック Pr6N R"/>
              </a:defRPr>
            </a:pPr>
            <a:r>
              <a:t>愛生学園にいた時は毎年夏期講習として、正座や星の話をプリントしては児童達と一緒に星の世界を眺めて楽しく宵を過ごしたこともあります。</a:t>
            </a:r>
          </a:p>
          <a:p>
            <a:pPr marL="274320" indent="-274320" defTabSz="365760">
              <a:spcBef>
                <a:spcPts val="400"/>
              </a:spcBef>
              <a:defRPr sz="1760">
                <a:solidFill>
                  <a:srgbClr val="030303"/>
                </a:solidFill>
                <a:latin typeface="小塚ゴシック Pr6N R"/>
                <a:ea typeface="小塚ゴシック Pr6N R"/>
                <a:cs typeface="小塚ゴシック Pr6N R"/>
                <a:sym typeface="小塚ゴシック Pr6N R"/>
              </a:defRPr>
            </a:pPr>
            <a:r>
              <a:t>私はこの島に一生を終わる運命にあり、生をかけてこのことをやりたい念願です。</a:t>
            </a:r>
          </a:p>
          <a:p>
            <a:pPr marL="274320" indent="-274320" defTabSz="365760">
              <a:spcBef>
                <a:spcPts val="400"/>
              </a:spcBef>
              <a:defRPr sz="1760">
                <a:solidFill>
                  <a:srgbClr val="030303"/>
                </a:solidFill>
                <a:latin typeface="小塚ゴシック Pr6N R"/>
                <a:ea typeface="小塚ゴシック Pr6N R"/>
                <a:cs typeface="小塚ゴシック Pr6N R"/>
                <a:sym typeface="小塚ゴシック Pr6N R"/>
              </a:defRPr>
            </a:pPr>
            <a:r>
              <a:t>今後同好の士を募り、この方面の趣味を開拓して園内の一般者にも自然科学に対する関心を昂め、少しでもうるほひのある生活が出来ますれば望外の幸せと存じています。</a:t>
            </a:r>
          </a:p>
          <a:p>
            <a:pPr marL="274320" indent="-274320" defTabSz="365760">
              <a:spcBef>
                <a:spcPts val="400"/>
              </a:spcBef>
              <a:defRPr sz="1760">
                <a:solidFill>
                  <a:srgbClr val="030303"/>
                </a:solidFill>
                <a:latin typeface="小塚ゴシック Pr6N R"/>
                <a:ea typeface="小塚ゴシック Pr6N R"/>
                <a:cs typeface="小塚ゴシック Pr6N R"/>
                <a:sym typeface="小塚ゴシック Pr6N R"/>
              </a:defRPr>
            </a:pPr>
            <a:r>
              <a:t>斯かる事は、国を賭しての今日の戦の下で、どうかと思われますが、私共にとっては、無為徒食に堕することなく、何か為すことが、せめてものみ国への御奉公と信じます。</a:t>
            </a:r>
          </a:p>
        </p:txBody>
      </p:sp>
      <p:sp>
        <p:nvSpPr>
          <p:cNvPr id="254" name="Shape 254"/>
          <p:cNvSpPr/>
          <p:nvPr/>
        </p:nvSpPr>
        <p:spPr>
          <a:xfrm>
            <a:off x="457200" y="6061205"/>
            <a:ext cx="8063688" cy="701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600">
                <a:solidFill>
                  <a:srgbClr val="030303"/>
                </a:solidFill>
                <a:latin typeface="小塚ゴシック Pr6N EL"/>
                <a:ea typeface="小塚ゴシック Pr6N EL"/>
                <a:cs typeface="小塚ゴシック Pr6N EL"/>
                <a:sym typeface="小塚ゴシック Pr6N EL"/>
              </a:defRPr>
            </a:pPr>
            <a:r>
              <a:t>冨田良雄　山本天文台モノ資料紹介　第３回天文台アーカイブプロジェクト報告会集録</a:t>
            </a:r>
          </a:p>
          <a:p>
            <a:pPr>
              <a:defRPr sz="1600">
                <a:solidFill>
                  <a:srgbClr val="030303"/>
                </a:solidFill>
                <a:latin typeface="小塚ゴシック Pr6N EL"/>
                <a:ea typeface="小塚ゴシック Pr6N EL"/>
                <a:cs typeface="小塚ゴシック Pr6N EL"/>
                <a:sym typeface="小塚ゴシック Pr6N EL"/>
              </a:defRPr>
            </a:pPr>
            <a:r>
              <a:t>（京都大学レポジトリ</a:t>
            </a:r>
            <a:r>
              <a:t>KURENAI</a:t>
            </a:r>
            <a:r>
              <a:t>より</a:t>
            </a:r>
            <a:r>
              <a:t>DL</a:t>
            </a:r>
            <a:r>
              <a:t>可）</a:t>
            </a:r>
          </a:p>
        </p:txBody>
      </p:sp>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256" name="Shape 256"/>
          <p:cNvSpPr/>
          <p:nvPr>
            <p:ph type="title"/>
          </p:nvPr>
        </p:nvSpPr>
        <p:spPr>
          <a:prstGeom prst="rect">
            <a:avLst/>
          </a:prstGeom>
        </p:spPr>
        <p:txBody>
          <a:bodyPr/>
          <a:lstStyle>
            <a:lvl1pPr>
              <a:defRPr sz="3100">
                <a:solidFill>
                  <a:srgbClr val="020202"/>
                </a:solidFill>
                <a:latin typeface="小塚ゴシック Pr6N EL"/>
                <a:ea typeface="小塚ゴシック Pr6N EL"/>
                <a:cs typeface="小塚ゴシック Pr6N EL"/>
                <a:sym typeface="小塚ゴシック Pr6N EL"/>
              </a:defRPr>
            </a:lvl1pPr>
          </a:lstStyle>
          <a:p>
            <a:pPr/>
            <a:r>
              <a:t>長島愛生園の気象観測</a:t>
            </a:r>
          </a:p>
        </p:txBody>
      </p:sp>
      <p:pic>
        <p:nvPicPr>
          <p:cNvPr id="257" name="image22.png"/>
          <p:cNvPicPr>
            <a:picLocks noChangeAspect="1"/>
          </p:cNvPicPr>
          <p:nvPr/>
        </p:nvPicPr>
        <p:blipFill>
          <a:blip r:embed="rId2">
            <a:extLst/>
          </a:blip>
          <a:stretch>
            <a:fillRect/>
          </a:stretch>
        </p:blipFill>
        <p:spPr>
          <a:xfrm>
            <a:off x="1447800" y="1193800"/>
            <a:ext cx="1710685" cy="2362200"/>
          </a:xfrm>
          <a:prstGeom prst="rect">
            <a:avLst/>
          </a:prstGeom>
          <a:ln w="12700">
            <a:miter lim="400000"/>
          </a:ln>
        </p:spPr>
      </p:pic>
      <p:pic>
        <p:nvPicPr>
          <p:cNvPr id="258" name="image23.png"/>
          <p:cNvPicPr>
            <a:picLocks noChangeAspect="1"/>
          </p:cNvPicPr>
          <p:nvPr/>
        </p:nvPicPr>
        <p:blipFill>
          <a:blip r:embed="rId3">
            <a:extLst/>
          </a:blip>
          <a:stretch>
            <a:fillRect/>
          </a:stretch>
        </p:blipFill>
        <p:spPr>
          <a:xfrm>
            <a:off x="457200" y="3798870"/>
            <a:ext cx="3784600" cy="2906730"/>
          </a:xfrm>
          <a:prstGeom prst="rect">
            <a:avLst/>
          </a:prstGeom>
          <a:ln w="12700">
            <a:miter lim="400000"/>
          </a:ln>
        </p:spPr>
      </p:pic>
      <p:pic>
        <p:nvPicPr>
          <p:cNvPr id="259" name="image24.png"/>
          <p:cNvPicPr>
            <a:picLocks noChangeAspect="1"/>
          </p:cNvPicPr>
          <p:nvPr/>
        </p:nvPicPr>
        <p:blipFill>
          <a:blip r:embed="rId4">
            <a:extLst/>
          </a:blip>
          <a:stretch>
            <a:fillRect/>
          </a:stretch>
        </p:blipFill>
        <p:spPr>
          <a:xfrm>
            <a:off x="4584372" y="3690937"/>
            <a:ext cx="3848428" cy="3052763"/>
          </a:xfrm>
          <a:prstGeom prst="rect">
            <a:avLst/>
          </a:prstGeom>
          <a:ln w="12700">
            <a:miter lim="400000"/>
          </a:ln>
        </p:spPr>
      </p:pic>
      <p:pic>
        <p:nvPicPr>
          <p:cNvPr id="260" name="image25.png"/>
          <p:cNvPicPr>
            <a:picLocks noChangeAspect="1"/>
          </p:cNvPicPr>
          <p:nvPr/>
        </p:nvPicPr>
        <p:blipFill>
          <a:blip r:embed="rId5">
            <a:extLst/>
          </a:blip>
          <a:stretch>
            <a:fillRect/>
          </a:stretch>
        </p:blipFill>
        <p:spPr>
          <a:xfrm>
            <a:off x="4584372" y="1417637"/>
            <a:ext cx="2828932" cy="1968451"/>
          </a:xfrm>
          <a:prstGeom prst="rect">
            <a:avLst/>
          </a:prstGeom>
          <a:ln w="12700">
            <a:miter lim="400000"/>
          </a:ln>
        </p:spPr>
      </p:pic>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262" name="Shape 262"/>
          <p:cNvSpPr/>
          <p:nvPr>
            <p:ph type="title"/>
          </p:nvPr>
        </p:nvSpPr>
        <p:spPr>
          <a:prstGeom prst="rect">
            <a:avLst/>
          </a:prstGeom>
        </p:spPr>
        <p:txBody>
          <a:bodyPr/>
          <a:lstStyle/>
          <a:p>
            <a:pPr/>
          </a:p>
        </p:txBody>
      </p:sp>
      <p:pic>
        <p:nvPicPr>
          <p:cNvPr id="263" name="image26.png"/>
          <p:cNvPicPr>
            <a:picLocks noChangeAspect="1"/>
          </p:cNvPicPr>
          <p:nvPr/>
        </p:nvPicPr>
        <p:blipFill>
          <a:blip r:embed="rId2">
            <a:extLst/>
          </a:blip>
          <a:stretch>
            <a:fillRect/>
          </a:stretch>
        </p:blipFill>
        <p:spPr>
          <a:xfrm>
            <a:off x="850900" y="0"/>
            <a:ext cx="7436499" cy="6858000"/>
          </a:xfrm>
          <a:prstGeom prst="rect">
            <a:avLst/>
          </a:prstGeom>
          <a:ln w="12700">
            <a:miter lim="400000"/>
          </a:ln>
        </p:spPr>
      </p:pic>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265" name="Shape 265"/>
          <p:cNvSpPr/>
          <p:nvPr>
            <p:ph type="title"/>
          </p:nvPr>
        </p:nvSpPr>
        <p:spPr>
          <a:prstGeom prst="rect">
            <a:avLst/>
          </a:prstGeom>
        </p:spPr>
        <p:txBody>
          <a:bodyPr/>
          <a:lstStyle>
            <a:lvl1pPr>
              <a:defRPr sz="3200">
                <a:solidFill>
                  <a:srgbClr val="0A0A0A"/>
                </a:solidFill>
                <a:latin typeface="小塚ゴシック Pr6N R"/>
                <a:ea typeface="小塚ゴシック Pr6N R"/>
                <a:cs typeface="小塚ゴシック Pr6N R"/>
                <a:sym typeface="小塚ゴシック Pr6N R"/>
              </a:defRPr>
            </a:lvl1pPr>
          </a:lstStyle>
          <a:p>
            <a:pPr/>
            <a:r>
              <a:t>依田照彦歌集より</a:t>
            </a:r>
          </a:p>
        </p:txBody>
      </p:sp>
      <p:pic>
        <p:nvPicPr>
          <p:cNvPr id="266" name="image27.png"/>
          <p:cNvPicPr>
            <a:picLocks noChangeAspect="1"/>
          </p:cNvPicPr>
          <p:nvPr/>
        </p:nvPicPr>
        <p:blipFill>
          <a:blip r:embed="rId2">
            <a:extLst/>
          </a:blip>
          <a:stretch>
            <a:fillRect/>
          </a:stretch>
        </p:blipFill>
        <p:spPr>
          <a:xfrm>
            <a:off x="2082800" y="3225800"/>
            <a:ext cx="5130999" cy="3157539"/>
          </a:xfrm>
          <a:prstGeom prst="rect">
            <a:avLst/>
          </a:prstGeom>
          <a:ln w="12700">
            <a:miter lim="400000"/>
          </a:ln>
        </p:spPr>
      </p:pic>
      <p:sp>
        <p:nvSpPr>
          <p:cNvPr id="267" name="Shape 267"/>
          <p:cNvSpPr/>
          <p:nvPr/>
        </p:nvSpPr>
        <p:spPr>
          <a:xfrm>
            <a:off x="139699" y="1649016"/>
            <a:ext cx="8765541" cy="370840"/>
          </a:xfrm>
          <a:prstGeom prst="rect">
            <a:avLst/>
          </a:prstGeom>
          <a:solidFill>
            <a:srgbClr val="FFFFFF">
              <a:alpha val="75000"/>
            </a:srgbClr>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200">
                <a:latin typeface="小塚ゴシック Pr6N R"/>
                <a:ea typeface="小塚ゴシック Pr6N R"/>
                <a:cs typeface="小塚ゴシック Pr6N R"/>
                <a:sym typeface="小塚ゴシック Pr6N R"/>
              </a:defRPr>
            </a:lvl1pPr>
          </a:lstStyle>
          <a:p>
            <a:pPr/>
            <a:r>
              <a:t>あきらめてゐし眼にかすかに木星の衛星が見ゆるよ一つ二つ三つ四つ</a:t>
            </a:r>
          </a:p>
        </p:txBody>
      </p:sp>
      <p:sp>
        <p:nvSpPr>
          <p:cNvPr id="268" name="Shape 268"/>
          <p:cNvSpPr/>
          <p:nvPr/>
        </p:nvSpPr>
        <p:spPr>
          <a:xfrm>
            <a:off x="1091029" y="2452648"/>
            <a:ext cx="7114541" cy="383540"/>
          </a:xfrm>
          <a:prstGeom prst="rect">
            <a:avLst/>
          </a:prstGeom>
          <a:solidFill>
            <a:srgbClr val="FFFFFF">
              <a:alpha val="75000"/>
            </a:srgbClr>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300">
                <a:latin typeface="小塚ゴシック Pr6N R"/>
                <a:ea typeface="小塚ゴシック Pr6N R"/>
                <a:cs typeface="小塚ゴシック Pr6N R"/>
                <a:sym typeface="小塚ゴシック Pr6N R"/>
              </a:defRPr>
            </a:lvl1pPr>
          </a:lstStyle>
          <a:p>
            <a:pPr/>
            <a:r>
              <a:t>自記気圧線鋭く墜ちぬ刻々の台風来を告ぐる夜更けに</a:t>
            </a:r>
          </a:p>
        </p:txBody>
      </p:sp>
      <p:sp>
        <p:nvSpPr>
          <p:cNvPr id="269" name="Shape 269"/>
          <p:cNvSpPr/>
          <p:nvPr/>
        </p:nvSpPr>
        <p:spPr>
          <a:xfrm>
            <a:off x="4069588" y="3268980"/>
            <a:ext cx="1004824" cy="320040"/>
          </a:xfrm>
          <a:prstGeom prst="rect">
            <a:avLst/>
          </a:prstGeom>
          <a:ln w="12700">
            <a:miter lim="400000"/>
          </a:ln>
        </p:spPr>
        <p:txBody>
          <a:bodyPr wrap="none" lIns="45719" rIns="45719">
            <a:spAutoFit/>
          </a:bodyPr>
          <a:lstStyle/>
          <a:p>
            <a:pPr/>
          </a:p>
        </p:txBody>
      </p:sp>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bg>
      <p:bgPr>
        <a:noFill/>
      </p:bgPr>
    </p:bg>
    <p:spTree>
      <p:nvGrpSpPr>
        <p:cNvPr id="1" name=""/>
        <p:cNvGrpSpPr/>
        <p:nvPr/>
      </p:nvGrpSpPr>
      <p:grpSpPr>
        <a:xfrm>
          <a:off x="0" y="0"/>
          <a:ext cx="0" cy="0"/>
          <a:chOff x="0" y="0"/>
          <a:chExt cx="0" cy="0"/>
        </a:xfrm>
      </p:grpSpPr>
      <p:sp>
        <p:nvSpPr>
          <p:cNvPr id="271" name="Shape 271"/>
          <p:cNvSpPr/>
          <p:nvPr>
            <p:ph type="title"/>
          </p:nvPr>
        </p:nvSpPr>
        <p:spPr>
          <a:prstGeom prst="rect">
            <a:avLst/>
          </a:prstGeom>
        </p:spPr>
        <p:txBody>
          <a:bodyPr/>
          <a:lstStyle/>
          <a:p>
            <a:pPr/>
          </a:p>
        </p:txBody>
      </p:sp>
      <p:pic>
        <p:nvPicPr>
          <p:cNvPr id="272" name="image28.png"/>
          <p:cNvPicPr>
            <a:picLocks noChangeAspect="1"/>
          </p:cNvPicPr>
          <p:nvPr/>
        </p:nvPicPr>
        <p:blipFill>
          <a:blip r:embed="rId2">
            <a:extLst/>
          </a:blip>
          <a:stretch>
            <a:fillRect/>
          </a:stretch>
        </p:blipFill>
        <p:spPr>
          <a:xfrm>
            <a:off x="0" y="25400"/>
            <a:ext cx="9144000" cy="6799385"/>
          </a:xfrm>
          <a:prstGeom prst="rect">
            <a:avLst/>
          </a:prstGeom>
          <a:ln w="12700">
            <a:miter lim="400000"/>
          </a:ln>
        </p:spPr>
      </p:pic>
      <p:sp>
        <p:nvSpPr>
          <p:cNvPr id="273" name="Shape 273"/>
          <p:cNvSpPr/>
          <p:nvPr/>
        </p:nvSpPr>
        <p:spPr>
          <a:xfrm>
            <a:off x="457199" y="445391"/>
            <a:ext cx="3159542" cy="1488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000">
                <a:latin typeface="ヒラギノ角ゴ ProN W3"/>
                <a:ea typeface="ヒラギノ角ゴ ProN W3"/>
                <a:cs typeface="ヒラギノ角ゴ ProN W3"/>
                <a:sym typeface="ヒラギノ角ゴ ProN W3"/>
              </a:defRPr>
            </a:pPr>
            <a:r>
              <a:t>うちの微気圧計は高性能。米ソの核実験も誰より早く検出できてた（元観測所員</a:t>
            </a:r>
            <a:r>
              <a:t>K</a:t>
            </a:r>
            <a:r>
              <a:t>さん、</a:t>
            </a:r>
            <a:r>
              <a:t>H26</a:t>
            </a:r>
            <a:r>
              <a:t>）</a:t>
            </a:r>
          </a:p>
        </p:txBody>
      </p:sp>
      <p:sp>
        <p:nvSpPr>
          <p:cNvPr id="274" name="Shape 274"/>
          <p:cNvSpPr/>
          <p:nvPr/>
        </p:nvSpPr>
        <p:spPr>
          <a:xfrm>
            <a:off x="4000499" y="445391"/>
            <a:ext cx="4875651" cy="1488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000">
                <a:latin typeface="ヒラギノ角ゴ ProN W3"/>
                <a:ea typeface="ヒラギノ角ゴ ProN W3"/>
                <a:cs typeface="ヒラギノ角ゴ ProN W3"/>
                <a:sym typeface="ヒラギノ角ゴ ProN W3"/>
              </a:defRPr>
            </a:pPr>
            <a:r>
              <a:t>星をみるんも楽しかったけどなあ、みんなで望遠鏡で看護婦さんの寮をのぞくのが一番楽しかったなあ（入園者</a:t>
            </a:r>
            <a:r>
              <a:t>H</a:t>
            </a:r>
            <a:r>
              <a:t>さん、</a:t>
            </a:r>
            <a:r>
              <a:t>H26</a:t>
            </a:r>
            <a:r>
              <a:t>）</a:t>
            </a:r>
          </a:p>
        </p:txBody>
      </p:sp>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Shape 276"/>
          <p:cNvSpPr/>
          <p:nvPr>
            <p:ph type="title"/>
          </p:nvPr>
        </p:nvSpPr>
        <p:spPr>
          <a:prstGeom prst="rect">
            <a:avLst/>
          </a:prstGeom>
        </p:spPr>
        <p:txBody>
          <a:bodyPr/>
          <a:lstStyle>
            <a:lvl1pPr>
              <a:defRPr sz="3600"/>
            </a:lvl1pPr>
          </a:lstStyle>
          <a:p>
            <a:pPr/>
            <a:r>
              <a:t>お知らせ：金曜天文講話会</a:t>
            </a:r>
          </a:p>
        </p:txBody>
      </p:sp>
      <p:sp>
        <p:nvSpPr>
          <p:cNvPr id="277" name="Shape 277"/>
          <p:cNvSpPr/>
          <p:nvPr>
            <p:ph type="body" idx="1"/>
          </p:nvPr>
        </p:nvSpPr>
        <p:spPr>
          <a:xfrm>
            <a:off x="469900" y="1295400"/>
            <a:ext cx="7790012" cy="4967487"/>
          </a:xfrm>
          <a:prstGeom prst="rect">
            <a:avLst/>
          </a:prstGeom>
        </p:spPr>
        <p:txBody>
          <a:bodyPr/>
          <a:lstStyle/>
          <a:p>
            <a:pPr marL="281178" indent="-281178" defTabSz="374904">
              <a:spcBef>
                <a:spcPts val="500"/>
              </a:spcBef>
              <a:defRPr sz="2460"/>
            </a:pPr>
            <a:r>
              <a:t>京大の教員が宇宙のお話をします。</a:t>
            </a:r>
          </a:p>
          <a:p>
            <a:pPr marL="281178" indent="-281178" defTabSz="374904">
              <a:spcBef>
                <a:spcPts val="500"/>
              </a:spcBef>
              <a:defRPr sz="2460"/>
            </a:pPr>
            <a:r>
              <a:t>毎週金曜日 18:30〜20:00 </a:t>
            </a:r>
          </a:p>
          <a:p>
            <a:pPr marL="281178" indent="-281178" defTabSz="374904">
              <a:spcBef>
                <a:spcPts val="500"/>
              </a:spcBef>
              <a:defRPr sz="2460"/>
            </a:pPr>
            <a:r>
              <a:t>会場：キャンパスプラザ京都（たまに京大）</a:t>
            </a:r>
          </a:p>
          <a:p>
            <a:pPr marL="281178" indent="-281178" defTabSz="374904">
              <a:spcBef>
                <a:spcPts val="500"/>
              </a:spcBef>
              <a:defRPr sz="2460"/>
            </a:pPr>
            <a:r>
              <a:t>会費：1000円</a:t>
            </a:r>
          </a:p>
          <a:p>
            <a:pPr marL="281178" indent="-281178" defTabSz="374904">
              <a:spcBef>
                <a:spcPts val="500"/>
              </a:spcBef>
              <a:defRPr sz="2460"/>
            </a:pPr>
            <a:r>
              <a:t>申込み：不要</a:t>
            </a:r>
          </a:p>
          <a:p>
            <a:pPr marL="281178" indent="-281178" defTabSz="374904">
              <a:spcBef>
                <a:spcPts val="500"/>
              </a:spcBef>
              <a:defRPr sz="2460"/>
            </a:pPr>
            <a:r>
              <a:t>前期は8月4日まで毎週。後期は10月から（磯部も登壇します）</a:t>
            </a:r>
          </a:p>
          <a:p>
            <a:pPr marL="281178" indent="-281178" defTabSz="374904">
              <a:spcBef>
                <a:spcPts val="500"/>
              </a:spcBef>
              <a:defRPr sz="2460"/>
            </a:pPr>
            <a:r>
              <a:t>京都花山天文台の将来を考える会</a:t>
            </a:r>
          </a:p>
          <a:p>
            <a:pPr marL="281178" indent="-281178" defTabSz="374904">
              <a:spcBef>
                <a:spcPts val="500"/>
              </a:spcBef>
              <a:defRPr sz="2460"/>
            </a:pPr>
            <a:r>
              <a:rPr u="sng">
                <a:solidFill>
                  <a:srgbClr val="0000FF"/>
                </a:solidFill>
                <a:uFill>
                  <a:solidFill>
                    <a:srgbClr val="0000FF"/>
                  </a:solidFill>
                </a:uFill>
                <a:hlinkClick r:id="rId2" invalidUrl="" action="" tgtFrame="" tooltip="" history="1" highlightClick="0" endSnd="0"/>
              </a:rPr>
              <a:t>http://www.kwasan.kyoto/friday.html</a:t>
            </a:r>
          </a:p>
        </p:txBody>
      </p:sp>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9" name="pasted-image.tiff"/>
          <p:cNvPicPr>
            <a:picLocks noChangeAspect="1"/>
          </p:cNvPicPr>
          <p:nvPr/>
        </p:nvPicPr>
        <p:blipFill>
          <a:blip r:embed="rId2">
            <a:extLst/>
          </a:blip>
          <a:stretch>
            <a:fillRect/>
          </a:stretch>
        </p:blipFill>
        <p:spPr>
          <a:xfrm>
            <a:off x="0" y="565677"/>
            <a:ext cx="9144000" cy="5726646"/>
          </a:xfrm>
          <a:prstGeom prst="rect">
            <a:avLst/>
          </a:prstGeom>
          <a:ln w="12700">
            <a:miter lim="400000"/>
          </a:ln>
        </p:spPr>
      </p:pic>
    </p:spTree>
  </p:cSld>
  <p:clrMapOvr>
    <a:masterClrMapping/>
  </p:clrMapOvr>
  <p:transition xmlns:p14="http://schemas.microsoft.com/office/powerpoint/2010/main" spd="med" advClick="1" p14:dur="1000"/>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1" name="Shape 281"/>
          <p:cNvSpPr/>
          <p:nvPr>
            <p:ph type="title"/>
          </p:nvPr>
        </p:nvSpPr>
        <p:spPr>
          <a:xfrm>
            <a:off x="457200" y="7938"/>
            <a:ext cx="8229600" cy="1143001"/>
          </a:xfrm>
          <a:prstGeom prst="rect">
            <a:avLst/>
          </a:prstGeom>
        </p:spPr>
        <p:txBody>
          <a:bodyPr/>
          <a:lstStyle>
            <a:lvl1pPr>
              <a:defRPr sz="3400"/>
            </a:lvl1pPr>
          </a:lstStyle>
          <a:p>
            <a:pPr/>
            <a:r>
              <a:t>今後の予定</a:t>
            </a:r>
          </a:p>
        </p:txBody>
      </p:sp>
      <p:sp>
        <p:nvSpPr>
          <p:cNvPr id="282" name="Shape 282"/>
          <p:cNvSpPr/>
          <p:nvPr>
            <p:ph type="body" idx="1"/>
          </p:nvPr>
        </p:nvSpPr>
        <p:spPr>
          <a:xfrm>
            <a:off x="289173" y="879921"/>
            <a:ext cx="8565654" cy="5597427"/>
          </a:xfrm>
          <a:prstGeom prst="rect">
            <a:avLst/>
          </a:prstGeom>
        </p:spPr>
        <p:txBody>
          <a:bodyPr/>
          <a:lstStyle/>
          <a:p>
            <a:pPr marL="0" indent="0">
              <a:spcBef>
                <a:spcPts val="0"/>
              </a:spcBef>
              <a:buSzTx/>
              <a:buFontTx/>
              <a:buNone/>
              <a:defRPr sz="2100">
                <a:solidFill>
                  <a:srgbClr val="333333"/>
                </a:solidFill>
                <a:latin typeface="ヒラギノ角ゴ Pro W3"/>
                <a:ea typeface="ヒラギノ角ゴ Pro W3"/>
                <a:cs typeface="ヒラギノ角ゴ Pro W3"/>
                <a:sym typeface="ヒラギノ角ゴ Pro W3"/>
              </a:defRPr>
            </a:pPr>
            <a:r>
              <a:t>第6回 6月9日 柴田一成 「古事記と宇宙」 </a:t>
            </a:r>
          </a:p>
          <a:p>
            <a:pPr marL="0" indent="0">
              <a:spcBef>
                <a:spcPts val="0"/>
              </a:spcBef>
              <a:buSzTx/>
              <a:buFontTx/>
              <a:buNone/>
              <a:defRPr sz="2100">
                <a:solidFill>
                  <a:srgbClr val="333333"/>
                </a:solidFill>
                <a:latin typeface="ヒラギノ角ゴ Pro W3"/>
                <a:ea typeface="ヒラギノ角ゴ Pro W3"/>
                <a:cs typeface="ヒラギノ角ゴ Pro W3"/>
                <a:sym typeface="ヒラギノ角ゴ Pro W3"/>
              </a:defRPr>
            </a:pPr>
            <a:r>
              <a:t>第7回 6月16日 長田哲也 「望遠鏡の進化と宇宙像の変遷」 </a:t>
            </a:r>
          </a:p>
          <a:p>
            <a:pPr marL="0" indent="0">
              <a:spcBef>
                <a:spcPts val="0"/>
              </a:spcBef>
              <a:buSzTx/>
              <a:buFontTx/>
              <a:buNone/>
              <a:defRPr sz="2100">
                <a:solidFill>
                  <a:srgbClr val="333333"/>
                </a:solidFill>
                <a:latin typeface="ヒラギノ角ゴ Pro W3"/>
                <a:ea typeface="ヒラギノ角ゴ Pro W3"/>
                <a:cs typeface="ヒラギノ角ゴ Pro W3"/>
                <a:sym typeface="ヒラギノ角ゴ Pro W3"/>
              </a:defRPr>
            </a:pPr>
            <a:r>
              <a:t>第8回 6月23日 長田哲也 「最先端の望遠鏡　ハッブル宇宙望遠鏡」 </a:t>
            </a:r>
          </a:p>
          <a:p>
            <a:pPr marL="0" indent="0">
              <a:spcBef>
                <a:spcPts val="0"/>
              </a:spcBef>
              <a:buSzTx/>
              <a:buFontTx/>
              <a:buNone/>
              <a:defRPr sz="2100">
                <a:solidFill>
                  <a:srgbClr val="333333"/>
                </a:solidFill>
                <a:latin typeface="ヒラギノ角ゴ Pro W3"/>
                <a:ea typeface="ヒラギノ角ゴ Pro W3"/>
                <a:cs typeface="ヒラギノ角ゴ Pro W3"/>
                <a:sym typeface="ヒラギノ角ゴ Pro W3"/>
              </a:defRPr>
            </a:pPr>
            <a:r>
              <a:t>第9回 6月30日 柴田一成 「明月記と超新星」 </a:t>
            </a:r>
          </a:p>
          <a:p>
            <a:pPr marL="0" indent="0">
              <a:spcBef>
                <a:spcPts val="0"/>
              </a:spcBef>
              <a:buSzTx/>
              <a:buFontTx/>
              <a:buNone/>
              <a:defRPr sz="2100">
                <a:solidFill>
                  <a:srgbClr val="333333"/>
                </a:solidFill>
                <a:latin typeface="ヒラギノ角ゴ Pro W3"/>
                <a:ea typeface="ヒラギノ角ゴ Pro W3"/>
                <a:cs typeface="ヒラギノ角ゴ Pro W3"/>
                <a:sym typeface="ヒラギノ角ゴ Pro W3"/>
              </a:defRPr>
            </a:pPr>
            <a:r>
              <a:t>第10回 7月7日 長田哲也 「銀河とブラックホール」 </a:t>
            </a:r>
          </a:p>
          <a:p>
            <a:pPr marL="0" indent="0">
              <a:spcBef>
                <a:spcPts val="0"/>
              </a:spcBef>
              <a:buSzTx/>
              <a:buFontTx/>
              <a:buNone/>
              <a:defRPr sz="2100">
                <a:solidFill>
                  <a:srgbClr val="333333"/>
                </a:solidFill>
                <a:latin typeface="ヒラギノ角ゴ Pro W3"/>
                <a:ea typeface="ヒラギノ角ゴ Pro W3"/>
                <a:cs typeface="ヒラギノ角ゴ Pro W3"/>
                <a:sym typeface="ヒラギノ角ゴ Pro W3"/>
              </a:defRPr>
            </a:pPr>
            <a:r>
              <a:t>第11回 7月14日 太田耕司（宇宙物理学教室教授） 「銀河とその進化」 </a:t>
            </a:r>
          </a:p>
          <a:p>
            <a:pPr marL="0" indent="0">
              <a:spcBef>
                <a:spcPts val="0"/>
              </a:spcBef>
              <a:buSzTx/>
              <a:buFontTx/>
              <a:buNone/>
              <a:defRPr sz="2100">
                <a:solidFill>
                  <a:srgbClr val="333333"/>
                </a:solidFill>
                <a:latin typeface="ヒラギノ角ゴ Pro W3"/>
                <a:ea typeface="ヒラギノ角ゴ Pro W3"/>
                <a:cs typeface="ヒラギノ角ゴ Pro W3"/>
                <a:sym typeface="ヒラギノ角ゴ Pro W3"/>
              </a:defRPr>
            </a:pPr>
            <a:r>
              <a:t>第12回 7月21日 嶺重慎（宇宙物理学教室教授） 「ビッグバンと宇宙の進化」 </a:t>
            </a:r>
          </a:p>
          <a:p>
            <a:pPr marL="0" indent="0">
              <a:spcBef>
                <a:spcPts val="0"/>
              </a:spcBef>
              <a:buSzTx/>
              <a:buFontTx/>
              <a:buNone/>
              <a:defRPr sz="2100">
                <a:solidFill>
                  <a:srgbClr val="333333"/>
                </a:solidFill>
                <a:latin typeface="ヒラギノ角ゴ Pro W3"/>
                <a:ea typeface="ヒラギノ角ゴ Pro W3"/>
                <a:cs typeface="ヒラギノ角ゴ Pro W3"/>
                <a:sym typeface="ヒラギノ角ゴ Pro W3"/>
              </a:defRPr>
            </a:pPr>
            <a:r>
              <a:t>第13回 7月28日 柴田一成 「爆発だらけの宇宙」 </a:t>
            </a:r>
          </a:p>
          <a:p>
            <a:pPr marL="0" indent="0">
              <a:spcBef>
                <a:spcPts val="0"/>
              </a:spcBef>
              <a:buSzTx/>
              <a:buFontTx/>
              <a:buNone/>
              <a:defRPr sz="2100">
                <a:solidFill>
                  <a:srgbClr val="333333"/>
                </a:solidFill>
                <a:latin typeface="ヒラギノ角ゴ Pro W3"/>
                <a:ea typeface="ヒラギノ角ゴ Pro W3"/>
                <a:cs typeface="ヒラギノ角ゴ Pro W3"/>
                <a:sym typeface="ヒラギノ角ゴ Pro W3"/>
              </a:defRPr>
            </a:pPr>
            <a:r>
              <a:t>第14回 8月4日　一本潔（附属天文台教授） 「日食の話」 </a:t>
            </a:r>
          </a:p>
          <a:p>
            <a:pPr marL="0" indent="0">
              <a:spcBef>
                <a:spcPts val="0"/>
              </a:spcBef>
              <a:buSzTx/>
              <a:buFontTx/>
              <a:buNone/>
              <a:defRPr sz="2100">
                <a:solidFill>
                  <a:srgbClr val="333333"/>
                </a:solidFill>
                <a:latin typeface="ヒラギノ角ゴ Pro W3"/>
                <a:ea typeface="ヒラギノ角ゴ Pro W3"/>
                <a:cs typeface="ヒラギノ角ゴ Pro W3"/>
                <a:sym typeface="ヒラギノ角ゴ Pro W3"/>
              </a:defRPr>
            </a:pPr>
            <a:r>
              <a:t>第15回 10月13日　土井隆雄（宇宙総合学研究ユニット特定教授）</a:t>
            </a:r>
          </a:p>
          <a:p>
            <a:pPr marL="0" indent="0">
              <a:spcBef>
                <a:spcPts val="0"/>
              </a:spcBef>
              <a:buSzTx/>
              <a:buFontTx/>
              <a:buNone/>
              <a:defRPr sz="2100">
                <a:solidFill>
                  <a:srgbClr val="333333"/>
                </a:solidFill>
                <a:latin typeface="ヒラギノ角ゴ Pro W3"/>
                <a:ea typeface="ヒラギノ角ゴ Pro W3"/>
                <a:cs typeface="ヒラギノ角ゴ Pro W3"/>
                <a:sym typeface="ヒラギノ角ゴ Pro W3"/>
              </a:defRPr>
            </a:pPr>
            <a:r>
              <a:t>＊10月13日は会場未定。それ以外はキャンパスプラザ京都</a:t>
            </a:r>
          </a:p>
        </p:txBody>
      </p:sp>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Shape 159"/>
          <p:cNvSpPr/>
          <p:nvPr>
            <p:ph type="title"/>
          </p:nvPr>
        </p:nvSpPr>
        <p:spPr>
          <a:prstGeom prst="rect">
            <a:avLst/>
          </a:prstGeom>
        </p:spPr>
        <p:txBody>
          <a:bodyPr/>
          <a:lstStyle>
            <a:lvl1pPr>
              <a:defRPr sz="3200">
                <a:latin typeface="+mj-lt"/>
                <a:ea typeface="+mj-ea"/>
                <a:cs typeface="+mj-cs"/>
                <a:sym typeface="Helvetica"/>
              </a:defRPr>
            </a:lvl1pPr>
          </a:lstStyle>
          <a:p>
            <a:pPr>
              <a:defRPr>
                <a:latin typeface="+mn-lt"/>
                <a:ea typeface="+mn-ea"/>
                <a:cs typeface="+mn-cs"/>
                <a:sym typeface="Calibri"/>
              </a:defRPr>
            </a:pPr>
            <a:r>
              <a:rPr>
                <a:latin typeface="+mj-lt"/>
                <a:ea typeface="+mj-ea"/>
                <a:cs typeface="+mj-cs"/>
                <a:sym typeface="Helvetica"/>
              </a:rPr>
              <a:t>人類はこの先宇宙へ出てゆくだろうか？</a:t>
            </a:r>
          </a:p>
        </p:txBody>
      </p:sp>
      <p:pic>
        <p:nvPicPr>
          <p:cNvPr id="160" name="image2.jpeg" descr="Earth_GPN-2000-001138.jpg"/>
          <p:cNvPicPr>
            <a:picLocks noChangeAspect="1"/>
          </p:cNvPicPr>
          <p:nvPr/>
        </p:nvPicPr>
        <p:blipFill>
          <a:blip r:embed="rId2">
            <a:extLst/>
          </a:blip>
          <a:stretch>
            <a:fillRect/>
          </a:stretch>
        </p:blipFill>
        <p:spPr>
          <a:xfrm>
            <a:off x="2915747" y="1915489"/>
            <a:ext cx="3135117" cy="3135117"/>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60"/>
                                        </p:tgtEl>
                                        <p:attrNameLst>
                                          <p:attrName>style.visibility</p:attrName>
                                        </p:attrNameLst>
                                      </p:cBhvr>
                                      <p:to>
                                        <p:strVal val="visible"/>
                                      </p:to>
                                    </p:set>
                                    <p:anim calcmode="lin" valueType="num">
                                      <p:cBhvr>
                                        <p:cTn id="7" dur="500" fill="hold"/>
                                        <p:tgtEl>
                                          <p:spTgt spid="160"/>
                                        </p:tgtEl>
                                        <p:attrNameLst>
                                          <p:attrName>ppt_w</p:attrName>
                                        </p:attrNameLst>
                                      </p:cBhvr>
                                      <p:tavLst>
                                        <p:tav tm="0">
                                          <p:val>
                                            <p:fltVal val="0"/>
                                          </p:val>
                                        </p:tav>
                                        <p:tav tm="100000">
                                          <p:val>
                                            <p:strVal val="#ppt_w"/>
                                          </p:val>
                                        </p:tav>
                                      </p:tavLst>
                                    </p:anim>
                                    <p:anim calcmode="lin" valueType="num">
                                      <p:cBhvr>
                                        <p:cTn id="8" dur="500" fill="hold"/>
                                        <p:tgtEl>
                                          <p:spTgt spid="1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0"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Shape 162"/>
          <p:cNvSpPr/>
          <p:nvPr>
            <p:ph type="title"/>
          </p:nvPr>
        </p:nvSpPr>
        <p:spPr>
          <a:prstGeom prst="rect">
            <a:avLst/>
          </a:prstGeom>
        </p:spPr>
        <p:txBody>
          <a:bodyPr/>
          <a:lstStyle>
            <a:lvl1pPr>
              <a:defRPr sz="2800">
                <a:latin typeface="+mj-lt"/>
                <a:ea typeface="+mj-ea"/>
                <a:cs typeface="+mj-cs"/>
                <a:sym typeface="Helvetica"/>
              </a:defRPr>
            </a:lvl1pPr>
          </a:lstStyle>
          <a:p>
            <a:pPr>
              <a:defRPr>
                <a:latin typeface="+mn-lt"/>
                <a:ea typeface="+mn-ea"/>
                <a:cs typeface="+mn-cs"/>
                <a:sym typeface="Calibri"/>
              </a:defRPr>
            </a:pPr>
            <a:r>
              <a:rPr>
                <a:latin typeface="+mj-lt"/>
                <a:ea typeface="+mj-ea"/>
                <a:cs typeface="+mj-cs"/>
                <a:sym typeface="Helvetica"/>
              </a:rPr>
              <a:t>宇宙を開拓するのは誰？</a:t>
            </a:r>
          </a:p>
        </p:txBody>
      </p:sp>
      <p:graphicFrame>
        <p:nvGraphicFramePr>
          <p:cNvPr id="163" name="Table 163"/>
          <p:cNvGraphicFramePr/>
          <p:nvPr/>
        </p:nvGraphicFramePr>
        <p:xfrm>
          <a:off x="280059" y="1763901"/>
          <a:ext cx="8578382" cy="4138198"/>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1715676"/>
                <a:gridCol w="1715676"/>
                <a:gridCol w="1715676"/>
                <a:gridCol w="1715676"/>
                <a:gridCol w="1715676"/>
              </a:tblGrid>
              <a:tr h="680439">
                <a:tc>
                  <a:txBody>
                    <a:bodyPr/>
                    <a:lstStyle/>
                    <a:p>
                      <a:pPr algn="l">
                        <a:defRPr sz="1800"/>
                      </a:pPr>
                    </a:p>
                  </a:txBody>
                  <a:tcPr marL="45720" marR="45720" marT="45720" marB="45720" anchor="t" anchorCtr="0" horzOverflow="overflow">
                    <a:solidFill>
                      <a:srgbClr val="77933C"/>
                    </a:solidFill>
                  </a:tcPr>
                </a:tc>
                <a:tc>
                  <a:txBody>
                    <a:bodyPr/>
                    <a:lstStyle/>
                    <a:p>
                      <a:pPr algn="l">
                        <a:defRPr sz="2000"/>
                      </a:pPr>
                      <a:r>
                        <a:rPr>
                          <a:latin typeface="+mj-lt"/>
                          <a:ea typeface="+mj-ea"/>
                          <a:cs typeface="+mj-cs"/>
                          <a:sym typeface="Helvetica"/>
                        </a:rPr>
                        <a:t>メイフラワー号</a:t>
                      </a:r>
                    </a:p>
                  </a:txBody>
                  <a:tcPr marL="45720" marR="45720" marT="45720" marB="45720" anchor="t" anchorCtr="0" horzOverflow="overflow">
                    <a:solidFill>
                      <a:srgbClr val="77933C"/>
                    </a:solidFill>
                  </a:tcPr>
                </a:tc>
                <a:tc>
                  <a:txBody>
                    <a:bodyPr/>
                    <a:lstStyle/>
                    <a:p>
                      <a:pPr algn="l">
                        <a:defRPr sz="2000"/>
                      </a:pPr>
                      <a:r>
                        <a:rPr>
                          <a:latin typeface="+mj-lt"/>
                          <a:ea typeface="+mj-ea"/>
                          <a:cs typeface="+mj-cs"/>
                          <a:sym typeface="Helvetica"/>
                        </a:rPr>
                        <a:t>モルモン教徒</a:t>
                      </a:r>
                    </a:p>
                  </a:txBody>
                  <a:tcPr marL="45720" marR="45720" marT="45720" marB="45720" anchor="t" anchorCtr="0" horzOverflow="overflow">
                    <a:solidFill>
                      <a:srgbClr val="77933C"/>
                    </a:solidFill>
                  </a:tcPr>
                </a:tc>
                <a:tc>
                  <a:txBody>
                    <a:bodyPr/>
                    <a:lstStyle/>
                    <a:p>
                      <a:pPr algn="l">
                        <a:defRPr sz="2000"/>
                      </a:pPr>
                      <a:r>
                        <a:rPr>
                          <a:latin typeface="+mj-lt"/>
                          <a:ea typeface="+mj-ea"/>
                          <a:cs typeface="+mj-cs"/>
                          <a:sym typeface="Helvetica"/>
                        </a:rPr>
                        <a:t>巨大宇宙コロニー</a:t>
                      </a:r>
                    </a:p>
                  </a:txBody>
                  <a:tcPr marL="45720" marR="45720" marT="45720" marB="45720" anchor="t" anchorCtr="0" horzOverflow="overflow">
                    <a:solidFill>
                      <a:srgbClr val="77933C"/>
                    </a:solidFill>
                  </a:tcPr>
                </a:tc>
                <a:tc>
                  <a:txBody>
                    <a:bodyPr/>
                    <a:lstStyle/>
                    <a:p>
                      <a:pPr algn="l">
                        <a:defRPr sz="2000"/>
                      </a:pPr>
                      <a:r>
                        <a:rPr>
                          <a:latin typeface="+mj-lt"/>
                          <a:ea typeface="+mj-ea"/>
                          <a:cs typeface="+mj-cs"/>
                          <a:sym typeface="Helvetica"/>
                        </a:rPr>
                        <a:t>小惑星への移住</a:t>
                      </a:r>
                    </a:p>
                  </a:txBody>
                  <a:tcPr marL="45720" marR="45720" marT="45720" marB="45720" anchor="t" anchorCtr="0" horzOverflow="overflow">
                    <a:solidFill>
                      <a:srgbClr val="77933C"/>
                    </a:solidFill>
                  </a:tcPr>
                </a:tc>
              </a:tr>
              <a:tr h="576293">
                <a:tc>
                  <a:txBody>
                    <a:bodyPr/>
                    <a:lstStyle/>
                    <a:p>
                      <a:pPr algn="l">
                        <a:defRPr sz="2000"/>
                      </a:pPr>
                      <a:r>
                        <a:rPr>
                          <a:latin typeface="+mj-lt"/>
                          <a:ea typeface="+mj-ea"/>
                          <a:cs typeface="+mj-cs"/>
                          <a:sym typeface="Helvetica"/>
                        </a:rPr>
                        <a:t>年</a:t>
                      </a:r>
                    </a:p>
                  </a:txBody>
                  <a:tcPr marL="45720" marR="45720" marT="45720" marB="45720" anchor="t" anchorCtr="0" horzOverflow="overflow"/>
                </a:tc>
                <a:tc>
                  <a:txBody>
                    <a:bodyPr/>
                    <a:lstStyle/>
                    <a:p>
                      <a:pPr algn="l">
                        <a:defRPr sz="1800"/>
                      </a:pPr>
                      <a:r>
                        <a:rPr sz="2000"/>
                        <a:t>1620</a:t>
                      </a:r>
                    </a:p>
                  </a:txBody>
                  <a:tcPr marL="45720" marR="45720" marT="45720" marB="45720" anchor="t" anchorCtr="0" horzOverflow="overflow"/>
                </a:tc>
                <a:tc>
                  <a:txBody>
                    <a:bodyPr/>
                    <a:lstStyle/>
                    <a:p>
                      <a:pPr algn="l">
                        <a:defRPr sz="1800"/>
                      </a:pPr>
                      <a:r>
                        <a:rPr sz="2000"/>
                        <a:t>1847</a:t>
                      </a:r>
                    </a:p>
                  </a:txBody>
                  <a:tcPr marL="45720" marR="45720" marT="45720" marB="45720" anchor="t" anchorCtr="0" horzOverflow="overflow"/>
                </a:tc>
                <a:tc>
                  <a:txBody>
                    <a:bodyPr/>
                    <a:lstStyle/>
                    <a:p>
                      <a:pPr algn="l">
                        <a:defRPr sz="1800"/>
                      </a:pPr>
                      <a:r>
                        <a:rPr sz="2000"/>
                        <a:t>2???</a:t>
                      </a:r>
                    </a:p>
                  </a:txBody>
                  <a:tcPr marL="45720" marR="45720" marT="45720" marB="45720" anchor="t" anchorCtr="0" horzOverflow="overflow"/>
                </a:tc>
                <a:tc>
                  <a:txBody>
                    <a:bodyPr/>
                    <a:lstStyle/>
                    <a:p>
                      <a:pPr algn="l">
                        <a:defRPr sz="1800"/>
                      </a:pPr>
                      <a:r>
                        <a:rPr sz="2000"/>
                        <a:t>2???</a:t>
                      </a:r>
                    </a:p>
                  </a:txBody>
                  <a:tcPr marL="45720" marR="45720" marT="45720" marB="45720" anchor="t" anchorCtr="0" horzOverflow="overflow"/>
                </a:tc>
              </a:tr>
              <a:tr h="576293">
                <a:tc>
                  <a:txBody>
                    <a:bodyPr/>
                    <a:lstStyle/>
                    <a:p>
                      <a:pPr algn="l">
                        <a:defRPr sz="2000"/>
                      </a:pPr>
                      <a:r>
                        <a:rPr>
                          <a:latin typeface="+mj-lt"/>
                          <a:ea typeface="+mj-ea"/>
                          <a:cs typeface="+mj-cs"/>
                          <a:sym typeface="Helvetica"/>
                        </a:rPr>
                        <a:t>人数</a:t>
                      </a:r>
                    </a:p>
                  </a:txBody>
                  <a:tcPr marL="45720" marR="45720" marT="45720" marB="45720" anchor="t" anchorCtr="0" horzOverflow="overflow"/>
                </a:tc>
                <a:tc>
                  <a:txBody>
                    <a:bodyPr/>
                    <a:lstStyle/>
                    <a:p>
                      <a:pPr algn="l">
                        <a:defRPr sz="1800"/>
                      </a:pPr>
                      <a:r>
                        <a:rPr sz="2000"/>
                        <a:t>103</a:t>
                      </a:r>
                    </a:p>
                  </a:txBody>
                  <a:tcPr marL="45720" marR="45720" marT="45720" marB="45720" anchor="t" anchorCtr="0" horzOverflow="overflow"/>
                </a:tc>
                <a:tc>
                  <a:txBody>
                    <a:bodyPr/>
                    <a:lstStyle/>
                    <a:p>
                      <a:pPr algn="l">
                        <a:defRPr sz="1800"/>
                      </a:pPr>
                      <a:r>
                        <a:rPr sz="2000"/>
                        <a:t>1,891</a:t>
                      </a:r>
                    </a:p>
                  </a:txBody>
                  <a:tcPr marL="45720" marR="45720" marT="45720" marB="45720" anchor="t" anchorCtr="0" horzOverflow="overflow"/>
                </a:tc>
                <a:tc>
                  <a:txBody>
                    <a:bodyPr/>
                    <a:lstStyle/>
                    <a:p>
                      <a:pPr algn="l">
                        <a:defRPr sz="1800"/>
                      </a:pPr>
                      <a:r>
                        <a:rPr sz="2000"/>
                        <a:t>10,000</a:t>
                      </a:r>
                    </a:p>
                  </a:txBody>
                  <a:tcPr marL="45720" marR="45720" marT="45720" marB="45720" anchor="t" anchorCtr="0" horzOverflow="overflow"/>
                </a:tc>
                <a:tc>
                  <a:txBody>
                    <a:bodyPr/>
                    <a:lstStyle/>
                    <a:p>
                      <a:pPr algn="l">
                        <a:defRPr sz="1800"/>
                      </a:pPr>
                      <a:r>
                        <a:rPr sz="2000"/>
                        <a:t>23</a:t>
                      </a:r>
                    </a:p>
                  </a:txBody>
                  <a:tcPr marL="45720" marR="45720" marT="45720" marB="45720" anchor="t" anchorCtr="0" horzOverflow="overflow"/>
                </a:tc>
              </a:tr>
              <a:tr h="576293">
                <a:tc>
                  <a:txBody>
                    <a:bodyPr/>
                    <a:lstStyle/>
                    <a:p>
                      <a:pPr algn="l">
                        <a:defRPr sz="2000"/>
                      </a:pPr>
                      <a:r>
                        <a:rPr>
                          <a:latin typeface="+mj-lt"/>
                          <a:ea typeface="+mj-ea"/>
                          <a:cs typeface="+mj-cs"/>
                          <a:sym typeface="Helvetica"/>
                        </a:rPr>
                        <a:t>積荷（トン）</a:t>
                      </a:r>
                    </a:p>
                  </a:txBody>
                  <a:tcPr marL="45720" marR="45720" marT="45720" marB="45720" anchor="t" anchorCtr="0" horzOverflow="overflow"/>
                </a:tc>
                <a:tc>
                  <a:txBody>
                    <a:bodyPr/>
                    <a:lstStyle/>
                    <a:p>
                      <a:pPr algn="l">
                        <a:defRPr sz="1800"/>
                      </a:pPr>
                      <a:r>
                        <a:rPr sz="2000"/>
                        <a:t>180</a:t>
                      </a:r>
                    </a:p>
                  </a:txBody>
                  <a:tcPr marL="45720" marR="45720" marT="45720" marB="45720" anchor="t" anchorCtr="0" horzOverflow="overflow"/>
                </a:tc>
                <a:tc>
                  <a:txBody>
                    <a:bodyPr/>
                    <a:lstStyle/>
                    <a:p>
                      <a:pPr algn="l">
                        <a:defRPr sz="1800"/>
                      </a:pPr>
                      <a:r>
                        <a:rPr sz="2000"/>
                        <a:t>3,500</a:t>
                      </a:r>
                    </a:p>
                  </a:txBody>
                  <a:tcPr marL="45720" marR="45720" marT="45720" marB="45720" anchor="t" anchorCtr="0" horzOverflow="overflow"/>
                </a:tc>
                <a:tc>
                  <a:txBody>
                    <a:bodyPr/>
                    <a:lstStyle/>
                    <a:p>
                      <a:pPr algn="l">
                        <a:defRPr sz="1800"/>
                      </a:pPr>
                      <a:r>
                        <a:rPr sz="2000"/>
                        <a:t>3.6 million</a:t>
                      </a:r>
                    </a:p>
                  </a:txBody>
                  <a:tcPr marL="45720" marR="45720" marT="45720" marB="45720" anchor="t" anchorCtr="0" horzOverflow="overflow"/>
                </a:tc>
                <a:tc>
                  <a:txBody>
                    <a:bodyPr/>
                    <a:lstStyle/>
                    <a:p>
                      <a:pPr algn="l">
                        <a:defRPr sz="1800"/>
                      </a:pPr>
                      <a:r>
                        <a:rPr sz="2000"/>
                        <a:t>50</a:t>
                      </a:r>
                    </a:p>
                  </a:txBody>
                  <a:tcPr marL="45720" marR="45720" marT="45720" marB="45720" anchor="t" anchorCtr="0" horzOverflow="overflow"/>
                </a:tc>
              </a:tr>
              <a:tr h="576293">
                <a:tc>
                  <a:txBody>
                    <a:bodyPr/>
                    <a:lstStyle/>
                    <a:p>
                      <a:pPr algn="l">
                        <a:defRPr sz="2000"/>
                      </a:pPr>
                      <a:r>
                        <a:rPr>
                          <a:latin typeface="+mj-lt"/>
                          <a:ea typeface="+mj-ea"/>
                          <a:cs typeface="+mj-cs"/>
                          <a:sym typeface="Helvetica"/>
                        </a:rPr>
                        <a:t>費用</a:t>
                      </a:r>
                      <a:r>
                        <a:t>(1975</a:t>
                      </a:r>
                      <a:r>
                        <a:rPr>
                          <a:latin typeface="+mj-lt"/>
                          <a:ea typeface="+mj-ea"/>
                          <a:cs typeface="+mj-cs"/>
                          <a:sym typeface="Helvetica"/>
                        </a:rPr>
                        <a:t>の米ドルで</a:t>
                      </a:r>
                      <a:r>
                        <a:t>)</a:t>
                      </a:r>
                    </a:p>
                  </a:txBody>
                  <a:tcPr marL="45720" marR="45720" marT="45720" marB="45720" anchor="t" anchorCtr="0" horzOverflow="overflow"/>
                </a:tc>
                <a:tc>
                  <a:txBody>
                    <a:bodyPr/>
                    <a:lstStyle/>
                    <a:p>
                      <a:pPr algn="l">
                        <a:defRPr sz="2000"/>
                      </a:pPr>
                      <a:r>
                        <a:t>600</a:t>
                      </a:r>
                      <a:r>
                        <a:rPr>
                          <a:latin typeface="+mj-lt"/>
                          <a:ea typeface="+mj-ea"/>
                          <a:cs typeface="+mj-cs"/>
                          <a:sym typeface="Helvetica"/>
                        </a:rPr>
                        <a:t>万ドル</a:t>
                      </a:r>
                    </a:p>
                  </a:txBody>
                  <a:tcPr marL="45720" marR="45720" marT="45720" marB="45720" anchor="t" anchorCtr="0" horzOverflow="overflow"/>
                </a:tc>
                <a:tc>
                  <a:txBody>
                    <a:bodyPr/>
                    <a:lstStyle/>
                    <a:p>
                      <a:pPr algn="l">
                        <a:defRPr sz="2000"/>
                      </a:pPr>
                      <a:r>
                        <a:t>1500</a:t>
                      </a:r>
                      <a:r>
                        <a:rPr>
                          <a:latin typeface="+mj-lt"/>
                          <a:ea typeface="+mj-ea"/>
                          <a:cs typeface="+mj-cs"/>
                          <a:sym typeface="Helvetica"/>
                        </a:rPr>
                        <a:t>万ドル</a:t>
                      </a:r>
                    </a:p>
                  </a:txBody>
                  <a:tcPr marL="45720" marR="45720" marT="45720" marB="45720" anchor="t" anchorCtr="0" horzOverflow="overflow"/>
                </a:tc>
                <a:tc>
                  <a:txBody>
                    <a:bodyPr/>
                    <a:lstStyle/>
                    <a:p>
                      <a:pPr algn="l">
                        <a:defRPr sz="2000"/>
                      </a:pPr>
                      <a:r>
                        <a:t>1000</a:t>
                      </a:r>
                      <a:r>
                        <a:rPr>
                          <a:latin typeface="+mj-lt"/>
                          <a:ea typeface="+mj-ea"/>
                          <a:cs typeface="+mj-cs"/>
                          <a:sym typeface="Helvetica"/>
                        </a:rPr>
                        <a:t>億ドル</a:t>
                      </a:r>
                    </a:p>
                  </a:txBody>
                  <a:tcPr marL="45720" marR="45720" marT="45720" marB="45720" anchor="t" anchorCtr="0" horzOverflow="overflow"/>
                </a:tc>
                <a:tc>
                  <a:txBody>
                    <a:bodyPr/>
                    <a:lstStyle/>
                    <a:p>
                      <a:pPr algn="l">
                        <a:defRPr sz="2000"/>
                      </a:pPr>
                      <a:r>
                        <a:t>100</a:t>
                      </a:r>
                      <a:r>
                        <a:rPr>
                          <a:latin typeface="+mj-lt"/>
                          <a:ea typeface="+mj-ea"/>
                          <a:cs typeface="+mj-cs"/>
                          <a:sym typeface="Helvetica"/>
                        </a:rPr>
                        <a:t>万ドル</a:t>
                      </a:r>
                    </a:p>
                  </a:txBody>
                  <a:tcPr marL="45720" marR="45720" marT="45720" marB="45720" anchor="t" anchorCtr="0" horzOverflow="overflow"/>
                </a:tc>
              </a:tr>
              <a:tr h="576293">
                <a:tc>
                  <a:txBody>
                    <a:bodyPr/>
                    <a:lstStyle/>
                    <a:p>
                      <a:pPr algn="l">
                        <a:defRPr sz="2000"/>
                      </a:pPr>
                      <a:r>
                        <a:rPr>
                          <a:latin typeface="+mj-lt"/>
                          <a:ea typeface="+mj-ea"/>
                          <a:cs typeface="+mj-cs"/>
                          <a:sym typeface="Helvetica"/>
                        </a:rPr>
                        <a:t>積荷</a:t>
                      </a:r>
                      <a:r>
                        <a:t>1</a:t>
                      </a:r>
                      <a:r>
                        <a:rPr>
                          <a:latin typeface="+mj-lt"/>
                          <a:ea typeface="+mj-ea"/>
                          <a:cs typeface="+mj-cs"/>
                          <a:sym typeface="Helvetica"/>
                        </a:rPr>
                        <a:t>ポンドあたりの費用</a:t>
                      </a:r>
                    </a:p>
                  </a:txBody>
                  <a:tcPr marL="45720" marR="45720" marT="45720" marB="45720" anchor="t" anchorCtr="0" horzOverflow="overflow"/>
                </a:tc>
                <a:tc>
                  <a:txBody>
                    <a:bodyPr/>
                    <a:lstStyle/>
                    <a:p>
                      <a:pPr algn="l">
                        <a:defRPr sz="1800"/>
                      </a:pPr>
                      <a:r>
                        <a:rPr sz="2000"/>
                        <a:t>$15</a:t>
                      </a:r>
                    </a:p>
                  </a:txBody>
                  <a:tcPr marL="45720" marR="45720" marT="45720" marB="45720" anchor="t" anchorCtr="0" horzOverflow="overflow"/>
                </a:tc>
                <a:tc>
                  <a:txBody>
                    <a:bodyPr/>
                    <a:lstStyle/>
                    <a:p>
                      <a:pPr algn="l">
                        <a:defRPr sz="1800"/>
                      </a:pPr>
                      <a:r>
                        <a:rPr sz="2000"/>
                        <a:t>$2</a:t>
                      </a:r>
                    </a:p>
                  </a:txBody>
                  <a:tcPr marL="45720" marR="45720" marT="45720" marB="45720" anchor="t" anchorCtr="0" horzOverflow="overflow"/>
                </a:tc>
                <a:tc>
                  <a:txBody>
                    <a:bodyPr/>
                    <a:lstStyle/>
                    <a:p>
                      <a:pPr algn="l">
                        <a:defRPr sz="1800"/>
                      </a:pPr>
                      <a:r>
                        <a:rPr sz="2000"/>
                        <a:t>$13</a:t>
                      </a:r>
                    </a:p>
                  </a:txBody>
                  <a:tcPr marL="45720" marR="45720" marT="45720" marB="45720" anchor="t" anchorCtr="0" horzOverflow="overflow"/>
                </a:tc>
                <a:tc>
                  <a:txBody>
                    <a:bodyPr/>
                    <a:lstStyle/>
                    <a:p>
                      <a:pPr algn="l">
                        <a:defRPr sz="1800"/>
                      </a:pPr>
                      <a:r>
                        <a:rPr sz="2000"/>
                        <a:t>$10</a:t>
                      </a:r>
                    </a:p>
                  </a:txBody>
                  <a:tcPr marL="45720" marR="45720" marT="45720" marB="45720" anchor="t" anchorCtr="0" horzOverflow="overflow"/>
                </a:tc>
              </a:tr>
              <a:tr h="576293">
                <a:tc>
                  <a:txBody>
                    <a:bodyPr/>
                    <a:lstStyle/>
                    <a:p>
                      <a:pPr algn="l">
                        <a:defRPr sz="2000"/>
                      </a:pPr>
                      <a:r>
                        <a:t>1</a:t>
                      </a:r>
                      <a:r>
                        <a:rPr>
                          <a:latin typeface="+mj-lt"/>
                          <a:ea typeface="+mj-ea"/>
                          <a:cs typeface="+mj-cs"/>
                          <a:sym typeface="Helvetica"/>
                        </a:rPr>
                        <a:t>家族当たりの費用を年収で割った値</a:t>
                      </a:r>
                    </a:p>
                  </a:txBody>
                  <a:tcPr marL="45720" marR="45720" marT="45720" marB="45720" anchor="t" anchorCtr="0" horzOverflow="overflow"/>
                </a:tc>
                <a:tc>
                  <a:txBody>
                    <a:bodyPr/>
                    <a:lstStyle/>
                    <a:p>
                      <a:pPr algn="l">
                        <a:defRPr sz="1800"/>
                      </a:pPr>
                      <a:r>
                        <a:rPr sz="3200">
                          <a:solidFill>
                            <a:srgbClr val="FF0000"/>
                          </a:solidFill>
                        </a:rPr>
                        <a:t>7.5</a:t>
                      </a:r>
                    </a:p>
                  </a:txBody>
                  <a:tcPr marL="45720" marR="45720" marT="45720" marB="45720" anchor="t" anchorCtr="0" horzOverflow="overflow"/>
                </a:tc>
                <a:tc>
                  <a:txBody>
                    <a:bodyPr/>
                    <a:lstStyle/>
                    <a:p>
                      <a:pPr algn="l">
                        <a:defRPr sz="1800"/>
                      </a:pPr>
                      <a:r>
                        <a:rPr sz="3200">
                          <a:solidFill>
                            <a:srgbClr val="FF0000"/>
                          </a:solidFill>
                        </a:rPr>
                        <a:t>2.5</a:t>
                      </a:r>
                    </a:p>
                  </a:txBody>
                  <a:tcPr marL="45720" marR="45720" marT="45720" marB="45720" anchor="t" anchorCtr="0" horzOverflow="overflow"/>
                </a:tc>
                <a:tc>
                  <a:txBody>
                    <a:bodyPr/>
                    <a:lstStyle/>
                    <a:p>
                      <a:pPr algn="l">
                        <a:defRPr sz="1800"/>
                      </a:pPr>
                      <a:r>
                        <a:rPr sz="3200">
                          <a:solidFill>
                            <a:srgbClr val="FF0000"/>
                          </a:solidFill>
                        </a:rPr>
                        <a:t>1,500</a:t>
                      </a:r>
                    </a:p>
                  </a:txBody>
                  <a:tcPr marL="45720" marR="45720" marT="45720" marB="45720" anchor="t" anchorCtr="0" horzOverflow="overflow"/>
                </a:tc>
                <a:tc>
                  <a:txBody>
                    <a:bodyPr/>
                    <a:lstStyle/>
                    <a:p>
                      <a:pPr algn="l">
                        <a:defRPr sz="1800"/>
                      </a:pPr>
                      <a:r>
                        <a:rPr sz="3200">
                          <a:solidFill>
                            <a:srgbClr val="FF0000"/>
                          </a:solidFill>
                        </a:rPr>
                        <a:t>6</a:t>
                      </a:r>
                    </a:p>
                  </a:txBody>
                  <a:tcPr marL="45720" marR="45720" marT="45720" marB="45720" anchor="t" anchorCtr="0" horzOverflow="overflow"/>
                </a:tc>
              </a:tr>
            </a:tbl>
          </a:graphicData>
        </a:graphic>
      </p:graphicFrame>
      <p:sp>
        <p:nvSpPr>
          <p:cNvPr id="164" name="Shape 164"/>
          <p:cNvSpPr/>
          <p:nvPr/>
        </p:nvSpPr>
        <p:spPr>
          <a:xfrm>
            <a:off x="280059" y="1286779"/>
            <a:ext cx="4376702"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F..</a:t>
            </a:r>
            <a:r>
              <a:rPr>
                <a:latin typeface="+mj-lt"/>
                <a:ea typeface="+mj-ea"/>
                <a:cs typeface="+mj-cs"/>
                <a:sym typeface="Helvetica"/>
              </a:rPr>
              <a:t>ダイソン「宇宙をかき乱すべきか」より</a:t>
            </a:r>
          </a:p>
        </p:txBody>
      </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6" name="Shape 166"/>
          <p:cNvSpPr/>
          <p:nvPr>
            <p:ph type="title"/>
          </p:nvPr>
        </p:nvSpPr>
        <p:spPr>
          <a:prstGeom prst="rect">
            <a:avLst/>
          </a:prstGeom>
        </p:spPr>
        <p:txBody>
          <a:bodyPr/>
          <a:lstStyle/>
          <a:p>
            <a:pPr/>
          </a:p>
        </p:txBody>
      </p:sp>
      <p:pic>
        <p:nvPicPr>
          <p:cNvPr id="167" name="image20.png"/>
          <p:cNvPicPr>
            <a:picLocks noChangeAspect="1"/>
          </p:cNvPicPr>
          <p:nvPr/>
        </p:nvPicPr>
        <p:blipFill>
          <a:blip r:embed="rId2">
            <a:extLst/>
          </a:blip>
          <a:stretch>
            <a:fillRect/>
          </a:stretch>
        </p:blipFill>
        <p:spPr>
          <a:xfrm>
            <a:off x="0" y="508000"/>
            <a:ext cx="9144000" cy="5817274"/>
          </a:xfrm>
          <a:prstGeom prst="rect">
            <a:avLst/>
          </a:prstGeom>
          <a:ln w="12700">
            <a:miter lim="400000"/>
          </a:ln>
        </p:spPr>
      </p:pic>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9" name="Shape 169"/>
          <p:cNvSpPr/>
          <p:nvPr>
            <p:ph type="title"/>
          </p:nvPr>
        </p:nvSpPr>
        <p:spPr>
          <a:prstGeom prst="rect">
            <a:avLst/>
          </a:prstGeom>
        </p:spPr>
        <p:txBody>
          <a:bodyPr/>
          <a:lstStyle/>
          <a:p>
            <a:pPr/>
          </a:p>
        </p:txBody>
      </p:sp>
      <p:pic>
        <p:nvPicPr>
          <p:cNvPr id="170" name="image21.png"/>
          <p:cNvPicPr>
            <a:picLocks noChangeAspect="1"/>
          </p:cNvPicPr>
          <p:nvPr/>
        </p:nvPicPr>
        <p:blipFill>
          <a:blip r:embed="rId2">
            <a:extLst/>
          </a:blip>
          <a:stretch>
            <a:fillRect/>
          </a:stretch>
        </p:blipFill>
        <p:spPr>
          <a:xfrm>
            <a:off x="1130300" y="0"/>
            <a:ext cx="6878719" cy="6858000"/>
          </a:xfrm>
          <a:prstGeom prst="rect">
            <a:avLst/>
          </a:prstGeom>
          <a:ln w="12700">
            <a:miter lim="400000"/>
          </a:ln>
        </p:spPr>
      </p:pic>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2" name="image34.png"/>
          <p:cNvPicPr>
            <a:picLocks noChangeAspect="1"/>
          </p:cNvPicPr>
          <p:nvPr/>
        </p:nvPicPr>
        <p:blipFill>
          <a:blip r:embed="rId2">
            <a:extLst/>
          </a:blip>
          <a:stretch>
            <a:fillRect/>
          </a:stretch>
        </p:blipFill>
        <p:spPr>
          <a:xfrm>
            <a:off x="457200" y="145016"/>
            <a:ext cx="3091266" cy="3901643"/>
          </a:xfrm>
          <a:prstGeom prst="rect">
            <a:avLst/>
          </a:prstGeom>
          <a:ln w="12700">
            <a:miter lim="400000"/>
          </a:ln>
        </p:spPr>
      </p:pic>
      <p:pic>
        <p:nvPicPr>
          <p:cNvPr id="173" name="image35.png"/>
          <p:cNvPicPr>
            <a:picLocks noChangeAspect="1"/>
          </p:cNvPicPr>
          <p:nvPr/>
        </p:nvPicPr>
        <p:blipFill>
          <a:blip r:embed="rId3">
            <a:extLst/>
          </a:blip>
          <a:stretch>
            <a:fillRect/>
          </a:stretch>
        </p:blipFill>
        <p:spPr>
          <a:xfrm>
            <a:off x="3989530" y="457200"/>
            <a:ext cx="4697270" cy="3131513"/>
          </a:xfrm>
          <a:prstGeom prst="rect">
            <a:avLst/>
          </a:prstGeom>
          <a:ln w="12700">
            <a:miter lim="400000"/>
          </a:ln>
        </p:spPr>
      </p:pic>
      <p:sp>
        <p:nvSpPr>
          <p:cNvPr id="174" name="Shape 174"/>
          <p:cNvSpPr/>
          <p:nvPr/>
        </p:nvSpPr>
        <p:spPr>
          <a:xfrm>
            <a:off x="7091102" y="3205140"/>
            <a:ext cx="1460003"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Vacanti mouse</a:t>
            </a:r>
          </a:p>
        </p:txBody>
      </p:sp>
      <p:sp>
        <p:nvSpPr>
          <p:cNvPr id="175" name="Shape 175"/>
          <p:cNvSpPr/>
          <p:nvPr>
            <p:ph type="title"/>
          </p:nvPr>
        </p:nvSpPr>
        <p:spPr>
          <a:prstGeom prst="rect">
            <a:avLst/>
          </a:prstGeom>
        </p:spPr>
        <p:txBody>
          <a:bodyPr/>
          <a:lstStyle/>
          <a:p>
            <a:pPr/>
          </a:p>
        </p:txBody>
      </p:sp>
      <p:pic>
        <p:nvPicPr>
          <p:cNvPr id="176" name="image36.png"/>
          <p:cNvPicPr>
            <a:picLocks noChangeAspect="1"/>
          </p:cNvPicPr>
          <p:nvPr/>
        </p:nvPicPr>
        <p:blipFill>
          <a:blip r:embed="rId4">
            <a:extLst/>
          </a:blip>
          <a:stretch>
            <a:fillRect/>
          </a:stretch>
        </p:blipFill>
        <p:spPr>
          <a:xfrm>
            <a:off x="4966770" y="3830725"/>
            <a:ext cx="3898384" cy="2521768"/>
          </a:xfrm>
          <a:prstGeom prst="rect">
            <a:avLst/>
          </a:prstGeom>
          <a:ln w="12700">
            <a:miter lim="400000"/>
          </a:ln>
        </p:spPr>
      </p:pic>
      <p:sp>
        <p:nvSpPr>
          <p:cNvPr id="177" name="Shape 177"/>
          <p:cNvSpPr/>
          <p:nvPr/>
        </p:nvSpPr>
        <p:spPr>
          <a:xfrm>
            <a:off x="2588949" y="6525463"/>
            <a:ext cx="6264584"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100"/>
            </a:lvl1pPr>
          </a:lstStyle>
          <a:p>
            <a:pPr/>
            <a:r>
              <a:t>http://www.extremetech.com/extreme/152240-what-is-transhumanism-or-what-does-it-mean-to-be-human</a:t>
            </a:r>
          </a:p>
        </p:txBody>
      </p:sp>
      <p:sp>
        <p:nvSpPr>
          <p:cNvPr id="178" name="Shape 178"/>
          <p:cNvSpPr/>
          <p:nvPr/>
        </p:nvSpPr>
        <p:spPr>
          <a:xfrm>
            <a:off x="297520" y="4097340"/>
            <a:ext cx="4346916" cy="2377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ヒラギノ角ゴ Pro W3"/>
                <a:ea typeface="ヒラギノ角ゴ Pro W3"/>
                <a:cs typeface="ヒラギノ角ゴ Pro W3"/>
                <a:sym typeface="ヒラギノ角ゴ Pro W3"/>
              </a:defRPr>
            </a:pPr>
            <a:r>
              <a:t>人類の宇宙進出の帰結：</a:t>
            </a:r>
          </a:p>
          <a:p>
            <a:pPr lvl="1" marL="742950" indent="-285750">
              <a:buSzPct val="100000"/>
              <a:buFont typeface="Arial"/>
              <a:buChar char="•"/>
              <a:defRPr>
                <a:latin typeface="ヒラギノ角ゴ Pro W3"/>
                <a:ea typeface="ヒラギノ角ゴ Pro W3"/>
                <a:cs typeface="ヒラギノ角ゴ Pro W3"/>
                <a:sym typeface="ヒラギノ角ゴ Pro W3"/>
              </a:defRPr>
            </a:pPr>
            <a:r>
              <a:t>ロボット技術、AI</a:t>
            </a:r>
            <a:r>
              <a:t>、</a:t>
            </a:r>
            <a:r>
              <a:t>生命工学を駆使した新たな環境への適応</a:t>
            </a:r>
            <a:r>
              <a:t>？</a:t>
            </a:r>
          </a:p>
          <a:p>
            <a:pPr lvl="1" marL="742950" indent="-285750">
              <a:buSzPct val="100000"/>
              <a:buFont typeface="Arial"/>
              <a:buChar char="•"/>
              <a:defRPr>
                <a:latin typeface="ヒラギノ角ゴ Pro W3"/>
                <a:ea typeface="ヒラギノ角ゴ Pro W3"/>
                <a:cs typeface="ヒラギノ角ゴ Pro W3"/>
                <a:sym typeface="ヒラギノ角ゴ Pro W3"/>
              </a:defRPr>
            </a:pPr>
            <a:r>
              <a:t>精神、価値観、社会構造の変容？</a:t>
            </a:r>
          </a:p>
          <a:p>
            <a:pPr lvl="1" marL="742950" indent="-285750">
              <a:buSzPct val="100000"/>
              <a:buFont typeface="Arial"/>
              <a:buChar char="•"/>
              <a:defRPr>
                <a:latin typeface="ヒラギノ角ゴ Pro W3"/>
                <a:ea typeface="ヒラギノ角ゴ Pro W3"/>
                <a:cs typeface="ヒラギノ角ゴ Pro W3"/>
                <a:sym typeface="ヒラギノ角ゴ Pro W3"/>
              </a:defRPr>
            </a:pPr>
            <a:r>
              <a:t>異質で非融和的社会の出現？</a:t>
            </a:r>
          </a:p>
          <a:p>
            <a:pPr lvl="1" marL="742950" indent="-285750">
              <a:buSzPct val="100000"/>
              <a:buFont typeface="Arial"/>
              <a:buChar char="•"/>
              <a:defRPr>
                <a:latin typeface="ヒラギノ角ゴ Pro W3"/>
                <a:ea typeface="ヒラギノ角ゴ Pro W3"/>
                <a:cs typeface="ヒラギノ角ゴ Pro W3"/>
                <a:sym typeface="ヒラギノ角ゴ Pro W3"/>
              </a:defRPr>
            </a:pPr>
          </a:p>
          <a:p>
            <a:pPr>
              <a:defRPr>
                <a:latin typeface="ヒラギノ角ゴ Pro W3"/>
                <a:ea typeface="ヒラギノ角ゴ Pro W3"/>
                <a:cs typeface="ヒラギノ角ゴ Pro W3"/>
                <a:sym typeface="ヒラギノ角ゴ Pro W3"/>
              </a:defRPr>
            </a:pPr>
            <a:r>
              <a:t>「ポストヒューマン」問題</a:t>
            </a:r>
          </a:p>
        </p:txBody>
      </p:sp>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Shape 180"/>
          <p:cNvSpPr/>
          <p:nvPr>
            <p:ph type="body" idx="1"/>
          </p:nvPr>
        </p:nvSpPr>
        <p:spPr>
          <a:xfrm>
            <a:off x="179831" y="755486"/>
            <a:ext cx="6885739" cy="4037002"/>
          </a:xfrm>
          <a:prstGeom prst="rect">
            <a:avLst/>
          </a:prstGeom>
        </p:spPr>
        <p:txBody>
          <a:bodyPr/>
          <a:lstStyle/>
          <a:p>
            <a:pPr marL="0" indent="0">
              <a:buSzTx/>
              <a:buNone/>
              <a:defRPr sz="1800"/>
            </a:pPr>
          </a:p>
          <a:p>
            <a:pPr>
              <a:spcBef>
                <a:spcPts val="400"/>
              </a:spcBef>
              <a:defRPr sz="2400"/>
            </a:pPr>
            <a:r>
              <a:rPr>
                <a:latin typeface="+mj-lt"/>
                <a:ea typeface="+mj-ea"/>
                <a:cs typeface="+mj-cs"/>
                <a:sym typeface="Helvetica"/>
              </a:rPr>
              <a:t>創造に満ちた偉大な時代とは、遠く離れたパートナーと刺激を与え合える程度に情報交換ができ、しかもその頻度と速度は、集団・個人間に不可欠の壁を小さくしすぎて交換が容易になり、画一化が進み多様性が見失われない程度に留まっていた時代</a:t>
            </a:r>
            <a:r>
              <a:t> </a:t>
            </a:r>
          </a:p>
        </p:txBody>
      </p:sp>
      <p:pic>
        <p:nvPicPr>
          <p:cNvPr id="181" name="image22.png"/>
          <p:cNvPicPr>
            <a:picLocks noChangeAspect="1"/>
          </p:cNvPicPr>
          <p:nvPr/>
        </p:nvPicPr>
        <p:blipFill>
          <a:blip r:embed="rId2">
            <a:extLst/>
          </a:blip>
          <a:stretch>
            <a:fillRect/>
          </a:stretch>
        </p:blipFill>
        <p:spPr>
          <a:xfrm>
            <a:off x="5541236" y="3972152"/>
            <a:ext cx="2913409" cy="1937417"/>
          </a:xfrm>
          <a:prstGeom prst="rect">
            <a:avLst/>
          </a:prstGeom>
          <a:ln w="12700">
            <a:miter lim="400000"/>
          </a:ln>
        </p:spPr>
      </p:pic>
      <p:sp>
        <p:nvSpPr>
          <p:cNvPr id="182" name="Shape 182"/>
          <p:cNvSpPr/>
          <p:nvPr/>
        </p:nvSpPr>
        <p:spPr>
          <a:xfrm>
            <a:off x="1855751" y="5781813"/>
            <a:ext cx="3775640"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pPr>
            <a:r>
              <a:rPr>
                <a:latin typeface="+mj-lt"/>
                <a:ea typeface="+mj-ea"/>
                <a:cs typeface="+mj-cs"/>
                <a:sym typeface="Helvetica"/>
              </a:rPr>
              <a:t>レヴィ</a:t>
            </a:r>
            <a:r>
              <a:t>=</a:t>
            </a:r>
            <a:r>
              <a:rPr>
                <a:latin typeface="+mj-lt"/>
                <a:ea typeface="+mj-ea"/>
                <a:cs typeface="+mj-cs"/>
                <a:sym typeface="Helvetica"/>
              </a:rPr>
              <a:t>ストロース講義</a:t>
            </a:r>
            <a:r>
              <a:t>（平凡社）</a:t>
            </a:r>
          </a:p>
        </p:txBody>
      </p:sp>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4" name="image23.png"/>
          <p:cNvPicPr>
            <a:picLocks noChangeAspect="1"/>
          </p:cNvPicPr>
          <p:nvPr/>
        </p:nvPicPr>
        <p:blipFill>
          <a:blip r:embed="rId2">
            <a:extLst/>
          </a:blip>
          <a:stretch>
            <a:fillRect/>
          </a:stretch>
        </p:blipFill>
        <p:spPr>
          <a:xfrm>
            <a:off x="241652" y="172392"/>
            <a:ext cx="3094866" cy="4425819"/>
          </a:xfrm>
          <a:prstGeom prst="rect">
            <a:avLst/>
          </a:prstGeom>
          <a:ln w="12700">
            <a:miter lim="400000"/>
          </a:ln>
        </p:spPr>
      </p:pic>
      <p:sp>
        <p:nvSpPr>
          <p:cNvPr id="185" name="Shape 185"/>
          <p:cNvSpPr/>
          <p:nvPr/>
        </p:nvSpPr>
        <p:spPr>
          <a:xfrm>
            <a:off x="3725185" y="547797"/>
            <a:ext cx="5369569" cy="47459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300">
                <a:latin typeface="+mj-lt"/>
                <a:ea typeface="+mj-ea"/>
                <a:cs typeface="+mj-cs"/>
                <a:sym typeface="Helvetica"/>
              </a:defRPr>
            </a:pPr>
            <a:r>
              <a:t>今西錦司</a:t>
            </a:r>
            <a:r>
              <a:t>『</a:t>
            </a:r>
            <a:r>
              <a:t>民族文化などは、人間が意識的につくりあげようとしてできたものではなくて、自然にそうなってきたものでしょう。こういう文化と、</a:t>
            </a:r>
            <a:r>
              <a:rPr>
                <a:solidFill>
                  <a:srgbClr val="FF0000"/>
                </a:solidFill>
              </a:rPr>
              <a:t>サピエンスとして人間が意識的に努力して作り出した文化</a:t>
            </a:r>
            <a:r>
              <a:t>とは、はっきり分ける必要がある</a:t>
            </a:r>
            <a:r>
              <a:t>』</a:t>
            </a:r>
          </a:p>
          <a:p>
            <a:pPr>
              <a:defRPr sz="2300">
                <a:latin typeface="+mj-lt"/>
                <a:ea typeface="+mj-ea"/>
                <a:cs typeface="+mj-cs"/>
                <a:sym typeface="Helvetica"/>
              </a:defRPr>
            </a:pPr>
          </a:p>
          <a:p>
            <a:pPr>
              <a:defRPr sz="2300">
                <a:latin typeface="+mj-lt"/>
                <a:ea typeface="+mj-ea"/>
                <a:cs typeface="+mj-cs"/>
                <a:sym typeface="Helvetica"/>
              </a:defRPr>
            </a:pPr>
            <a:r>
              <a:t>梅棹忠夫</a:t>
            </a:r>
            <a:r>
              <a:t>『</a:t>
            </a:r>
            <a:r>
              <a:t>目的的発想は自然的所与とちごうてかなり自由度が高い。洋々たる可能性をはらんでいるとともに、一面</a:t>
            </a:r>
            <a:r>
              <a:rPr>
                <a:solidFill>
                  <a:srgbClr val="FF0000"/>
                </a:solidFill>
              </a:rPr>
              <a:t>大変恐ろしいところ</a:t>
            </a:r>
            <a:r>
              <a:t>がある</a:t>
            </a:r>
            <a:r>
              <a:t>』</a:t>
            </a:r>
          </a:p>
        </p:txBody>
      </p:sp>
    </p:spTree>
  </p:cSld>
  <p:clrMapOvr>
    <a:masterClrMapping/>
  </p:clrMapOvr>
  <p:transition xmlns:p14="http://schemas.microsoft.com/office/powerpoint/2010/main" spd="med" advClick="1" p14:dur="1000"/>
</p:sld>
</file>

<file path=ppt/theme/theme1.xml><?xml version="1.0" encoding="utf-8"?>
<a:theme xmlns:a="http://schemas.openxmlformats.org/drawingml/2006/main" xmlns:r="http://schemas.openxmlformats.org/officeDocument/2006/relationships" name="ホワイト">
  <a:themeElements>
    <a:clrScheme name="ホワイト">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ホワイト">
      <a:majorFont>
        <a:latin typeface="Helvetica"/>
        <a:ea typeface="Helvetica"/>
        <a:cs typeface="Helvetica"/>
      </a:majorFont>
      <a:minorFont>
        <a:latin typeface="Calibri"/>
        <a:ea typeface="Calibri"/>
        <a:cs typeface="Calibri"/>
      </a:minorFont>
    </a:fontScheme>
    <a:fmtScheme name="ホワイト">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ホワイト">
  <a:themeElements>
    <a:clrScheme name="ホワイト">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ホワイト">
      <a:majorFont>
        <a:latin typeface="Helvetica"/>
        <a:ea typeface="Helvetica"/>
        <a:cs typeface="Helvetica"/>
      </a:majorFont>
      <a:minorFont>
        <a:latin typeface="Calibri"/>
        <a:ea typeface="Calibri"/>
        <a:cs typeface="Calibri"/>
      </a:minorFont>
    </a:fontScheme>
    <a:fmtScheme name="ホワイト">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