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E"/>
          </a:solidFill>
        </a:fill>
      </a:tcStyle>
    </a:wholeTbl>
    <a:band2H>
      <a:tcTxStyle/>
      <a:tcStyle>
        <a:tcBdr/>
        <a:fill>
          <a:solidFill>
            <a:srgbClr val="FBF3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ACC"/>
          </a:solidFill>
        </a:fill>
      </a:tcStyle>
    </a:wholeTbl>
    <a:band2H>
      <a:tcTxStyle/>
      <a:tcStyle>
        <a:tcBdr/>
        <a:fill>
          <a:solidFill>
            <a:srgbClr val="FAED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FCC"/>
          </a:solidFill>
        </a:fill>
      </a:tcStyle>
    </a:wholeTbl>
    <a:band2H>
      <a:tcTxStyle/>
      <a:tcStyle>
        <a:tcBdr/>
        <a:fill>
          <a:solidFill>
            <a:srgbClr val="F6E9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9"/>
  </p:normalViewPr>
  <p:slideViewPr>
    <p:cSldViewPr snapToGrid="0" snapToObjects="1">
      <p:cViewPr varScale="1">
        <p:scale>
          <a:sx n="93" d="100"/>
          <a:sy n="93" d="100"/>
        </p:scale>
        <p:origin x="15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a2</a:t>
            </a:r>
            <a:r>
              <a:rPr>
                <a:latin typeface="+mn-lt"/>
                <a:ea typeface="+mn-ea"/>
                <a:cs typeface="+mn-cs"/>
                <a:sym typeface="Helvetica"/>
              </a:rPr>
              <a:t>ちわた</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b3</a:t>
            </a:r>
            <a:r>
              <a:rPr>
                <a:latin typeface="+mn-lt"/>
                <a:ea typeface="+mn-ea"/>
                <a:cs typeface="+mn-cs"/>
                <a:sym typeface="Helvetica"/>
              </a:rPr>
              <a:t>ちわ</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c2</a:t>
            </a:r>
            <a:r>
              <a:rPr>
                <a:latin typeface="+mn-lt"/>
                <a:ea typeface="+mn-ea"/>
                <a:cs typeface="+mn-cs"/>
                <a:sym typeface="Helvetica"/>
              </a:rPr>
              <a:t>ちわ</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c</a:t>
            </a:r>
            <a:r>
              <a:rPr>
                <a:latin typeface="+mn-lt"/>
                <a:ea typeface="+mn-ea"/>
                <a:cs typeface="+mn-cs"/>
                <a:sym typeface="Helvetica"/>
              </a:rPr>
              <a:t>１ちわ</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b2</a:t>
            </a:r>
            <a:r>
              <a:rPr>
                <a:latin typeface="+mn-lt"/>
                <a:ea typeface="+mn-ea"/>
                <a:cs typeface="+mn-cs"/>
                <a:sym typeface="Helvetica"/>
              </a:rPr>
              <a:t>ちわ</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a1</a:t>
            </a:r>
            <a:r>
              <a:rPr>
                <a:latin typeface="+mn-lt"/>
                <a:ea typeface="+mn-ea"/>
                <a:cs typeface="+mn-cs"/>
                <a:sym typeface="Helvetica"/>
              </a:rPr>
              <a:t>ちわた</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b3</a:t>
            </a:r>
            <a:r>
              <a:rPr>
                <a:latin typeface="+mn-lt"/>
                <a:ea typeface="+mn-ea"/>
                <a:cs typeface="+mn-cs"/>
                <a:sym typeface="Helvetica"/>
              </a:rPr>
              <a:t>ちわ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b2</a:t>
            </a:r>
            <a:r>
              <a:rPr>
                <a:latin typeface="+mn-lt"/>
                <a:ea typeface="+mn-ea"/>
                <a:cs typeface="+mn-cs"/>
                <a:sym typeface="Helvetica"/>
              </a:rPr>
              <a:t>ちわ</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92FE93-6308-F943-94C8-13BFED4E84C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DC7838-AC45-554C-A796-29C3EF2283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54BE571-669A-E947-82B3-E45DC8C674B9}"/>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6136C42D-3649-1F4B-9BC5-224FA1BA7F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82F08E-5B54-0B47-8523-608AF4451936}"/>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66139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A8F3E9-8758-C143-9E3F-4CA068AB201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AFC2C8-D6DE-3941-AC29-B5E02F20888F}"/>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724F03-F4B1-634D-8686-B9CC22195B56}"/>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33AB8F89-74B2-974E-AEF0-9A75774A5C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8583A-E272-504E-92D0-8518CC2322BE}"/>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346882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0BF80F6-B092-7E4F-95D0-0BCFDEFDF71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7A3E4C-515C-6345-BE4E-A9DE6B794C3C}"/>
              </a:ext>
            </a:extLst>
          </p:cNvPr>
          <p:cNvSpPr>
            <a:spLocks noGrp="1"/>
          </p:cNvSpPr>
          <p:nvPr>
            <p:ph type="body" orient="vert" idx="1"/>
          </p:nvPr>
        </p:nvSpPr>
        <p:spPr>
          <a:xfrm>
            <a:off x="628650" y="365125"/>
            <a:ext cx="5800725"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5892C1-FC69-D240-BA7C-FBE1DEB00F05}"/>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FF352F9C-CE83-5A47-AB75-1299B39C7B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50332B-DB25-0943-9569-84C34F0D7CDE}"/>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182120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E0360-B6A6-AE4F-A629-77685CAA68D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78A96F-2B98-DE44-8CB1-3BA958107151}"/>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787DFD-6E0F-B440-B4FC-81DC0D4299FE}"/>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68138677-DAB1-8941-994B-DC30023CCA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890DA1-33CB-C24A-AB6A-8876CF09EEEC}"/>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17491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4B8694-C11A-9642-A65F-2ED5466BFE6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719271-B250-9046-8ECA-D83596AE815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363BCC-4FB2-4B4F-9C1F-62356A726129}"/>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48F8B0C6-8A7C-2C4F-83D6-991B455DB6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088FF9-537A-BB4A-8C06-EAD05BF92DF5}"/>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330891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7593E-A8BD-0E47-BF87-E62ADFD4DA4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3CC43E-31E8-DA4C-B457-0AD9CECD552B}"/>
              </a:ext>
            </a:extLst>
          </p:cNvPr>
          <p:cNvSpPr>
            <a:spLocks noGrp="1"/>
          </p:cNvSpPr>
          <p:nvPr>
            <p:ph sz="half" idx="1"/>
          </p:nvPr>
        </p:nvSpPr>
        <p:spPr>
          <a:xfrm>
            <a:off x="6286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D9534E-F28D-0142-A685-FFF6453545E4}"/>
              </a:ext>
            </a:extLst>
          </p:cNvPr>
          <p:cNvSpPr>
            <a:spLocks noGrp="1"/>
          </p:cNvSpPr>
          <p:nvPr>
            <p:ph sz="half" idx="2"/>
          </p:nvPr>
        </p:nvSpPr>
        <p:spPr>
          <a:xfrm>
            <a:off x="46291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F82A28-F39F-484B-8EC2-E7C7A1A26260}"/>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6" name="フッター プレースホルダー 5">
            <a:extLst>
              <a:ext uri="{FF2B5EF4-FFF2-40B4-BE49-F238E27FC236}">
                <a16:creationId xmlns:a16="http://schemas.microsoft.com/office/drawing/2014/main" id="{68518AA0-3662-2944-9006-C104EF57995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1229F56-705F-4342-84FC-7EB385EE0FC3}"/>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92658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F9894-A96D-CB44-9B44-E3777015076C}"/>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8B9BD5-55F1-074C-8E6C-ECC4C1B171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0290CD2-B507-3543-A835-DE43AAFF4366}"/>
              </a:ext>
            </a:extLst>
          </p:cNvPr>
          <p:cNvSpPr>
            <a:spLocks noGrp="1"/>
          </p:cNvSpPr>
          <p:nvPr>
            <p:ph sz="half" idx="2"/>
          </p:nvPr>
        </p:nvSpPr>
        <p:spPr>
          <a:xfrm>
            <a:off x="629842" y="2505075"/>
            <a:ext cx="3868340"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72F773F-9014-184F-9DB5-6981F1CD1D5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699E2607-9E22-E940-BD59-F6AB580AAD6F}"/>
              </a:ext>
            </a:extLst>
          </p:cNvPr>
          <p:cNvSpPr>
            <a:spLocks noGrp="1"/>
          </p:cNvSpPr>
          <p:nvPr>
            <p:ph sz="quarter" idx="4"/>
          </p:nvPr>
        </p:nvSpPr>
        <p:spPr>
          <a:xfrm>
            <a:off x="4629150" y="2505075"/>
            <a:ext cx="3887391"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4E6E930-3F79-DD41-A98C-B8B03C863236}"/>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8" name="フッター プレースホルダー 7">
            <a:extLst>
              <a:ext uri="{FF2B5EF4-FFF2-40B4-BE49-F238E27FC236}">
                <a16:creationId xmlns:a16="http://schemas.microsoft.com/office/drawing/2014/main" id="{775B848C-D4A6-BC4A-8298-9E6B72109D6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3909A8D-DB61-4744-833A-7A4FA6D403A2}"/>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1514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CC17BC-FB16-2745-8AD3-AB2A9AE1353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466880-E1D2-1343-A14D-934D0B0A67F5}"/>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4" name="フッター プレースホルダー 3">
            <a:extLst>
              <a:ext uri="{FF2B5EF4-FFF2-40B4-BE49-F238E27FC236}">
                <a16:creationId xmlns:a16="http://schemas.microsoft.com/office/drawing/2014/main" id="{7DD8D0A0-34AC-A844-942E-C936504B68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0722EE5-FE25-5242-813B-E925D637D636}"/>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44115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0EFD53-35D2-0341-803B-97B023BEEFC1}"/>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3" name="フッター プレースホルダー 2">
            <a:extLst>
              <a:ext uri="{FF2B5EF4-FFF2-40B4-BE49-F238E27FC236}">
                <a16:creationId xmlns:a16="http://schemas.microsoft.com/office/drawing/2014/main" id="{7CB6BD56-5D1D-B341-A33D-DACB278FF5C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5DC32B-27C1-3243-8B1E-4248A0E11182}"/>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3615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444150-E254-FA44-A3B6-35F923AC76E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575002-8CF8-9A46-BC10-49C41843825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4F3C03-82E0-F041-AD26-E5A79E2A55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3209280-2ABF-C34E-A614-8303A0B681B4}"/>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6" name="フッター プレースホルダー 5">
            <a:extLst>
              <a:ext uri="{FF2B5EF4-FFF2-40B4-BE49-F238E27FC236}">
                <a16:creationId xmlns:a16="http://schemas.microsoft.com/office/drawing/2014/main" id="{FC8C82BA-D489-2149-8DAF-0DB7B17F00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8CE796-79CF-B949-8056-B89308E81AD8}"/>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21433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B34D9-81EA-FA4D-B478-2062A5A19F28}"/>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17F3F4C-B116-2448-9763-190B97D3F89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70EE2F3-7E9E-334A-96C4-9DF1AA3E964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A04509-A77E-AA45-B274-073F9B2A1CFF}"/>
              </a:ext>
            </a:extLst>
          </p:cNvPr>
          <p:cNvSpPr>
            <a:spLocks noGrp="1"/>
          </p:cNvSpPr>
          <p:nvPr>
            <p:ph type="dt" sz="half" idx="10"/>
          </p:nvPr>
        </p:nvSpPr>
        <p:spPr/>
        <p:txBody>
          <a:bodyPr/>
          <a:lstStyle/>
          <a:p>
            <a:fld id="{82AF727A-96A8-D34C-9287-5AA769DEB5B6}" type="datetimeFigureOut">
              <a:rPr kumimoji="1" lang="ja-JP" altLang="en-US" smtClean="0"/>
              <a:t>2018/5/31</a:t>
            </a:fld>
            <a:endParaRPr kumimoji="1" lang="ja-JP" altLang="en-US"/>
          </a:p>
        </p:txBody>
      </p:sp>
      <p:sp>
        <p:nvSpPr>
          <p:cNvPr id="6" name="フッター プレースホルダー 5">
            <a:extLst>
              <a:ext uri="{FF2B5EF4-FFF2-40B4-BE49-F238E27FC236}">
                <a16:creationId xmlns:a16="http://schemas.microsoft.com/office/drawing/2014/main" id="{D3590AF0-86D6-CB49-AC2E-C55D32FCC3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741863-8267-D247-AD9E-2C3B78BD1AE1}"/>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5096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6BD050A-F7AC-144C-9E40-62C4859B5B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6FF7D69-226D-904E-B6B2-B9BB06D2BE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E3F8C2-ABDA-1F45-A146-29748D5F35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AF727A-96A8-D34C-9287-5AA769DEB5B6}" type="datetimeFigureOut">
              <a:rPr kumimoji="1" lang="ja-JP" altLang="en-US" smtClean="0"/>
              <a:t>2018/5/31</a:t>
            </a:fld>
            <a:endParaRPr kumimoji="1" lang="ja-JP" altLang="en-US"/>
          </a:p>
        </p:txBody>
      </p:sp>
      <p:sp>
        <p:nvSpPr>
          <p:cNvPr id="5" name="フッター プレースホルダー 4">
            <a:extLst>
              <a:ext uri="{FF2B5EF4-FFF2-40B4-BE49-F238E27FC236}">
                <a16:creationId xmlns:a16="http://schemas.microsoft.com/office/drawing/2014/main" id="{6A402BB9-D34A-B447-A2F1-2D3E12712F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A22645-F9B7-9A4D-BB64-000B83254E8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41567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type="ctrTitle"/>
          </p:nvPr>
        </p:nvSpPr>
        <p:spPr>
          <a:xfrm>
            <a:off x="216973" y="0"/>
            <a:ext cx="7772401" cy="1470025"/>
          </a:xfrm>
          <a:prstGeom prst="rect">
            <a:avLst/>
          </a:prstGeom>
        </p:spPr>
        <p:txBody>
          <a:bodyPr>
            <a:normAutofit/>
          </a:bodyPr>
          <a:lstStyle/>
          <a:p>
            <a:pPr algn="l">
              <a:defRPr sz="3200"/>
            </a:pPr>
            <a:r>
              <a:rPr sz="3600" dirty="0" err="1">
                <a:latin typeface="+mn-lt"/>
                <a:ea typeface="+mn-ea"/>
                <a:cs typeface="+mn-cs"/>
                <a:sym typeface="Helvetica"/>
              </a:rPr>
              <a:t>宇宙生物学と宇宙人</a:t>
            </a:r>
            <a:endParaRPr sz="3600" dirty="0">
              <a:latin typeface="+mn-lt"/>
              <a:ea typeface="+mn-ea"/>
              <a:cs typeface="+mn-cs"/>
              <a:sym typeface="Helvetica"/>
            </a:endParaRPr>
          </a:p>
        </p:txBody>
      </p:sp>
      <p:sp>
        <p:nvSpPr>
          <p:cNvPr id="114" name="Shape 114"/>
          <p:cNvSpPr>
            <a:spLocks noGrp="1"/>
          </p:cNvSpPr>
          <p:nvPr>
            <p:ph type="subTitle" idx="1"/>
          </p:nvPr>
        </p:nvSpPr>
        <p:spPr>
          <a:xfrm>
            <a:off x="313955" y="1607194"/>
            <a:ext cx="6400801" cy="1752601"/>
          </a:xfrm>
          <a:prstGeom prst="rect">
            <a:avLst/>
          </a:prstGeom>
        </p:spPr>
        <p:txBody>
          <a:bodyPr>
            <a:normAutofit/>
          </a:bodyPr>
          <a:lstStyle/>
          <a:p>
            <a:pPr algn="l">
              <a:spcBef>
                <a:spcPts val="400"/>
              </a:spcBef>
              <a:defRPr sz="2000">
                <a:solidFill>
                  <a:srgbClr val="FFFFFF"/>
                </a:solidFill>
              </a:defRPr>
            </a:pPr>
            <a:r>
              <a:rPr sz="2400" dirty="0" err="1">
                <a:solidFill>
                  <a:schemeClr val="tx1">
                    <a:lumMod val="95000"/>
                    <a:lumOff val="5000"/>
                  </a:schemeClr>
                </a:solidFill>
                <a:latin typeface="+mn-lt"/>
                <a:ea typeface="+mn-ea"/>
                <a:cs typeface="+mn-cs"/>
                <a:sym typeface="Helvetica"/>
              </a:rPr>
              <a:t>磯部洋明（いそべひろあき</a:t>
            </a:r>
            <a:r>
              <a:rPr sz="2400" dirty="0">
                <a:solidFill>
                  <a:schemeClr val="tx1">
                    <a:lumMod val="95000"/>
                    <a:lumOff val="5000"/>
                  </a:schemeClr>
                </a:solidFill>
                <a:latin typeface="+mn-lt"/>
                <a:ea typeface="+mn-ea"/>
                <a:cs typeface="+mn-cs"/>
                <a:sym typeface="Helvetica"/>
              </a:rPr>
              <a:t>）</a:t>
            </a:r>
          </a:p>
          <a:p>
            <a:pPr algn="l">
              <a:spcBef>
                <a:spcPts val="400"/>
              </a:spcBef>
              <a:defRPr sz="2000">
                <a:solidFill>
                  <a:srgbClr val="FFFFFF"/>
                </a:solidFill>
              </a:defRPr>
            </a:pPr>
            <a:r>
              <a:rPr sz="2400" dirty="0" err="1">
                <a:solidFill>
                  <a:schemeClr val="tx1">
                    <a:lumMod val="95000"/>
                    <a:lumOff val="5000"/>
                  </a:schemeClr>
                </a:solidFill>
                <a:latin typeface="+mn-lt"/>
                <a:ea typeface="+mn-ea"/>
                <a:cs typeface="+mn-cs"/>
                <a:sym typeface="Helvetica"/>
              </a:rPr>
              <a:t>京都</a:t>
            </a:r>
            <a:r>
              <a:rPr lang="ja-JP" altLang="en-US" sz="2400">
                <a:solidFill>
                  <a:schemeClr val="tx1">
                    <a:lumMod val="95000"/>
                    <a:lumOff val="5000"/>
                  </a:schemeClr>
                </a:solidFill>
                <a:latin typeface="+mn-lt"/>
                <a:ea typeface="+mn-ea"/>
                <a:cs typeface="+mn-cs"/>
                <a:sym typeface="Helvetica"/>
              </a:rPr>
              <a:t>市立芸術大学美術学部</a:t>
            </a:r>
            <a:endParaRPr sz="2400" dirty="0">
              <a:solidFill>
                <a:schemeClr val="tx1">
                  <a:lumMod val="95000"/>
                  <a:lumOff val="5000"/>
                </a:schemeClr>
              </a:solidFill>
              <a:latin typeface="+mn-lt"/>
              <a:ea typeface="+mn-ea"/>
              <a:cs typeface="+mn-cs"/>
              <a:sym typeface="Helvetica"/>
            </a:endParaRPr>
          </a:p>
        </p:txBody>
      </p:sp>
      <p:sp>
        <p:nvSpPr>
          <p:cNvPr id="115" name="Shape 115"/>
          <p:cNvSpPr/>
          <p:nvPr/>
        </p:nvSpPr>
        <p:spPr>
          <a:xfrm>
            <a:off x="5299923" y="6338150"/>
            <a:ext cx="3647791"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a:solidFill>
                  <a:srgbClr val="FFFFFF"/>
                </a:solidFill>
              </a:defRPr>
            </a:pPr>
            <a:r>
              <a:rPr lang="ja-JP" altLang="en-US" sz="1600">
                <a:solidFill>
                  <a:schemeClr val="tx1"/>
                </a:solidFill>
                <a:latin typeface="+mn-lt"/>
                <a:ea typeface="+mn-ea"/>
                <a:cs typeface="+mn-cs"/>
                <a:sym typeface="Helvetica"/>
              </a:rPr>
              <a:t>大阪府高齢者大学校</a:t>
            </a:r>
            <a:r>
              <a:rPr sz="1600" dirty="0">
                <a:solidFill>
                  <a:schemeClr val="tx1"/>
                </a:solidFill>
                <a:latin typeface="+mn-lt"/>
                <a:ea typeface="+mn-ea"/>
                <a:cs typeface="+mn-cs"/>
                <a:sym typeface="Helvetica"/>
              </a:rPr>
              <a:t>　　</a:t>
            </a:r>
            <a:r>
              <a:rPr lang="en-US" altLang="ja-JP" sz="1600" dirty="0">
                <a:solidFill>
                  <a:schemeClr val="tx1"/>
                </a:solidFill>
                <a:latin typeface="+mn-lt"/>
                <a:ea typeface="+mn-ea"/>
                <a:cs typeface="+mn-cs"/>
                <a:sym typeface="Helvetica"/>
              </a:rPr>
              <a:t>2018</a:t>
            </a:r>
            <a:r>
              <a:rPr sz="1600" dirty="0">
                <a:solidFill>
                  <a:schemeClr val="tx1"/>
                </a:solidFill>
                <a:latin typeface="+mn-lt"/>
                <a:ea typeface="+mn-ea"/>
                <a:cs typeface="+mn-cs"/>
                <a:sym typeface="Helvetica"/>
              </a:rPr>
              <a:t>年</a:t>
            </a:r>
            <a:r>
              <a:rPr lang="en-US" altLang="ja-JP" sz="1600" dirty="0">
                <a:solidFill>
                  <a:schemeClr val="tx1"/>
                </a:solidFill>
                <a:latin typeface="+mn-lt"/>
                <a:ea typeface="+mn-ea"/>
                <a:cs typeface="+mn-cs"/>
                <a:sym typeface="Helvetica"/>
              </a:rPr>
              <a:t>6</a:t>
            </a:r>
            <a:r>
              <a:rPr sz="1600" dirty="0">
                <a:solidFill>
                  <a:schemeClr val="tx1"/>
                </a:solidFill>
                <a:latin typeface="+mn-lt"/>
                <a:ea typeface="+mn-ea"/>
                <a:cs typeface="+mn-cs"/>
                <a:sym typeface="Helvetica"/>
              </a:rPr>
              <a:t>月</a:t>
            </a:r>
            <a:r>
              <a:rPr lang="en-US" altLang="ja-JP" sz="1600" dirty="0">
                <a:solidFill>
                  <a:schemeClr val="tx1"/>
                </a:solidFill>
                <a:latin typeface="+mn-lt"/>
                <a:ea typeface="+mn-ea"/>
                <a:cs typeface="+mn-cs"/>
                <a:sym typeface="Helvetica"/>
              </a:rPr>
              <a:t>4</a:t>
            </a:r>
            <a:r>
              <a:rPr sz="1600" dirty="0">
                <a:solidFill>
                  <a:schemeClr val="tx1"/>
                </a:solidFill>
                <a:latin typeface="+mn-lt"/>
                <a:ea typeface="+mn-ea"/>
                <a:cs typeface="+mn-cs"/>
                <a:sym typeface="Helvetica"/>
              </a:rPr>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ウイルスは生物と無生物の中間</a:t>
            </a:r>
          </a:p>
        </p:txBody>
      </p:sp>
      <p:sp>
        <p:nvSpPr>
          <p:cNvPr id="161" name="Shape 161"/>
          <p:cNvSpPr>
            <a:spLocks noGrp="1"/>
          </p:cNvSpPr>
          <p:nvPr>
            <p:ph idx="1"/>
          </p:nvPr>
        </p:nvSpPr>
        <p:spPr>
          <a:prstGeom prst="rect">
            <a:avLst/>
          </a:prstGeom>
        </p:spPr>
        <p:txBody>
          <a:bodyPr/>
          <a:lstStyle/>
          <a:p>
            <a:pPr marL="339470" indent="-339470" defTabSz="905255">
              <a:lnSpc>
                <a:spcPct val="120000"/>
              </a:lnSpc>
              <a:spcBef>
                <a:spcPts val="500"/>
              </a:spcBef>
              <a:defRPr sz="2277"/>
            </a:pPr>
            <a:r>
              <a:rPr>
                <a:latin typeface="+mn-lt"/>
                <a:ea typeface="+mn-ea"/>
                <a:cs typeface="+mn-cs"/>
                <a:sym typeface="Helvetica"/>
              </a:rPr>
              <a:t>ウイルスは遺伝情報</a:t>
            </a:r>
            <a:r>
              <a:t>(DNA/RNA)</a:t>
            </a:r>
            <a:r>
              <a:rPr>
                <a:latin typeface="+mn-lt"/>
                <a:ea typeface="+mn-ea"/>
                <a:cs typeface="+mn-cs"/>
                <a:sym typeface="Helvetica"/>
              </a:rPr>
              <a:t>を持つ</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細胞は持たない。自分自身で代謝は行わない。</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自分だけでは自己複製できない。他の生物の細胞に寄生して増殖する。</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化学物質のように結晶化して保存できる</a:t>
            </a:r>
            <a:r>
              <a:t>(Stanley 1935)</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地球生命史重大事件</a:t>
            </a:r>
          </a:p>
        </p:txBody>
      </p:sp>
      <p:sp>
        <p:nvSpPr>
          <p:cNvPr id="166" name="Shape 166"/>
          <p:cNvSpPr>
            <a:spLocks noGrp="1"/>
          </p:cNvSpPr>
          <p:nvPr>
            <p:ph idx="1"/>
          </p:nvPr>
        </p:nvSpPr>
        <p:spPr>
          <a:prstGeom prst="rect">
            <a:avLst/>
          </a:prstGeom>
        </p:spPr>
        <p:txBody>
          <a:bodyPr/>
          <a:lstStyle/>
          <a:p>
            <a:pPr marL="318897" indent="-318897" defTabSz="850391">
              <a:lnSpc>
                <a:spcPct val="120000"/>
              </a:lnSpc>
              <a:spcBef>
                <a:spcPts val="400"/>
              </a:spcBef>
              <a:defRPr sz="2046"/>
            </a:pPr>
            <a:r>
              <a:rPr>
                <a:latin typeface="+mn-lt"/>
                <a:ea typeface="+mn-ea"/>
                <a:cs typeface="+mn-cs"/>
                <a:sym typeface="Helvetica"/>
              </a:rPr>
              <a:t>地球の誕生（約</a:t>
            </a:r>
            <a:r>
              <a:t>45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原始生命の発生</a:t>
            </a:r>
            <a:r>
              <a:t>(</a:t>
            </a:r>
            <a:r>
              <a:rPr>
                <a:latin typeface="+mn-lt"/>
                <a:ea typeface="+mn-ea"/>
                <a:cs typeface="+mn-cs"/>
                <a:sym typeface="Helvetica"/>
              </a:rPr>
              <a:t>約</a:t>
            </a:r>
            <a:r>
              <a:t>40</a:t>
            </a:r>
            <a:r>
              <a:rPr>
                <a:latin typeface="+mn-lt"/>
                <a:ea typeface="+mn-ea"/>
                <a:cs typeface="+mn-cs"/>
                <a:sym typeface="Helvetica"/>
              </a:rPr>
              <a:t>億年前</a:t>
            </a:r>
            <a:r>
              <a:t>)</a:t>
            </a:r>
          </a:p>
          <a:p>
            <a:pPr marL="318897" indent="-318897" defTabSz="850391">
              <a:lnSpc>
                <a:spcPct val="120000"/>
              </a:lnSpc>
              <a:spcBef>
                <a:spcPts val="400"/>
              </a:spcBef>
              <a:defRPr sz="2046"/>
            </a:pPr>
            <a:r>
              <a:rPr>
                <a:latin typeface="+mn-lt"/>
                <a:ea typeface="+mn-ea"/>
                <a:cs typeface="+mn-cs"/>
                <a:sym typeface="Helvetica"/>
              </a:rPr>
              <a:t>バクテリア（原核細胞）の出現（</a:t>
            </a:r>
            <a:r>
              <a:t>38-35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光合成の開始（</a:t>
            </a:r>
            <a:r>
              <a:t>27</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真核細胞の出現（</a:t>
            </a:r>
            <a:r>
              <a:t>21</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多細胞生物の出現（</a:t>
            </a:r>
            <a:r>
              <a:t>10</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硬骨格生物の出現</a:t>
            </a:r>
            <a:r>
              <a:t>(5.5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人間の出現（</a:t>
            </a:r>
            <a:r>
              <a:t>500</a:t>
            </a:r>
            <a:r>
              <a:rPr>
                <a:latin typeface="+mn-lt"/>
                <a:ea typeface="+mn-ea"/>
                <a:cs typeface="+mn-cs"/>
                <a:sym typeface="Helvetica"/>
              </a:rPr>
              <a:t>万年前）</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パンスペルミア説</a:t>
            </a:r>
          </a:p>
        </p:txBody>
      </p:sp>
      <p:sp>
        <p:nvSpPr>
          <p:cNvPr id="171" name="Shape 171"/>
          <p:cNvSpPr>
            <a:spLocks noGrp="1"/>
          </p:cNvSpPr>
          <p:nvPr>
            <p:ph idx="1"/>
          </p:nvPr>
        </p:nvSpPr>
        <p:spPr>
          <a:xfrm>
            <a:off x="183697" y="1600200"/>
            <a:ext cx="6467870" cy="4525963"/>
          </a:xfrm>
          <a:prstGeom prst="rect">
            <a:avLst/>
          </a:prstGeom>
        </p:spPr>
        <p:txBody>
          <a:bodyPr/>
          <a:lstStyle/>
          <a:p>
            <a:pPr>
              <a:lnSpc>
                <a:spcPct val="120000"/>
              </a:lnSpc>
              <a:spcBef>
                <a:spcPts val="500"/>
              </a:spcBef>
              <a:defRPr sz="2300"/>
            </a:pPr>
            <a:r>
              <a:rPr>
                <a:latin typeface="+mn-lt"/>
                <a:ea typeface="+mn-ea"/>
                <a:cs typeface="+mn-cs"/>
                <a:sym typeface="Helvetica"/>
              </a:rPr>
              <a:t>最初の生命（の種）が地球で生まれたのではなく、宇宙からやってきたとする説</a:t>
            </a:r>
            <a:endParaRPr sz="2800"/>
          </a:p>
          <a:p>
            <a:pPr>
              <a:lnSpc>
                <a:spcPct val="120000"/>
              </a:lnSpc>
              <a:spcBef>
                <a:spcPts val="600"/>
              </a:spcBef>
              <a:defRPr sz="2800"/>
            </a:pPr>
            <a:endParaRPr sz="2800"/>
          </a:p>
          <a:p>
            <a:pPr>
              <a:lnSpc>
                <a:spcPct val="120000"/>
              </a:lnSpc>
              <a:spcBef>
                <a:spcPts val="500"/>
              </a:spcBef>
              <a:defRPr sz="2300"/>
            </a:pPr>
            <a:r>
              <a:rPr>
                <a:latin typeface="+mn-lt"/>
                <a:ea typeface="+mn-ea"/>
                <a:cs typeface="+mn-cs"/>
                <a:sym typeface="Helvetica"/>
              </a:rPr>
              <a:t>生命そのものというより、材料となる化学物質（アミノ酸など）が宇宙からやってくる、というのも含む（準パンスペルミア）。宇宙空間では多くの有機物、変わった形の分子が見つかっている。あり得ない話ではない。</a:t>
            </a:r>
          </a:p>
        </p:txBody>
      </p:sp>
      <p:pic>
        <p:nvPicPr>
          <p:cNvPr id="172" name="image12.png"/>
          <p:cNvPicPr>
            <a:picLocks noChangeAspect="1"/>
          </p:cNvPicPr>
          <p:nvPr/>
        </p:nvPicPr>
        <p:blipFill>
          <a:blip r:embed="rId3">
            <a:extLst/>
          </a:blip>
          <a:stretch>
            <a:fillRect/>
          </a:stretch>
        </p:blipFill>
        <p:spPr>
          <a:xfrm>
            <a:off x="6757610" y="3429000"/>
            <a:ext cx="2218931" cy="2958574"/>
          </a:xfrm>
          <a:prstGeom prst="rect">
            <a:avLst/>
          </a:prstGeom>
          <a:ln w="12700">
            <a:miter lim="400000"/>
          </a:ln>
        </p:spPr>
      </p:pic>
      <p:sp>
        <p:nvSpPr>
          <p:cNvPr id="173" name="Shape 173"/>
          <p:cNvSpPr/>
          <p:nvPr/>
        </p:nvSpPr>
        <p:spPr>
          <a:xfrm>
            <a:off x="3908453" y="5802996"/>
            <a:ext cx="2893105"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latin typeface="+mn-lt"/>
                <a:ea typeface="+mn-ea"/>
                <a:cs typeface="+mn-cs"/>
                <a:sym typeface="Helvetica"/>
              </a:rPr>
              <a:t>多数の星間分子を発見した</a:t>
            </a:r>
          </a:p>
          <a:p>
            <a:pPr>
              <a:defRPr>
                <a:solidFill>
                  <a:srgbClr val="FFFFFF"/>
                </a:solidFill>
              </a:defRPr>
            </a:pPr>
            <a:r>
              <a:rPr>
                <a:latin typeface="+mn-lt"/>
                <a:ea typeface="+mn-ea"/>
                <a:cs typeface="+mn-cs"/>
                <a:sym typeface="Helvetica"/>
              </a:rPr>
              <a:t>野辺山</a:t>
            </a:r>
            <a:r>
              <a:t>45m</a:t>
            </a:r>
            <a:r>
              <a:rPr>
                <a:latin typeface="+mn-lt"/>
                <a:ea typeface="+mn-ea"/>
                <a:cs typeface="+mn-cs"/>
                <a:sym typeface="Helvetica"/>
              </a:rPr>
              <a:t>電波望遠鏡</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地球最古の化石</a:t>
            </a:r>
          </a:p>
        </p:txBody>
      </p:sp>
      <p:pic>
        <p:nvPicPr>
          <p:cNvPr id="178" name="image13.png"/>
          <p:cNvPicPr>
            <a:picLocks noChangeAspect="1"/>
          </p:cNvPicPr>
          <p:nvPr/>
        </p:nvPicPr>
        <p:blipFill>
          <a:blip r:embed="rId3">
            <a:extLst/>
          </a:blip>
          <a:stretch>
            <a:fillRect/>
          </a:stretch>
        </p:blipFill>
        <p:spPr>
          <a:xfrm>
            <a:off x="4851100" y="1152459"/>
            <a:ext cx="3193805" cy="4904773"/>
          </a:xfrm>
          <a:prstGeom prst="rect">
            <a:avLst/>
          </a:prstGeom>
          <a:ln w="12700">
            <a:miter lim="400000"/>
          </a:ln>
        </p:spPr>
      </p:pic>
      <p:sp>
        <p:nvSpPr>
          <p:cNvPr id="179" name="Shape 179"/>
          <p:cNvSpPr/>
          <p:nvPr/>
        </p:nvSpPr>
        <p:spPr>
          <a:xfrm>
            <a:off x="5414531" y="6378237"/>
            <a:ext cx="1259643"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defRPr>
            </a:lvl1pPr>
          </a:lstStyle>
          <a:p>
            <a:r>
              <a:rPr>
                <a:solidFill>
                  <a:schemeClr val="tx1">
                    <a:lumMod val="95000"/>
                    <a:lumOff val="5000"/>
                  </a:schemeClr>
                </a:solidFill>
              </a:rPr>
              <a:t>Schopf 1993</a:t>
            </a:r>
          </a:p>
        </p:txBody>
      </p:sp>
      <p:sp>
        <p:nvSpPr>
          <p:cNvPr id="180" name="Shape 180"/>
          <p:cNvSpPr/>
          <p:nvPr/>
        </p:nvSpPr>
        <p:spPr>
          <a:xfrm>
            <a:off x="438191" y="1884114"/>
            <a:ext cx="4133809" cy="415498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rgbClr val="FFFFFF"/>
                </a:solidFill>
              </a:defRPr>
            </a:pPr>
            <a:r>
              <a:rPr dirty="0">
                <a:solidFill>
                  <a:schemeClr val="tx1">
                    <a:lumMod val="95000"/>
                    <a:lumOff val="5000"/>
                  </a:schemeClr>
                </a:solidFill>
                <a:latin typeface="+mn-lt"/>
                <a:ea typeface="+mn-ea"/>
                <a:cs typeface="+mn-cs"/>
                <a:sym typeface="Helvetica"/>
              </a:rPr>
              <a:t>約</a:t>
            </a:r>
            <a:r>
              <a:rPr dirty="0">
                <a:solidFill>
                  <a:schemeClr val="tx1">
                    <a:lumMod val="95000"/>
                    <a:lumOff val="5000"/>
                  </a:schemeClr>
                </a:solidFill>
              </a:rPr>
              <a:t>35</a:t>
            </a:r>
            <a:r>
              <a:rPr dirty="0">
                <a:solidFill>
                  <a:schemeClr val="tx1">
                    <a:lumMod val="95000"/>
                    <a:lumOff val="5000"/>
                  </a:schemeClr>
                </a:solidFill>
                <a:latin typeface="+mn-lt"/>
                <a:ea typeface="+mn-ea"/>
                <a:cs typeface="+mn-cs"/>
                <a:sym typeface="Helvetica"/>
              </a:rPr>
              <a:t>億年前のバクテリア</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チャートと呼ばれる、海の底に堆積する</a:t>
            </a: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岩石から発見</a:t>
            </a:r>
            <a:r>
              <a:rPr dirty="0">
                <a:solidFill>
                  <a:schemeClr val="tx1">
                    <a:lumMod val="95000"/>
                    <a:lumOff val="5000"/>
                  </a:schemeClr>
                </a:solidFill>
                <a:latin typeface="+mn-lt"/>
                <a:ea typeface="+mn-ea"/>
                <a:cs typeface="+mn-cs"/>
                <a:sym typeface="Helvetica"/>
              </a:rPr>
              <a:t>。</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最古の生物は海の底</a:t>
            </a:r>
            <a:r>
              <a:rPr dirty="0">
                <a:solidFill>
                  <a:schemeClr val="tx1">
                    <a:lumMod val="95000"/>
                    <a:lumOff val="5000"/>
                  </a:schemeClr>
                </a:solidFill>
                <a:latin typeface="+mn-lt"/>
                <a:ea typeface="+mn-ea"/>
                <a:cs typeface="+mn-cs"/>
                <a:sym typeface="Helvetica"/>
              </a:rPr>
              <a:t>？</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浅い海で生まれたという説もあるが、どうやら最近は深海という説が優力</a:t>
            </a:r>
            <a:r>
              <a:rPr dirty="0">
                <a:solidFill>
                  <a:schemeClr val="tx1">
                    <a:lumMod val="95000"/>
                    <a:lumOff val="5000"/>
                  </a:schemeClr>
                </a:solidFill>
                <a:latin typeface="+mn-lt"/>
                <a:ea typeface="+mn-ea"/>
                <a:cs typeface="+mn-cs"/>
                <a:sym typeface="Helvetica"/>
              </a:rPr>
              <a:t>。</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初期の生物の姿</a:t>
            </a:r>
          </a:p>
        </p:txBody>
      </p:sp>
      <p:sp>
        <p:nvSpPr>
          <p:cNvPr id="185" name="Shape 185"/>
          <p:cNvSpPr>
            <a:spLocks noGrp="1"/>
          </p:cNvSpPr>
          <p:nvPr>
            <p:ph idx="1"/>
          </p:nvPr>
        </p:nvSpPr>
        <p:spPr>
          <a:xfrm>
            <a:off x="457199" y="1316182"/>
            <a:ext cx="8368145" cy="5029199"/>
          </a:xfrm>
          <a:prstGeom prst="rect">
            <a:avLst/>
          </a:prstGeom>
        </p:spPr>
        <p:txBody>
          <a:bodyPr>
            <a:normAutofit/>
          </a:bodyPr>
          <a:lstStyle/>
          <a:p>
            <a:pPr>
              <a:spcBef>
                <a:spcPts val="400"/>
              </a:spcBef>
              <a:defRPr sz="2000"/>
            </a:pPr>
            <a:r>
              <a:rPr sz="2400" dirty="0" err="1">
                <a:latin typeface="+mn-lt"/>
                <a:ea typeface="+mn-ea"/>
                <a:cs typeface="+mn-cs"/>
                <a:sym typeface="Helvetica"/>
              </a:rPr>
              <a:t>深海で生まれたらしい。高温を好む熱水菌の仲間</a:t>
            </a:r>
            <a:endParaRPr sz="2400" dirty="0">
              <a:latin typeface="+mn-lt"/>
              <a:ea typeface="+mn-ea"/>
              <a:cs typeface="+mn-cs"/>
              <a:sym typeface="Helvetica"/>
            </a:endParaRP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恐らく、深海で火山活動がある熱水活動域で、メタン発酵や硫黄酸化をエネルギーにして活動していた</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この頃地球に酸素はほとんどない。当時の生物は嫌気性、つまり酸素はむしろ猛毒</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酸素がない</a:t>
            </a:r>
            <a:r>
              <a:rPr sz="2400" dirty="0"/>
              <a:t>=&gt;</a:t>
            </a:r>
            <a:r>
              <a:rPr sz="2400" dirty="0" err="1">
                <a:latin typeface="+mn-lt"/>
                <a:ea typeface="+mn-ea"/>
                <a:cs typeface="+mn-cs"/>
                <a:sym typeface="Helvetica"/>
              </a:rPr>
              <a:t>オゾン層もない</a:t>
            </a:r>
            <a:r>
              <a:rPr sz="2400" dirty="0"/>
              <a:t>=&gt;</a:t>
            </a:r>
            <a:r>
              <a:rPr sz="2400" dirty="0" err="1">
                <a:latin typeface="+mn-lt"/>
                <a:ea typeface="+mn-ea"/>
                <a:cs typeface="+mn-cs"/>
                <a:sym typeface="Helvetica"/>
              </a:rPr>
              <a:t>大量の紫外線が降り注ぐ</a:t>
            </a:r>
            <a:r>
              <a:rPr sz="2400" dirty="0"/>
              <a:t>=&gt;</a:t>
            </a:r>
            <a:r>
              <a:rPr sz="2400" dirty="0" err="1">
                <a:latin typeface="+mn-lt"/>
                <a:ea typeface="+mn-ea"/>
                <a:cs typeface="+mn-cs"/>
                <a:sym typeface="Helvetica"/>
              </a:rPr>
              <a:t>地上は生命が生まれる環境ではなかった</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a:latin typeface="+mn-lt"/>
                <a:ea typeface="+mn-ea"/>
                <a:cs typeface="+mn-cs"/>
                <a:sym typeface="Helvetica"/>
              </a:rPr>
              <a:t>ここまでが、少なくとも</a:t>
            </a:r>
            <a:r>
              <a:rPr sz="2400" dirty="0"/>
              <a:t>35</a:t>
            </a:r>
            <a:r>
              <a:rPr sz="2400" dirty="0">
                <a:latin typeface="+mn-lt"/>
                <a:ea typeface="+mn-ea"/>
                <a:cs typeface="+mn-cs"/>
                <a:sym typeface="Helvetica"/>
              </a:rPr>
              <a:t>億年前（地球ができて</a:t>
            </a:r>
            <a:r>
              <a:rPr sz="2400" dirty="0"/>
              <a:t>10</a:t>
            </a:r>
            <a:r>
              <a:rPr sz="2400" dirty="0">
                <a:latin typeface="+mn-lt"/>
                <a:ea typeface="+mn-ea"/>
                <a:cs typeface="+mn-cs"/>
                <a:sym typeface="Helvetica"/>
              </a:rPr>
              <a:t>億年）くらいまでにでき、</a:t>
            </a:r>
            <a:r>
              <a:rPr sz="2400" dirty="0"/>
              <a:t>27</a:t>
            </a:r>
            <a:r>
              <a:rPr sz="2400" dirty="0">
                <a:latin typeface="+mn-lt"/>
                <a:ea typeface="+mn-ea"/>
                <a:cs typeface="+mn-cs"/>
                <a:sym typeface="Helvetica"/>
              </a:rPr>
              <a:t>億年前まで続いた。</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prstGeom prst="rect">
            <a:avLst/>
          </a:prstGeom>
        </p:spPr>
        <p:txBody>
          <a:bodyPr/>
          <a:lstStyle/>
          <a:p>
            <a:pPr>
              <a:defRPr sz="3200"/>
            </a:pPr>
            <a:r>
              <a:t>27</a:t>
            </a:r>
            <a:r>
              <a:rPr>
                <a:latin typeface="+mn-lt"/>
                <a:ea typeface="+mn-ea"/>
                <a:cs typeface="+mn-cs"/>
                <a:sym typeface="Helvetica"/>
              </a:rPr>
              <a:t>億年前の大事件：光合成の開始</a:t>
            </a:r>
          </a:p>
        </p:txBody>
      </p:sp>
      <p:sp>
        <p:nvSpPr>
          <p:cNvPr id="190" name="Shape 190"/>
          <p:cNvSpPr>
            <a:spLocks noGrp="1"/>
          </p:cNvSpPr>
          <p:nvPr>
            <p:ph idx="1"/>
          </p:nvPr>
        </p:nvSpPr>
        <p:spPr>
          <a:xfrm>
            <a:off x="415636" y="1600200"/>
            <a:ext cx="4681923" cy="4525963"/>
          </a:xfrm>
          <a:prstGeom prst="rect">
            <a:avLst/>
          </a:prstGeom>
        </p:spPr>
        <p:txBody>
          <a:bodyPr>
            <a:normAutofit fontScale="92500" lnSpcReduction="20000"/>
          </a:bodyPr>
          <a:lstStyle/>
          <a:p>
            <a:pPr marL="291465" indent="-291465" defTabSz="777240">
              <a:lnSpc>
                <a:spcPct val="120000"/>
              </a:lnSpc>
              <a:spcBef>
                <a:spcPts val="400"/>
              </a:spcBef>
              <a:defRPr sz="1700"/>
            </a:pPr>
            <a:r>
              <a:rPr sz="2800" dirty="0" err="1">
                <a:latin typeface="+mn-lt"/>
                <a:ea typeface="+mn-ea"/>
                <a:cs typeface="+mn-cs"/>
                <a:sym typeface="Helvetica"/>
              </a:rPr>
              <a:t>光合成とは</a:t>
            </a:r>
            <a:r>
              <a:rPr sz="2800" dirty="0">
                <a:latin typeface="+mn-lt"/>
                <a:ea typeface="+mn-ea"/>
                <a:cs typeface="+mn-cs"/>
                <a:sym typeface="Helvetica"/>
              </a:rPr>
              <a:t>？</a:t>
            </a:r>
            <a:endParaRPr sz="3600" dirty="0"/>
          </a:p>
          <a:p>
            <a:pPr marL="631507" lvl="1" indent="-242887" defTabSz="777240">
              <a:lnSpc>
                <a:spcPct val="120000"/>
              </a:lnSpc>
              <a:spcBef>
                <a:spcPts val="300"/>
              </a:spcBef>
              <a:defRPr sz="1445"/>
            </a:pPr>
            <a:r>
              <a:rPr sz="1700" dirty="0" err="1">
                <a:latin typeface="+mn-lt"/>
                <a:ea typeface="+mn-ea"/>
                <a:cs typeface="+mn-cs"/>
                <a:sym typeface="Helvetica"/>
              </a:rPr>
              <a:t>材料（水と二酸化炭素）</a:t>
            </a:r>
            <a:r>
              <a:rPr sz="1700" dirty="0" err="1">
                <a:solidFill>
                  <a:schemeClr val="tx1">
                    <a:lumMod val="95000"/>
                    <a:lumOff val="5000"/>
                  </a:schemeClr>
                </a:solidFill>
                <a:latin typeface="+mn-lt"/>
                <a:ea typeface="+mn-ea"/>
                <a:cs typeface="+mn-cs"/>
                <a:sym typeface="Helvetica"/>
              </a:rPr>
              <a:t>から光のエネルギー</a:t>
            </a:r>
            <a:r>
              <a:rPr sz="1700" dirty="0" err="1">
                <a:latin typeface="+mn-lt"/>
                <a:ea typeface="+mn-ea"/>
                <a:cs typeface="+mn-cs"/>
                <a:sym typeface="Helvetica"/>
              </a:rPr>
              <a:t>を使って、酸素と有機物（糖分）を作ること</a:t>
            </a:r>
            <a:endParaRPr sz="1900" dirty="0"/>
          </a:p>
          <a:p>
            <a:pPr marL="631507" lvl="1" indent="-242887" defTabSz="777240">
              <a:lnSpc>
                <a:spcPct val="120000"/>
              </a:lnSpc>
              <a:spcBef>
                <a:spcPts val="400"/>
              </a:spcBef>
              <a:defRPr sz="1700"/>
            </a:pPr>
            <a:endParaRPr dirty="0"/>
          </a:p>
          <a:p>
            <a:pPr marL="291465" indent="-291465" defTabSz="777240">
              <a:lnSpc>
                <a:spcPct val="120000"/>
              </a:lnSpc>
              <a:spcBef>
                <a:spcPts val="400"/>
              </a:spcBef>
              <a:defRPr sz="1700"/>
            </a:pPr>
            <a:r>
              <a:rPr sz="2800" dirty="0">
                <a:latin typeface="+mn-lt"/>
                <a:ea typeface="+mn-ea"/>
                <a:cs typeface="+mn-cs"/>
                <a:sym typeface="Helvetica"/>
              </a:rPr>
              <a:t>約</a:t>
            </a:r>
            <a:r>
              <a:rPr sz="2800" dirty="0"/>
              <a:t>27</a:t>
            </a:r>
            <a:r>
              <a:rPr sz="2800" dirty="0">
                <a:latin typeface="+mn-lt"/>
                <a:ea typeface="+mn-ea"/>
                <a:cs typeface="+mn-cs"/>
                <a:sym typeface="Helvetica"/>
              </a:rPr>
              <a:t>億年前、浅海で酸素発生型光合成を行うシアノバクテリアが出現</a:t>
            </a:r>
            <a:endParaRPr sz="3600" dirty="0"/>
          </a:p>
          <a:p>
            <a:pPr marL="291465" indent="-291465" defTabSz="777240">
              <a:lnSpc>
                <a:spcPct val="120000"/>
              </a:lnSpc>
              <a:spcBef>
                <a:spcPts val="500"/>
              </a:spcBef>
              <a:defRPr sz="2040"/>
            </a:pPr>
            <a:endParaRPr sz="3600" dirty="0"/>
          </a:p>
          <a:p>
            <a:pPr marL="291465" indent="-291465" defTabSz="777240">
              <a:lnSpc>
                <a:spcPct val="120000"/>
              </a:lnSpc>
              <a:spcBef>
                <a:spcPts val="400"/>
              </a:spcBef>
              <a:defRPr sz="1700"/>
            </a:pPr>
            <a:r>
              <a:rPr sz="2800" dirty="0" err="1">
                <a:latin typeface="+mn-lt"/>
                <a:ea typeface="+mn-ea"/>
                <a:cs typeface="+mn-cs"/>
                <a:sym typeface="Helvetica"/>
              </a:rPr>
              <a:t>当時の生物は嫌気性。酸素は迷惑な産業廃棄物</a:t>
            </a:r>
            <a:r>
              <a:rPr sz="2800" dirty="0">
                <a:latin typeface="+mn-lt"/>
                <a:ea typeface="+mn-ea"/>
                <a:cs typeface="+mn-cs"/>
                <a:sym typeface="Helvetica"/>
              </a:rPr>
              <a:t>。</a:t>
            </a:r>
            <a:endParaRPr sz="3600" dirty="0"/>
          </a:p>
          <a:p>
            <a:pPr marL="291465" indent="-291465" defTabSz="777240">
              <a:lnSpc>
                <a:spcPct val="120000"/>
              </a:lnSpc>
              <a:spcBef>
                <a:spcPts val="500"/>
              </a:spcBef>
              <a:defRPr sz="2040"/>
            </a:pPr>
            <a:endParaRPr sz="2040" dirty="0"/>
          </a:p>
        </p:txBody>
      </p:sp>
      <p:pic>
        <p:nvPicPr>
          <p:cNvPr id="191" name="image14.png"/>
          <p:cNvPicPr>
            <a:picLocks noChangeAspect="1"/>
          </p:cNvPicPr>
          <p:nvPr/>
        </p:nvPicPr>
        <p:blipFill>
          <a:blip r:embed="rId3">
            <a:extLst/>
          </a:blip>
          <a:stretch>
            <a:fillRect/>
          </a:stretch>
        </p:blipFill>
        <p:spPr>
          <a:xfrm>
            <a:off x="5051702" y="1738221"/>
            <a:ext cx="3545517" cy="4387942"/>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酸素は毒？</a:t>
            </a:r>
          </a:p>
        </p:txBody>
      </p:sp>
      <p:sp>
        <p:nvSpPr>
          <p:cNvPr id="196" name="Shape 196"/>
          <p:cNvSpPr>
            <a:spLocks noGrp="1"/>
          </p:cNvSpPr>
          <p:nvPr>
            <p:ph idx="1"/>
          </p:nvPr>
        </p:nvSpPr>
        <p:spPr>
          <a:xfrm>
            <a:off x="628649" y="1825625"/>
            <a:ext cx="8182841" cy="4351338"/>
          </a:xfrm>
          <a:prstGeom prst="rect">
            <a:avLst/>
          </a:prstGeom>
        </p:spPr>
        <p:txBody>
          <a:bodyPr>
            <a:normAutofit/>
          </a:bodyPr>
          <a:lstStyle/>
          <a:p>
            <a:pPr marL="312039" indent="-312039" defTabSz="832104">
              <a:lnSpc>
                <a:spcPct val="135000"/>
              </a:lnSpc>
              <a:spcBef>
                <a:spcPts val="500"/>
              </a:spcBef>
              <a:defRPr sz="2093"/>
            </a:pPr>
            <a:r>
              <a:rPr sz="2400" dirty="0" err="1">
                <a:latin typeface="+mn-lt"/>
                <a:ea typeface="+mn-ea"/>
                <a:cs typeface="+mn-cs"/>
                <a:sym typeface="Helvetica"/>
              </a:rPr>
              <a:t>酸素</a:t>
            </a:r>
            <a:r>
              <a:rPr sz="2400" dirty="0"/>
              <a:t>(O2)</a:t>
            </a:r>
            <a:r>
              <a:rPr sz="2400" dirty="0" err="1">
                <a:latin typeface="+mn-lt"/>
                <a:ea typeface="+mn-ea"/>
                <a:cs typeface="+mn-cs"/>
                <a:sym typeface="Helvetica"/>
              </a:rPr>
              <a:t>は他の物質と反応しやすい（酸化、燃焼</a:t>
            </a:r>
            <a:r>
              <a:rPr sz="2400" dirty="0">
                <a:latin typeface="+mn-lt"/>
                <a:ea typeface="+mn-ea"/>
                <a:cs typeface="+mn-cs"/>
                <a:sym typeface="Helvetica"/>
              </a:rPr>
              <a:t>）</a:t>
            </a:r>
            <a:endParaRPr sz="2800" dirty="0"/>
          </a:p>
          <a:p>
            <a:pPr marL="312039" indent="-312039" defTabSz="832104">
              <a:lnSpc>
                <a:spcPct val="135000"/>
              </a:lnSpc>
              <a:spcBef>
                <a:spcPts val="500"/>
              </a:spcBef>
              <a:defRPr sz="2093"/>
            </a:pPr>
            <a:r>
              <a:rPr sz="2400" dirty="0" err="1">
                <a:latin typeface="+mn-lt"/>
                <a:ea typeface="+mn-ea"/>
                <a:cs typeface="+mn-cs"/>
                <a:sym typeface="Helvetica"/>
              </a:rPr>
              <a:t>エネルギーを得るのに便利</a:t>
            </a:r>
            <a:endParaRPr sz="2800" dirty="0"/>
          </a:p>
          <a:p>
            <a:pPr marL="312039" indent="-312039" defTabSz="832104">
              <a:lnSpc>
                <a:spcPct val="135000"/>
              </a:lnSpc>
              <a:spcBef>
                <a:spcPts val="500"/>
              </a:spcBef>
              <a:defRPr sz="2093"/>
            </a:pPr>
            <a:r>
              <a:rPr sz="2400" dirty="0" err="1">
                <a:latin typeface="+mn-lt"/>
                <a:ea typeface="+mn-ea"/>
                <a:cs typeface="+mn-cs"/>
                <a:sym typeface="Helvetica"/>
              </a:rPr>
              <a:t>同時に、何でも「錆びさせて（酸化させて</a:t>
            </a:r>
            <a:r>
              <a:rPr sz="2400" dirty="0">
                <a:latin typeface="+mn-lt"/>
                <a:ea typeface="+mn-ea"/>
                <a:cs typeface="+mn-cs"/>
                <a:sym typeface="Helvetica"/>
              </a:rPr>
              <a:t>）」</a:t>
            </a:r>
            <a:r>
              <a:rPr sz="2400" dirty="0" err="1">
                <a:latin typeface="+mn-lt"/>
                <a:ea typeface="+mn-ea"/>
                <a:cs typeface="+mn-cs"/>
                <a:sym typeface="Helvetica"/>
              </a:rPr>
              <a:t>しまう危険な物質（活性酸素</a:t>
            </a:r>
            <a:r>
              <a:rPr sz="2400" dirty="0">
                <a:latin typeface="+mn-lt"/>
                <a:ea typeface="+mn-ea"/>
                <a:cs typeface="+mn-cs"/>
                <a:sym typeface="Helvetica"/>
              </a:rPr>
              <a:t>）</a:t>
            </a:r>
            <a:endParaRPr sz="2800" dirty="0"/>
          </a:p>
          <a:p>
            <a:pPr marL="312039" indent="-312039" defTabSz="832104">
              <a:lnSpc>
                <a:spcPct val="135000"/>
              </a:lnSpc>
              <a:spcBef>
                <a:spcPts val="500"/>
              </a:spcBef>
              <a:defRPr sz="2548"/>
            </a:pPr>
            <a:endParaRPr sz="2800" dirty="0"/>
          </a:p>
          <a:p>
            <a:pPr marL="312039" indent="-312039" defTabSz="832104">
              <a:lnSpc>
                <a:spcPct val="135000"/>
              </a:lnSpc>
              <a:spcBef>
                <a:spcPts val="500"/>
              </a:spcBef>
              <a:defRPr sz="2093"/>
            </a:pPr>
            <a:r>
              <a:rPr sz="2400" dirty="0">
                <a:latin typeface="+mn-lt"/>
                <a:ea typeface="+mn-ea"/>
                <a:cs typeface="+mn-cs"/>
                <a:sym typeface="Helvetica"/>
              </a:rPr>
              <a:t>体内に酸化防御装置（酵素）を準備して、地球中にまき散らされた酸素を呼吸する生物が出現（約</a:t>
            </a:r>
            <a:r>
              <a:rPr sz="2400" dirty="0"/>
              <a:t>20</a:t>
            </a:r>
            <a:r>
              <a:rPr sz="2400" dirty="0">
                <a:latin typeface="+mn-lt"/>
                <a:ea typeface="+mn-ea"/>
                <a:cs typeface="+mn-cs"/>
                <a:sym typeface="Helvetica"/>
              </a:rPr>
              <a:t>億年前）</a:t>
            </a:r>
            <a:endParaRPr sz="2800"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pPr>
              <a:defRPr sz="3600"/>
            </a:pPr>
            <a:r>
              <a:rPr>
                <a:latin typeface="+mn-lt"/>
                <a:ea typeface="+mn-ea"/>
                <a:cs typeface="+mn-cs"/>
                <a:sym typeface="Helvetica"/>
              </a:rPr>
              <a:t>真核生物の出現</a:t>
            </a:r>
            <a:r>
              <a:t>(21</a:t>
            </a:r>
            <a:r>
              <a:rPr>
                <a:latin typeface="+mn-lt"/>
                <a:ea typeface="+mn-ea"/>
                <a:cs typeface="+mn-cs"/>
                <a:sym typeface="Helvetica"/>
              </a:rPr>
              <a:t>億年前</a:t>
            </a:r>
            <a:r>
              <a:t>)</a:t>
            </a:r>
          </a:p>
        </p:txBody>
      </p:sp>
      <p:sp>
        <p:nvSpPr>
          <p:cNvPr id="201" name="Shape 201"/>
          <p:cNvSpPr>
            <a:spLocks noGrp="1"/>
          </p:cNvSpPr>
          <p:nvPr>
            <p:ph idx="1"/>
          </p:nvPr>
        </p:nvSpPr>
        <p:spPr>
          <a:xfrm>
            <a:off x="502014" y="1600200"/>
            <a:ext cx="5543443" cy="4525963"/>
          </a:xfrm>
          <a:prstGeom prst="rect">
            <a:avLst/>
          </a:prstGeom>
        </p:spPr>
        <p:txBody>
          <a:bodyPr>
            <a:normAutofit/>
          </a:bodyPr>
          <a:lstStyle/>
          <a:p>
            <a:pPr marL="318897" indent="-318897" defTabSz="850391">
              <a:spcBef>
                <a:spcPts val="500"/>
              </a:spcBef>
              <a:defRPr sz="1674"/>
            </a:pPr>
            <a:r>
              <a:rPr sz="2000" dirty="0" err="1">
                <a:solidFill>
                  <a:schemeClr val="tx1">
                    <a:lumMod val="95000"/>
                    <a:lumOff val="5000"/>
                  </a:schemeClr>
                </a:solidFill>
                <a:latin typeface="+mn-lt"/>
                <a:ea typeface="+mn-ea"/>
                <a:cs typeface="+mn-cs"/>
                <a:sym typeface="Helvetica"/>
              </a:rPr>
              <a:t>真核生物＝</a:t>
            </a:r>
            <a:r>
              <a:rPr sz="2000" dirty="0" err="1">
                <a:solidFill>
                  <a:schemeClr val="tx1">
                    <a:lumMod val="95000"/>
                    <a:lumOff val="5000"/>
                  </a:schemeClr>
                </a:solidFill>
              </a:rPr>
              <a:t>DNA</a:t>
            </a:r>
            <a:r>
              <a:rPr sz="2000" dirty="0" err="1">
                <a:solidFill>
                  <a:schemeClr val="tx1">
                    <a:lumMod val="95000"/>
                    <a:lumOff val="5000"/>
                  </a:schemeClr>
                </a:solidFill>
                <a:latin typeface="+mn-lt"/>
                <a:ea typeface="+mn-ea"/>
                <a:cs typeface="+mn-cs"/>
                <a:sym typeface="Helvetica"/>
              </a:rPr>
              <a:t>が「核」という入れ物に保護され、ミトコンドリア、</a:t>
            </a:r>
            <a:r>
              <a:rPr sz="2800" dirty="0" err="1">
                <a:solidFill>
                  <a:schemeClr val="tx1">
                    <a:lumMod val="95000"/>
                    <a:lumOff val="5000"/>
                  </a:schemeClr>
                </a:solidFill>
                <a:latin typeface="+mn-lt"/>
                <a:ea typeface="+mn-ea"/>
                <a:cs typeface="+mn-cs"/>
                <a:sym typeface="Helvetica"/>
              </a:rPr>
              <a:t>葉</a:t>
            </a:r>
            <a:r>
              <a:rPr sz="2000" dirty="0" err="1">
                <a:solidFill>
                  <a:schemeClr val="tx1">
                    <a:lumMod val="95000"/>
                    <a:lumOff val="5000"/>
                  </a:schemeClr>
                </a:solidFill>
                <a:latin typeface="+mn-lt"/>
                <a:ea typeface="+mn-ea"/>
                <a:cs typeface="+mn-cs"/>
                <a:sym typeface="Helvetica"/>
              </a:rPr>
              <a:t>緑体などの細胞内の様々な小器官を持つ生物</a:t>
            </a:r>
            <a:r>
              <a:rPr sz="2000" dirty="0">
                <a:solidFill>
                  <a:schemeClr val="tx1">
                    <a:lumMod val="95000"/>
                    <a:lumOff val="5000"/>
                  </a:schemeClr>
                </a:solidFill>
                <a:latin typeface="+mn-lt"/>
                <a:ea typeface="+mn-ea"/>
                <a:cs typeface="+mn-cs"/>
                <a:sym typeface="Helvetica"/>
              </a:rPr>
              <a:t>。（</a:t>
            </a:r>
            <a:r>
              <a:rPr sz="2000" dirty="0" err="1">
                <a:solidFill>
                  <a:schemeClr val="tx1">
                    <a:lumMod val="95000"/>
                    <a:lumOff val="5000"/>
                  </a:schemeClr>
                </a:solidFill>
                <a:latin typeface="+mn-lt"/>
                <a:ea typeface="+mn-ea"/>
                <a:cs typeface="+mn-cs"/>
                <a:sym typeface="Helvetica"/>
              </a:rPr>
              <a:t>人間も真核生物</a:t>
            </a:r>
            <a:r>
              <a:rPr sz="2000" dirty="0">
                <a:solidFill>
                  <a:schemeClr val="tx1">
                    <a:lumMod val="95000"/>
                    <a:lumOff val="5000"/>
                  </a:schemeClr>
                </a:solidFill>
                <a:latin typeface="+mn-lt"/>
                <a:ea typeface="+mn-ea"/>
                <a:cs typeface="+mn-cs"/>
                <a:sym typeface="Helvetica"/>
              </a:rPr>
              <a:t>）</a:t>
            </a:r>
          </a:p>
          <a:p>
            <a:pPr marL="318897" indent="-318897" defTabSz="850391">
              <a:spcBef>
                <a:spcPts val="400"/>
              </a:spcBef>
              <a:defRPr sz="1674">
                <a:solidFill>
                  <a:srgbClr val="FFFF00"/>
                </a:solidFill>
              </a:defRPr>
            </a:pPr>
            <a:endParaRPr lang="en-US" altLang="ja-JP" sz="20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solidFill>
                  <a:srgbClr val="FFFF00"/>
                </a:solidFill>
              </a:defRPr>
            </a:pPr>
            <a:r>
              <a:rPr sz="2000" dirty="0" err="1">
                <a:solidFill>
                  <a:schemeClr val="tx1">
                    <a:lumMod val="95000"/>
                    <a:lumOff val="5000"/>
                  </a:schemeClr>
                </a:solidFill>
                <a:latin typeface="+mn-lt"/>
                <a:ea typeface="+mn-ea"/>
                <a:cs typeface="+mn-cs"/>
                <a:sym typeface="Helvetica"/>
              </a:rPr>
              <a:t>共生説</a:t>
            </a:r>
            <a:r>
              <a:rPr sz="2000" dirty="0">
                <a:solidFill>
                  <a:schemeClr val="tx1">
                    <a:lumMod val="95000"/>
                    <a:lumOff val="5000"/>
                  </a:schemeClr>
                </a:solidFill>
                <a:latin typeface="+mn-lt"/>
                <a:ea typeface="+mn-ea"/>
                <a:cs typeface="+mn-cs"/>
                <a:sym typeface="Helvetica"/>
              </a:rPr>
              <a:t>：　</a:t>
            </a:r>
            <a:r>
              <a:rPr sz="2000" dirty="0" err="1">
                <a:solidFill>
                  <a:schemeClr val="tx1">
                    <a:lumMod val="95000"/>
                    <a:lumOff val="5000"/>
                  </a:schemeClr>
                </a:solidFill>
                <a:latin typeface="+mn-lt"/>
                <a:ea typeface="+mn-ea"/>
                <a:cs typeface="+mn-cs"/>
                <a:sym typeface="Helvetica"/>
              </a:rPr>
              <a:t>恐らく、真核生物の細胞中小器官は、それぞれ独自の能力を持った別の原核生物だった</a:t>
            </a:r>
            <a:endParaRPr sz="2000" dirty="0">
              <a:solidFill>
                <a:schemeClr val="tx1">
                  <a:lumMod val="95000"/>
                  <a:lumOff val="5000"/>
                </a:schemeClr>
              </a:solidFill>
              <a:latin typeface="+mn-lt"/>
              <a:ea typeface="+mn-ea"/>
              <a:cs typeface="+mn-cs"/>
              <a:sym typeface="Helvetica"/>
            </a:endParaRPr>
          </a:p>
          <a:p>
            <a:pPr marL="690943" lvl="1" indent="-265747" defTabSz="850391">
              <a:spcBef>
                <a:spcPts val="300"/>
              </a:spcBef>
              <a:defRPr sz="1488"/>
            </a:pPr>
            <a:r>
              <a:rPr sz="1600" dirty="0" err="1">
                <a:solidFill>
                  <a:schemeClr val="tx1">
                    <a:lumMod val="95000"/>
                    <a:lumOff val="5000"/>
                  </a:schemeClr>
                </a:solidFill>
                <a:latin typeface="+mn-lt"/>
                <a:ea typeface="+mn-ea"/>
                <a:cs typeface="+mn-cs"/>
                <a:sym typeface="Helvetica"/>
              </a:rPr>
              <a:t>光合成をするシアノバクテリア</a:t>
            </a:r>
            <a:r>
              <a:rPr sz="1600" dirty="0">
                <a:solidFill>
                  <a:schemeClr val="tx1">
                    <a:lumMod val="95000"/>
                    <a:lumOff val="5000"/>
                  </a:schemeClr>
                </a:solidFill>
                <a:latin typeface="+mn-lt"/>
                <a:ea typeface="+mn-ea"/>
                <a:cs typeface="+mn-cs"/>
                <a:sym typeface="Helvetica"/>
              </a:rPr>
              <a:t>＝＞</a:t>
            </a:r>
            <a:r>
              <a:rPr sz="1600" dirty="0" err="1">
                <a:solidFill>
                  <a:schemeClr val="tx1">
                    <a:lumMod val="95000"/>
                    <a:lumOff val="5000"/>
                  </a:schemeClr>
                </a:solidFill>
                <a:latin typeface="+mn-lt"/>
                <a:ea typeface="+mn-ea"/>
                <a:cs typeface="+mn-cs"/>
                <a:sym typeface="Helvetica"/>
              </a:rPr>
              <a:t>葉緑体</a:t>
            </a:r>
            <a:endParaRPr sz="1600" dirty="0">
              <a:solidFill>
                <a:schemeClr val="tx1">
                  <a:lumMod val="95000"/>
                  <a:lumOff val="5000"/>
                </a:schemeClr>
              </a:solidFill>
              <a:latin typeface="+mn-lt"/>
              <a:ea typeface="+mn-ea"/>
              <a:cs typeface="+mn-cs"/>
              <a:sym typeface="Helvetica"/>
            </a:endParaRPr>
          </a:p>
          <a:p>
            <a:pPr marL="690943" lvl="1" indent="-265747" defTabSz="850391">
              <a:spcBef>
                <a:spcPts val="300"/>
              </a:spcBef>
              <a:defRPr sz="1488"/>
            </a:pPr>
            <a:r>
              <a:rPr sz="1600" dirty="0" err="1">
                <a:solidFill>
                  <a:schemeClr val="tx1">
                    <a:lumMod val="95000"/>
                    <a:lumOff val="5000"/>
                  </a:schemeClr>
                </a:solidFill>
                <a:latin typeface="+mn-lt"/>
                <a:ea typeface="+mn-ea"/>
                <a:cs typeface="+mn-cs"/>
                <a:sym typeface="Helvetica"/>
              </a:rPr>
              <a:t>呼吸能力を持つ原核生物</a:t>
            </a:r>
            <a:r>
              <a:rPr sz="1600" dirty="0">
                <a:solidFill>
                  <a:schemeClr val="tx1">
                    <a:lumMod val="95000"/>
                    <a:lumOff val="5000"/>
                  </a:schemeClr>
                </a:solidFill>
                <a:latin typeface="+mn-lt"/>
                <a:ea typeface="+mn-ea"/>
                <a:cs typeface="+mn-cs"/>
                <a:sym typeface="Helvetica"/>
              </a:rPr>
              <a:t>＝＞</a:t>
            </a:r>
            <a:r>
              <a:rPr sz="1600" dirty="0" err="1">
                <a:solidFill>
                  <a:schemeClr val="tx1">
                    <a:lumMod val="95000"/>
                    <a:lumOff val="5000"/>
                  </a:schemeClr>
                </a:solidFill>
                <a:latin typeface="+mn-lt"/>
                <a:ea typeface="+mn-ea"/>
                <a:cs typeface="+mn-cs"/>
                <a:sym typeface="Helvetica"/>
              </a:rPr>
              <a:t>ミトコンドリア</a:t>
            </a:r>
            <a:endParaRPr sz="16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pPr>
            <a:endParaRPr lang="en-US" altLang="ja-JP" sz="20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pPr>
            <a:r>
              <a:rPr sz="2000" dirty="0" err="1">
                <a:solidFill>
                  <a:schemeClr val="tx1">
                    <a:lumMod val="95000"/>
                    <a:lumOff val="5000"/>
                  </a:schemeClr>
                </a:solidFill>
                <a:latin typeface="+mn-lt"/>
                <a:ea typeface="+mn-ea"/>
                <a:cs typeface="+mn-cs"/>
                <a:sym typeface="Helvetica"/>
              </a:rPr>
              <a:t>真核生物の登場により、細胞が大型化し、</a:t>
            </a:r>
            <a:r>
              <a:rPr sz="2000" dirty="0" err="1">
                <a:solidFill>
                  <a:schemeClr val="tx1">
                    <a:lumMod val="95000"/>
                    <a:lumOff val="5000"/>
                  </a:schemeClr>
                </a:solidFill>
              </a:rPr>
              <a:t>DNA</a:t>
            </a:r>
            <a:r>
              <a:rPr sz="2000" dirty="0" err="1">
                <a:solidFill>
                  <a:schemeClr val="tx1">
                    <a:lumMod val="95000"/>
                    <a:lumOff val="5000"/>
                  </a:schemeClr>
                </a:solidFill>
                <a:latin typeface="+mn-lt"/>
                <a:ea typeface="+mn-ea"/>
                <a:cs typeface="+mn-cs"/>
                <a:sym typeface="Helvetica"/>
              </a:rPr>
              <a:t>が核という容器に守られ、細胞内の分業が進んだ</a:t>
            </a:r>
            <a:r>
              <a:rPr sz="2000" dirty="0">
                <a:solidFill>
                  <a:schemeClr val="tx1">
                    <a:lumMod val="95000"/>
                    <a:lumOff val="5000"/>
                  </a:schemeClr>
                </a:solidFill>
                <a:latin typeface="+mn-lt"/>
                <a:ea typeface="+mn-ea"/>
                <a:cs typeface="+mn-cs"/>
                <a:sym typeface="Helvetica"/>
              </a:rPr>
              <a:t>＝＞</a:t>
            </a:r>
            <a:r>
              <a:rPr sz="2000" dirty="0" err="1">
                <a:solidFill>
                  <a:schemeClr val="tx1">
                    <a:lumMod val="95000"/>
                    <a:lumOff val="5000"/>
                  </a:schemeClr>
                </a:solidFill>
                <a:latin typeface="+mn-lt"/>
                <a:ea typeface="+mn-ea"/>
                <a:cs typeface="+mn-cs"/>
                <a:sym typeface="Helvetica"/>
              </a:rPr>
              <a:t>より複雑な生命への道</a:t>
            </a:r>
            <a:endParaRPr sz="2000" dirty="0">
              <a:solidFill>
                <a:schemeClr val="tx1">
                  <a:lumMod val="95000"/>
                  <a:lumOff val="5000"/>
                </a:schemeClr>
              </a:solidFill>
              <a:latin typeface="+mn-lt"/>
              <a:ea typeface="+mn-ea"/>
              <a:cs typeface="+mn-cs"/>
              <a:sym typeface="Helvetica"/>
            </a:endParaRPr>
          </a:p>
        </p:txBody>
      </p:sp>
      <p:pic>
        <p:nvPicPr>
          <p:cNvPr id="202" name="image15.png"/>
          <p:cNvPicPr>
            <a:picLocks noChangeAspect="1"/>
          </p:cNvPicPr>
          <p:nvPr/>
        </p:nvPicPr>
        <p:blipFill>
          <a:blip r:embed="rId3">
            <a:extLst/>
          </a:blip>
          <a:stretch>
            <a:fillRect/>
          </a:stretch>
        </p:blipFill>
        <p:spPr>
          <a:xfrm>
            <a:off x="5791315" y="2903004"/>
            <a:ext cx="3405837" cy="2069046"/>
          </a:xfrm>
          <a:prstGeom prst="rect">
            <a:avLst/>
          </a:prstGeom>
          <a:ln w="12700">
            <a:miter lim="400000"/>
          </a:ln>
        </p:spPr>
      </p:pic>
      <p:sp>
        <p:nvSpPr>
          <p:cNvPr id="203" name="Shape 203"/>
          <p:cNvSpPr/>
          <p:nvPr/>
        </p:nvSpPr>
        <p:spPr>
          <a:xfrm>
            <a:off x="7926427" y="2330778"/>
            <a:ext cx="83731" cy="851363"/>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04" name="Shape 204"/>
          <p:cNvSpPr/>
          <p:nvPr/>
        </p:nvSpPr>
        <p:spPr>
          <a:xfrm>
            <a:off x="7703147" y="1879339"/>
            <a:ext cx="332741" cy="320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核</a:t>
            </a:r>
          </a:p>
        </p:txBody>
      </p:sp>
      <p:sp>
        <p:nvSpPr>
          <p:cNvPr id="205" name="Shape 205"/>
          <p:cNvSpPr/>
          <p:nvPr/>
        </p:nvSpPr>
        <p:spPr>
          <a:xfrm flipH="1" flipV="1">
            <a:off x="6447200" y="4200982"/>
            <a:ext cx="97686" cy="1144455"/>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06" name="Shape 206"/>
          <p:cNvSpPr/>
          <p:nvPr/>
        </p:nvSpPr>
        <p:spPr>
          <a:xfrm>
            <a:off x="6510656" y="5439905"/>
            <a:ext cx="1704341" cy="3200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ミトコンドリア</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422311" y="246928"/>
            <a:ext cx="7135091" cy="2235482"/>
          </a:xfrm>
          <a:prstGeom prst="rect">
            <a:avLst/>
          </a:prstGeom>
        </p:spPr>
        <p:txBody>
          <a:bodyPr>
            <a:normAutofit/>
          </a:bodyPr>
          <a:lstStyle/>
          <a:p>
            <a:pPr defTabSz="685800">
              <a:defRPr sz="2400"/>
            </a:pPr>
            <a:r>
              <a:rPr sz="3200" dirty="0" err="1">
                <a:latin typeface="+mn-lt"/>
                <a:ea typeface="+mn-ea"/>
                <a:cs typeface="+mn-cs"/>
                <a:sym typeface="Helvetica"/>
              </a:rPr>
              <a:t>多細胞生物の出現</a:t>
            </a:r>
            <a:r>
              <a:rPr sz="3200" dirty="0"/>
              <a:t>(10</a:t>
            </a:r>
            <a:r>
              <a:rPr sz="3200" dirty="0">
                <a:latin typeface="+mn-lt"/>
                <a:ea typeface="+mn-ea"/>
                <a:cs typeface="+mn-cs"/>
                <a:sym typeface="Helvetica"/>
              </a:rPr>
              <a:t>億年前</a:t>
            </a:r>
            <a:r>
              <a:rPr sz="3200" dirty="0"/>
              <a:t>)</a:t>
            </a:r>
            <a:br>
              <a:rPr sz="3200" dirty="0"/>
            </a:br>
            <a:r>
              <a:rPr sz="2800" dirty="0">
                <a:latin typeface="+mn-lt"/>
                <a:ea typeface="+mn-ea"/>
                <a:cs typeface="+mn-cs"/>
                <a:sym typeface="Helvetica"/>
              </a:rPr>
              <a:t>＝＞</a:t>
            </a:r>
            <a:r>
              <a:rPr sz="2800" dirty="0" err="1">
                <a:latin typeface="+mn-lt"/>
                <a:ea typeface="+mn-ea"/>
                <a:cs typeface="+mn-cs"/>
                <a:sym typeface="Helvetica"/>
              </a:rPr>
              <a:t>巨大化、複雑化</a:t>
            </a:r>
            <a:br>
              <a:rPr sz="2800" dirty="0">
                <a:latin typeface="+mn-lt"/>
                <a:ea typeface="+mn-ea"/>
                <a:cs typeface="+mn-cs"/>
                <a:sym typeface="Helvetica"/>
              </a:rPr>
            </a:br>
            <a:br>
              <a:rPr sz="2800" dirty="0">
                <a:latin typeface="+mn-lt"/>
                <a:ea typeface="+mn-ea"/>
                <a:cs typeface="+mn-cs"/>
                <a:sym typeface="Helvetica"/>
              </a:rPr>
            </a:br>
            <a:r>
              <a:rPr sz="1800" dirty="0">
                <a:latin typeface="+mn-lt"/>
                <a:ea typeface="+mn-ea"/>
                <a:cs typeface="+mn-cs"/>
                <a:sym typeface="Helvetica"/>
              </a:rPr>
              <a:t>硬骨格生物の出現（</a:t>
            </a:r>
            <a:r>
              <a:rPr sz="1800" dirty="0"/>
              <a:t>5.5</a:t>
            </a:r>
            <a:r>
              <a:rPr sz="1800" dirty="0">
                <a:latin typeface="+mn-lt"/>
                <a:ea typeface="+mn-ea"/>
                <a:cs typeface="+mn-cs"/>
                <a:sym typeface="Helvetica"/>
              </a:rPr>
              <a:t>億年前）</a:t>
            </a:r>
            <a:br>
              <a:rPr sz="1800" dirty="0">
                <a:latin typeface="+mn-lt"/>
                <a:ea typeface="+mn-ea"/>
                <a:cs typeface="+mn-cs"/>
                <a:sym typeface="Helvetica"/>
              </a:rPr>
            </a:br>
            <a:r>
              <a:rPr sz="1800" dirty="0">
                <a:latin typeface="+mn-lt"/>
                <a:ea typeface="+mn-ea"/>
                <a:cs typeface="+mn-cs"/>
                <a:sym typeface="Helvetica"/>
              </a:rPr>
              <a:t>＝＞</a:t>
            </a:r>
            <a:r>
              <a:rPr sz="1800" dirty="0" err="1">
                <a:latin typeface="+mn-lt"/>
                <a:ea typeface="+mn-ea"/>
                <a:cs typeface="+mn-cs"/>
                <a:sym typeface="Helvetica"/>
              </a:rPr>
              <a:t>硬殻＝身を守るもの</a:t>
            </a:r>
            <a:r>
              <a:rPr sz="1800" dirty="0"/>
              <a:t>...</a:t>
            </a:r>
            <a:r>
              <a:rPr sz="1800" dirty="0" err="1">
                <a:latin typeface="+mn-lt"/>
                <a:ea typeface="+mn-ea"/>
                <a:cs typeface="+mn-cs"/>
                <a:sym typeface="Helvetica"/>
              </a:rPr>
              <a:t>他の生物の補食が始まった</a:t>
            </a:r>
            <a:br>
              <a:rPr sz="1800" dirty="0">
                <a:latin typeface="+mn-lt"/>
                <a:ea typeface="+mn-ea"/>
                <a:cs typeface="+mn-cs"/>
                <a:sym typeface="Helvetica"/>
              </a:rPr>
            </a:br>
            <a:r>
              <a:rPr sz="1800" dirty="0" err="1">
                <a:latin typeface="+mn-lt"/>
                <a:ea typeface="+mn-ea"/>
                <a:cs typeface="+mn-cs"/>
                <a:sym typeface="Helvetica"/>
              </a:rPr>
              <a:t>この辺りより前を先カンブリア時代とよぶ</a:t>
            </a:r>
            <a:endParaRPr sz="1800" dirty="0">
              <a:latin typeface="+mn-lt"/>
              <a:ea typeface="+mn-ea"/>
              <a:cs typeface="+mn-cs"/>
              <a:sym typeface="Helvetica"/>
            </a:endParaRPr>
          </a:p>
        </p:txBody>
      </p:sp>
      <p:pic>
        <p:nvPicPr>
          <p:cNvPr id="211" name="image16.png"/>
          <p:cNvPicPr>
            <a:picLocks noChangeAspect="1"/>
          </p:cNvPicPr>
          <p:nvPr/>
        </p:nvPicPr>
        <p:blipFill>
          <a:blip r:embed="rId3">
            <a:extLst/>
          </a:blip>
          <a:stretch>
            <a:fillRect/>
          </a:stretch>
        </p:blipFill>
        <p:spPr>
          <a:xfrm>
            <a:off x="3986841" y="7425765"/>
            <a:ext cx="10812393" cy="11161807"/>
          </a:xfrm>
          <a:prstGeom prst="rect">
            <a:avLst/>
          </a:prstGeom>
          <a:ln w="12700">
            <a:miter lim="400000"/>
          </a:ln>
        </p:spPr>
      </p:pic>
      <p:pic>
        <p:nvPicPr>
          <p:cNvPr id="212" name="image16.png"/>
          <p:cNvPicPr>
            <a:picLocks noChangeAspect="1"/>
          </p:cNvPicPr>
          <p:nvPr/>
        </p:nvPicPr>
        <p:blipFill>
          <a:blip r:embed="rId3">
            <a:extLst/>
          </a:blip>
          <a:stretch>
            <a:fillRect/>
          </a:stretch>
        </p:blipFill>
        <p:spPr>
          <a:xfrm>
            <a:off x="422312" y="3429000"/>
            <a:ext cx="3024952" cy="3122706"/>
          </a:xfrm>
          <a:prstGeom prst="rect">
            <a:avLst/>
          </a:prstGeom>
          <a:ln w="12700">
            <a:miter lim="400000"/>
          </a:ln>
        </p:spPr>
      </p:pic>
      <p:sp>
        <p:nvSpPr>
          <p:cNvPr id="213" name="Shape 213"/>
          <p:cNvSpPr/>
          <p:nvPr/>
        </p:nvSpPr>
        <p:spPr>
          <a:xfrm>
            <a:off x="422311" y="2967334"/>
            <a:ext cx="1018541" cy="396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三葉虫</a:t>
            </a:r>
          </a:p>
        </p:txBody>
      </p:sp>
      <p:pic>
        <p:nvPicPr>
          <p:cNvPr id="214" name="image17.jpg" descr="34"/>
          <p:cNvPicPr>
            <a:picLocks noChangeAspect="1"/>
          </p:cNvPicPr>
          <p:nvPr/>
        </p:nvPicPr>
        <p:blipFill>
          <a:blip r:embed="rId4">
            <a:extLst/>
          </a:blip>
          <a:stretch>
            <a:fillRect/>
          </a:stretch>
        </p:blipFill>
        <p:spPr>
          <a:xfrm>
            <a:off x="3432321" y="2997217"/>
            <a:ext cx="5628870" cy="3673727"/>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カンブリア紀爆発</a:t>
            </a:r>
          </a:p>
        </p:txBody>
      </p:sp>
      <p:pic>
        <p:nvPicPr>
          <p:cNvPr id="219" name="image18.png"/>
          <p:cNvPicPr>
            <a:picLocks noChangeAspect="1"/>
          </p:cNvPicPr>
          <p:nvPr/>
        </p:nvPicPr>
        <p:blipFill>
          <a:blip r:embed="rId3">
            <a:extLst/>
          </a:blip>
          <a:stretch>
            <a:fillRect/>
          </a:stretch>
        </p:blipFill>
        <p:spPr>
          <a:xfrm>
            <a:off x="457200" y="4710200"/>
            <a:ext cx="2919713" cy="1741400"/>
          </a:xfrm>
          <a:prstGeom prst="rect">
            <a:avLst/>
          </a:prstGeom>
          <a:ln w="12700">
            <a:miter lim="400000"/>
          </a:ln>
        </p:spPr>
      </p:pic>
      <p:pic>
        <p:nvPicPr>
          <p:cNvPr id="220" name="image19.png"/>
          <p:cNvPicPr>
            <a:picLocks noChangeAspect="1"/>
          </p:cNvPicPr>
          <p:nvPr/>
        </p:nvPicPr>
        <p:blipFill>
          <a:blip r:embed="rId4">
            <a:extLst/>
          </a:blip>
          <a:stretch>
            <a:fillRect/>
          </a:stretch>
        </p:blipFill>
        <p:spPr>
          <a:xfrm>
            <a:off x="1138826" y="1417637"/>
            <a:ext cx="2238087" cy="3143494"/>
          </a:xfrm>
          <a:prstGeom prst="rect">
            <a:avLst/>
          </a:prstGeom>
          <a:ln w="12700">
            <a:miter lim="400000"/>
          </a:ln>
        </p:spPr>
      </p:pic>
      <p:pic>
        <p:nvPicPr>
          <p:cNvPr id="221" name="image20.png"/>
          <p:cNvPicPr>
            <a:picLocks noChangeAspect="1"/>
          </p:cNvPicPr>
          <p:nvPr/>
        </p:nvPicPr>
        <p:blipFill>
          <a:blip r:embed="rId5">
            <a:extLst/>
          </a:blip>
          <a:stretch>
            <a:fillRect/>
          </a:stretch>
        </p:blipFill>
        <p:spPr>
          <a:xfrm>
            <a:off x="4153241" y="3051430"/>
            <a:ext cx="4533559" cy="3400170"/>
          </a:xfrm>
          <a:prstGeom prst="rect">
            <a:avLst/>
          </a:prstGeom>
          <a:ln w="12700">
            <a:miter lim="400000"/>
          </a:ln>
        </p:spPr>
      </p:pic>
      <p:sp>
        <p:nvSpPr>
          <p:cNvPr id="222" name="Shape 222"/>
          <p:cNvSpPr/>
          <p:nvPr/>
        </p:nvSpPr>
        <p:spPr>
          <a:xfrm>
            <a:off x="3788291" y="1515188"/>
            <a:ext cx="4898510"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2400">
                <a:solidFill>
                  <a:srgbClr val="FFFFFF"/>
                </a:solidFill>
              </a:defRPr>
            </a:pPr>
            <a:r>
              <a:rPr sz="2000" dirty="0" err="1">
                <a:solidFill>
                  <a:schemeClr val="tx1">
                    <a:lumMod val="95000"/>
                    <a:lumOff val="5000"/>
                  </a:schemeClr>
                </a:solidFill>
                <a:latin typeface="+mn-lt"/>
                <a:ea typeface="+mn-ea"/>
                <a:cs typeface="+mn-cs"/>
                <a:sym typeface="Helvetica"/>
              </a:rPr>
              <a:t>カンブリア紀</a:t>
            </a:r>
            <a:r>
              <a:rPr sz="2000" dirty="0">
                <a:solidFill>
                  <a:schemeClr val="tx1">
                    <a:lumMod val="95000"/>
                    <a:lumOff val="5000"/>
                  </a:schemeClr>
                </a:solidFill>
                <a:latin typeface="+mn-lt"/>
              </a:rPr>
              <a:t>(5.45</a:t>
            </a:r>
            <a:r>
              <a:rPr sz="2000" dirty="0">
                <a:solidFill>
                  <a:schemeClr val="tx1">
                    <a:lumMod val="95000"/>
                    <a:lumOff val="5000"/>
                  </a:schemeClr>
                </a:solidFill>
                <a:latin typeface="+mn-lt"/>
                <a:ea typeface="+mn-ea"/>
                <a:cs typeface="+mn-cs"/>
                <a:sym typeface="Helvetica"/>
              </a:rPr>
              <a:t>〜</a:t>
            </a:r>
            <a:r>
              <a:rPr sz="2000" dirty="0">
                <a:solidFill>
                  <a:schemeClr val="tx1">
                    <a:lumMod val="95000"/>
                    <a:lumOff val="5000"/>
                  </a:schemeClr>
                </a:solidFill>
                <a:latin typeface="+mn-lt"/>
              </a:rPr>
              <a:t>5</a:t>
            </a:r>
            <a:r>
              <a:rPr sz="2000" dirty="0">
                <a:solidFill>
                  <a:schemeClr val="tx1">
                    <a:lumMod val="95000"/>
                    <a:lumOff val="5000"/>
                  </a:schemeClr>
                </a:solidFill>
                <a:latin typeface="+mn-lt"/>
                <a:ea typeface="+mn-ea"/>
                <a:cs typeface="+mn-cs"/>
                <a:sym typeface="Helvetica"/>
              </a:rPr>
              <a:t>億年前</a:t>
            </a:r>
            <a:r>
              <a:rPr sz="2000" dirty="0">
                <a:solidFill>
                  <a:schemeClr val="tx1">
                    <a:lumMod val="95000"/>
                    <a:lumOff val="5000"/>
                  </a:schemeClr>
                </a:solidFill>
                <a:latin typeface="+mn-lt"/>
              </a:rPr>
              <a:t>)</a:t>
            </a:r>
            <a:r>
              <a:rPr sz="2000" dirty="0" err="1">
                <a:solidFill>
                  <a:schemeClr val="tx1">
                    <a:lumMod val="95000"/>
                    <a:lumOff val="5000"/>
                  </a:schemeClr>
                </a:solidFill>
                <a:latin typeface="+mn-lt"/>
                <a:ea typeface="+mn-ea"/>
                <a:cs typeface="+mn-cs"/>
                <a:sym typeface="Helvetica"/>
              </a:rPr>
              <a:t>におきた生物の急激な多様化。多くはすぐに絶滅</a:t>
            </a:r>
            <a:r>
              <a:rPr sz="2000" dirty="0">
                <a:solidFill>
                  <a:schemeClr val="tx1">
                    <a:lumMod val="95000"/>
                    <a:lumOff val="5000"/>
                  </a:schemeClr>
                </a:solidFill>
                <a:latin typeface="+mn-lt"/>
                <a:ea typeface="+mn-ea"/>
                <a:cs typeface="+mn-cs"/>
                <a:sym typeface="Helvetica"/>
              </a:rPr>
              <a:t>。</a:t>
            </a:r>
            <a:r>
              <a:rPr lang="ja-JP" altLang="en-US" sz="2000">
                <a:solidFill>
                  <a:schemeClr val="tx1">
                    <a:lumMod val="95000"/>
                    <a:lumOff val="5000"/>
                  </a:schemeClr>
                </a:solidFill>
                <a:latin typeface="+mn-lt"/>
                <a:ea typeface="+mn-ea"/>
                <a:cs typeface="+mn-cs"/>
                <a:sym typeface="Helvetica"/>
              </a:rPr>
              <a:t>（最近の研究ではゆっくり時間をかけて多様化したらしいという報告もある）</a:t>
            </a:r>
            <a:endParaRPr sz="2000" dirty="0">
              <a:solidFill>
                <a:schemeClr val="tx1">
                  <a:lumMod val="95000"/>
                  <a:lumOff val="5000"/>
                </a:schemeClr>
              </a:solidFill>
              <a:latin typeface="+mn-lt"/>
              <a:ea typeface="+mn-ea"/>
              <a:cs typeface="+mn-cs"/>
              <a:sym typeface="Helvetica"/>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太陽系外惑星の発見</a:t>
            </a:r>
          </a:p>
        </p:txBody>
      </p:sp>
      <p:pic>
        <p:nvPicPr>
          <p:cNvPr id="118" name="image2.png"/>
          <p:cNvPicPr>
            <a:picLocks noChangeAspect="1"/>
          </p:cNvPicPr>
          <p:nvPr/>
        </p:nvPicPr>
        <p:blipFill>
          <a:blip r:embed="rId2">
            <a:extLst/>
          </a:blip>
          <a:stretch>
            <a:fillRect/>
          </a:stretch>
        </p:blipFill>
        <p:spPr>
          <a:xfrm>
            <a:off x="762000" y="1347063"/>
            <a:ext cx="7078358" cy="5308769"/>
          </a:xfrm>
          <a:prstGeom prst="rect">
            <a:avLst/>
          </a:prstGeom>
          <a:ln w="12700">
            <a:miter lim="400000"/>
          </a:ln>
        </p:spPr>
      </p:pic>
      <p:sp>
        <p:nvSpPr>
          <p:cNvPr id="119" name="Shape 119"/>
          <p:cNvSpPr/>
          <p:nvPr/>
        </p:nvSpPr>
        <p:spPr>
          <a:xfrm>
            <a:off x="7994714" y="6286499"/>
            <a:ext cx="679882"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defRPr>
            </a:lvl1pPr>
          </a:lstStyle>
          <a:p>
            <a:r>
              <a:t>NASA</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陸地への進出</a:t>
            </a:r>
          </a:p>
        </p:txBody>
      </p:sp>
      <p:sp>
        <p:nvSpPr>
          <p:cNvPr id="227" name="Shape 227"/>
          <p:cNvSpPr>
            <a:spLocks noGrp="1"/>
          </p:cNvSpPr>
          <p:nvPr>
            <p:ph idx="1"/>
          </p:nvPr>
        </p:nvSpPr>
        <p:spPr>
          <a:prstGeom prst="rect">
            <a:avLst/>
          </a:prstGeom>
        </p:spPr>
        <p:txBody>
          <a:bodyPr>
            <a:normAutofit/>
          </a:bodyPr>
          <a:lstStyle/>
          <a:p>
            <a:pPr>
              <a:spcBef>
                <a:spcPts val="400"/>
              </a:spcBef>
              <a:defRPr sz="2000"/>
            </a:pPr>
            <a:r>
              <a:rPr sz="2400" dirty="0" err="1">
                <a:latin typeface="+mn-lt"/>
                <a:ea typeface="+mn-ea"/>
                <a:cs typeface="+mn-cs"/>
                <a:sym typeface="Helvetica"/>
              </a:rPr>
              <a:t>生物の多様化</a:t>
            </a:r>
            <a:r>
              <a:rPr sz="2400" dirty="0">
                <a:latin typeface="+mn-lt"/>
                <a:ea typeface="+mn-ea"/>
                <a:cs typeface="+mn-cs"/>
                <a:sym typeface="Helvetica"/>
              </a:rPr>
              <a:t>＝＞</a:t>
            </a:r>
            <a:r>
              <a:rPr sz="2400" dirty="0" err="1">
                <a:latin typeface="+mn-lt"/>
                <a:ea typeface="+mn-ea"/>
                <a:cs typeface="+mn-cs"/>
                <a:sym typeface="Helvetica"/>
              </a:rPr>
              <a:t>複雑な生態系、ピラミッド型の食物連鎖</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err="1">
                <a:latin typeface="+mn-lt"/>
                <a:ea typeface="+mn-ea"/>
                <a:cs typeface="+mn-cs"/>
                <a:sym typeface="Helvetica"/>
              </a:rPr>
              <a:t>住処を探して新しいフロンティア</a:t>
            </a:r>
            <a:r>
              <a:rPr sz="2400" dirty="0"/>
              <a:t>...</a:t>
            </a:r>
            <a:r>
              <a:rPr sz="2400" dirty="0" err="1">
                <a:latin typeface="+mn-lt"/>
                <a:ea typeface="+mn-ea"/>
                <a:cs typeface="+mn-cs"/>
                <a:sym typeface="Helvetica"/>
              </a:rPr>
              <a:t>陸地へ</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a:latin typeface="+mn-lt"/>
                <a:ea typeface="+mn-ea"/>
                <a:cs typeface="+mn-cs"/>
                <a:sym typeface="Helvetica"/>
              </a:rPr>
              <a:t>ちょうど</a:t>
            </a:r>
            <a:r>
              <a:rPr sz="2400" dirty="0"/>
              <a:t>4</a:t>
            </a:r>
            <a:r>
              <a:rPr sz="2400" dirty="0">
                <a:latin typeface="+mn-lt"/>
                <a:ea typeface="+mn-ea"/>
                <a:cs typeface="+mn-cs"/>
                <a:sym typeface="Helvetica"/>
              </a:rPr>
              <a:t>〜</a:t>
            </a:r>
            <a:r>
              <a:rPr sz="2400" dirty="0"/>
              <a:t>5</a:t>
            </a:r>
            <a:r>
              <a:rPr sz="2400" dirty="0">
                <a:latin typeface="+mn-lt"/>
                <a:ea typeface="+mn-ea"/>
                <a:cs typeface="+mn-cs"/>
                <a:sym typeface="Helvetica"/>
              </a:rPr>
              <a:t>億年前に太陽からの紫外線をふせぐオゾン</a:t>
            </a:r>
            <a:r>
              <a:rPr sz="2400" dirty="0"/>
              <a:t>(O3)</a:t>
            </a:r>
            <a:r>
              <a:rPr sz="2400" dirty="0" err="1">
                <a:latin typeface="+mn-lt"/>
                <a:ea typeface="+mn-ea"/>
                <a:cs typeface="+mn-cs"/>
                <a:sym typeface="Helvetica"/>
              </a:rPr>
              <a:t>層が形成され、生命が陸地に住めるようになった</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err="1">
                <a:latin typeface="+mn-lt"/>
                <a:ea typeface="+mn-ea"/>
                <a:cs typeface="+mn-cs"/>
                <a:sym typeface="Helvetica"/>
              </a:rPr>
              <a:t>大型化、恐竜の誕生</a:t>
            </a:r>
            <a:endParaRPr sz="2400" dirty="0">
              <a:latin typeface="+mn-lt"/>
              <a:ea typeface="+mn-ea"/>
              <a:cs typeface="+mn-cs"/>
              <a:sym typeface="Helvetica"/>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dirty="0" err="1">
                <a:latin typeface="+mn-lt"/>
                <a:ea typeface="+mn-ea"/>
                <a:cs typeface="+mn-cs"/>
                <a:sym typeface="Helvetica"/>
              </a:rPr>
              <a:t>人類（ホモ・サピエンス）の誕生</a:t>
            </a:r>
            <a:endParaRPr dirty="0">
              <a:latin typeface="+mn-lt"/>
              <a:ea typeface="+mn-ea"/>
              <a:cs typeface="+mn-cs"/>
              <a:sym typeface="Helvetica"/>
            </a:endParaRPr>
          </a:p>
        </p:txBody>
      </p:sp>
      <p:sp>
        <p:nvSpPr>
          <p:cNvPr id="232" name="Shape 232"/>
          <p:cNvSpPr>
            <a:spLocks noGrp="1"/>
          </p:cNvSpPr>
          <p:nvPr>
            <p:ph idx="1"/>
          </p:nvPr>
        </p:nvSpPr>
        <p:spPr>
          <a:xfrm>
            <a:off x="457200" y="1579418"/>
            <a:ext cx="8229600" cy="5362750"/>
          </a:xfrm>
          <a:prstGeom prst="rect">
            <a:avLst/>
          </a:prstGeom>
        </p:spPr>
        <p:txBody>
          <a:bodyPr>
            <a:normAutofit/>
          </a:bodyPr>
          <a:lstStyle/>
          <a:p>
            <a:pPr marL="250317" indent="-250317" defTabSz="667512">
              <a:spcBef>
                <a:spcPts val="300"/>
              </a:spcBef>
              <a:defRPr sz="1460"/>
            </a:pPr>
            <a:r>
              <a:rPr sz="2400" dirty="0">
                <a:latin typeface="+mn-lt"/>
                <a:ea typeface="+mn-ea"/>
                <a:cs typeface="+mn-cs"/>
                <a:sym typeface="Helvetica"/>
              </a:rPr>
              <a:t>約</a:t>
            </a:r>
            <a:r>
              <a:rPr sz="2400" dirty="0"/>
              <a:t>500</a:t>
            </a:r>
            <a:r>
              <a:rPr sz="2400" dirty="0">
                <a:latin typeface="+mn-lt"/>
                <a:ea typeface="+mn-ea"/>
                <a:cs typeface="+mn-cs"/>
                <a:sym typeface="Helvetica"/>
              </a:rPr>
              <a:t>万年前：サルから分化（猿人）</a:t>
            </a:r>
          </a:p>
          <a:p>
            <a:pPr marL="542353" lvl="1" indent="-208597" defTabSz="667512">
              <a:spcBef>
                <a:spcPts val="300"/>
              </a:spcBef>
              <a:defRPr sz="1314"/>
            </a:pPr>
            <a:r>
              <a:rPr sz="1600" dirty="0" err="1">
                <a:latin typeface="+mn-lt"/>
                <a:ea typeface="+mn-ea"/>
                <a:cs typeface="+mn-cs"/>
                <a:sym typeface="Helvetica"/>
              </a:rPr>
              <a:t>アウストラロピテクスのルーシ</a:t>
            </a:r>
            <a:r>
              <a:rPr sz="1600" dirty="0">
                <a:latin typeface="+mn-lt"/>
                <a:ea typeface="+mn-ea"/>
                <a:cs typeface="+mn-cs"/>
                <a:sym typeface="Helvetica"/>
              </a:rPr>
              <a:t>ー（</a:t>
            </a:r>
            <a:r>
              <a:rPr sz="1600" dirty="0" err="1">
                <a:latin typeface="+mn-lt"/>
                <a:ea typeface="+mn-ea"/>
                <a:cs typeface="+mn-cs"/>
                <a:sym typeface="Helvetica"/>
              </a:rPr>
              <a:t>アフリカ</a:t>
            </a:r>
            <a:r>
              <a:rPr sz="1600" dirty="0">
                <a:latin typeface="+mn-lt"/>
                <a:ea typeface="+mn-ea"/>
                <a:cs typeface="+mn-cs"/>
                <a:sym typeface="Helvetica"/>
              </a:rPr>
              <a:t>）</a:t>
            </a:r>
          </a:p>
          <a:p>
            <a:pPr marL="250317" indent="-250317" defTabSz="667512">
              <a:spcBef>
                <a:spcPts val="300"/>
              </a:spcBef>
              <a:defRPr sz="1460"/>
            </a:pPr>
            <a:endParaRPr lang="en-US" altLang="ja-JP" sz="3200" dirty="0">
              <a:latin typeface="+mn-lt"/>
              <a:ea typeface="+mn-ea"/>
              <a:cs typeface="+mn-cs"/>
              <a:sym typeface="Helvetica"/>
            </a:endParaRPr>
          </a:p>
          <a:p>
            <a:pPr marL="0" indent="0" defTabSz="667512">
              <a:spcBef>
                <a:spcPts val="300"/>
              </a:spcBef>
              <a:buNone/>
              <a:defRPr sz="1460"/>
            </a:pPr>
            <a:r>
              <a:rPr sz="2400" dirty="0">
                <a:latin typeface="+mn-lt"/>
                <a:ea typeface="+mn-ea"/>
                <a:cs typeface="+mn-cs"/>
                <a:sym typeface="Helvetica"/>
              </a:rPr>
              <a:t>約</a:t>
            </a:r>
            <a:r>
              <a:rPr sz="2400" dirty="0"/>
              <a:t>200</a:t>
            </a:r>
            <a:r>
              <a:rPr sz="2400" dirty="0">
                <a:latin typeface="+mn-lt"/>
                <a:ea typeface="+mn-ea"/>
                <a:cs typeface="+mn-cs"/>
                <a:sym typeface="Helvetica"/>
              </a:rPr>
              <a:t>万年前：ホモ・ハビリス</a:t>
            </a:r>
            <a:r>
              <a:rPr sz="2400" dirty="0"/>
              <a:t>(</a:t>
            </a:r>
            <a:r>
              <a:rPr sz="2400" dirty="0" err="1">
                <a:latin typeface="+mn-lt"/>
                <a:ea typeface="+mn-ea"/>
                <a:cs typeface="+mn-cs"/>
                <a:sym typeface="Helvetica"/>
              </a:rPr>
              <a:t>最初のヒト属</a:t>
            </a:r>
            <a:r>
              <a:rPr sz="2400" dirty="0"/>
              <a:t>)...</a:t>
            </a:r>
            <a:r>
              <a:rPr sz="2400" dirty="0" err="1">
                <a:latin typeface="+mn-lt"/>
                <a:ea typeface="+mn-ea"/>
                <a:cs typeface="+mn-cs"/>
                <a:sym typeface="Helvetica"/>
              </a:rPr>
              <a:t>石器を使用</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180</a:t>
            </a:r>
            <a:r>
              <a:rPr sz="2400" dirty="0">
                <a:latin typeface="+mn-lt"/>
                <a:ea typeface="+mn-ea"/>
                <a:cs typeface="+mn-cs"/>
                <a:sym typeface="Helvetica"/>
              </a:rPr>
              <a:t>年前：原人の誕生（北京原人、ジャワ原人）</a:t>
            </a:r>
            <a:r>
              <a:rPr sz="2400" dirty="0"/>
              <a:t>...</a:t>
            </a:r>
            <a:r>
              <a:rPr sz="2400" dirty="0" err="1">
                <a:latin typeface="+mn-lt"/>
                <a:ea typeface="+mn-ea"/>
                <a:cs typeface="+mn-cs"/>
                <a:sym typeface="Helvetica"/>
              </a:rPr>
              <a:t>火を使用</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50</a:t>
            </a:r>
            <a:r>
              <a:rPr sz="2400" dirty="0">
                <a:latin typeface="+mn-lt"/>
                <a:ea typeface="+mn-ea"/>
                <a:cs typeface="+mn-cs"/>
                <a:sym typeface="Helvetica"/>
              </a:rPr>
              <a:t>万年前：旧人：ネアンデルタール人など</a:t>
            </a:r>
            <a:r>
              <a:rPr sz="2400" dirty="0"/>
              <a:t>...</a:t>
            </a:r>
            <a:r>
              <a:rPr sz="2400" dirty="0" err="1">
                <a:latin typeface="+mn-lt"/>
                <a:ea typeface="+mn-ea"/>
                <a:cs typeface="+mn-cs"/>
                <a:sym typeface="Helvetica"/>
              </a:rPr>
              <a:t>脳が大きくなり精神的に進化。ネアンデルタール人の葬式後から花の花粉が見つかっている</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20</a:t>
            </a:r>
            <a:r>
              <a:rPr sz="2400" dirty="0">
                <a:latin typeface="+mn-lt"/>
                <a:ea typeface="+mn-ea"/>
                <a:cs typeface="+mn-cs"/>
                <a:sym typeface="Helvetica"/>
              </a:rPr>
              <a:t>万年前：新人（現生人類）</a:t>
            </a:r>
          </a:p>
          <a:p>
            <a:pPr marL="250317" indent="-250317" defTabSz="667512">
              <a:spcBef>
                <a:spcPts val="500"/>
              </a:spcBef>
              <a:defRPr sz="1314"/>
            </a:pPr>
            <a:endParaRPr sz="2400" dirty="0">
              <a:latin typeface="+mn-lt"/>
              <a:ea typeface="+mn-ea"/>
              <a:cs typeface="+mn-cs"/>
              <a:sym typeface="Helvetica"/>
            </a:endParaRPr>
          </a:p>
          <a:p>
            <a:pPr marL="250317" indent="-250317" defTabSz="667512">
              <a:spcBef>
                <a:spcPts val="500"/>
              </a:spcBef>
              <a:defRPr sz="2044"/>
            </a:pPr>
            <a:endParaRPr dirty="0">
              <a:latin typeface="+mn-lt"/>
              <a:ea typeface="+mn-ea"/>
              <a:cs typeface="+mn-cs"/>
              <a:sym typeface="Helvetica"/>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xfrm>
            <a:off x="2271060" y="274638"/>
            <a:ext cx="8229601" cy="1143001"/>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大量絶滅</a:t>
            </a:r>
          </a:p>
        </p:txBody>
      </p:sp>
      <p:pic>
        <p:nvPicPr>
          <p:cNvPr id="237" name="image21.png"/>
          <p:cNvPicPr>
            <a:picLocks noChangeAspect="1"/>
          </p:cNvPicPr>
          <p:nvPr/>
        </p:nvPicPr>
        <p:blipFill>
          <a:blip r:embed="rId3">
            <a:extLst/>
          </a:blip>
          <a:stretch>
            <a:fillRect/>
          </a:stretch>
        </p:blipFill>
        <p:spPr>
          <a:xfrm>
            <a:off x="1327905" y="614088"/>
            <a:ext cx="3244095" cy="6093729"/>
          </a:xfrm>
          <a:prstGeom prst="rect">
            <a:avLst/>
          </a:prstGeom>
          <a:ln w="12700">
            <a:miter lim="400000"/>
          </a:ln>
        </p:spPr>
      </p:pic>
      <p:sp>
        <p:nvSpPr>
          <p:cNvPr id="238" name="Shape 238"/>
          <p:cNvSpPr/>
          <p:nvPr/>
        </p:nvSpPr>
        <p:spPr>
          <a:xfrm>
            <a:off x="153037" y="5931646"/>
            <a:ext cx="89966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rPr>
              <a:t>5</a:t>
            </a:r>
            <a:r>
              <a:rPr>
                <a:solidFill>
                  <a:schemeClr val="tx1">
                    <a:lumMod val="95000"/>
                    <a:lumOff val="5000"/>
                  </a:schemeClr>
                </a:solidFill>
                <a:latin typeface="+mn-lt"/>
                <a:ea typeface="+mn-ea"/>
                <a:cs typeface="+mn-cs"/>
                <a:sym typeface="Helvetica"/>
              </a:rPr>
              <a:t>億年前</a:t>
            </a:r>
          </a:p>
        </p:txBody>
      </p:sp>
      <p:sp>
        <p:nvSpPr>
          <p:cNvPr id="239" name="Shape 239"/>
          <p:cNvSpPr/>
          <p:nvPr/>
        </p:nvSpPr>
        <p:spPr>
          <a:xfrm>
            <a:off x="119133" y="3363862"/>
            <a:ext cx="101566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３億年前</a:t>
            </a:r>
          </a:p>
        </p:txBody>
      </p:sp>
      <p:sp>
        <p:nvSpPr>
          <p:cNvPr id="240" name="Shape 240"/>
          <p:cNvSpPr/>
          <p:nvPr/>
        </p:nvSpPr>
        <p:spPr>
          <a:xfrm>
            <a:off x="166946" y="1417637"/>
            <a:ext cx="101566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１億年前</a:t>
            </a:r>
          </a:p>
        </p:txBody>
      </p:sp>
      <p:sp>
        <p:nvSpPr>
          <p:cNvPr id="241" name="Shape 241"/>
          <p:cNvSpPr/>
          <p:nvPr/>
        </p:nvSpPr>
        <p:spPr>
          <a:xfrm>
            <a:off x="2674158" y="244755"/>
            <a:ext cx="1477325" cy="369332"/>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rPr>
              <a:t>→</a:t>
            </a:r>
            <a:r>
              <a:rPr>
                <a:solidFill>
                  <a:schemeClr val="tx1">
                    <a:lumMod val="95000"/>
                    <a:lumOff val="5000"/>
                  </a:schemeClr>
                </a:solidFill>
                <a:latin typeface="+mn-lt"/>
                <a:ea typeface="+mn-ea"/>
                <a:cs typeface="+mn-cs"/>
                <a:sym typeface="Helvetica"/>
              </a:rPr>
              <a:t>生物の種類</a:t>
            </a:r>
          </a:p>
        </p:txBody>
      </p:sp>
      <p:sp>
        <p:nvSpPr>
          <p:cNvPr id="242" name="Shape 242"/>
          <p:cNvSpPr/>
          <p:nvPr/>
        </p:nvSpPr>
        <p:spPr>
          <a:xfrm>
            <a:off x="2041342" y="5994687"/>
            <a:ext cx="193899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カンブリア紀爆発</a:t>
            </a:r>
          </a:p>
        </p:txBody>
      </p:sp>
      <p:sp>
        <p:nvSpPr>
          <p:cNvPr id="243" name="Shape 243"/>
          <p:cNvSpPr/>
          <p:nvPr/>
        </p:nvSpPr>
        <p:spPr>
          <a:xfrm>
            <a:off x="2710756" y="5469982"/>
            <a:ext cx="2013457" cy="459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400">
                <a:solidFill>
                  <a:srgbClr val="FF0000"/>
                </a:solidFill>
              </a:defRPr>
            </a:pPr>
            <a:r>
              <a:rPr>
                <a:solidFill>
                  <a:schemeClr val="tx1">
                    <a:lumMod val="95000"/>
                    <a:lumOff val="5000"/>
                  </a:schemeClr>
                </a:solidFill>
              </a:rPr>
              <a:t>★:</a:t>
            </a:r>
            <a:r>
              <a:rPr>
                <a:solidFill>
                  <a:schemeClr val="tx1">
                    <a:lumMod val="95000"/>
                    <a:lumOff val="5000"/>
                  </a:schemeClr>
                </a:solidFill>
                <a:latin typeface="+mn-lt"/>
                <a:ea typeface="+mn-ea"/>
                <a:cs typeface="+mn-cs"/>
                <a:sym typeface="Helvetica"/>
              </a:rPr>
              <a:t>　大量絶滅</a:t>
            </a:r>
          </a:p>
        </p:txBody>
      </p:sp>
      <p:sp>
        <p:nvSpPr>
          <p:cNvPr id="244" name="Shape 244"/>
          <p:cNvSpPr/>
          <p:nvPr/>
        </p:nvSpPr>
        <p:spPr>
          <a:xfrm>
            <a:off x="2126007" y="1069057"/>
            <a:ext cx="124649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恐竜の絶滅</a:t>
            </a:r>
          </a:p>
        </p:txBody>
      </p:sp>
      <p:sp>
        <p:nvSpPr>
          <p:cNvPr id="245" name="Shape 245"/>
          <p:cNvSpPr/>
          <p:nvPr/>
        </p:nvSpPr>
        <p:spPr>
          <a:xfrm>
            <a:off x="4977858" y="1416673"/>
            <a:ext cx="4043881" cy="34778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solidFill>
                  <a:srgbClr val="FFFFFF"/>
                </a:solidFill>
              </a:defRPr>
            </a:pPr>
            <a:r>
              <a:rPr>
                <a:solidFill>
                  <a:schemeClr val="tx1">
                    <a:lumMod val="95000"/>
                    <a:lumOff val="5000"/>
                  </a:schemeClr>
                </a:solidFill>
                <a:latin typeface="+mn-lt"/>
                <a:ea typeface="+mn-ea"/>
                <a:cs typeface="+mn-cs"/>
                <a:sym typeface="Helvetica"/>
              </a:rPr>
              <a:t>生命の大量絶滅は何度も起きている。</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rPr>
              <a:t>6500</a:t>
            </a:r>
            <a:r>
              <a:rPr>
                <a:solidFill>
                  <a:schemeClr val="tx1">
                    <a:lumMod val="95000"/>
                    <a:lumOff val="5000"/>
                  </a:schemeClr>
                </a:solidFill>
                <a:latin typeface="+mn-lt"/>
                <a:ea typeface="+mn-ea"/>
                <a:cs typeface="+mn-cs"/>
                <a:sym typeface="Helvetica"/>
              </a:rPr>
              <a:t>万年前の恐竜の絶滅は、恐らく巨大隕石の衝突によるもの。</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latin typeface="+mn-lt"/>
                <a:ea typeface="+mn-ea"/>
                <a:cs typeface="+mn-cs"/>
                <a:sym typeface="Helvetica"/>
              </a:rPr>
              <a:t>外的要因：巨大隕石、近傍の星の超新星爆発など</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latin typeface="+mn-lt"/>
                <a:ea typeface="+mn-ea"/>
                <a:cs typeface="+mn-cs"/>
                <a:sym typeface="Helvetica"/>
              </a:rPr>
              <a:t>内的要因：気候変動、火山活動など</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現代は６番目の大絶滅時代か</a:t>
            </a:r>
          </a:p>
        </p:txBody>
      </p:sp>
      <p:sp>
        <p:nvSpPr>
          <p:cNvPr id="250" name="Shape 250"/>
          <p:cNvSpPr>
            <a:spLocks noGrp="1"/>
          </p:cNvSpPr>
          <p:nvPr>
            <p:ph idx="1"/>
          </p:nvPr>
        </p:nvSpPr>
        <p:spPr>
          <a:xfrm>
            <a:off x="263929" y="1600200"/>
            <a:ext cx="3825951" cy="4525963"/>
          </a:xfrm>
          <a:prstGeom prst="rect">
            <a:avLst/>
          </a:prstGeom>
        </p:spPr>
        <p:txBody>
          <a:bodyPr/>
          <a:lstStyle/>
          <a:p>
            <a:pPr marL="294894" indent="-294894" defTabSz="786384">
              <a:lnSpc>
                <a:spcPct val="120000"/>
              </a:lnSpc>
              <a:spcBef>
                <a:spcPts val="500"/>
              </a:spcBef>
              <a:defRPr sz="2150"/>
            </a:pPr>
            <a:r>
              <a:rPr>
                <a:latin typeface="+mn-lt"/>
                <a:ea typeface="+mn-ea"/>
                <a:cs typeface="+mn-cs"/>
                <a:sym typeface="Helvetica"/>
              </a:rPr>
              <a:t>年間</a:t>
            </a:r>
            <a:r>
              <a:t>40000</a:t>
            </a:r>
            <a:r>
              <a:rPr>
                <a:latin typeface="+mn-lt"/>
                <a:ea typeface="+mn-ea"/>
                <a:cs typeface="+mn-cs"/>
                <a:sym typeface="Helvetica"/>
              </a:rPr>
              <a:t>種の絶滅</a:t>
            </a:r>
            <a:r>
              <a:t>...</a:t>
            </a:r>
            <a:r>
              <a:rPr>
                <a:latin typeface="+mn-lt"/>
                <a:ea typeface="+mn-ea"/>
                <a:cs typeface="+mn-cs"/>
                <a:sym typeface="Helvetica"/>
              </a:rPr>
              <a:t>恐竜の絶滅時代より速い</a:t>
            </a:r>
            <a:endParaRPr sz="2408"/>
          </a:p>
          <a:p>
            <a:pPr marL="294894" indent="-294894" defTabSz="786384">
              <a:lnSpc>
                <a:spcPct val="120000"/>
              </a:lnSpc>
              <a:spcBef>
                <a:spcPts val="500"/>
              </a:spcBef>
              <a:defRPr sz="2408"/>
            </a:pPr>
            <a:endParaRPr sz="2408"/>
          </a:p>
          <a:p>
            <a:pPr marL="294894" indent="-294894" defTabSz="786384">
              <a:lnSpc>
                <a:spcPct val="120000"/>
              </a:lnSpc>
              <a:spcBef>
                <a:spcPts val="500"/>
              </a:spcBef>
              <a:defRPr sz="2150"/>
            </a:pPr>
            <a:r>
              <a:rPr>
                <a:latin typeface="+mn-lt"/>
                <a:ea typeface="+mn-ea"/>
                <a:cs typeface="+mn-cs"/>
                <a:sym typeface="Helvetica"/>
              </a:rPr>
              <a:t>多くは開発や乱獲、外来種の持ち込みなど人間の活動に由来すると言われている。</a:t>
            </a:r>
            <a:endParaRPr sz="2408"/>
          </a:p>
          <a:p>
            <a:pPr marL="294894" indent="-294894" defTabSz="786384">
              <a:lnSpc>
                <a:spcPct val="120000"/>
              </a:lnSpc>
              <a:spcBef>
                <a:spcPts val="500"/>
              </a:spcBef>
              <a:defRPr sz="2408"/>
            </a:pPr>
            <a:endParaRPr sz="2408"/>
          </a:p>
        </p:txBody>
      </p:sp>
      <p:pic>
        <p:nvPicPr>
          <p:cNvPr id="251" name="image22.png"/>
          <p:cNvPicPr>
            <a:picLocks noChangeAspect="1"/>
          </p:cNvPicPr>
          <p:nvPr/>
        </p:nvPicPr>
        <p:blipFill>
          <a:blip r:embed="rId3">
            <a:extLst/>
          </a:blip>
          <a:stretch>
            <a:fillRect/>
          </a:stretch>
        </p:blipFill>
        <p:spPr>
          <a:xfrm>
            <a:off x="4089879" y="2035285"/>
            <a:ext cx="4720076" cy="2769112"/>
          </a:xfrm>
          <a:prstGeom prst="rect">
            <a:avLst/>
          </a:prstGeom>
          <a:ln w="12700">
            <a:miter lim="400000"/>
          </a:ln>
        </p:spPr>
      </p:pic>
      <p:sp>
        <p:nvSpPr>
          <p:cNvPr id="252" name="Shape 252"/>
          <p:cNvSpPr/>
          <p:nvPr/>
        </p:nvSpPr>
        <p:spPr>
          <a:xfrm>
            <a:off x="6143166" y="5342819"/>
            <a:ext cx="1724880"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t>COP10</a:t>
            </a:r>
            <a:r>
              <a:rPr>
                <a:latin typeface="+mn-lt"/>
                <a:ea typeface="+mn-ea"/>
                <a:cs typeface="+mn-cs"/>
                <a:sym typeface="Helvetica"/>
              </a:rPr>
              <a:t>の</a:t>
            </a:r>
            <a:r>
              <a:t>HP</a:t>
            </a:r>
            <a:r>
              <a:rPr>
                <a:latin typeface="+mn-lt"/>
                <a:ea typeface="+mn-ea"/>
                <a:cs typeface="+mn-cs"/>
                <a:sym typeface="Helvetica"/>
              </a:rPr>
              <a:t>より</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いつか宇宙人と会えるか？</a:t>
            </a:r>
          </a:p>
        </p:txBody>
      </p:sp>
      <p:sp>
        <p:nvSpPr>
          <p:cNvPr id="257" name="Shape 257"/>
          <p:cNvSpPr>
            <a:spLocks noGrp="1"/>
          </p:cNvSpPr>
          <p:nvPr>
            <p:ph idx="1"/>
          </p:nvPr>
        </p:nvSpPr>
        <p:spPr>
          <a:prstGeom prst="rect">
            <a:avLst/>
          </a:prstGeom>
        </p:spPr>
        <p:txBody>
          <a:bodyPr/>
          <a:lstStyle/>
          <a:p>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idx="4294967295"/>
          </p:nvPr>
        </p:nvSpPr>
        <p:spPr>
          <a:xfrm>
            <a:off x="0" y="457200"/>
            <a:ext cx="8229600" cy="1143000"/>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ドレイク方程式</a:t>
            </a:r>
          </a:p>
        </p:txBody>
      </p:sp>
      <p:sp>
        <p:nvSpPr>
          <p:cNvPr id="260" name="Shape 260"/>
          <p:cNvSpPr>
            <a:spLocks noGrp="1"/>
          </p:cNvSpPr>
          <p:nvPr>
            <p:ph type="body" idx="4294967295"/>
          </p:nvPr>
        </p:nvSpPr>
        <p:spPr>
          <a:xfrm>
            <a:off x="0" y="1600200"/>
            <a:ext cx="8229600" cy="4525963"/>
          </a:xfrm>
          <a:prstGeom prst="rect">
            <a:avLst/>
          </a:prstGeom>
        </p:spPr>
        <p:txBody>
          <a:bodyPr/>
          <a:lstStyle>
            <a:lvl1pPr>
              <a:buSzTx/>
              <a:buNone/>
              <a:defRPr>
                <a:latin typeface="+mn-lt"/>
                <a:ea typeface="+mn-ea"/>
                <a:cs typeface="+mn-cs"/>
                <a:sym typeface="Helvetica"/>
              </a:defRPr>
            </a:lvl1pPr>
          </a:lstStyle>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　</a:t>
            </a:r>
          </a:p>
        </p:txBody>
      </p:sp>
      <p:grpSp>
        <p:nvGrpSpPr>
          <p:cNvPr id="263" name="Group 263"/>
          <p:cNvGrpSpPr/>
          <p:nvPr/>
        </p:nvGrpSpPr>
        <p:grpSpPr>
          <a:xfrm>
            <a:off x="2286000" y="1828800"/>
            <a:ext cx="4524375" cy="885825"/>
            <a:chOff x="0" y="0"/>
            <a:chExt cx="4524375" cy="885825"/>
          </a:xfrm>
        </p:grpSpPr>
        <p:sp>
          <p:nvSpPr>
            <p:cNvPr id="261" name="Shape 261"/>
            <p:cNvSpPr/>
            <p:nvPr/>
          </p:nvSpPr>
          <p:spPr>
            <a:xfrm>
              <a:off x="0" y="0"/>
              <a:ext cx="4524375" cy="88582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solidFill>
                  <a:schemeClr val="tx1">
                    <a:lumMod val="95000"/>
                    <a:lumOff val="5000"/>
                  </a:schemeClr>
                </a:solidFill>
              </a:endParaRPr>
            </a:p>
          </p:txBody>
        </p:sp>
        <p:pic>
          <p:nvPicPr>
            <p:cNvPr id="262" name="image23.pdf"/>
            <p:cNvPicPr>
              <a:picLocks noChangeAspect="1"/>
            </p:cNvPicPr>
            <p:nvPr/>
          </p:nvPicPr>
          <p:blipFill>
            <a:blip r:embed="rId2">
              <a:extLst/>
            </a:blip>
            <a:stretch>
              <a:fillRect/>
            </a:stretch>
          </p:blipFill>
          <p:spPr>
            <a:xfrm>
              <a:off x="0" y="0"/>
              <a:ext cx="4524375" cy="885825"/>
            </a:xfrm>
            <a:prstGeom prst="rect">
              <a:avLst/>
            </a:prstGeom>
            <a:ln w="12700" cap="flat">
              <a:noFill/>
              <a:miter lim="400000"/>
            </a:ln>
            <a:effectLst/>
          </p:spPr>
        </p:pic>
      </p:grpSp>
      <p:grpSp>
        <p:nvGrpSpPr>
          <p:cNvPr id="266" name="Group 266"/>
          <p:cNvGrpSpPr/>
          <p:nvPr/>
        </p:nvGrpSpPr>
        <p:grpSpPr>
          <a:xfrm>
            <a:off x="536509" y="2667000"/>
            <a:ext cx="796926" cy="4432300"/>
            <a:chOff x="0" y="0"/>
            <a:chExt cx="796925" cy="4432300"/>
          </a:xfrm>
        </p:grpSpPr>
        <p:sp>
          <p:nvSpPr>
            <p:cNvPr id="264" name="Shape 264"/>
            <p:cNvSpPr/>
            <p:nvPr/>
          </p:nvSpPr>
          <p:spPr>
            <a:xfrm>
              <a:off x="0" y="0"/>
              <a:ext cx="796925" cy="443230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solidFill>
                  <a:schemeClr val="tx1">
                    <a:lumMod val="95000"/>
                    <a:lumOff val="5000"/>
                  </a:schemeClr>
                </a:solidFill>
              </a:endParaRPr>
            </a:p>
          </p:txBody>
        </p:sp>
        <p:pic>
          <p:nvPicPr>
            <p:cNvPr id="265" name="image24.pdf"/>
            <p:cNvPicPr>
              <a:picLocks noChangeAspect="1"/>
            </p:cNvPicPr>
            <p:nvPr/>
          </p:nvPicPr>
          <p:blipFill>
            <a:blip r:embed="rId3">
              <a:extLst/>
            </a:blip>
            <a:stretch>
              <a:fillRect/>
            </a:stretch>
          </p:blipFill>
          <p:spPr>
            <a:xfrm>
              <a:off x="0" y="0"/>
              <a:ext cx="796925" cy="4432300"/>
            </a:xfrm>
            <a:prstGeom prst="rect">
              <a:avLst/>
            </a:prstGeom>
            <a:ln w="12700" cap="flat">
              <a:noFill/>
              <a:miter lim="400000"/>
            </a:ln>
            <a:effectLst/>
          </p:spPr>
        </p:pic>
      </p:grpSp>
      <p:sp>
        <p:nvSpPr>
          <p:cNvPr id="267" name="Shape 267"/>
          <p:cNvSpPr/>
          <p:nvPr/>
        </p:nvSpPr>
        <p:spPr>
          <a:xfrm>
            <a:off x="2057400" y="2667000"/>
            <a:ext cx="5632309"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dirty="0">
                <a:solidFill>
                  <a:schemeClr val="tx1">
                    <a:lumMod val="95000"/>
                    <a:lumOff val="5000"/>
                  </a:schemeClr>
                </a:solidFill>
                <a:latin typeface="+mn-lt"/>
                <a:ea typeface="+mn-ea"/>
                <a:cs typeface="+mn-cs"/>
                <a:sym typeface="Helvetica"/>
              </a:rPr>
              <a:t>１年間に銀河系の中で生まれる恒星の数</a:t>
            </a:r>
          </a:p>
        </p:txBody>
      </p:sp>
      <p:sp>
        <p:nvSpPr>
          <p:cNvPr id="268" name="Shape 268"/>
          <p:cNvSpPr/>
          <p:nvPr/>
        </p:nvSpPr>
        <p:spPr>
          <a:xfrm>
            <a:off x="2133599" y="3144838"/>
            <a:ext cx="440120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生まれた恒星が惑星をもつ確率</a:t>
            </a:r>
          </a:p>
        </p:txBody>
      </p:sp>
      <p:sp>
        <p:nvSpPr>
          <p:cNvPr id="269" name="Shape 269"/>
          <p:cNvSpPr/>
          <p:nvPr/>
        </p:nvSpPr>
        <p:spPr>
          <a:xfrm>
            <a:off x="1904999" y="3657600"/>
            <a:ext cx="7478968"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　惑星を持つ恒星あたりの生命生存に適する惑星の数</a:t>
            </a:r>
          </a:p>
        </p:txBody>
      </p:sp>
      <p:sp>
        <p:nvSpPr>
          <p:cNvPr id="270" name="Shape 270"/>
          <p:cNvSpPr/>
          <p:nvPr/>
        </p:nvSpPr>
        <p:spPr>
          <a:xfrm>
            <a:off x="2133599" y="4211637"/>
            <a:ext cx="532453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そのような惑星に生命が生まれる確率</a:t>
            </a:r>
          </a:p>
        </p:txBody>
      </p:sp>
      <p:sp>
        <p:nvSpPr>
          <p:cNvPr id="271" name="Shape 271"/>
          <p:cNvSpPr/>
          <p:nvPr/>
        </p:nvSpPr>
        <p:spPr>
          <a:xfrm>
            <a:off x="2133599" y="4745037"/>
            <a:ext cx="501675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生まれた生命が知的に進化する確率</a:t>
            </a:r>
          </a:p>
        </p:txBody>
      </p:sp>
      <p:sp>
        <p:nvSpPr>
          <p:cNvPr id="272" name="Shape 272"/>
          <p:cNvSpPr/>
          <p:nvPr/>
        </p:nvSpPr>
        <p:spPr>
          <a:xfrm>
            <a:off x="2184399" y="5257800"/>
            <a:ext cx="440120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その生命が交信手段を持つ確率</a:t>
            </a:r>
          </a:p>
        </p:txBody>
      </p:sp>
      <p:sp>
        <p:nvSpPr>
          <p:cNvPr id="273" name="Shape 273"/>
          <p:cNvSpPr/>
          <p:nvPr/>
        </p:nvSpPr>
        <p:spPr>
          <a:xfrm>
            <a:off x="2193925" y="5735637"/>
            <a:ext cx="3785650"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その生命が交信を望む確率</a:t>
            </a:r>
          </a:p>
        </p:txBody>
      </p:sp>
      <p:sp>
        <p:nvSpPr>
          <p:cNvPr id="274" name="Shape 274"/>
          <p:cNvSpPr/>
          <p:nvPr/>
        </p:nvSpPr>
        <p:spPr>
          <a:xfrm>
            <a:off x="2178050" y="6172200"/>
            <a:ext cx="1631214"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文明の寿命</a:t>
            </a:r>
          </a:p>
        </p:txBody>
      </p:sp>
      <p:pic>
        <p:nvPicPr>
          <p:cNvPr id="275" name="image25.png"/>
          <p:cNvPicPr>
            <a:picLocks noChangeAspect="1"/>
          </p:cNvPicPr>
          <p:nvPr/>
        </p:nvPicPr>
        <p:blipFill>
          <a:blip r:embed="rId4">
            <a:extLst/>
          </a:blip>
          <a:stretch>
            <a:fillRect/>
          </a:stretch>
        </p:blipFill>
        <p:spPr>
          <a:xfrm>
            <a:off x="7285038" y="274638"/>
            <a:ext cx="1173470" cy="2326353"/>
          </a:xfrm>
          <a:prstGeom prst="rect">
            <a:avLst/>
          </a:prstGeom>
          <a:ln w="12700">
            <a:miter lim="400000"/>
          </a:ln>
        </p:spPr>
      </p:pic>
      <p:sp>
        <p:nvSpPr>
          <p:cNvPr id="276" name="Shape 276"/>
          <p:cNvSpPr/>
          <p:nvPr/>
        </p:nvSpPr>
        <p:spPr>
          <a:xfrm>
            <a:off x="398578" y="1284050"/>
            <a:ext cx="6562067" cy="535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800">
                <a:solidFill>
                  <a:srgbClr val="FFFFFF"/>
                </a:solidFill>
              </a:defRPr>
            </a:pPr>
            <a:r>
              <a:t>N: </a:t>
            </a:r>
            <a:r>
              <a:rPr>
                <a:latin typeface="+mn-lt"/>
                <a:ea typeface="+mn-ea"/>
                <a:cs typeface="+mn-cs"/>
                <a:sym typeface="Helvetica"/>
              </a:rPr>
              <a:t>銀河系内の交信可能な地球外文明の数</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7"/>
                                        </p:tgtEl>
                                        <p:attrNameLst>
                                          <p:attrName>style.visibility</p:attrName>
                                        </p:attrNameLst>
                                      </p:cBhvr>
                                      <p:to>
                                        <p:strVal val="visible"/>
                                      </p:to>
                                    </p:set>
                                    <p:animEffect transition="in" filter="dissolv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68"/>
                                        </p:tgtEl>
                                        <p:attrNameLst>
                                          <p:attrName>style.visibility</p:attrName>
                                        </p:attrNameLst>
                                      </p:cBhvr>
                                      <p:to>
                                        <p:strVal val="visible"/>
                                      </p:to>
                                    </p:set>
                                    <p:animEffect transition="in" filter="dissolve">
                                      <p:cBhvr>
                                        <p:cTn id="12" dur="500"/>
                                        <p:tgtEl>
                                          <p:spTgt spid="26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69"/>
                                        </p:tgtEl>
                                        <p:attrNameLst>
                                          <p:attrName>style.visibility</p:attrName>
                                        </p:attrNameLst>
                                      </p:cBhvr>
                                      <p:to>
                                        <p:strVal val="visible"/>
                                      </p:to>
                                    </p:set>
                                    <p:animEffect transition="in" filter="dissolve">
                                      <p:cBhvr>
                                        <p:cTn id="17" dur="500"/>
                                        <p:tgtEl>
                                          <p:spTgt spid="26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270"/>
                                        </p:tgtEl>
                                        <p:attrNameLst>
                                          <p:attrName>style.visibility</p:attrName>
                                        </p:attrNameLst>
                                      </p:cBhvr>
                                      <p:to>
                                        <p:strVal val="visible"/>
                                      </p:to>
                                    </p:set>
                                    <p:animEffect transition="in" filter="dissolv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271"/>
                                        </p:tgtEl>
                                        <p:attrNameLst>
                                          <p:attrName>style.visibility</p:attrName>
                                        </p:attrNameLst>
                                      </p:cBhvr>
                                      <p:to>
                                        <p:strVal val="visible"/>
                                      </p:to>
                                    </p:set>
                                    <p:animEffect transition="in" filter="dissolv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272"/>
                                        </p:tgtEl>
                                        <p:attrNameLst>
                                          <p:attrName>style.visibility</p:attrName>
                                        </p:attrNameLst>
                                      </p:cBhvr>
                                      <p:to>
                                        <p:strVal val="visible"/>
                                      </p:to>
                                    </p:set>
                                    <p:animEffect transition="in" filter="dissolve">
                                      <p:cBhvr>
                                        <p:cTn id="32" dur="500"/>
                                        <p:tgtEl>
                                          <p:spTgt spid="27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273"/>
                                        </p:tgtEl>
                                        <p:attrNameLst>
                                          <p:attrName>style.visibility</p:attrName>
                                        </p:attrNameLst>
                                      </p:cBhvr>
                                      <p:to>
                                        <p:strVal val="visible"/>
                                      </p:to>
                                    </p:set>
                                    <p:animEffect transition="in" filter="dissolve">
                                      <p:cBhvr>
                                        <p:cTn id="37" dur="500"/>
                                        <p:tgtEl>
                                          <p:spTgt spid="27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274"/>
                                        </p:tgtEl>
                                        <p:attrNameLst>
                                          <p:attrName>style.visibility</p:attrName>
                                        </p:attrNameLst>
                                      </p:cBhvr>
                                      <p:to>
                                        <p:strVal val="visible"/>
                                      </p:to>
                                    </p:set>
                                    <p:animEffect transition="in" filter="dissolve">
                                      <p:cBhvr>
                                        <p:cTn id="42"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68" grpId="2" animBg="1" advAuto="0"/>
      <p:bldP spid="269" grpId="3" animBg="1" advAuto="0"/>
      <p:bldP spid="270" grpId="4" animBg="1" advAuto="0"/>
      <p:bldP spid="271" grpId="5" animBg="1" advAuto="0"/>
      <p:bldP spid="272" grpId="6" animBg="1" advAuto="0"/>
      <p:bldP spid="273" grpId="7" animBg="1" advAuto="0"/>
      <p:bldP spid="274"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457200" y="429058"/>
            <a:ext cx="8229600" cy="1143001"/>
          </a:xfrm>
          <a:prstGeom prst="rect">
            <a:avLst/>
          </a:prstGeom>
        </p:spPr>
        <p:txBody>
          <a:bodyPr/>
          <a:lstStyle/>
          <a:p>
            <a:pPr defTabSz="694944">
              <a:defRPr sz="2128"/>
            </a:pPr>
            <a:r>
              <a:t>R:</a:t>
            </a:r>
            <a:r>
              <a:rPr>
                <a:latin typeface="+mn-lt"/>
                <a:ea typeface="+mn-ea"/>
                <a:cs typeface="+mn-cs"/>
                <a:sym typeface="Helvetica"/>
              </a:rPr>
              <a:t>１年間に銀河系の中で誕生する恒星の数</a:t>
            </a:r>
            <a:br>
              <a:rPr>
                <a:latin typeface="+mn-lt"/>
                <a:ea typeface="+mn-ea"/>
                <a:cs typeface="+mn-cs"/>
                <a:sym typeface="Helvetica"/>
              </a:rPr>
            </a:br>
            <a:r>
              <a:rPr sz="1520">
                <a:latin typeface="+mn-lt"/>
                <a:ea typeface="+mn-ea"/>
                <a:cs typeface="+mn-cs"/>
                <a:sym typeface="Helvetica"/>
              </a:rPr>
              <a:t>（かなりよく分かっている）</a:t>
            </a:r>
            <a:br>
              <a:rPr sz="1520">
                <a:latin typeface="+mn-lt"/>
                <a:ea typeface="+mn-ea"/>
                <a:cs typeface="+mn-cs"/>
                <a:sym typeface="Helvetica"/>
              </a:rPr>
            </a:br>
            <a:endParaRPr sz="1520">
              <a:latin typeface="+mn-lt"/>
              <a:ea typeface="+mn-ea"/>
              <a:cs typeface="+mn-cs"/>
              <a:sym typeface="Helvetica"/>
            </a:endParaRPr>
          </a:p>
        </p:txBody>
      </p:sp>
      <p:pic>
        <p:nvPicPr>
          <p:cNvPr id="279" name="image26.jpg" descr="銀河系gin101_01"/>
          <p:cNvPicPr>
            <a:picLocks noChangeAspect="1"/>
          </p:cNvPicPr>
          <p:nvPr/>
        </p:nvPicPr>
        <p:blipFill>
          <a:blip r:embed="rId2">
            <a:extLst/>
          </a:blip>
          <a:stretch>
            <a:fillRect/>
          </a:stretch>
        </p:blipFill>
        <p:spPr>
          <a:xfrm>
            <a:off x="2110509" y="2209626"/>
            <a:ext cx="5294552" cy="3970914"/>
          </a:xfrm>
          <a:prstGeom prst="rect">
            <a:avLst/>
          </a:prstGeom>
          <a:ln w="12700">
            <a:miter lim="400000"/>
          </a:ln>
        </p:spPr>
      </p:pic>
      <p:sp>
        <p:nvSpPr>
          <p:cNvPr id="280" name="Shape 280"/>
          <p:cNvSpPr/>
          <p:nvPr/>
        </p:nvSpPr>
        <p:spPr>
          <a:xfrm>
            <a:off x="3395487" y="1470705"/>
            <a:ext cx="2593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800">
                <a:solidFill>
                  <a:srgbClr val="FFFFFF"/>
                </a:solidFill>
              </a:defRPr>
            </a:pPr>
            <a:r>
              <a:rPr>
                <a:latin typeface="+mn-lt"/>
                <a:ea typeface="+mn-ea"/>
                <a:cs typeface="+mn-cs"/>
                <a:sym typeface="Helvetica"/>
              </a:rPr>
              <a:t>〜１０個くらい</a:t>
            </a:r>
          </a:p>
        </p:txBody>
      </p:sp>
      <p:sp>
        <p:nvSpPr>
          <p:cNvPr id="281" name="Shape 281"/>
          <p:cNvSpPr/>
          <p:nvPr/>
        </p:nvSpPr>
        <p:spPr>
          <a:xfrm>
            <a:off x="457200" y="6371683"/>
            <a:ext cx="8980946"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latin typeface="+mn-lt"/>
                <a:ea typeface="+mn-ea"/>
                <a:cs typeface="+mn-cs"/>
                <a:sym typeface="Helvetica"/>
              </a:rPr>
              <a:t>銀河系の中には約</a:t>
            </a:r>
            <a:r>
              <a:t>1000</a:t>
            </a:r>
            <a:r>
              <a:rPr>
                <a:latin typeface="+mn-lt"/>
                <a:ea typeface="+mn-ea"/>
                <a:cs typeface="+mn-cs"/>
                <a:sym typeface="Helvetica"/>
              </a:rPr>
              <a:t>億個の星があり、毎年</a:t>
            </a:r>
            <a:r>
              <a:t>10</a:t>
            </a:r>
            <a:r>
              <a:rPr>
                <a:latin typeface="+mn-lt"/>
                <a:ea typeface="+mn-ea"/>
                <a:cs typeface="+mn-cs"/>
                <a:sym typeface="Helvetica"/>
              </a:rPr>
              <a:t>個くらい生まれて同じくらい死んでいる</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457200" y="441758"/>
            <a:ext cx="8229600" cy="1143001"/>
          </a:xfrm>
          <a:prstGeom prst="rect">
            <a:avLst/>
          </a:prstGeom>
        </p:spPr>
        <p:txBody>
          <a:bodyPr>
            <a:normAutofit/>
          </a:bodyPr>
          <a:lstStyle/>
          <a:p>
            <a:pPr defTabSz="694944">
              <a:defRPr sz="2128"/>
            </a:pPr>
            <a:r>
              <a:rPr sz="2800" dirty="0" err="1"/>
              <a:t>fp:</a:t>
            </a:r>
            <a:r>
              <a:rPr sz="2800" dirty="0" err="1">
                <a:latin typeface="+mn-lt"/>
                <a:ea typeface="+mn-ea"/>
                <a:cs typeface="+mn-cs"/>
                <a:sym typeface="Helvetica"/>
              </a:rPr>
              <a:t>生まれた恒星が惑星をもつ確率</a:t>
            </a:r>
            <a:br>
              <a:rPr sz="2800" dirty="0">
                <a:latin typeface="+mn-lt"/>
                <a:ea typeface="+mn-ea"/>
                <a:cs typeface="+mn-cs"/>
                <a:sym typeface="Helvetica"/>
              </a:rPr>
            </a:br>
            <a:r>
              <a:rPr sz="1800" dirty="0">
                <a:latin typeface="+mn-lt"/>
                <a:ea typeface="+mn-ea"/>
                <a:cs typeface="+mn-cs"/>
                <a:sym typeface="Helvetica"/>
              </a:rPr>
              <a:t>（</a:t>
            </a:r>
            <a:r>
              <a:rPr sz="1800" dirty="0" err="1">
                <a:latin typeface="+mn-lt"/>
                <a:ea typeface="+mn-ea"/>
                <a:cs typeface="+mn-cs"/>
                <a:sym typeface="Helvetica"/>
              </a:rPr>
              <a:t>わりと分かっている</a:t>
            </a:r>
            <a:r>
              <a:rPr sz="1800" dirty="0">
                <a:latin typeface="+mn-lt"/>
                <a:ea typeface="+mn-ea"/>
                <a:cs typeface="+mn-cs"/>
                <a:sym typeface="Helvetica"/>
              </a:rPr>
              <a:t>）</a:t>
            </a:r>
            <a:br>
              <a:rPr sz="1800" dirty="0">
                <a:latin typeface="+mn-lt"/>
                <a:ea typeface="+mn-ea"/>
                <a:cs typeface="+mn-cs"/>
                <a:sym typeface="Helvetica"/>
              </a:rPr>
            </a:br>
            <a:endParaRPr sz="1800" dirty="0">
              <a:latin typeface="+mn-lt"/>
              <a:ea typeface="+mn-ea"/>
              <a:cs typeface="+mn-cs"/>
              <a:sym typeface="Helvetica"/>
            </a:endParaRPr>
          </a:p>
        </p:txBody>
      </p:sp>
      <p:sp>
        <p:nvSpPr>
          <p:cNvPr id="284" name="Shape 284"/>
          <p:cNvSpPr/>
          <p:nvPr/>
        </p:nvSpPr>
        <p:spPr>
          <a:xfrm>
            <a:off x="1234701" y="1470705"/>
            <a:ext cx="6528388" cy="80021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2800">
                <a:solidFill>
                  <a:srgbClr val="FFFFFF"/>
                </a:solidFill>
              </a:defRPr>
            </a:pPr>
            <a:r>
              <a:rPr>
                <a:solidFill>
                  <a:schemeClr val="tx1">
                    <a:lumMod val="95000"/>
                    <a:lumOff val="5000"/>
                  </a:schemeClr>
                </a:solidFill>
                <a:latin typeface="+mn-lt"/>
                <a:ea typeface="+mn-ea"/>
                <a:cs typeface="+mn-cs"/>
                <a:sym typeface="Helvetica"/>
              </a:rPr>
              <a:t>〜ほぼ</a:t>
            </a:r>
            <a:r>
              <a:rPr>
                <a:solidFill>
                  <a:schemeClr val="tx1">
                    <a:lumMod val="95000"/>
                    <a:lumOff val="5000"/>
                  </a:schemeClr>
                </a:solidFill>
              </a:rPr>
              <a:t>100%</a:t>
            </a:r>
          </a:p>
          <a:p>
            <a:pPr algn="ctr">
              <a:defRPr>
                <a:solidFill>
                  <a:srgbClr val="FFFFFF"/>
                </a:solidFill>
              </a:defRPr>
            </a:pPr>
            <a:r>
              <a:rPr>
                <a:solidFill>
                  <a:schemeClr val="tx1">
                    <a:lumMod val="95000"/>
                    <a:lumOff val="5000"/>
                  </a:schemeClr>
                </a:solidFill>
                <a:latin typeface="+mn-lt"/>
                <a:ea typeface="+mn-ea"/>
                <a:cs typeface="+mn-cs"/>
                <a:sym typeface="Helvetica"/>
              </a:rPr>
              <a:t>（</a:t>
            </a:r>
            <a:r>
              <a:rPr>
                <a:solidFill>
                  <a:schemeClr val="tx1">
                    <a:lumMod val="95000"/>
                    <a:lumOff val="5000"/>
                  </a:schemeClr>
                </a:solidFill>
              </a:rPr>
              <a:t>50%</a:t>
            </a:r>
            <a:r>
              <a:rPr>
                <a:solidFill>
                  <a:schemeClr val="tx1">
                    <a:lumMod val="95000"/>
                    <a:lumOff val="5000"/>
                  </a:schemeClr>
                </a:solidFill>
                <a:latin typeface="+mn-lt"/>
                <a:ea typeface="+mn-ea"/>
                <a:cs typeface="+mn-cs"/>
                <a:sym typeface="Helvetica"/>
              </a:rPr>
              <a:t>くらいかも）しれないが</a:t>
            </a:r>
            <a:r>
              <a:rPr>
                <a:solidFill>
                  <a:schemeClr val="tx1">
                    <a:lumMod val="95000"/>
                    <a:lumOff val="5000"/>
                  </a:schemeClr>
                </a:solidFill>
              </a:rPr>
              <a:t>50%</a:t>
            </a:r>
            <a:r>
              <a:rPr>
                <a:solidFill>
                  <a:schemeClr val="tx1">
                    <a:lumMod val="95000"/>
                    <a:lumOff val="5000"/>
                  </a:schemeClr>
                </a:solidFill>
                <a:latin typeface="+mn-lt"/>
                <a:ea typeface="+mn-ea"/>
                <a:cs typeface="+mn-cs"/>
                <a:sym typeface="Helvetica"/>
              </a:rPr>
              <a:t>も</a:t>
            </a:r>
            <a:r>
              <a:rPr>
                <a:solidFill>
                  <a:schemeClr val="tx1">
                    <a:lumMod val="95000"/>
                    <a:lumOff val="5000"/>
                  </a:schemeClr>
                </a:solidFill>
              </a:rPr>
              <a:t>100%</a:t>
            </a:r>
            <a:r>
              <a:rPr>
                <a:solidFill>
                  <a:schemeClr val="tx1">
                    <a:lumMod val="95000"/>
                    <a:lumOff val="5000"/>
                  </a:schemeClr>
                </a:solidFill>
                <a:latin typeface="+mn-lt"/>
                <a:ea typeface="+mn-ea"/>
                <a:cs typeface="+mn-cs"/>
                <a:sym typeface="Helvetica"/>
              </a:rPr>
              <a:t>も対して変わらない</a:t>
            </a:r>
          </a:p>
        </p:txBody>
      </p:sp>
      <p:sp>
        <p:nvSpPr>
          <p:cNvPr id="285" name="Shape 285"/>
          <p:cNvSpPr/>
          <p:nvPr/>
        </p:nvSpPr>
        <p:spPr>
          <a:xfrm>
            <a:off x="1505747" y="6371683"/>
            <a:ext cx="701730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太陽系以外の恒星系でも、ぞくぞくと惑星が見つかりだしている。</a:t>
            </a:r>
          </a:p>
        </p:txBody>
      </p:sp>
      <p:pic>
        <p:nvPicPr>
          <p:cNvPr id="286" name="image27-small.jpg" descr="planets_iau_big.jpg"/>
          <p:cNvPicPr>
            <a:picLocks noChangeAspect="1"/>
          </p:cNvPicPr>
          <p:nvPr/>
        </p:nvPicPr>
        <p:blipFill>
          <a:blip r:embed="rId2">
            <a:extLst/>
          </a:blip>
          <a:stretch>
            <a:fillRect/>
          </a:stretch>
        </p:blipFill>
        <p:spPr>
          <a:xfrm>
            <a:off x="1182956" y="2349768"/>
            <a:ext cx="6836800" cy="3847966"/>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457200" y="441758"/>
            <a:ext cx="8229600" cy="1143001"/>
          </a:xfrm>
          <a:prstGeom prst="rect">
            <a:avLst/>
          </a:prstGeom>
        </p:spPr>
        <p:txBody>
          <a:bodyPr>
            <a:normAutofit fontScale="90000"/>
          </a:bodyPr>
          <a:lstStyle/>
          <a:p>
            <a:pPr defTabSz="493776">
              <a:defRPr sz="1512"/>
            </a:pPr>
            <a:r>
              <a:rPr sz="3100" dirty="0" err="1"/>
              <a:t>ne:</a:t>
            </a:r>
            <a:r>
              <a:rPr sz="3100" dirty="0" err="1">
                <a:latin typeface="+mn-lt"/>
                <a:ea typeface="+mn-ea"/>
                <a:cs typeface="+mn-cs"/>
                <a:sym typeface="Helvetica"/>
              </a:rPr>
              <a:t>惑星を持つ恒星あたりの</a:t>
            </a:r>
            <a:br>
              <a:rPr sz="3100" dirty="0">
                <a:latin typeface="+mn-lt"/>
                <a:ea typeface="+mn-ea"/>
                <a:cs typeface="+mn-cs"/>
                <a:sym typeface="Helvetica"/>
              </a:rPr>
            </a:br>
            <a:r>
              <a:rPr sz="3100" dirty="0" err="1">
                <a:latin typeface="+mn-lt"/>
                <a:ea typeface="+mn-ea"/>
                <a:cs typeface="+mn-cs"/>
                <a:sym typeface="Helvetica"/>
              </a:rPr>
              <a:t>生命生存に適する惑星の数</a:t>
            </a:r>
            <a:br>
              <a:rPr sz="3100" dirty="0">
                <a:latin typeface="+mn-lt"/>
                <a:ea typeface="+mn-ea"/>
                <a:cs typeface="+mn-cs"/>
                <a:sym typeface="Helvetica"/>
              </a:rPr>
            </a:br>
            <a:r>
              <a:rPr sz="2000" dirty="0">
                <a:latin typeface="+mn-lt"/>
                <a:ea typeface="+mn-ea"/>
                <a:cs typeface="+mn-cs"/>
                <a:sym typeface="Helvetica"/>
              </a:rPr>
              <a:t>（</a:t>
            </a:r>
            <a:r>
              <a:rPr sz="2000" dirty="0" err="1">
                <a:latin typeface="+mn-lt"/>
                <a:ea typeface="+mn-ea"/>
                <a:cs typeface="+mn-cs"/>
                <a:sym typeface="Helvetica"/>
              </a:rPr>
              <a:t>だんだん分かり出している</a:t>
            </a:r>
            <a:r>
              <a:rPr sz="2000" dirty="0">
                <a:latin typeface="+mn-lt"/>
                <a:ea typeface="+mn-ea"/>
                <a:cs typeface="+mn-cs"/>
                <a:sym typeface="Helvetica"/>
              </a:rPr>
              <a:t>）</a:t>
            </a:r>
            <a:br>
              <a:rPr sz="1400" dirty="0">
                <a:latin typeface="+mn-lt"/>
                <a:ea typeface="+mn-ea"/>
                <a:cs typeface="+mn-cs"/>
                <a:sym typeface="Helvetica"/>
              </a:rPr>
            </a:br>
            <a:endParaRPr sz="1400" dirty="0">
              <a:latin typeface="+mn-lt"/>
              <a:ea typeface="+mn-ea"/>
              <a:cs typeface="+mn-cs"/>
              <a:sym typeface="Helvetica"/>
            </a:endParaRPr>
          </a:p>
        </p:txBody>
      </p:sp>
      <p:sp>
        <p:nvSpPr>
          <p:cNvPr id="289" name="Shape 289"/>
          <p:cNvSpPr/>
          <p:nvPr/>
        </p:nvSpPr>
        <p:spPr>
          <a:xfrm>
            <a:off x="3119028" y="1635056"/>
            <a:ext cx="2759728" cy="769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2800">
                <a:solidFill>
                  <a:srgbClr val="FFFFFF"/>
                </a:solidFill>
              </a:defRPr>
            </a:pPr>
            <a:r>
              <a:rPr>
                <a:solidFill>
                  <a:schemeClr val="tx1">
                    <a:lumMod val="95000"/>
                    <a:lumOff val="5000"/>
                  </a:schemeClr>
                </a:solidFill>
                <a:latin typeface="+mn-lt"/>
                <a:ea typeface="+mn-ea"/>
                <a:cs typeface="+mn-cs"/>
                <a:sym typeface="Helvetica"/>
              </a:rPr>
              <a:t>〜</a:t>
            </a:r>
            <a:r>
              <a:rPr>
                <a:solidFill>
                  <a:schemeClr val="tx1">
                    <a:lumMod val="95000"/>
                    <a:lumOff val="5000"/>
                  </a:schemeClr>
                </a:solidFill>
              </a:rPr>
              <a:t>1</a:t>
            </a:r>
            <a:r>
              <a:rPr>
                <a:solidFill>
                  <a:schemeClr val="tx1">
                    <a:lumMod val="95000"/>
                    <a:lumOff val="5000"/>
                  </a:schemeClr>
                </a:solidFill>
                <a:latin typeface="+mn-lt"/>
                <a:ea typeface="+mn-ea"/>
                <a:cs typeface="+mn-cs"/>
                <a:sym typeface="Helvetica"/>
              </a:rPr>
              <a:t>個くらい</a:t>
            </a:r>
          </a:p>
          <a:p>
            <a:pPr algn="ctr">
              <a:defRPr sz="1600">
                <a:solidFill>
                  <a:srgbClr val="FFFFFF"/>
                </a:solidFill>
              </a:defRPr>
            </a:pPr>
            <a:r>
              <a:rPr>
                <a:solidFill>
                  <a:schemeClr val="tx1">
                    <a:lumMod val="95000"/>
                    <a:lumOff val="5000"/>
                  </a:schemeClr>
                </a:solidFill>
                <a:latin typeface="+mn-lt"/>
                <a:ea typeface="+mn-ea"/>
                <a:cs typeface="+mn-cs"/>
                <a:sym typeface="Helvetica"/>
              </a:rPr>
              <a:t>（少し甘い見積もりかも？）</a:t>
            </a:r>
          </a:p>
        </p:txBody>
      </p:sp>
      <p:sp>
        <p:nvSpPr>
          <p:cNvPr id="290" name="Shape 290"/>
          <p:cNvSpPr/>
          <p:nvPr/>
        </p:nvSpPr>
        <p:spPr>
          <a:xfrm>
            <a:off x="2127229" y="6371683"/>
            <a:ext cx="586314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液体の水が存在できそうな惑星も見つかりだしている。</a:t>
            </a:r>
          </a:p>
        </p:txBody>
      </p:sp>
      <p:pic>
        <p:nvPicPr>
          <p:cNvPr id="291" name="image28.png"/>
          <p:cNvPicPr>
            <a:picLocks noChangeAspect="1"/>
          </p:cNvPicPr>
          <p:nvPr/>
        </p:nvPicPr>
        <p:blipFill>
          <a:blip r:embed="rId2">
            <a:extLst/>
          </a:blip>
          <a:stretch>
            <a:fillRect/>
          </a:stretch>
        </p:blipFill>
        <p:spPr>
          <a:xfrm>
            <a:off x="2774303" y="2629647"/>
            <a:ext cx="3804560" cy="3602919"/>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457200" y="441758"/>
            <a:ext cx="8229600" cy="1143001"/>
          </a:xfrm>
          <a:prstGeom prst="rect">
            <a:avLst/>
          </a:prstGeom>
        </p:spPr>
        <p:txBody>
          <a:bodyPr/>
          <a:lstStyle/>
          <a:p>
            <a:pPr defTabSz="804672">
              <a:defRPr sz="2816"/>
            </a:pPr>
            <a:r>
              <a:t>fp</a:t>
            </a:r>
            <a:r>
              <a:rPr>
                <a:latin typeface="Times New Roman"/>
                <a:ea typeface="Times New Roman"/>
                <a:cs typeface="Times New Roman"/>
                <a:sym typeface="Times New Roman"/>
              </a:rPr>
              <a:t>: </a:t>
            </a:r>
            <a:r>
              <a:rPr>
                <a:latin typeface="+mn-lt"/>
                <a:ea typeface="+mn-ea"/>
                <a:cs typeface="+mn-cs"/>
                <a:sym typeface="Helvetica"/>
              </a:rPr>
              <a:t>惑星に生命が生まれる確率</a:t>
            </a:r>
            <a:br>
              <a:rPr>
                <a:latin typeface="+mn-lt"/>
                <a:ea typeface="+mn-ea"/>
                <a:cs typeface="+mn-cs"/>
                <a:sym typeface="Helvetica"/>
              </a:rPr>
            </a:br>
            <a:endParaRPr>
              <a:latin typeface="+mn-lt"/>
              <a:ea typeface="+mn-ea"/>
              <a:cs typeface="+mn-cs"/>
              <a:sym typeface="Helvetica"/>
            </a:endParaRPr>
          </a:p>
        </p:txBody>
      </p:sp>
      <p:sp>
        <p:nvSpPr>
          <p:cNvPr id="294" name="Shape 294"/>
          <p:cNvSpPr/>
          <p:nvPr/>
        </p:nvSpPr>
        <p:spPr>
          <a:xfrm>
            <a:off x="3914119" y="1209095"/>
            <a:ext cx="1169549"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295" name="Shape 295"/>
          <p:cNvSpPr/>
          <p:nvPr/>
        </p:nvSpPr>
        <p:spPr>
          <a:xfrm>
            <a:off x="514499" y="6187018"/>
            <a:ext cx="5632309"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dirty="0" err="1">
                <a:solidFill>
                  <a:schemeClr val="tx1">
                    <a:lumMod val="95000"/>
                    <a:lumOff val="5000"/>
                  </a:schemeClr>
                </a:solidFill>
                <a:latin typeface="+mn-lt"/>
                <a:ea typeface="+mn-ea"/>
                <a:cs typeface="+mn-cs"/>
                <a:sym typeface="Helvetica"/>
              </a:rPr>
              <a:t>地球上の生命は全て先祖は同じ。だからわたしたちは</a:t>
            </a:r>
            <a:endParaRPr lang="en-US" altLang="ja-JP" dirty="0">
              <a:solidFill>
                <a:schemeClr val="tx1">
                  <a:lumMod val="95000"/>
                  <a:lumOff val="5000"/>
                </a:schemeClr>
              </a:solidFill>
              <a:latin typeface="+mn-lt"/>
              <a:ea typeface="+mn-ea"/>
              <a:cs typeface="+mn-cs"/>
              <a:sym typeface="Helvetica"/>
            </a:endParaRPr>
          </a:p>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たった一つの例」しか知らない</a:t>
            </a:r>
            <a:endParaRPr dirty="0">
              <a:solidFill>
                <a:schemeClr val="tx1">
                  <a:lumMod val="95000"/>
                  <a:lumOff val="5000"/>
                </a:schemeClr>
              </a:solidFill>
              <a:latin typeface="+mn-lt"/>
              <a:ea typeface="+mn-ea"/>
              <a:cs typeface="+mn-cs"/>
              <a:sym typeface="Helvetica"/>
            </a:endParaRPr>
          </a:p>
        </p:txBody>
      </p:sp>
      <p:pic>
        <p:nvPicPr>
          <p:cNvPr id="296" name="image13.png"/>
          <p:cNvPicPr>
            <a:picLocks noChangeAspect="1"/>
          </p:cNvPicPr>
          <p:nvPr/>
        </p:nvPicPr>
        <p:blipFill>
          <a:blip r:embed="rId2">
            <a:extLst/>
          </a:blip>
          <a:stretch>
            <a:fillRect/>
          </a:stretch>
        </p:blipFill>
        <p:spPr>
          <a:xfrm>
            <a:off x="3243964" y="1732315"/>
            <a:ext cx="2708009" cy="4158731"/>
          </a:xfrm>
          <a:prstGeom prst="rect">
            <a:avLst/>
          </a:prstGeom>
          <a:ln w="12700">
            <a:miter lim="400000"/>
          </a:ln>
        </p:spPr>
      </p:pic>
      <p:sp>
        <p:nvSpPr>
          <p:cNvPr id="297" name="Shape 297"/>
          <p:cNvSpPr/>
          <p:nvPr/>
        </p:nvSpPr>
        <p:spPr>
          <a:xfrm>
            <a:off x="6282797" y="2939563"/>
            <a:ext cx="2631488" cy="92333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見つかっている地球上で</a:t>
            </a:r>
          </a:p>
          <a:p>
            <a:pPr>
              <a:defRPr>
                <a:solidFill>
                  <a:srgbClr val="FFFFFF"/>
                </a:solidFill>
              </a:defRPr>
            </a:pPr>
            <a:r>
              <a:rPr>
                <a:solidFill>
                  <a:schemeClr val="tx1">
                    <a:lumMod val="95000"/>
                    <a:lumOff val="5000"/>
                  </a:schemeClr>
                </a:solidFill>
                <a:latin typeface="+mn-lt"/>
                <a:ea typeface="+mn-ea"/>
                <a:cs typeface="+mn-cs"/>
                <a:sym typeface="Helvetica"/>
              </a:rPr>
              <a:t>最古の生命の化石。</a:t>
            </a:r>
          </a:p>
          <a:p>
            <a:pPr>
              <a:defRPr>
                <a:solidFill>
                  <a:srgbClr val="FFFFFF"/>
                </a:solidFill>
              </a:defRPr>
            </a:pPr>
            <a:r>
              <a:rPr>
                <a:solidFill>
                  <a:schemeClr val="tx1">
                    <a:lumMod val="95000"/>
                    <a:lumOff val="5000"/>
                  </a:schemeClr>
                </a:solidFill>
                <a:latin typeface="+mn-lt"/>
                <a:ea typeface="+mn-ea"/>
                <a:cs typeface="+mn-cs"/>
                <a:sym typeface="Helvetica"/>
              </a:rPr>
              <a:t>約</a:t>
            </a:r>
            <a:r>
              <a:rPr>
                <a:solidFill>
                  <a:schemeClr val="tx1">
                    <a:lumMod val="95000"/>
                    <a:lumOff val="5000"/>
                  </a:schemeClr>
                </a:solidFill>
              </a:rPr>
              <a:t>35</a:t>
            </a:r>
            <a:r>
              <a:rPr>
                <a:solidFill>
                  <a:schemeClr val="tx1">
                    <a:lumMod val="95000"/>
                    <a:lumOff val="5000"/>
                  </a:schemeClr>
                </a:solidFill>
                <a:latin typeface="+mn-lt"/>
                <a:ea typeface="+mn-ea"/>
                <a:cs typeface="+mn-cs"/>
                <a:sym typeface="Helvetica"/>
              </a:rPr>
              <a:t>億年前の地層から。</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endParaRPr/>
          </a:p>
        </p:txBody>
      </p:sp>
      <p:pic>
        <p:nvPicPr>
          <p:cNvPr id="122" name="image3.png"/>
          <p:cNvPicPr>
            <a:picLocks noChangeAspect="1"/>
          </p:cNvPicPr>
          <p:nvPr/>
        </p:nvPicPr>
        <p:blipFill>
          <a:blip r:embed="rId2">
            <a:extLst/>
          </a:blip>
          <a:stretch>
            <a:fillRect/>
          </a:stretch>
        </p:blipFill>
        <p:spPr>
          <a:xfrm>
            <a:off x="644312" y="823460"/>
            <a:ext cx="8042488" cy="6012346"/>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xfrm>
            <a:off x="457200" y="589952"/>
            <a:ext cx="8229600" cy="1143001"/>
          </a:xfrm>
          <a:prstGeom prst="rect">
            <a:avLst/>
          </a:prstGeom>
        </p:spPr>
        <p:txBody>
          <a:bodyPr>
            <a:normAutofit fontScale="90000"/>
          </a:bodyPr>
          <a:lstStyle/>
          <a:p>
            <a:pPr defTabSz="566927">
              <a:defRPr sz="1984"/>
            </a:pPr>
            <a:r>
              <a:rPr sz="2800" dirty="0">
                <a:solidFill>
                  <a:schemeClr val="tx1">
                    <a:lumMod val="95000"/>
                    <a:lumOff val="5000"/>
                  </a:schemeClr>
                </a:solidFill>
              </a:rPr>
              <a:t>fi</a:t>
            </a:r>
            <a:r>
              <a:rPr sz="2800" dirty="0">
                <a:solidFill>
                  <a:schemeClr val="tx1">
                    <a:lumMod val="95000"/>
                    <a:lumOff val="5000"/>
                  </a:schemeClr>
                </a:solidFill>
                <a:latin typeface="Times New Roman"/>
                <a:ea typeface="Times New Roman"/>
                <a:cs typeface="Times New Roman"/>
                <a:sym typeface="Times New Roman"/>
              </a:rPr>
              <a:t>: </a:t>
            </a:r>
            <a:r>
              <a:rPr sz="2800" dirty="0" err="1">
                <a:solidFill>
                  <a:schemeClr val="tx1">
                    <a:lumMod val="95000"/>
                    <a:lumOff val="5000"/>
                  </a:schemeClr>
                </a:solidFill>
                <a:latin typeface="+mn-lt"/>
                <a:ea typeface="+mn-ea"/>
                <a:cs typeface="+mn-cs"/>
                <a:sym typeface="Helvetica"/>
              </a:rPr>
              <a:t>生まれた生命が知的に進化する確率</a:t>
            </a:r>
            <a:br>
              <a:rPr sz="2800" dirty="0">
                <a:solidFill>
                  <a:schemeClr val="tx1">
                    <a:lumMod val="95000"/>
                    <a:lumOff val="5000"/>
                  </a:schemeClr>
                </a:solidFill>
                <a:latin typeface="+mn-lt"/>
                <a:ea typeface="+mn-ea"/>
                <a:cs typeface="+mn-cs"/>
                <a:sym typeface="Helvetica"/>
              </a:rPr>
            </a:br>
            <a:br>
              <a:rPr sz="2800" dirty="0">
                <a:solidFill>
                  <a:schemeClr val="tx1">
                    <a:lumMod val="95000"/>
                    <a:lumOff val="5000"/>
                  </a:schemeClr>
                </a:solidFill>
                <a:latin typeface="+mn-lt"/>
                <a:ea typeface="+mn-ea"/>
                <a:cs typeface="+mn-cs"/>
                <a:sym typeface="Helvetica"/>
              </a:rPr>
            </a:br>
            <a:endParaRPr sz="2800" dirty="0">
              <a:solidFill>
                <a:schemeClr val="tx1">
                  <a:lumMod val="95000"/>
                  <a:lumOff val="5000"/>
                </a:schemeClr>
              </a:solidFill>
              <a:latin typeface="+mn-lt"/>
              <a:ea typeface="+mn-ea"/>
              <a:cs typeface="+mn-cs"/>
              <a:sym typeface="Helvetica"/>
            </a:endParaRPr>
          </a:p>
        </p:txBody>
      </p:sp>
      <p:sp>
        <p:nvSpPr>
          <p:cNvPr id="300" name="Shape 300"/>
          <p:cNvSpPr/>
          <p:nvPr/>
        </p:nvSpPr>
        <p:spPr>
          <a:xfrm>
            <a:off x="3914119" y="1209095"/>
            <a:ext cx="1169549"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pic>
        <p:nvPicPr>
          <p:cNvPr id="301" name="image13.png"/>
          <p:cNvPicPr>
            <a:picLocks noChangeAspect="1"/>
          </p:cNvPicPr>
          <p:nvPr/>
        </p:nvPicPr>
        <p:blipFill>
          <a:blip r:embed="rId2">
            <a:extLst/>
          </a:blip>
          <a:stretch>
            <a:fillRect/>
          </a:stretch>
        </p:blipFill>
        <p:spPr>
          <a:xfrm>
            <a:off x="143644" y="2023773"/>
            <a:ext cx="1267012" cy="1945769"/>
          </a:xfrm>
          <a:prstGeom prst="rect">
            <a:avLst/>
          </a:prstGeom>
          <a:ln w="12700">
            <a:miter lim="400000"/>
          </a:ln>
        </p:spPr>
      </p:pic>
      <p:pic>
        <p:nvPicPr>
          <p:cNvPr id="302" name="image15.png"/>
          <p:cNvPicPr>
            <a:picLocks noChangeAspect="1"/>
          </p:cNvPicPr>
          <p:nvPr/>
        </p:nvPicPr>
        <p:blipFill>
          <a:blip r:embed="rId3">
            <a:extLst/>
          </a:blip>
          <a:stretch>
            <a:fillRect/>
          </a:stretch>
        </p:blipFill>
        <p:spPr>
          <a:xfrm>
            <a:off x="1639917" y="2539781"/>
            <a:ext cx="1831576" cy="1112683"/>
          </a:xfrm>
          <a:prstGeom prst="rect">
            <a:avLst/>
          </a:prstGeom>
          <a:ln w="12700">
            <a:miter lim="400000"/>
          </a:ln>
        </p:spPr>
      </p:pic>
      <p:pic>
        <p:nvPicPr>
          <p:cNvPr id="303" name="image16.png"/>
          <p:cNvPicPr>
            <a:picLocks noChangeAspect="1"/>
          </p:cNvPicPr>
          <p:nvPr/>
        </p:nvPicPr>
        <p:blipFill>
          <a:blip r:embed="rId4">
            <a:extLst/>
          </a:blip>
          <a:stretch>
            <a:fillRect/>
          </a:stretch>
        </p:blipFill>
        <p:spPr>
          <a:xfrm>
            <a:off x="3750342" y="2357174"/>
            <a:ext cx="1493549" cy="1541816"/>
          </a:xfrm>
          <a:prstGeom prst="rect">
            <a:avLst/>
          </a:prstGeom>
          <a:ln w="12700">
            <a:miter lim="400000"/>
          </a:ln>
        </p:spPr>
      </p:pic>
      <p:pic>
        <p:nvPicPr>
          <p:cNvPr id="304" name="image29.png"/>
          <p:cNvPicPr>
            <a:picLocks noChangeAspect="1"/>
          </p:cNvPicPr>
          <p:nvPr/>
        </p:nvPicPr>
        <p:blipFill>
          <a:blip r:embed="rId5">
            <a:extLst/>
          </a:blip>
          <a:stretch>
            <a:fillRect/>
          </a:stretch>
        </p:blipFill>
        <p:spPr>
          <a:xfrm>
            <a:off x="5490581" y="2398679"/>
            <a:ext cx="1570906" cy="1497217"/>
          </a:xfrm>
          <a:prstGeom prst="rect">
            <a:avLst/>
          </a:prstGeom>
          <a:ln w="12700">
            <a:miter lim="400000"/>
          </a:ln>
        </p:spPr>
      </p:pic>
      <p:pic>
        <p:nvPicPr>
          <p:cNvPr id="305" name="image30.png"/>
          <p:cNvPicPr>
            <a:picLocks noChangeAspect="1"/>
          </p:cNvPicPr>
          <p:nvPr/>
        </p:nvPicPr>
        <p:blipFill>
          <a:blip r:embed="rId6">
            <a:extLst/>
          </a:blip>
          <a:stretch>
            <a:fillRect/>
          </a:stretch>
        </p:blipFill>
        <p:spPr>
          <a:xfrm>
            <a:off x="7292758" y="2572854"/>
            <a:ext cx="1710110" cy="1138001"/>
          </a:xfrm>
          <a:prstGeom prst="rect">
            <a:avLst/>
          </a:prstGeom>
          <a:ln w="12700">
            <a:miter lim="400000"/>
          </a:ln>
        </p:spPr>
      </p:pic>
      <p:sp>
        <p:nvSpPr>
          <p:cNvPr id="306" name="Shape 306"/>
          <p:cNvSpPr/>
          <p:nvPr/>
        </p:nvSpPr>
        <p:spPr>
          <a:xfrm>
            <a:off x="233931" y="4008201"/>
            <a:ext cx="1012714" cy="6629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原始的な生命</a:t>
            </a:r>
          </a:p>
        </p:txBody>
      </p:sp>
      <p:sp>
        <p:nvSpPr>
          <p:cNvPr id="307" name="Shape 307"/>
          <p:cNvSpPr/>
          <p:nvPr/>
        </p:nvSpPr>
        <p:spPr>
          <a:xfrm>
            <a:off x="1985797" y="3935829"/>
            <a:ext cx="1012714" cy="662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複雑な細胞</a:t>
            </a:r>
          </a:p>
        </p:txBody>
      </p:sp>
      <p:sp>
        <p:nvSpPr>
          <p:cNvPr id="308" name="Shape 308"/>
          <p:cNvSpPr/>
          <p:nvPr/>
        </p:nvSpPr>
        <p:spPr>
          <a:xfrm>
            <a:off x="3996833" y="3947128"/>
            <a:ext cx="1012714" cy="6629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多細胞生物</a:t>
            </a:r>
          </a:p>
        </p:txBody>
      </p:sp>
      <p:sp>
        <p:nvSpPr>
          <p:cNvPr id="309" name="Shape 309"/>
          <p:cNvSpPr/>
          <p:nvPr/>
        </p:nvSpPr>
        <p:spPr>
          <a:xfrm>
            <a:off x="5819264" y="3895533"/>
            <a:ext cx="1012714"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わりと</a:t>
            </a:r>
          </a:p>
          <a:p>
            <a:pPr>
              <a:defRPr>
                <a:solidFill>
                  <a:srgbClr val="FFFFFF"/>
                </a:solidFill>
              </a:defRPr>
            </a:pPr>
            <a:r>
              <a:rPr>
                <a:solidFill>
                  <a:schemeClr val="tx1">
                    <a:lumMod val="95000"/>
                    <a:lumOff val="5000"/>
                  </a:schemeClr>
                </a:solidFill>
                <a:latin typeface="+mn-lt"/>
                <a:ea typeface="+mn-ea"/>
                <a:cs typeface="+mn-cs"/>
                <a:sym typeface="Helvetica"/>
              </a:rPr>
              <a:t>知的な生物</a:t>
            </a:r>
          </a:p>
        </p:txBody>
      </p:sp>
      <p:sp>
        <p:nvSpPr>
          <p:cNvPr id="310" name="Shape 310"/>
          <p:cNvSpPr/>
          <p:nvPr/>
        </p:nvSpPr>
        <p:spPr>
          <a:xfrm>
            <a:off x="7674086" y="3749514"/>
            <a:ext cx="1012714"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かなり</a:t>
            </a:r>
          </a:p>
          <a:p>
            <a:pPr>
              <a:defRPr>
                <a:solidFill>
                  <a:srgbClr val="FFFFFF"/>
                </a:solidFill>
              </a:defRPr>
            </a:pPr>
            <a:r>
              <a:rPr>
                <a:solidFill>
                  <a:schemeClr val="tx1">
                    <a:lumMod val="95000"/>
                    <a:lumOff val="5000"/>
                  </a:schemeClr>
                </a:solidFill>
                <a:latin typeface="+mn-lt"/>
                <a:ea typeface="+mn-ea"/>
                <a:cs typeface="+mn-cs"/>
                <a:sym typeface="Helvetica"/>
              </a:rPr>
              <a:t>知的な生物</a:t>
            </a:r>
          </a:p>
        </p:txBody>
      </p:sp>
      <p:sp>
        <p:nvSpPr>
          <p:cNvPr id="311" name="Shape 311"/>
          <p:cNvSpPr/>
          <p:nvPr/>
        </p:nvSpPr>
        <p:spPr>
          <a:xfrm>
            <a:off x="1303412"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2" name="Shape 312"/>
          <p:cNvSpPr/>
          <p:nvPr/>
        </p:nvSpPr>
        <p:spPr>
          <a:xfrm>
            <a:off x="3486624"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3" name="Shape 313"/>
          <p:cNvSpPr/>
          <p:nvPr/>
        </p:nvSpPr>
        <p:spPr>
          <a:xfrm>
            <a:off x="5129836"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4" name="Shape 314"/>
          <p:cNvSpPr/>
          <p:nvPr/>
        </p:nvSpPr>
        <p:spPr>
          <a:xfrm>
            <a:off x="7061486"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5" name="Shape 315"/>
          <p:cNvSpPr/>
          <p:nvPr/>
        </p:nvSpPr>
        <p:spPr>
          <a:xfrm>
            <a:off x="514499" y="5126194"/>
            <a:ext cx="8633131" cy="92333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人間は、地球で生まれた最初の生命よりずーっと複雑。</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知的生命への進化は、生命が生まれたら必ずおきるか？奇跡のようなできごとか？</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xfrm>
            <a:off x="457200" y="589952"/>
            <a:ext cx="8229600" cy="1143001"/>
          </a:xfrm>
          <a:prstGeom prst="rect">
            <a:avLst/>
          </a:prstGeom>
        </p:spPr>
        <p:txBody>
          <a:bodyPr>
            <a:normAutofit/>
          </a:bodyPr>
          <a:lstStyle/>
          <a:p>
            <a:pPr defTabSz="566927">
              <a:defRPr sz="1984"/>
            </a:pPr>
            <a:r>
              <a:rPr sz="2400" dirty="0" err="1">
                <a:solidFill>
                  <a:schemeClr val="tx1">
                    <a:lumMod val="95000"/>
                    <a:lumOff val="5000"/>
                  </a:schemeClr>
                </a:solidFill>
              </a:rPr>
              <a:t>fe</a:t>
            </a:r>
            <a:r>
              <a:rPr sz="2400" dirty="0" err="1">
                <a:solidFill>
                  <a:schemeClr val="tx1">
                    <a:lumMod val="95000"/>
                    <a:lumOff val="5000"/>
                  </a:schemeClr>
                </a:solidFill>
                <a:latin typeface="Times New Roman"/>
                <a:ea typeface="Times New Roman"/>
                <a:cs typeface="Times New Roman"/>
                <a:sym typeface="Times New Roman"/>
              </a:rPr>
              <a:t>:</a:t>
            </a:r>
            <a:r>
              <a:rPr sz="2400" dirty="0" err="1">
                <a:solidFill>
                  <a:schemeClr val="tx1">
                    <a:lumMod val="95000"/>
                    <a:lumOff val="5000"/>
                  </a:schemeClr>
                </a:solidFill>
                <a:latin typeface="+mn-lt"/>
                <a:ea typeface="+mn-ea"/>
                <a:cs typeface="+mn-cs"/>
                <a:sym typeface="Helvetica"/>
              </a:rPr>
              <a:t>その生命が交信手段を持つ確率</a:t>
            </a:r>
            <a:br>
              <a:rPr sz="2400" dirty="0">
                <a:solidFill>
                  <a:schemeClr val="tx1">
                    <a:lumMod val="95000"/>
                    <a:lumOff val="5000"/>
                  </a:schemeClr>
                </a:solidFill>
                <a:latin typeface="+mn-lt"/>
                <a:ea typeface="+mn-ea"/>
                <a:cs typeface="+mn-cs"/>
                <a:sym typeface="Helvetica"/>
              </a:rPr>
            </a:br>
            <a:br>
              <a:rPr sz="2400" dirty="0">
                <a:solidFill>
                  <a:schemeClr val="tx1">
                    <a:lumMod val="95000"/>
                    <a:lumOff val="5000"/>
                  </a:schemeClr>
                </a:solidFill>
                <a:latin typeface="+mn-lt"/>
                <a:ea typeface="+mn-ea"/>
                <a:cs typeface="+mn-cs"/>
                <a:sym typeface="Helvetica"/>
              </a:rPr>
            </a:br>
            <a:endParaRPr sz="2400" dirty="0">
              <a:solidFill>
                <a:schemeClr val="tx1">
                  <a:lumMod val="95000"/>
                  <a:lumOff val="5000"/>
                </a:schemeClr>
              </a:solidFill>
              <a:latin typeface="+mn-lt"/>
              <a:ea typeface="+mn-ea"/>
              <a:cs typeface="+mn-cs"/>
              <a:sym typeface="Helvetica"/>
            </a:endParaRPr>
          </a:p>
        </p:txBody>
      </p:sp>
      <p:sp>
        <p:nvSpPr>
          <p:cNvPr id="318" name="Shape 318"/>
          <p:cNvSpPr/>
          <p:nvPr/>
        </p:nvSpPr>
        <p:spPr>
          <a:xfrm>
            <a:off x="3914119" y="1209095"/>
            <a:ext cx="1169549"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19" name="Shape 319"/>
          <p:cNvSpPr/>
          <p:nvPr/>
        </p:nvSpPr>
        <p:spPr>
          <a:xfrm>
            <a:off x="1182466" y="4721273"/>
            <a:ext cx="7704992" cy="20313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人間は、今から約</a:t>
            </a:r>
            <a:r>
              <a:rPr>
                <a:solidFill>
                  <a:schemeClr val="tx1">
                    <a:lumMod val="95000"/>
                    <a:lumOff val="5000"/>
                  </a:schemeClr>
                </a:solidFill>
              </a:rPr>
              <a:t>20</a:t>
            </a:r>
            <a:r>
              <a:rPr>
                <a:solidFill>
                  <a:schemeClr val="tx1">
                    <a:lumMod val="95000"/>
                    <a:lumOff val="5000"/>
                  </a:schemeClr>
                </a:solidFill>
                <a:latin typeface="+mn-lt"/>
                <a:ea typeface="+mn-ea"/>
                <a:cs typeface="+mn-cs"/>
                <a:sym typeface="Helvetica"/>
              </a:rPr>
              <a:t>万年前に生物として今の形になった。</a:t>
            </a:r>
          </a:p>
          <a:p>
            <a:pPr>
              <a:defRPr>
                <a:solidFill>
                  <a:srgbClr val="FFFFFF"/>
                </a:solidFill>
              </a:defRPr>
            </a:pPr>
            <a:r>
              <a:rPr>
                <a:solidFill>
                  <a:schemeClr val="tx1">
                    <a:lumMod val="95000"/>
                    <a:lumOff val="5000"/>
                  </a:schemeClr>
                </a:solidFill>
                <a:latin typeface="+mn-lt"/>
                <a:ea typeface="+mn-ea"/>
                <a:cs typeface="+mn-cs"/>
                <a:sym typeface="Helvetica"/>
              </a:rPr>
              <a:t>つまり、</a:t>
            </a:r>
            <a:r>
              <a:rPr>
                <a:solidFill>
                  <a:schemeClr val="tx1">
                    <a:lumMod val="95000"/>
                    <a:lumOff val="5000"/>
                  </a:schemeClr>
                </a:solidFill>
              </a:rPr>
              <a:t>20</a:t>
            </a:r>
            <a:r>
              <a:rPr>
                <a:solidFill>
                  <a:schemeClr val="tx1">
                    <a:lumMod val="95000"/>
                    <a:lumOff val="5000"/>
                  </a:schemeClr>
                </a:solidFill>
                <a:latin typeface="+mn-lt"/>
                <a:ea typeface="+mn-ea"/>
                <a:cs typeface="+mn-cs"/>
                <a:sym typeface="Helvetica"/>
              </a:rPr>
              <a:t>万年前の人間は、今と人間と同じ能力を持っている。</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しかし、人間は</a:t>
            </a:r>
            <a:r>
              <a:rPr>
                <a:solidFill>
                  <a:schemeClr val="tx1">
                    <a:lumMod val="95000"/>
                    <a:lumOff val="5000"/>
                  </a:schemeClr>
                </a:solidFill>
              </a:rPr>
              <a:t>19</a:t>
            </a:r>
            <a:r>
              <a:rPr>
                <a:solidFill>
                  <a:schemeClr val="tx1">
                    <a:lumMod val="95000"/>
                    <a:lumOff val="5000"/>
                  </a:schemeClr>
                </a:solidFill>
                <a:latin typeface="+mn-lt"/>
                <a:ea typeface="+mn-ea"/>
                <a:cs typeface="+mn-cs"/>
                <a:sym typeface="Helvetica"/>
              </a:rPr>
              <a:t>万年以上、動物を狩ったり木の実を拾って食べたりする</a:t>
            </a:r>
          </a:p>
          <a:p>
            <a:pPr>
              <a:defRPr>
                <a:solidFill>
                  <a:srgbClr val="FFFFFF"/>
                </a:solidFill>
              </a:defRPr>
            </a:pPr>
            <a:r>
              <a:rPr>
                <a:solidFill>
                  <a:schemeClr val="tx1">
                    <a:lumMod val="95000"/>
                    <a:lumOff val="5000"/>
                  </a:schemeClr>
                </a:solidFill>
                <a:latin typeface="+mn-lt"/>
                <a:ea typeface="+mn-ea"/>
                <a:cs typeface="+mn-cs"/>
                <a:sym typeface="Helvetica"/>
              </a:rPr>
              <a:t>狩猟採集中心の生活を送り、科学技術は持っていなかった。</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脳の能力が知的であれば、科学技術は必ず発達するかどうか？</a:t>
            </a:r>
          </a:p>
        </p:txBody>
      </p:sp>
      <p:pic>
        <p:nvPicPr>
          <p:cNvPr id="320" name="image31.png"/>
          <p:cNvPicPr>
            <a:picLocks noChangeAspect="1"/>
          </p:cNvPicPr>
          <p:nvPr/>
        </p:nvPicPr>
        <p:blipFill>
          <a:blip r:embed="rId2">
            <a:extLst/>
          </a:blip>
          <a:stretch>
            <a:fillRect/>
          </a:stretch>
        </p:blipFill>
        <p:spPr>
          <a:xfrm>
            <a:off x="1720475" y="1816057"/>
            <a:ext cx="5399266" cy="2770885"/>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title"/>
          </p:nvPr>
        </p:nvSpPr>
        <p:spPr>
          <a:xfrm>
            <a:off x="457200" y="589952"/>
            <a:ext cx="8229600" cy="1143001"/>
          </a:xfrm>
          <a:prstGeom prst="rect">
            <a:avLst/>
          </a:prstGeom>
        </p:spPr>
        <p:txBody>
          <a:bodyPr>
            <a:normAutofit/>
          </a:bodyPr>
          <a:lstStyle/>
          <a:p>
            <a:pPr defTabSz="566927">
              <a:defRPr sz="1984"/>
            </a:pPr>
            <a:r>
              <a:rPr sz="2400" dirty="0" err="1">
                <a:solidFill>
                  <a:schemeClr val="tx1">
                    <a:lumMod val="95000"/>
                    <a:lumOff val="5000"/>
                  </a:schemeClr>
                </a:solidFill>
              </a:rPr>
              <a:t>fd</a:t>
            </a:r>
            <a:r>
              <a:rPr sz="2400" dirty="0" err="1">
                <a:solidFill>
                  <a:schemeClr val="tx1">
                    <a:lumMod val="95000"/>
                    <a:lumOff val="5000"/>
                  </a:schemeClr>
                </a:solidFill>
                <a:latin typeface="Times New Roman"/>
                <a:ea typeface="Times New Roman"/>
                <a:cs typeface="Times New Roman"/>
                <a:sym typeface="Times New Roman"/>
              </a:rPr>
              <a:t>:</a:t>
            </a:r>
            <a:r>
              <a:rPr sz="2800" dirty="0" err="1">
                <a:solidFill>
                  <a:schemeClr val="tx1">
                    <a:lumMod val="95000"/>
                    <a:lumOff val="5000"/>
                  </a:schemeClr>
                </a:solidFill>
                <a:latin typeface="+mn-lt"/>
                <a:ea typeface="+mn-ea"/>
                <a:cs typeface="+mn-cs"/>
                <a:sym typeface="Helvetica"/>
              </a:rPr>
              <a:t>その生命が交信を望む確率</a:t>
            </a:r>
            <a:br>
              <a:rPr sz="2400" dirty="0">
                <a:solidFill>
                  <a:schemeClr val="tx1">
                    <a:lumMod val="95000"/>
                    <a:lumOff val="5000"/>
                  </a:schemeClr>
                </a:solidFill>
                <a:latin typeface="+mn-lt"/>
                <a:ea typeface="+mn-ea"/>
                <a:cs typeface="+mn-cs"/>
                <a:sym typeface="Helvetica"/>
              </a:rPr>
            </a:br>
            <a:br>
              <a:rPr sz="2400" dirty="0">
                <a:solidFill>
                  <a:schemeClr val="tx1">
                    <a:lumMod val="95000"/>
                    <a:lumOff val="5000"/>
                  </a:schemeClr>
                </a:solidFill>
                <a:latin typeface="+mn-lt"/>
                <a:ea typeface="+mn-ea"/>
                <a:cs typeface="+mn-cs"/>
                <a:sym typeface="Helvetica"/>
              </a:rPr>
            </a:br>
            <a:endParaRPr sz="2400" dirty="0">
              <a:solidFill>
                <a:schemeClr val="tx1">
                  <a:lumMod val="95000"/>
                  <a:lumOff val="5000"/>
                </a:schemeClr>
              </a:solidFill>
              <a:latin typeface="+mn-lt"/>
              <a:ea typeface="+mn-ea"/>
              <a:cs typeface="+mn-cs"/>
              <a:sym typeface="Helvetica"/>
            </a:endParaRPr>
          </a:p>
        </p:txBody>
      </p:sp>
      <p:sp>
        <p:nvSpPr>
          <p:cNvPr id="323" name="Shape 323"/>
          <p:cNvSpPr/>
          <p:nvPr/>
        </p:nvSpPr>
        <p:spPr>
          <a:xfrm>
            <a:off x="3914119" y="1209095"/>
            <a:ext cx="1169549"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24" name="Shape 324"/>
          <p:cNvSpPr/>
          <p:nvPr/>
        </p:nvSpPr>
        <p:spPr>
          <a:xfrm>
            <a:off x="1182466" y="5109745"/>
            <a:ext cx="8402298" cy="120032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相手は宇宙人。交信を望むのかどうかわからない。</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そもそもわたしたちと同じような意味での「会話」や「コミュニケーション」を</a:t>
            </a:r>
          </a:p>
          <a:p>
            <a:pPr>
              <a:defRPr>
                <a:solidFill>
                  <a:srgbClr val="FFFFFF"/>
                </a:solidFill>
              </a:defRPr>
            </a:pPr>
            <a:r>
              <a:rPr>
                <a:solidFill>
                  <a:schemeClr val="tx1">
                    <a:lumMod val="95000"/>
                    <a:lumOff val="5000"/>
                  </a:schemeClr>
                </a:solidFill>
                <a:latin typeface="+mn-lt"/>
                <a:ea typeface="+mn-ea"/>
                <a:cs typeface="+mn-cs"/>
                <a:sym typeface="Helvetica"/>
              </a:rPr>
              <a:t>するかどうかも分からない。</a:t>
            </a:r>
          </a:p>
        </p:txBody>
      </p:sp>
      <p:pic>
        <p:nvPicPr>
          <p:cNvPr id="325" name="image32.png"/>
          <p:cNvPicPr>
            <a:picLocks noChangeAspect="1"/>
          </p:cNvPicPr>
          <p:nvPr/>
        </p:nvPicPr>
        <p:blipFill>
          <a:blip r:embed="rId2">
            <a:extLst/>
          </a:blip>
          <a:stretch>
            <a:fillRect/>
          </a:stretch>
        </p:blipFill>
        <p:spPr>
          <a:xfrm>
            <a:off x="1871382" y="2191615"/>
            <a:ext cx="5524501" cy="2620192"/>
          </a:xfrm>
          <a:prstGeom prst="rect">
            <a:avLst/>
          </a:prstGeom>
          <a:ln w="12700">
            <a:miter lim="400000"/>
          </a:ln>
        </p:spPr>
      </p:pic>
      <p:grpSp>
        <p:nvGrpSpPr>
          <p:cNvPr id="332" name="Group 332"/>
          <p:cNvGrpSpPr/>
          <p:nvPr/>
        </p:nvGrpSpPr>
        <p:grpSpPr>
          <a:xfrm>
            <a:off x="6070141" y="1377843"/>
            <a:ext cx="2259111" cy="1564291"/>
            <a:chOff x="0" y="0"/>
            <a:chExt cx="2259109" cy="1564289"/>
          </a:xfrm>
        </p:grpSpPr>
        <p:sp>
          <p:nvSpPr>
            <p:cNvPr id="326" name="Shape 326"/>
            <p:cNvSpPr/>
            <p:nvPr/>
          </p:nvSpPr>
          <p:spPr>
            <a:xfrm>
              <a:off x="0" y="0"/>
              <a:ext cx="2259110" cy="1363431"/>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7" name="Shape 327"/>
            <p:cNvSpPr/>
            <p:nvPr/>
          </p:nvSpPr>
          <p:spPr>
            <a:xfrm>
              <a:off x="634276" y="1254359"/>
              <a:ext cx="226799" cy="226799"/>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8" name="Shape 328"/>
            <p:cNvSpPr/>
            <p:nvPr/>
          </p:nvSpPr>
          <p:spPr>
            <a:xfrm>
              <a:off x="609932" y="1404608"/>
              <a:ext cx="151199" cy="151199"/>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9" name="Shape 329"/>
            <p:cNvSpPr/>
            <p:nvPr/>
          </p:nvSpPr>
          <p:spPr>
            <a:xfrm>
              <a:off x="622154" y="1488689"/>
              <a:ext cx="75601" cy="75601"/>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30" name="Shape 330"/>
            <p:cNvSpPr/>
            <p:nvPr/>
          </p:nvSpPr>
          <p:spPr>
            <a:xfrm>
              <a:off x="114712" y="69329"/>
              <a:ext cx="2070100" cy="1157600"/>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E7B944"/>
              </a:solidFill>
              <a:prstDash val="solid"/>
              <a:round/>
            </a:ln>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31" name="Shape 331"/>
            <p:cNvSpPr/>
            <p:nvPr/>
          </p:nvSpPr>
          <p:spPr>
            <a:xfrm>
              <a:off x="312859" y="319347"/>
              <a:ext cx="1473790" cy="650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rPr>
                  <a:solidFill>
                    <a:schemeClr val="tx1">
                      <a:lumMod val="95000"/>
                      <a:lumOff val="5000"/>
                    </a:schemeClr>
                  </a:solidFill>
                </a:rPr>
                <a:t>%`@#?_¥x%$@&gt;.....</a:t>
              </a: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p:cNvSpPr>
          <p:nvPr>
            <p:ph type="title"/>
          </p:nvPr>
        </p:nvSpPr>
        <p:spPr>
          <a:xfrm>
            <a:off x="457200" y="589952"/>
            <a:ext cx="8229600" cy="1143001"/>
          </a:xfrm>
          <a:prstGeom prst="rect">
            <a:avLst/>
          </a:prstGeom>
        </p:spPr>
        <p:txBody>
          <a:bodyPr/>
          <a:lstStyle/>
          <a:p>
            <a:pPr defTabSz="804672">
              <a:defRPr sz="2816"/>
            </a:pPr>
            <a:r>
              <a:rPr>
                <a:solidFill>
                  <a:schemeClr val="tx1">
                    <a:lumMod val="95000"/>
                    <a:lumOff val="5000"/>
                  </a:schemeClr>
                </a:solidFill>
              </a:rPr>
              <a:t>L</a:t>
            </a:r>
            <a:r>
              <a:rPr>
                <a:solidFill>
                  <a:schemeClr val="tx1">
                    <a:lumMod val="95000"/>
                    <a:lumOff val="5000"/>
                  </a:schemeClr>
                </a:solidFill>
                <a:latin typeface="Times New Roman"/>
                <a:ea typeface="Times New Roman"/>
                <a:cs typeface="Times New Roman"/>
                <a:sym typeface="Times New Roman"/>
              </a:rPr>
              <a:t>:</a:t>
            </a:r>
            <a:r>
              <a:rPr>
                <a:solidFill>
                  <a:schemeClr val="tx1">
                    <a:lumMod val="95000"/>
                    <a:lumOff val="5000"/>
                  </a:schemeClr>
                </a:solidFill>
                <a:latin typeface="+mn-lt"/>
                <a:ea typeface="+mn-ea"/>
                <a:cs typeface="+mn-cs"/>
                <a:sym typeface="Helvetica"/>
              </a:rPr>
              <a:t>文明の寿命</a:t>
            </a:r>
            <a:br>
              <a:rPr>
                <a:solidFill>
                  <a:schemeClr val="tx1">
                    <a:lumMod val="95000"/>
                    <a:lumOff val="5000"/>
                  </a:schemeClr>
                </a:solidFill>
                <a:latin typeface="+mn-lt"/>
                <a:ea typeface="+mn-ea"/>
                <a:cs typeface="+mn-cs"/>
                <a:sym typeface="Helvetica"/>
              </a:rPr>
            </a:br>
            <a:endParaRPr>
              <a:solidFill>
                <a:schemeClr val="tx1">
                  <a:lumMod val="95000"/>
                  <a:lumOff val="5000"/>
                </a:schemeClr>
              </a:solidFill>
              <a:latin typeface="+mn-lt"/>
              <a:ea typeface="+mn-ea"/>
              <a:cs typeface="+mn-cs"/>
              <a:sym typeface="Helvetica"/>
            </a:endParaRPr>
          </a:p>
        </p:txBody>
      </p:sp>
      <p:sp>
        <p:nvSpPr>
          <p:cNvPr id="335" name="Shape 335"/>
          <p:cNvSpPr/>
          <p:nvPr/>
        </p:nvSpPr>
        <p:spPr>
          <a:xfrm>
            <a:off x="3914119" y="1209095"/>
            <a:ext cx="1169549"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36" name="Shape 336"/>
          <p:cNvSpPr/>
          <p:nvPr/>
        </p:nvSpPr>
        <p:spPr>
          <a:xfrm>
            <a:off x="1182466" y="4806715"/>
            <a:ext cx="7478968" cy="20313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交信できるような宇宙文明が銀河系にできたとしても、地球文明と</a:t>
            </a:r>
          </a:p>
          <a:p>
            <a:pPr>
              <a:defRPr>
                <a:solidFill>
                  <a:srgbClr val="FFFFFF"/>
                </a:solidFill>
              </a:defRPr>
            </a:pPr>
            <a:r>
              <a:rPr>
                <a:solidFill>
                  <a:schemeClr val="tx1">
                    <a:lumMod val="95000"/>
                    <a:lumOff val="5000"/>
                  </a:schemeClr>
                </a:solidFill>
                <a:latin typeface="+mn-lt"/>
                <a:ea typeface="+mn-ea"/>
                <a:cs typeface="+mn-cs"/>
                <a:sym typeface="Helvetica"/>
              </a:rPr>
              <a:t>同じ時代に存在していないと、私たちと交信はできない。</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平均的な文明の寿命が長ければ長いほど、私たちと同時期に交信できる</a:t>
            </a:r>
          </a:p>
          <a:p>
            <a:pPr>
              <a:defRPr>
                <a:solidFill>
                  <a:srgbClr val="FFFFFF"/>
                </a:solidFill>
              </a:defRPr>
            </a:pPr>
            <a:r>
              <a:rPr>
                <a:solidFill>
                  <a:schemeClr val="tx1">
                    <a:lumMod val="95000"/>
                    <a:lumOff val="5000"/>
                  </a:schemeClr>
                </a:solidFill>
                <a:latin typeface="+mn-lt"/>
                <a:ea typeface="+mn-ea"/>
                <a:cs typeface="+mn-cs"/>
                <a:sym typeface="Helvetica"/>
              </a:rPr>
              <a:t>文明がある可能性は高くなる。</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交信技術を持ってからの人間の文明は、まだ</a:t>
            </a:r>
            <a:r>
              <a:rPr>
                <a:solidFill>
                  <a:schemeClr val="tx1">
                    <a:lumMod val="95000"/>
                    <a:lumOff val="5000"/>
                  </a:schemeClr>
                </a:solidFill>
              </a:rPr>
              <a:t>100</a:t>
            </a:r>
            <a:r>
              <a:rPr>
                <a:solidFill>
                  <a:schemeClr val="tx1">
                    <a:lumMod val="95000"/>
                    <a:lumOff val="5000"/>
                  </a:schemeClr>
                </a:solidFill>
                <a:latin typeface="+mn-lt"/>
                <a:ea typeface="+mn-ea"/>
                <a:cs typeface="+mn-cs"/>
                <a:sym typeface="Helvetica"/>
              </a:rPr>
              <a:t>年ほど</a:t>
            </a:r>
            <a:r>
              <a:rPr>
                <a:solidFill>
                  <a:schemeClr val="tx1">
                    <a:lumMod val="95000"/>
                    <a:lumOff val="5000"/>
                  </a:schemeClr>
                </a:solidFill>
              </a:rPr>
              <a:t>...</a:t>
            </a:r>
          </a:p>
        </p:txBody>
      </p:sp>
      <p:pic>
        <p:nvPicPr>
          <p:cNvPr id="337" name="image33.png"/>
          <p:cNvPicPr>
            <a:picLocks noChangeAspect="1"/>
          </p:cNvPicPr>
          <p:nvPr/>
        </p:nvPicPr>
        <p:blipFill>
          <a:blip r:embed="rId2">
            <a:extLst/>
          </a:blip>
          <a:stretch>
            <a:fillRect/>
          </a:stretch>
        </p:blipFill>
        <p:spPr>
          <a:xfrm>
            <a:off x="2493799" y="1933658"/>
            <a:ext cx="4148944" cy="2765962"/>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idx="4294967295"/>
          </p:nvPr>
        </p:nvSpPr>
        <p:spPr>
          <a:xfrm>
            <a:off x="0" y="457200"/>
            <a:ext cx="8229600" cy="1143000"/>
          </a:xfrm>
          <a:prstGeom prst="rect">
            <a:avLst/>
          </a:prstGeom>
        </p:spPr>
        <p:txBody>
          <a:bodyPr>
            <a:normAutofit/>
          </a:bodyPr>
          <a:lstStyle>
            <a:lvl1pPr>
              <a:defRPr sz="3200">
                <a:latin typeface="+mn-lt"/>
                <a:ea typeface="+mn-ea"/>
                <a:cs typeface="+mn-cs"/>
                <a:sym typeface="Helvetica"/>
              </a:defRPr>
            </a:lvl1pPr>
          </a:lstStyle>
          <a:p>
            <a:pPr>
              <a:defRPr>
                <a:latin typeface="Corbel"/>
                <a:ea typeface="Corbel"/>
                <a:cs typeface="Corbel"/>
                <a:sym typeface="Corbel"/>
              </a:defRPr>
            </a:pPr>
            <a:r>
              <a:rPr sz="2800" dirty="0" err="1">
                <a:latin typeface="+mn-lt"/>
                <a:ea typeface="+mn-ea"/>
                <a:cs typeface="+mn-cs"/>
                <a:sym typeface="Helvetica"/>
              </a:rPr>
              <a:t>ドレイク方程式の答えのやや悲観的な見積もり</a:t>
            </a:r>
            <a:endParaRPr sz="2800" dirty="0">
              <a:latin typeface="+mn-lt"/>
              <a:ea typeface="+mn-ea"/>
              <a:cs typeface="+mn-cs"/>
              <a:sym typeface="Helvetica"/>
            </a:endParaRPr>
          </a:p>
        </p:txBody>
      </p:sp>
      <p:sp>
        <p:nvSpPr>
          <p:cNvPr id="340" name="Shape 340"/>
          <p:cNvSpPr>
            <a:spLocks noGrp="1"/>
          </p:cNvSpPr>
          <p:nvPr>
            <p:ph type="body" idx="4294967295"/>
          </p:nvPr>
        </p:nvSpPr>
        <p:spPr>
          <a:xfrm>
            <a:off x="0" y="1341438"/>
            <a:ext cx="7715250" cy="4525962"/>
          </a:xfrm>
          <a:prstGeom prst="rect">
            <a:avLst/>
          </a:prstGeom>
        </p:spPr>
        <p:txBody>
          <a:bodyPr>
            <a:normAutofit lnSpcReduction="10000"/>
          </a:bodyPr>
          <a:lstStyle/>
          <a:p>
            <a:pPr marL="0" indent="0" defTabSz="694944">
              <a:lnSpc>
                <a:spcPct val="90000"/>
              </a:lnSpc>
              <a:spcBef>
                <a:spcPts val="500"/>
              </a:spcBef>
              <a:buSzTx/>
              <a:buNone/>
              <a:defRPr sz="2128"/>
            </a:pPr>
            <a:endParaRPr dirty="0"/>
          </a:p>
          <a:p>
            <a:pPr marL="564641" lvl="1" indent="-217170" defTabSz="694944">
              <a:lnSpc>
                <a:spcPct val="90000"/>
              </a:lnSpc>
              <a:spcBef>
                <a:spcPts val="400"/>
              </a:spcBef>
              <a:defRPr sz="1824"/>
            </a:pPr>
            <a:r>
              <a:rPr sz="2400" dirty="0">
                <a:sym typeface="Helvetica"/>
              </a:rPr>
              <a:t>生命生まれる確率＝</a:t>
            </a:r>
            <a:r>
              <a:rPr sz="2400" dirty="0"/>
              <a:t>10%</a:t>
            </a:r>
          </a:p>
          <a:p>
            <a:pPr marL="564641" lvl="1" indent="-217170" defTabSz="694944">
              <a:lnSpc>
                <a:spcPct val="90000"/>
              </a:lnSpc>
              <a:spcBef>
                <a:spcPts val="500"/>
              </a:spcBef>
              <a:defRPr sz="1824"/>
            </a:pPr>
            <a:endParaRPr sz="2400" dirty="0"/>
          </a:p>
          <a:p>
            <a:pPr marL="564641" lvl="1" indent="-217170" defTabSz="694944">
              <a:lnSpc>
                <a:spcPct val="90000"/>
              </a:lnSpc>
              <a:spcBef>
                <a:spcPts val="400"/>
              </a:spcBef>
              <a:defRPr sz="1824"/>
            </a:pPr>
            <a:r>
              <a:rPr sz="2400" dirty="0">
                <a:sym typeface="Helvetica"/>
              </a:rPr>
              <a:t>進化する確率＝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a:sym typeface="Helvetica"/>
              </a:rPr>
              <a:t>交信技術を持つ確率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a:sym typeface="Helvetica"/>
              </a:rPr>
              <a:t>交信を望む確率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err="1">
                <a:sym typeface="Helvetica"/>
              </a:rPr>
              <a:t>文明の寿命</a:t>
            </a:r>
            <a:r>
              <a:rPr sz="2400" dirty="0">
                <a:sym typeface="Helvetica"/>
              </a:rPr>
              <a:t>　</a:t>
            </a:r>
            <a:r>
              <a:rPr sz="2400" dirty="0"/>
              <a:t>L</a:t>
            </a:r>
            <a:r>
              <a:rPr sz="2400" dirty="0">
                <a:sym typeface="Helvetica"/>
              </a:rPr>
              <a:t>＝</a:t>
            </a:r>
            <a:r>
              <a:rPr sz="2400" dirty="0"/>
              <a:t>1000</a:t>
            </a:r>
            <a:r>
              <a:rPr sz="2400" dirty="0">
                <a:sym typeface="Helvetica"/>
              </a:rPr>
              <a:t>年</a:t>
            </a:r>
          </a:p>
          <a:p>
            <a:pPr marL="564641" lvl="1" indent="-217170" defTabSz="694944">
              <a:lnSpc>
                <a:spcPct val="90000"/>
              </a:lnSpc>
              <a:spcBef>
                <a:spcPts val="500"/>
              </a:spcBef>
              <a:defRPr sz="1824"/>
            </a:pPr>
            <a:endParaRPr sz="2400" dirty="0">
              <a:sym typeface="Helvetica"/>
            </a:endParaRPr>
          </a:p>
          <a:p>
            <a:pPr marL="564641" lvl="1" indent="-217170" defTabSz="694944">
              <a:lnSpc>
                <a:spcPct val="90000"/>
              </a:lnSpc>
              <a:spcBef>
                <a:spcPts val="400"/>
              </a:spcBef>
              <a:defRPr sz="1824">
                <a:solidFill>
                  <a:srgbClr val="FFFF00"/>
                </a:solidFill>
              </a:defRPr>
            </a:pPr>
            <a:r>
              <a:rPr sz="2400" dirty="0">
                <a:solidFill>
                  <a:srgbClr val="FF0000"/>
                </a:solidFill>
                <a:sym typeface="Helvetica"/>
              </a:rPr>
              <a:t>銀河系の中の文明数＝</a:t>
            </a:r>
            <a:r>
              <a:rPr sz="2400" dirty="0">
                <a:solidFill>
                  <a:srgbClr val="FF0000"/>
                </a:solidFill>
              </a:rPr>
              <a:t>0.01</a:t>
            </a:r>
            <a:r>
              <a:rPr sz="2400" dirty="0">
                <a:solidFill>
                  <a:srgbClr val="FF0000"/>
                </a:solidFill>
                <a:sym typeface="Helvetica"/>
              </a:rPr>
              <a:t>個</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0">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0">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40">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40">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40">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40">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40">
                                            <p:txEl>
                                              <p:pRg st="6" end="6"/>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40">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40">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40">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340">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iterate>
                                    <p:tmAbs val="0"/>
                                  </p:iterate>
                                  <p:childTnLst>
                                    <p:set>
                                      <p:cBhvr>
                                        <p:cTn id="28" fill="hold"/>
                                        <p:tgtEl>
                                          <p:spTgt spid="34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build="p"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idx="4294967295"/>
          </p:nvPr>
        </p:nvSpPr>
        <p:spPr>
          <a:xfrm>
            <a:off x="0" y="457200"/>
            <a:ext cx="8229600" cy="1143000"/>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ドレイク方程式の答えの強気な見積もり</a:t>
            </a:r>
          </a:p>
        </p:txBody>
      </p:sp>
      <p:sp>
        <p:nvSpPr>
          <p:cNvPr id="343" name="Shape 343"/>
          <p:cNvSpPr>
            <a:spLocks noGrp="1"/>
          </p:cNvSpPr>
          <p:nvPr>
            <p:ph type="body" idx="4294967295"/>
          </p:nvPr>
        </p:nvSpPr>
        <p:spPr>
          <a:xfrm>
            <a:off x="0" y="1341438"/>
            <a:ext cx="7715250" cy="4525962"/>
          </a:xfrm>
          <a:prstGeom prst="rect">
            <a:avLst/>
          </a:prstGeom>
        </p:spPr>
        <p:txBody>
          <a:bodyPr>
            <a:normAutofit lnSpcReduction="10000"/>
          </a:bodyPr>
          <a:lstStyle/>
          <a:p>
            <a:pPr marL="0" indent="0" defTabSz="713231">
              <a:lnSpc>
                <a:spcPct val="90000"/>
              </a:lnSpc>
              <a:spcBef>
                <a:spcPts val="500"/>
              </a:spcBef>
              <a:buSzTx/>
              <a:buNone/>
              <a:defRPr sz="2184"/>
            </a:pPr>
            <a:endParaRPr dirty="0"/>
          </a:p>
          <a:p>
            <a:pPr marL="579500" lvl="1" indent="-222884" defTabSz="713231">
              <a:lnSpc>
                <a:spcPct val="90000"/>
              </a:lnSpc>
              <a:spcBef>
                <a:spcPts val="400"/>
              </a:spcBef>
              <a:defRPr sz="1871"/>
            </a:pPr>
            <a:r>
              <a:rPr sz="2400" dirty="0">
                <a:sym typeface="Helvetica"/>
              </a:rPr>
              <a:t>生命生まれる確率＝</a:t>
            </a:r>
            <a:r>
              <a:rPr sz="2400" dirty="0"/>
              <a:t>100%</a:t>
            </a:r>
          </a:p>
          <a:p>
            <a:pPr marL="579500" lvl="1" indent="-222884" defTabSz="713231">
              <a:lnSpc>
                <a:spcPct val="90000"/>
              </a:lnSpc>
              <a:spcBef>
                <a:spcPts val="500"/>
              </a:spcBef>
              <a:defRPr sz="1871"/>
            </a:pPr>
            <a:endParaRPr sz="2400" dirty="0"/>
          </a:p>
          <a:p>
            <a:pPr marL="579500" lvl="1" indent="-222884" defTabSz="713231">
              <a:lnSpc>
                <a:spcPct val="90000"/>
              </a:lnSpc>
              <a:spcBef>
                <a:spcPts val="400"/>
              </a:spcBef>
              <a:defRPr sz="1871"/>
            </a:pPr>
            <a:r>
              <a:rPr sz="2400" dirty="0">
                <a:sym typeface="Helvetica"/>
              </a:rPr>
              <a:t>進化する確率＝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a:sym typeface="Helvetica"/>
              </a:rPr>
              <a:t>交信技術を持つ確率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a:sym typeface="Helvetica"/>
              </a:rPr>
              <a:t>交信を望む確率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err="1">
                <a:sym typeface="Helvetica"/>
              </a:rPr>
              <a:t>文明の寿命</a:t>
            </a:r>
            <a:r>
              <a:rPr sz="2400" dirty="0">
                <a:sym typeface="Helvetica"/>
              </a:rPr>
              <a:t>　</a:t>
            </a:r>
            <a:r>
              <a:rPr sz="2400" dirty="0"/>
              <a:t>L</a:t>
            </a:r>
            <a:r>
              <a:rPr sz="2400" dirty="0">
                <a:sym typeface="Helvetica"/>
              </a:rPr>
              <a:t>＝１億年</a:t>
            </a:r>
          </a:p>
          <a:p>
            <a:pPr marL="579500" lvl="1" indent="-222884" defTabSz="713231">
              <a:lnSpc>
                <a:spcPct val="90000"/>
              </a:lnSpc>
              <a:spcBef>
                <a:spcPts val="500"/>
              </a:spcBef>
              <a:defRPr sz="1871"/>
            </a:pPr>
            <a:endParaRPr sz="2400" dirty="0">
              <a:sym typeface="Helvetica"/>
            </a:endParaRPr>
          </a:p>
          <a:p>
            <a:pPr marL="579500" lvl="1" indent="-222884" defTabSz="713231">
              <a:lnSpc>
                <a:spcPct val="90000"/>
              </a:lnSpc>
              <a:spcBef>
                <a:spcPts val="400"/>
              </a:spcBef>
              <a:defRPr sz="1871">
                <a:solidFill>
                  <a:srgbClr val="FFFF00"/>
                </a:solidFill>
              </a:defRPr>
            </a:pPr>
            <a:r>
              <a:rPr sz="2400" dirty="0">
                <a:solidFill>
                  <a:srgbClr val="FF0000"/>
                </a:solidFill>
                <a:sym typeface="Helvetica"/>
              </a:rPr>
              <a:t>銀河系の中の文明数＝１０億個</a:t>
            </a:r>
            <a:endParaRPr dirty="0">
              <a:solidFill>
                <a:srgbClr val="FF0000"/>
              </a:solidFill>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3">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43">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43">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43">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43">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43">
                                            <p:txEl>
                                              <p:pRg st="6" end="6"/>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43">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43">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43">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343">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iterate>
                                    <p:tmAbs val="0"/>
                                  </p:iterate>
                                  <p:childTnLst>
                                    <p:set>
                                      <p:cBhvr>
                                        <p:cTn id="28" fill="hold"/>
                                        <p:tgtEl>
                                          <p:spTgt spid="3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build="p"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idx="4294967295"/>
          </p:nvPr>
        </p:nvSpPr>
        <p:spPr>
          <a:xfrm>
            <a:off x="0" y="457200"/>
            <a:ext cx="8229600" cy="1143000"/>
          </a:xfrm>
          <a:prstGeom prst="rect">
            <a:avLst/>
          </a:prstGeom>
        </p:spPr>
        <p:txBody>
          <a:bodyPr/>
          <a:lstStyle/>
          <a:p>
            <a:pPr defTabSz="768095">
              <a:defRPr sz="3024"/>
            </a:pPr>
            <a:r>
              <a:rPr>
                <a:latin typeface="+mn-lt"/>
                <a:ea typeface="+mn-ea"/>
                <a:cs typeface="+mn-cs"/>
                <a:sym typeface="Helvetica"/>
              </a:rPr>
              <a:t>銀河系に知的文明が</a:t>
            </a:r>
            <a:r>
              <a:t>100</a:t>
            </a:r>
            <a:r>
              <a:rPr>
                <a:latin typeface="+mn-lt"/>
                <a:ea typeface="+mn-ea"/>
                <a:cs typeface="+mn-cs"/>
                <a:sym typeface="Helvetica"/>
              </a:rPr>
              <a:t>万</a:t>
            </a:r>
            <a:br>
              <a:rPr>
                <a:latin typeface="+mn-lt"/>
                <a:ea typeface="+mn-ea"/>
                <a:cs typeface="+mn-cs"/>
                <a:sym typeface="Helvetica"/>
              </a:rPr>
            </a:br>
            <a:r>
              <a:rPr>
                <a:latin typeface="+mn-lt"/>
                <a:ea typeface="+mn-ea"/>
                <a:cs typeface="+mn-cs"/>
                <a:sym typeface="Helvetica"/>
              </a:rPr>
              <a:t>あれば、隣の文明までの距離は？</a:t>
            </a:r>
          </a:p>
        </p:txBody>
      </p:sp>
      <p:sp>
        <p:nvSpPr>
          <p:cNvPr id="346" name="Shape 346"/>
          <p:cNvSpPr>
            <a:spLocks noGrp="1"/>
          </p:cNvSpPr>
          <p:nvPr>
            <p:ph type="body" sz="half" idx="4294967295"/>
          </p:nvPr>
        </p:nvSpPr>
        <p:spPr>
          <a:xfrm>
            <a:off x="0" y="1570038"/>
            <a:ext cx="6289964" cy="4086225"/>
          </a:xfrm>
          <a:prstGeom prst="rect">
            <a:avLst/>
          </a:prstGeom>
        </p:spPr>
        <p:txBody>
          <a:bodyPr/>
          <a:lstStyle/>
          <a:p>
            <a:pPr marL="298322" indent="-298322" defTabSz="795527">
              <a:spcBef>
                <a:spcPts val="600"/>
              </a:spcBef>
              <a:defRPr sz="1740"/>
            </a:pPr>
            <a:endParaRPr dirty="0"/>
          </a:p>
          <a:p>
            <a:pPr marL="298322" indent="-298322" defTabSz="795527">
              <a:spcBef>
                <a:spcPts val="400"/>
              </a:spcBef>
              <a:defRPr sz="1740"/>
            </a:pPr>
            <a:r>
              <a:rPr sz="2400" dirty="0" err="1">
                <a:latin typeface="+mn-lt"/>
                <a:ea typeface="+mn-ea"/>
                <a:cs typeface="+mn-cs"/>
                <a:sym typeface="Helvetica"/>
              </a:rPr>
              <a:t>銀河系の大きさ</a:t>
            </a:r>
            <a:r>
              <a:rPr sz="2400" dirty="0">
                <a:latin typeface="+mn-lt"/>
                <a:ea typeface="+mn-ea"/>
                <a:cs typeface="+mn-cs"/>
                <a:sym typeface="Helvetica"/>
              </a:rPr>
              <a:t>：</a:t>
            </a:r>
            <a:br>
              <a:rPr sz="2400" dirty="0">
                <a:latin typeface="+mn-lt"/>
                <a:ea typeface="+mn-ea"/>
                <a:cs typeface="+mn-cs"/>
                <a:sym typeface="Helvetica"/>
              </a:rPr>
            </a:br>
            <a:r>
              <a:rPr sz="2400" dirty="0">
                <a:latin typeface="+mn-lt"/>
                <a:ea typeface="+mn-ea"/>
                <a:cs typeface="+mn-cs"/>
                <a:sym typeface="Helvetica"/>
              </a:rPr>
              <a:t>　　　２０万光年ｘ２０万光年ｘ</a:t>
            </a:r>
            <a:br>
              <a:rPr sz="2400" dirty="0">
                <a:latin typeface="+mn-lt"/>
                <a:ea typeface="+mn-ea"/>
                <a:cs typeface="+mn-cs"/>
                <a:sym typeface="Helvetica"/>
              </a:rPr>
            </a:br>
            <a:r>
              <a:rPr sz="2400" dirty="0">
                <a:latin typeface="+mn-lt"/>
                <a:ea typeface="+mn-ea"/>
                <a:cs typeface="+mn-cs"/>
                <a:sym typeface="Helvetica"/>
              </a:rPr>
              <a:t>　　　</a:t>
            </a:r>
            <a:r>
              <a:rPr sz="2400" dirty="0"/>
              <a:t>１０</a:t>
            </a:r>
            <a:r>
              <a:rPr sz="2400" dirty="0">
                <a:latin typeface="+mn-lt"/>
                <a:ea typeface="+mn-ea"/>
                <a:cs typeface="+mn-cs"/>
                <a:sym typeface="Helvetica"/>
              </a:rPr>
              <a:t>００光年</a:t>
            </a:r>
            <a:br>
              <a:rPr sz="2400" dirty="0">
                <a:latin typeface="+mn-lt"/>
                <a:ea typeface="+mn-ea"/>
                <a:cs typeface="+mn-cs"/>
                <a:sym typeface="Helvetica"/>
              </a:rPr>
            </a:br>
            <a:r>
              <a:rPr sz="2400" dirty="0">
                <a:latin typeface="+mn-lt"/>
                <a:ea typeface="+mn-ea"/>
                <a:cs typeface="+mn-cs"/>
                <a:sym typeface="Helvetica"/>
              </a:rPr>
              <a:t>　　　　＝ ４ｘ１０</a:t>
            </a:r>
            <a:r>
              <a:rPr sz="2400" baseline="29701" dirty="0">
                <a:latin typeface="+mn-lt"/>
                <a:ea typeface="+mn-ea"/>
                <a:cs typeface="+mn-cs"/>
                <a:sym typeface="Helvetica"/>
              </a:rPr>
              <a:t>１３</a:t>
            </a:r>
            <a:r>
              <a:rPr sz="2400" dirty="0">
                <a:latin typeface="+mn-lt"/>
                <a:ea typeface="+mn-ea"/>
                <a:cs typeface="+mn-cs"/>
                <a:sym typeface="Helvetica"/>
              </a:rPr>
              <a:t>光年</a:t>
            </a:r>
            <a:r>
              <a:rPr sz="2400" baseline="29701" dirty="0">
                <a:latin typeface="+mn-lt"/>
                <a:ea typeface="+mn-ea"/>
                <a:cs typeface="+mn-cs"/>
                <a:sym typeface="Helvetica"/>
              </a:rPr>
              <a:t>３</a:t>
            </a:r>
            <a:endParaRPr sz="1800" baseline="29701" dirty="0"/>
          </a:p>
          <a:p>
            <a:pPr marL="298322" indent="-298322" defTabSz="795527">
              <a:spcBef>
                <a:spcPts val="400"/>
              </a:spcBef>
              <a:defRPr sz="1740"/>
            </a:pPr>
            <a:endParaRPr lang="en-US" altLang="ja-JP" sz="2400" dirty="0">
              <a:latin typeface="+mn-lt"/>
              <a:ea typeface="+mn-ea"/>
              <a:cs typeface="+mn-cs"/>
              <a:sym typeface="Helvetica"/>
            </a:endParaRPr>
          </a:p>
          <a:p>
            <a:pPr marL="298322" indent="-298322" defTabSz="795527">
              <a:spcBef>
                <a:spcPts val="400"/>
              </a:spcBef>
              <a:defRPr sz="1740"/>
            </a:pPr>
            <a:r>
              <a:rPr sz="2400" dirty="0" err="1">
                <a:latin typeface="+mn-lt"/>
                <a:ea typeface="+mn-ea"/>
                <a:cs typeface="+mn-cs"/>
                <a:sym typeface="Helvetica"/>
              </a:rPr>
              <a:t>文明間距離</a:t>
            </a:r>
            <a:br>
              <a:rPr sz="2400" dirty="0">
                <a:latin typeface="+mn-lt"/>
                <a:ea typeface="+mn-ea"/>
                <a:cs typeface="+mn-cs"/>
                <a:sym typeface="Helvetica"/>
              </a:rPr>
            </a:br>
            <a:r>
              <a:rPr sz="2400" dirty="0">
                <a:latin typeface="+mn-lt"/>
                <a:ea typeface="+mn-ea"/>
                <a:cs typeface="+mn-cs"/>
                <a:sym typeface="Helvetica"/>
              </a:rPr>
              <a:t>　　　（４ｘ１０</a:t>
            </a:r>
            <a:r>
              <a:rPr sz="2400" baseline="64183" dirty="0">
                <a:latin typeface="+mn-lt"/>
                <a:ea typeface="+mn-ea"/>
                <a:cs typeface="+mn-cs"/>
                <a:sym typeface="Helvetica"/>
              </a:rPr>
              <a:t>１３</a:t>
            </a:r>
            <a:r>
              <a:rPr sz="2400" dirty="0">
                <a:latin typeface="+mn-lt"/>
                <a:ea typeface="+mn-ea"/>
                <a:cs typeface="+mn-cs"/>
                <a:sym typeface="Helvetica"/>
              </a:rPr>
              <a:t>光年</a:t>
            </a:r>
            <a:r>
              <a:rPr sz="2400" baseline="64183" dirty="0">
                <a:latin typeface="+mn-lt"/>
                <a:ea typeface="+mn-ea"/>
                <a:cs typeface="+mn-cs"/>
                <a:sym typeface="Helvetica"/>
              </a:rPr>
              <a:t>３</a:t>
            </a:r>
            <a:r>
              <a:rPr sz="2400" dirty="0">
                <a:latin typeface="+mn-lt"/>
                <a:ea typeface="+mn-ea"/>
                <a:cs typeface="+mn-cs"/>
                <a:sym typeface="Helvetica"/>
              </a:rPr>
              <a:t>／１０</a:t>
            </a:r>
            <a:r>
              <a:rPr sz="2400" baseline="64183" dirty="0"/>
              <a:t>9</a:t>
            </a:r>
            <a:r>
              <a:rPr sz="1800" dirty="0">
                <a:latin typeface="+mn-lt"/>
                <a:ea typeface="+mn-ea"/>
                <a:cs typeface="+mn-cs"/>
                <a:sym typeface="Helvetica"/>
              </a:rPr>
              <a:t>　）</a:t>
            </a:r>
            <a:r>
              <a:rPr sz="2400" baseline="64183" dirty="0"/>
              <a:t>1/3</a:t>
            </a:r>
            <a:r>
              <a:rPr sz="2400" baseline="64183" dirty="0">
                <a:latin typeface="+mn-lt"/>
                <a:ea typeface="+mn-ea"/>
                <a:cs typeface="+mn-cs"/>
                <a:sym typeface="Helvetica"/>
              </a:rPr>
              <a:t>　</a:t>
            </a:r>
            <a:endParaRPr sz="1800" baseline="64183" dirty="0"/>
          </a:p>
          <a:p>
            <a:pPr marL="298322" indent="-298322" defTabSz="795527">
              <a:spcBef>
                <a:spcPts val="400"/>
              </a:spcBef>
              <a:buSzTx/>
              <a:buNone/>
              <a:defRPr sz="1740"/>
            </a:pPr>
            <a:r>
              <a:rPr sz="2400" dirty="0">
                <a:latin typeface="+mn-lt"/>
                <a:ea typeface="+mn-ea"/>
                <a:cs typeface="+mn-cs"/>
                <a:sym typeface="Helvetica"/>
              </a:rPr>
              <a:t>           　</a:t>
            </a:r>
            <a:r>
              <a:rPr sz="2400" dirty="0"/>
              <a:t>= </a:t>
            </a:r>
            <a:r>
              <a:rPr sz="2400" dirty="0">
                <a:latin typeface="+mn-lt"/>
                <a:ea typeface="+mn-ea"/>
                <a:cs typeface="+mn-cs"/>
                <a:sym typeface="Helvetica"/>
              </a:rPr>
              <a:t>　</a:t>
            </a:r>
            <a:r>
              <a:rPr sz="2400" dirty="0">
                <a:solidFill>
                  <a:srgbClr val="FF0000"/>
                </a:solidFill>
                <a:latin typeface="+mn-lt"/>
                <a:ea typeface="+mn-ea"/>
                <a:cs typeface="+mn-cs"/>
                <a:sym typeface="Helvetica"/>
              </a:rPr>
              <a:t>３０光年　　</a:t>
            </a:r>
            <a:r>
              <a:rPr sz="2400" dirty="0">
                <a:latin typeface="+mn-lt"/>
                <a:ea typeface="+mn-ea"/>
                <a:cs typeface="+mn-cs"/>
                <a:sym typeface="Helvetica"/>
              </a:rPr>
              <a:t>　</a:t>
            </a:r>
          </a:p>
        </p:txBody>
      </p:sp>
      <p:pic>
        <p:nvPicPr>
          <p:cNvPr id="347" name="image26.jpg" descr="銀河系gin101_01"/>
          <p:cNvPicPr>
            <a:picLocks noChangeAspect="1"/>
          </p:cNvPicPr>
          <p:nvPr/>
        </p:nvPicPr>
        <p:blipFill>
          <a:blip r:embed="rId2">
            <a:extLst/>
          </a:blip>
          <a:stretch>
            <a:fillRect/>
          </a:stretch>
        </p:blipFill>
        <p:spPr>
          <a:xfrm>
            <a:off x="6077252" y="2290329"/>
            <a:ext cx="3035300" cy="2276475"/>
          </a:xfrm>
          <a:prstGeom prst="rect">
            <a:avLst/>
          </a:prstGeom>
          <a:ln w="12700">
            <a:miter lim="400000"/>
          </a:ln>
        </p:spPr>
      </p:pic>
      <p:sp>
        <p:nvSpPr>
          <p:cNvPr id="348" name="Shape 348"/>
          <p:cNvSpPr/>
          <p:nvPr/>
        </p:nvSpPr>
        <p:spPr>
          <a:xfrm>
            <a:off x="1750876" y="6177250"/>
            <a:ext cx="5602149" cy="459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400">
                <a:solidFill>
                  <a:srgbClr val="FFFFFF"/>
                </a:solidFill>
              </a:defRPr>
            </a:pPr>
            <a:r>
              <a:rPr>
                <a:latin typeface="+mn-lt"/>
                <a:ea typeface="+mn-ea"/>
                <a:cs typeface="+mn-cs"/>
                <a:sym typeface="Helvetica"/>
              </a:rPr>
              <a:t>今メッセージを送れば</a:t>
            </a:r>
            <a:r>
              <a:t>60</a:t>
            </a:r>
            <a:r>
              <a:rPr>
                <a:latin typeface="+mn-lt"/>
                <a:ea typeface="+mn-ea"/>
                <a:cs typeface="+mn-cs"/>
                <a:sym typeface="Helvetica"/>
              </a:rPr>
              <a:t>年後に返事が？</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1789357" y="3136735"/>
            <a:ext cx="594008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solidFill>
                <a:latin typeface="+mn-lt"/>
                <a:ea typeface="+mn-ea"/>
                <a:cs typeface="+mn-cs"/>
                <a:sym typeface="Helvetica"/>
              </a:rPr>
              <a:t>宇宙生命を考えることに何の意味があるか</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性を決めるものは何か？</a:t>
            </a:r>
          </a:p>
        </p:txBody>
      </p:sp>
      <p:pic>
        <p:nvPicPr>
          <p:cNvPr id="353" name="image34.png"/>
          <p:cNvPicPr>
            <a:picLocks noChangeAspect="1"/>
          </p:cNvPicPr>
          <p:nvPr/>
        </p:nvPicPr>
        <p:blipFill>
          <a:blip r:embed="rId2">
            <a:extLst/>
          </a:blip>
          <a:stretch>
            <a:fillRect/>
          </a:stretch>
        </p:blipFill>
        <p:spPr>
          <a:xfrm>
            <a:off x="3479546" y="1551736"/>
            <a:ext cx="5384801" cy="4203701"/>
          </a:xfrm>
          <a:prstGeom prst="rect">
            <a:avLst/>
          </a:prstGeom>
          <a:ln w="12700">
            <a:miter lim="400000"/>
          </a:ln>
        </p:spPr>
      </p:pic>
      <p:sp>
        <p:nvSpPr>
          <p:cNvPr id="354" name="Shape 354"/>
          <p:cNvSpPr/>
          <p:nvPr/>
        </p:nvSpPr>
        <p:spPr>
          <a:xfrm>
            <a:off x="7047358" y="1090072"/>
            <a:ext cx="1628141" cy="3454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ヒトの染色体</a:t>
            </a:r>
          </a:p>
        </p:txBody>
      </p:sp>
      <p:sp>
        <p:nvSpPr>
          <p:cNvPr id="355" name="Shape 355"/>
          <p:cNvSpPr/>
          <p:nvPr/>
        </p:nvSpPr>
        <p:spPr>
          <a:xfrm>
            <a:off x="7941678" y="4734205"/>
            <a:ext cx="956669" cy="1021234"/>
          </a:xfrm>
          <a:prstGeom prst="ellipse">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6" name="Shape 356"/>
          <p:cNvSpPr/>
          <p:nvPr/>
        </p:nvSpPr>
        <p:spPr>
          <a:xfrm>
            <a:off x="7578804" y="5804923"/>
            <a:ext cx="1018541" cy="320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性染色体</a:t>
            </a:r>
          </a:p>
        </p:txBody>
      </p:sp>
      <p:sp>
        <p:nvSpPr>
          <p:cNvPr id="357" name="Shape 357"/>
          <p:cNvSpPr/>
          <p:nvPr/>
        </p:nvSpPr>
        <p:spPr>
          <a:xfrm>
            <a:off x="457200" y="6265071"/>
            <a:ext cx="4510073" cy="396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000">
                <a:solidFill>
                  <a:srgbClr val="FFFFFF"/>
                </a:solidFill>
              </a:defRPr>
            </a:pPr>
            <a:r>
              <a:rPr>
                <a:latin typeface="+mn-lt"/>
                <a:ea typeface="+mn-ea"/>
                <a:cs typeface="+mn-cs"/>
                <a:sym typeface="Helvetica"/>
              </a:rPr>
              <a:t>性染色体が</a:t>
            </a:r>
            <a:r>
              <a:t>XX</a:t>
            </a:r>
            <a:r>
              <a:rPr>
                <a:latin typeface="+mn-lt"/>
                <a:ea typeface="+mn-ea"/>
                <a:cs typeface="+mn-cs"/>
                <a:sym typeface="Helvetica"/>
              </a:rPr>
              <a:t>だと女、</a:t>
            </a:r>
            <a:r>
              <a:t>XY</a:t>
            </a:r>
            <a:r>
              <a:rPr>
                <a:latin typeface="+mn-lt"/>
                <a:ea typeface="+mn-ea"/>
                <a:cs typeface="+mn-cs"/>
                <a:sym typeface="Helvetica"/>
              </a:rPr>
              <a:t>だと男になる</a:t>
            </a:r>
          </a:p>
        </p:txBody>
      </p:sp>
      <p:sp>
        <p:nvSpPr>
          <p:cNvPr id="358" name="Shape 358"/>
          <p:cNvSpPr/>
          <p:nvPr/>
        </p:nvSpPr>
        <p:spPr>
          <a:xfrm>
            <a:off x="313391" y="4948646"/>
            <a:ext cx="2820517" cy="713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a:latin typeface="+mn-lt"/>
                <a:ea typeface="+mn-ea"/>
                <a:cs typeface="+mn-cs"/>
                <a:sym typeface="Helvetica"/>
              </a:rPr>
              <a:t>染色体には</a:t>
            </a:r>
            <a:r>
              <a:t>DNA</a:t>
            </a:r>
            <a:r>
              <a:rPr>
                <a:latin typeface="+mn-lt"/>
                <a:ea typeface="+mn-ea"/>
                <a:cs typeface="+mn-cs"/>
                <a:sym typeface="Helvetica"/>
              </a:rPr>
              <a:t>が折り畳まれて入っている</a:t>
            </a:r>
          </a:p>
        </p:txBody>
      </p:sp>
      <p:pic>
        <p:nvPicPr>
          <p:cNvPr id="359" name="image35.png"/>
          <p:cNvPicPr>
            <a:picLocks noChangeAspect="1"/>
          </p:cNvPicPr>
          <p:nvPr/>
        </p:nvPicPr>
        <p:blipFill>
          <a:blip r:embed="rId3">
            <a:extLst/>
          </a:blip>
          <a:stretch>
            <a:fillRect/>
          </a:stretch>
        </p:blipFill>
        <p:spPr>
          <a:xfrm>
            <a:off x="313390" y="1560968"/>
            <a:ext cx="3107963" cy="3387678"/>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性の決まり方には色々ある</a:t>
            </a:r>
          </a:p>
        </p:txBody>
      </p:sp>
      <p:pic>
        <p:nvPicPr>
          <p:cNvPr id="362" name="image36.png"/>
          <p:cNvPicPr>
            <a:picLocks noChangeAspect="1"/>
          </p:cNvPicPr>
          <p:nvPr/>
        </p:nvPicPr>
        <p:blipFill>
          <a:blip r:embed="rId2">
            <a:extLst/>
          </a:blip>
          <a:stretch>
            <a:fillRect/>
          </a:stretch>
        </p:blipFill>
        <p:spPr>
          <a:xfrm>
            <a:off x="457200" y="1638514"/>
            <a:ext cx="3874066" cy="2905550"/>
          </a:xfrm>
          <a:prstGeom prst="rect">
            <a:avLst/>
          </a:prstGeom>
          <a:ln w="12700">
            <a:miter lim="400000"/>
          </a:ln>
        </p:spPr>
      </p:pic>
      <p:sp>
        <p:nvSpPr>
          <p:cNvPr id="363" name="Shape 363"/>
          <p:cNvSpPr/>
          <p:nvPr/>
        </p:nvSpPr>
        <p:spPr>
          <a:xfrm>
            <a:off x="610287" y="1269182"/>
            <a:ext cx="3981197" cy="320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ウミガメ：生まれた時の温度で決まる</a:t>
            </a:r>
          </a:p>
        </p:txBody>
      </p:sp>
      <p:pic>
        <p:nvPicPr>
          <p:cNvPr id="364" name="image37.png"/>
          <p:cNvPicPr>
            <a:picLocks noChangeAspect="1"/>
          </p:cNvPicPr>
          <p:nvPr/>
        </p:nvPicPr>
        <p:blipFill>
          <a:blip r:embed="rId3">
            <a:extLst/>
          </a:blip>
          <a:stretch>
            <a:fillRect/>
          </a:stretch>
        </p:blipFill>
        <p:spPr>
          <a:xfrm>
            <a:off x="5511800" y="2156301"/>
            <a:ext cx="3175000" cy="2387601"/>
          </a:xfrm>
          <a:prstGeom prst="rect">
            <a:avLst/>
          </a:prstGeom>
          <a:ln w="12700">
            <a:miter lim="400000"/>
          </a:ln>
        </p:spPr>
      </p:pic>
      <p:sp>
        <p:nvSpPr>
          <p:cNvPr id="365" name="Shape 365"/>
          <p:cNvSpPr/>
          <p:nvPr/>
        </p:nvSpPr>
        <p:spPr>
          <a:xfrm>
            <a:off x="5511800" y="1531924"/>
            <a:ext cx="2847341" cy="662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latin typeface="+mn-lt"/>
                <a:ea typeface="+mn-ea"/>
                <a:cs typeface="+mn-cs"/>
                <a:sym typeface="Helvetica"/>
              </a:rPr>
              <a:t>クマノミ：</a:t>
            </a:r>
          </a:p>
          <a:p>
            <a:pPr>
              <a:defRPr>
                <a:solidFill>
                  <a:srgbClr val="FFFFFF"/>
                </a:solidFill>
              </a:defRPr>
            </a:pPr>
            <a:r>
              <a:rPr>
                <a:latin typeface="+mn-lt"/>
                <a:ea typeface="+mn-ea"/>
                <a:cs typeface="+mn-cs"/>
                <a:sym typeface="Helvetica"/>
              </a:rPr>
              <a:t>最初は雄、後で雌に変わる</a:t>
            </a:r>
          </a:p>
        </p:txBody>
      </p:sp>
      <p:pic>
        <p:nvPicPr>
          <p:cNvPr id="366" name="image38.png"/>
          <p:cNvPicPr>
            <a:picLocks noChangeAspect="1"/>
          </p:cNvPicPr>
          <p:nvPr/>
        </p:nvPicPr>
        <p:blipFill>
          <a:blip r:embed="rId4">
            <a:extLst/>
          </a:blip>
          <a:stretch>
            <a:fillRect/>
          </a:stretch>
        </p:blipFill>
        <p:spPr>
          <a:xfrm>
            <a:off x="1668639" y="4614781"/>
            <a:ext cx="2968966" cy="2226725"/>
          </a:xfrm>
          <a:prstGeom prst="rect">
            <a:avLst/>
          </a:prstGeom>
          <a:ln w="12700">
            <a:miter lim="400000"/>
          </a:ln>
        </p:spPr>
      </p:pic>
      <p:sp>
        <p:nvSpPr>
          <p:cNvPr id="367" name="Shape 367"/>
          <p:cNvSpPr/>
          <p:nvPr/>
        </p:nvSpPr>
        <p:spPr>
          <a:xfrm>
            <a:off x="4773510" y="5709222"/>
            <a:ext cx="2374139" cy="320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カタツムリ：雄雌同体</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p>
            <a:endParaRPr/>
          </a:p>
        </p:txBody>
      </p:sp>
      <p:pic>
        <p:nvPicPr>
          <p:cNvPr id="125" name="image4.png"/>
          <p:cNvPicPr>
            <a:picLocks noChangeAspect="1"/>
          </p:cNvPicPr>
          <p:nvPr/>
        </p:nvPicPr>
        <p:blipFill>
          <a:blip r:embed="rId2">
            <a:extLst/>
          </a:blip>
          <a:stretch>
            <a:fillRect/>
          </a:stretch>
        </p:blipFill>
        <p:spPr>
          <a:xfrm>
            <a:off x="0" y="38100"/>
            <a:ext cx="9144000" cy="6777001"/>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なぜ、性があるのか？</a:t>
            </a:r>
          </a:p>
        </p:txBody>
      </p:sp>
      <p:sp>
        <p:nvSpPr>
          <p:cNvPr id="370" name="Shape 370"/>
          <p:cNvSpPr>
            <a:spLocks noGrp="1"/>
          </p:cNvSpPr>
          <p:nvPr>
            <p:ph idx="1"/>
          </p:nvPr>
        </p:nvSpPr>
        <p:spPr>
          <a:xfrm>
            <a:off x="457200" y="1600199"/>
            <a:ext cx="8229600" cy="3166999"/>
          </a:xfrm>
          <a:prstGeom prst="rect">
            <a:avLst/>
          </a:prstGeom>
        </p:spPr>
        <p:txBody>
          <a:bodyPr/>
          <a:lstStyle/>
          <a:p>
            <a:pPr marL="288035" indent="-288035" defTabSz="768095">
              <a:lnSpc>
                <a:spcPct val="120000"/>
              </a:lnSpc>
              <a:spcBef>
                <a:spcPts val="400"/>
              </a:spcBef>
              <a:defRPr sz="1932"/>
            </a:pPr>
            <a:r>
              <a:rPr sz="2400" dirty="0" err="1">
                <a:latin typeface="+mn-lt"/>
                <a:ea typeface="+mn-ea"/>
                <a:cs typeface="+mn-cs"/>
                <a:sym typeface="Helvetica"/>
              </a:rPr>
              <a:t>性がなくても子孫は残せる（無性生殖</a:t>
            </a:r>
            <a:r>
              <a:rPr sz="2400" dirty="0">
                <a:latin typeface="+mn-lt"/>
                <a:ea typeface="+mn-ea"/>
                <a:cs typeface="+mn-cs"/>
                <a:sym typeface="Helvetica"/>
              </a:rPr>
              <a:t>）</a:t>
            </a:r>
            <a:endParaRPr sz="2800" dirty="0"/>
          </a:p>
          <a:p>
            <a:pPr marL="624077" lvl="1" indent="-240029" defTabSz="768095">
              <a:lnSpc>
                <a:spcPct val="120000"/>
              </a:lnSpc>
              <a:spcBef>
                <a:spcPts val="400"/>
              </a:spcBef>
              <a:defRPr sz="1679"/>
            </a:pPr>
            <a:r>
              <a:rPr dirty="0" err="1">
                <a:latin typeface="+mn-lt"/>
                <a:ea typeface="+mn-ea"/>
                <a:cs typeface="+mn-cs"/>
                <a:sym typeface="Helvetica"/>
              </a:rPr>
              <a:t>プラナリア、イソギンチャク、アメーバ</a:t>
            </a:r>
            <a:r>
              <a:rPr dirty="0"/>
              <a:t>...</a:t>
            </a:r>
            <a:endParaRPr sz="2400" dirty="0"/>
          </a:p>
          <a:p>
            <a:pPr marL="288035" indent="-288035" defTabSz="768095">
              <a:lnSpc>
                <a:spcPct val="120000"/>
              </a:lnSpc>
              <a:spcBef>
                <a:spcPts val="500"/>
              </a:spcBef>
              <a:defRPr sz="2351"/>
            </a:pPr>
            <a:endParaRPr sz="2400" dirty="0"/>
          </a:p>
          <a:p>
            <a:pPr marL="288035" indent="-288035" defTabSz="768095">
              <a:lnSpc>
                <a:spcPct val="120000"/>
              </a:lnSpc>
              <a:spcBef>
                <a:spcPts val="400"/>
              </a:spcBef>
              <a:defRPr sz="1932"/>
            </a:pPr>
            <a:r>
              <a:rPr sz="2400" dirty="0" err="1">
                <a:latin typeface="+mn-lt"/>
                <a:ea typeface="+mn-ea"/>
                <a:cs typeface="+mn-cs"/>
                <a:sym typeface="Helvetica"/>
              </a:rPr>
              <a:t>有性生殖は大変</a:t>
            </a:r>
            <a:endParaRPr sz="2800" dirty="0"/>
          </a:p>
          <a:p>
            <a:pPr marL="624077" lvl="1" indent="-240029" defTabSz="768095">
              <a:lnSpc>
                <a:spcPct val="120000"/>
              </a:lnSpc>
              <a:spcBef>
                <a:spcPts val="400"/>
              </a:spcBef>
              <a:defRPr sz="1679"/>
            </a:pPr>
            <a:r>
              <a:rPr dirty="0" err="1">
                <a:latin typeface="+mn-lt"/>
                <a:ea typeface="+mn-ea"/>
                <a:cs typeface="+mn-cs"/>
                <a:sym typeface="Helvetica"/>
              </a:rPr>
              <a:t>相手を見つけるコスト</a:t>
            </a:r>
            <a:endParaRPr sz="2800" dirty="0"/>
          </a:p>
          <a:p>
            <a:pPr marL="624077" lvl="1" indent="-240029" defTabSz="768095">
              <a:lnSpc>
                <a:spcPct val="120000"/>
              </a:lnSpc>
              <a:spcBef>
                <a:spcPts val="400"/>
              </a:spcBef>
              <a:defRPr sz="1679"/>
            </a:pPr>
            <a:r>
              <a:rPr dirty="0" err="1">
                <a:latin typeface="+mn-lt"/>
                <a:ea typeface="+mn-ea"/>
                <a:cs typeface="+mn-cs"/>
                <a:sym typeface="Helvetica"/>
              </a:rPr>
              <a:t>快感を伴わせなければならないくらい</a:t>
            </a:r>
            <a:endParaRPr sz="2016" dirty="0"/>
          </a:p>
        </p:txBody>
      </p:sp>
      <p:sp>
        <p:nvSpPr>
          <p:cNvPr id="371" name="Shape 371"/>
          <p:cNvSpPr/>
          <p:nvPr/>
        </p:nvSpPr>
        <p:spPr>
          <a:xfrm>
            <a:off x="457200" y="4953282"/>
            <a:ext cx="8368770"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a:solidFill>
                  <a:srgbClr val="FFFFFF"/>
                </a:solidFill>
              </a:defRPr>
            </a:pPr>
            <a:r>
              <a:rPr>
                <a:solidFill>
                  <a:schemeClr val="tx1"/>
                </a:solidFill>
                <a:latin typeface="+mn-lt"/>
                <a:ea typeface="+mn-ea"/>
                <a:cs typeface="+mn-cs"/>
                <a:sym typeface="Helvetica"/>
              </a:rPr>
              <a:t>答え：遺伝子を交換するため。</a:t>
            </a:r>
            <a:endParaRPr sz="2000">
              <a:solidFill>
                <a:schemeClr val="tx1"/>
              </a:solidFill>
            </a:endParaRPr>
          </a:p>
          <a:p>
            <a:pPr>
              <a:defRPr sz="2400">
                <a:solidFill>
                  <a:srgbClr val="FFFFFF"/>
                </a:solidFill>
              </a:defRPr>
            </a:pPr>
            <a:endParaRPr sz="2000">
              <a:solidFill>
                <a:schemeClr val="tx1"/>
              </a:solidFill>
            </a:endParaRPr>
          </a:p>
          <a:p>
            <a:pPr>
              <a:defRPr sz="2400">
                <a:solidFill>
                  <a:srgbClr val="FFFFFF"/>
                </a:solidFill>
              </a:defRPr>
            </a:pPr>
            <a:r>
              <a:rPr>
                <a:solidFill>
                  <a:schemeClr val="tx1"/>
                </a:solidFill>
                <a:latin typeface="+mn-lt"/>
                <a:ea typeface="+mn-ea"/>
                <a:cs typeface="+mn-cs"/>
                <a:sym typeface="Helvetica"/>
              </a:rPr>
              <a:t>遺伝子を交換することで、遺伝的に多様な個体が生まれ、その中で環境に適応したものが生き残る（進化）</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title"/>
          </p:nvPr>
        </p:nvSpPr>
        <p:spPr>
          <a:xfrm>
            <a:off x="589154" y="2254096"/>
            <a:ext cx="8229601" cy="1143001"/>
          </a:xfrm>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性は、二つとは限らない</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p:cNvSpPr>
          <p:nvPr>
            <p:ph type="title"/>
          </p:nvPr>
        </p:nvSpPr>
        <p:spPr>
          <a:prstGeom prst="rect">
            <a:avLst/>
          </a:prstGeom>
        </p:spPr>
        <p:txBody>
          <a:bodyPr/>
          <a:lstStyle/>
          <a:p>
            <a:endParaRPr/>
          </a:p>
        </p:txBody>
      </p:sp>
      <p:pic>
        <p:nvPicPr>
          <p:cNvPr id="376" name="image39.png"/>
          <p:cNvPicPr>
            <a:picLocks noChangeAspect="1"/>
          </p:cNvPicPr>
          <p:nvPr/>
        </p:nvPicPr>
        <p:blipFill>
          <a:blip r:embed="rId2">
            <a:extLst/>
          </a:blip>
          <a:stretch>
            <a:fillRect/>
          </a:stretch>
        </p:blipFill>
        <p:spPr>
          <a:xfrm>
            <a:off x="0" y="0"/>
            <a:ext cx="9140649" cy="6858000"/>
          </a:xfrm>
          <a:prstGeom prst="rect">
            <a:avLst/>
          </a:prstGeom>
          <a:ln w="12700">
            <a:miter lim="400000"/>
          </a:ln>
        </p:spPr>
      </p:pic>
      <p:sp>
        <p:nvSpPr>
          <p:cNvPr id="377" name="Shape 377"/>
          <p:cNvSpPr/>
          <p:nvPr/>
        </p:nvSpPr>
        <p:spPr>
          <a:xfrm>
            <a:off x="457200" y="6251790"/>
            <a:ext cx="4003052"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latin typeface="+mn-lt"/>
                <a:ea typeface="+mn-ea"/>
                <a:cs typeface="+mn-cs"/>
                <a:sym typeface="Helvetica"/>
              </a:rPr>
              <a:t>イースト菌（パン酵母）</a:t>
            </a:r>
            <a:r>
              <a:t>...</a:t>
            </a:r>
            <a:r>
              <a:rPr>
                <a:latin typeface="+mn-lt"/>
                <a:ea typeface="+mn-ea"/>
                <a:cs typeface="+mn-cs"/>
                <a:sym typeface="Helvetica"/>
              </a:rPr>
              <a:t>性が</a:t>
            </a:r>
            <a:r>
              <a:t>3</a:t>
            </a:r>
            <a:r>
              <a:rPr>
                <a:latin typeface="+mn-lt"/>
                <a:ea typeface="+mn-ea"/>
                <a:cs typeface="+mn-cs"/>
                <a:sym typeface="Helvetica"/>
              </a:rPr>
              <a:t>つある</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prstGeom prst="rect">
            <a:avLst/>
          </a:prstGeom>
        </p:spPr>
        <p:txBody>
          <a:bodyPr/>
          <a:lstStyle/>
          <a:p>
            <a:endParaRPr/>
          </a:p>
        </p:txBody>
      </p:sp>
      <p:pic>
        <p:nvPicPr>
          <p:cNvPr id="380" name="image40.png"/>
          <p:cNvPicPr>
            <a:picLocks noChangeAspect="1"/>
          </p:cNvPicPr>
          <p:nvPr/>
        </p:nvPicPr>
        <p:blipFill>
          <a:blip r:embed="rId2">
            <a:extLst/>
          </a:blip>
          <a:stretch>
            <a:fillRect/>
          </a:stretch>
        </p:blipFill>
        <p:spPr>
          <a:xfrm>
            <a:off x="12700" y="0"/>
            <a:ext cx="9113789" cy="6858000"/>
          </a:xfrm>
          <a:prstGeom prst="rect">
            <a:avLst/>
          </a:prstGeom>
          <a:ln w="12700">
            <a:miter lim="400000"/>
          </a:ln>
        </p:spPr>
      </p:pic>
      <p:sp>
        <p:nvSpPr>
          <p:cNvPr id="381" name="Shape 381"/>
          <p:cNvSpPr/>
          <p:nvPr/>
        </p:nvSpPr>
        <p:spPr>
          <a:xfrm>
            <a:off x="457200" y="5653823"/>
            <a:ext cx="8046209" cy="1678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a:latin typeface="+mn-lt"/>
                <a:ea typeface="+mn-ea"/>
                <a:cs typeface="+mn-cs"/>
                <a:sym typeface="Helvetica"/>
              </a:rPr>
              <a:t>大腸菌</a:t>
            </a:r>
            <a:r>
              <a:t>...</a:t>
            </a:r>
            <a:r>
              <a:rPr>
                <a:latin typeface="+mn-lt"/>
                <a:ea typeface="+mn-ea"/>
                <a:cs typeface="+mn-cs"/>
                <a:sym typeface="Helvetica"/>
              </a:rPr>
              <a:t>性が</a:t>
            </a:r>
            <a:r>
              <a:t>10</a:t>
            </a:r>
            <a:r>
              <a:rPr>
                <a:latin typeface="+mn-lt"/>
                <a:ea typeface="+mn-ea"/>
                <a:cs typeface="+mn-cs"/>
                <a:sym typeface="Helvetica"/>
              </a:rPr>
              <a:t>種類くらいある。</a:t>
            </a:r>
          </a:p>
          <a:p>
            <a:pPr>
              <a:defRPr>
                <a:solidFill>
                  <a:srgbClr val="FFFFFF"/>
                </a:solidFill>
              </a:defRPr>
            </a:pPr>
            <a:r>
              <a:rPr>
                <a:latin typeface="+mn-lt"/>
                <a:ea typeface="+mn-ea"/>
                <a:cs typeface="+mn-cs"/>
                <a:sym typeface="Helvetica"/>
              </a:rPr>
              <a:t>通常は細胞分裂で増える（単性生殖）が、時々他の個体と遺伝子を交換する。</a:t>
            </a:r>
          </a:p>
          <a:p>
            <a:pPr>
              <a:defRPr>
                <a:solidFill>
                  <a:srgbClr val="FFFFFF"/>
                </a:solidFill>
              </a:defRPr>
            </a:pPr>
            <a:r>
              <a:rPr>
                <a:latin typeface="+mn-lt"/>
                <a:ea typeface="+mn-ea"/>
                <a:cs typeface="+mn-cs"/>
                <a:sym typeface="Helvetica"/>
              </a:rPr>
              <a:t>セックス（遺伝子交換）する前は、フェロモンを出しているらしい。つまり、大腸菌も時々ムラムラしている。</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41.png"/>
          <p:cNvPicPr>
            <a:picLocks noChangeAspect="1"/>
          </p:cNvPicPr>
          <p:nvPr/>
        </p:nvPicPr>
        <p:blipFill>
          <a:blip r:embed="rId2">
            <a:extLst/>
          </a:blip>
          <a:stretch>
            <a:fillRect/>
          </a:stretch>
        </p:blipFill>
        <p:spPr>
          <a:xfrm>
            <a:off x="0" y="114300"/>
            <a:ext cx="9144000" cy="6606541"/>
          </a:xfrm>
          <a:prstGeom prst="rect">
            <a:avLst/>
          </a:prstGeom>
          <a:ln w="12700">
            <a:miter lim="400000"/>
          </a:ln>
        </p:spPr>
      </p:pic>
      <p:sp>
        <p:nvSpPr>
          <p:cNvPr id="384" name="Shape 384"/>
          <p:cNvSpPr>
            <a:spLocks noGrp="1"/>
          </p:cNvSpPr>
          <p:nvPr>
            <p:ph type="title"/>
          </p:nvPr>
        </p:nvSpPr>
        <p:spPr>
          <a:prstGeom prst="rect">
            <a:avLst/>
          </a:prstGeom>
        </p:spPr>
        <p:txBody>
          <a:bodyPr/>
          <a:lstStyle/>
          <a:p>
            <a:endParaRPr/>
          </a:p>
        </p:txBody>
      </p:sp>
      <p:sp>
        <p:nvSpPr>
          <p:cNvPr id="385" name="Shape 385"/>
          <p:cNvSpPr/>
          <p:nvPr/>
        </p:nvSpPr>
        <p:spPr>
          <a:xfrm>
            <a:off x="4948275" y="5807971"/>
            <a:ext cx="3990341" cy="71374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a:latin typeface="+mn-lt"/>
                <a:ea typeface="+mn-ea"/>
                <a:cs typeface="+mn-cs"/>
                <a:sym typeface="Helvetica"/>
              </a:rPr>
              <a:t>スエヒロタケ</a:t>
            </a:r>
            <a:r>
              <a:t>...</a:t>
            </a:r>
            <a:r>
              <a:rPr>
                <a:latin typeface="+mn-lt"/>
                <a:ea typeface="+mn-ea"/>
                <a:cs typeface="+mn-cs"/>
                <a:sym typeface="Helvetica"/>
              </a:rPr>
              <a:t>性が</a:t>
            </a:r>
            <a:r>
              <a:t>28000</a:t>
            </a:r>
            <a:r>
              <a:rPr>
                <a:latin typeface="+mn-lt"/>
                <a:ea typeface="+mn-ea"/>
                <a:cs typeface="+mn-cs"/>
                <a:sym typeface="Helvetica"/>
              </a:rPr>
              <a:t>以上ある。</a:t>
            </a:r>
          </a:p>
          <a:p>
            <a:r>
              <a:rPr>
                <a:latin typeface="+mn-lt"/>
                <a:ea typeface="+mn-ea"/>
                <a:cs typeface="+mn-cs"/>
                <a:sym typeface="Helvetica"/>
              </a:rPr>
              <a:t>つまり、事実上だれとでも結</a:t>
            </a:r>
            <a:r>
              <a:rPr>
                <a:solidFill>
                  <a:srgbClr val="FFFFFF"/>
                </a:solidFill>
                <a:latin typeface="+mn-lt"/>
                <a:ea typeface="+mn-ea"/>
                <a:cs typeface="+mn-cs"/>
                <a:sym typeface="Helvetica"/>
              </a:rPr>
              <a:t>ばれる。</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植物は雄雌同体が多い</a:t>
            </a:r>
          </a:p>
        </p:txBody>
      </p:sp>
      <p:pic>
        <p:nvPicPr>
          <p:cNvPr id="388" name="image42.png"/>
          <p:cNvPicPr>
            <a:picLocks noChangeAspect="1"/>
          </p:cNvPicPr>
          <p:nvPr/>
        </p:nvPicPr>
        <p:blipFill>
          <a:blip r:embed="rId2">
            <a:extLst/>
          </a:blip>
          <a:stretch>
            <a:fillRect/>
          </a:stretch>
        </p:blipFill>
        <p:spPr>
          <a:xfrm>
            <a:off x="602111" y="1417637"/>
            <a:ext cx="3932839" cy="3452492"/>
          </a:xfrm>
          <a:prstGeom prst="rect">
            <a:avLst/>
          </a:prstGeom>
          <a:ln w="12700">
            <a:miter lim="400000"/>
          </a:ln>
        </p:spPr>
      </p:pic>
      <p:sp>
        <p:nvSpPr>
          <p:cNvPr id="389" name="Shape 389"/>
          <p:cNvSpPr/>
          <p:nvPr/>
        </p:nvSpPr>
        <p:spPr>
          <a:xfrm>
            <a:off x="1735509" y="3431061"/>
            <a:ext cx="90024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solidFill>
                <a:latin typeface="+mn-lt"/>
                <a:ea typeface="+mn-ea"/>
                <a:cs typeface="+mn-cs"/>
                <a:sym typeface="Helvetica"/>
              </a:rPr>
              <a:t>おしべ</a:t>
            </a:r>
            <a:r>
              <a:rPr>
                <a:solidFill>
                  <a:schemeClr val="tx1"/>
                </a:solidFill>
              </a:rPr>
              <a:t>↑</a:t>
            </a:r>
          </a:p>
        </p:txBody>
      </p:sp>
      <p:sp>
        <p:nvSpPr>
          <p:cNvPr id="390" name="Shape 390"/>
          <p:cNvSpPr/>
          <p:nvPr/>
        </p:nvSpPr>
        <p:spPr>
          <a:xfrm>
            <a:off x="2754914" y="2808173"/>
            <a:ext cx="101566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a:solidFill>
                  <a:schemeClr val="tx1"/>
                </a:solidFill>
              </a:rPr>
              <a:t>←</a:t>
            </a:r>
            <a:r>
              <a:rPr>
                <a:solidFill>
                  <a:schemeClr val="tx1"/>
                </a:solidFill>
                <a:latin typeface="+mn-lt"/>
                <a:ea typeface="+mn-ea"/>
                <a:cs typeface="+mn-cs"/>
                <a:sym typeface="Helvetica"/>
              </a:rPr>
              <a:t>めしべ</a:t>
            </a:r>
          </a:p>
        </p:txBody>
      </p:sp>
      <p:sp>
        <p:nvSpPr>
          <p:cNvPr id="391" name="Shape 391"/>
          <p:cNvSpPr/>
          <p:nvPr/>
        </p:nvSpPr>
        <p:spPr>
          <a:xfrm>
            <a:off x="4865804" y="1692124"/>
            <a:ext cx="3991609" cy="378565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solidFill>
                  <a:srgbClr val="FFFFFF"/>
                </a:solidFill>
              </a:defRPr>
            </a:pPr>
            <a:r>
              <a:rPr>
                <a:solidFill>
                  <a:schemeClr val="tx1"/>
                </a:solidFill>
                <a:latin typeface="+mn-lt"/>
                <a:ea typeface="+mn-ea"/>
                <a:cs typeface="+mn-cs"/>
                <a:sym typeface="Helvetica"/>
              </a:rPr>
              <a:t>植物は自分で移動できない。</a:t>
            </a:r>
          </a:p>
          <a:p>
            <a:pPr>
              <a:defRPr sz="2000">
                <a:solidFill>
                  <a:srgbClr val="FFFFFF"/>
                </a:solidFill>
              </a:defRPr>
            </a:pPr>
            <a:r>
              <a:rPr>
                <a:solidFill>
                  <a:schemeClr val="tx1"/>
                </a:solidFill>
                <a:latin typeface="+mn-lt"/>
                <a:ea typeface="+mn-ea"/>
                <a:cs typeface="+mn-cs"/>
                <a:sym typeface="Helvetica"/>
              </a:rPr>
              <a:t>＝相手を探しに行けない</a:t>
            </a:r>
          </a:p>
          <a:p>
            <a:pPr>
              <a:defRPr sz="2000">
                <a:solidFill>
                  <a:srgbClr val="FFFFFF"/>
                </a:solidFill>
              </a:defRPr>
            </a:pPr>
            <a:endParaRPr>
              <a:solidFill>
                <a:schemeClr val="tx1"/>
              </a:solidFill>
              <a:latin typeface="+mn-lt"/>
              <a:ea typeface="+mn-ea"/>
              <a:cs typeface="+mn-cs"/>
              <a:sym typeface="Helvetica"/>
            </a:endParaRPr>
          </a:p>
          <a:p>
            <a:pPr>
              <a:defRPr sz="2000">
                <a:solidFill>
                  <a:srgbClr val="FFFFFF"/>
                </a:solidFill>
              </a:defRPr>
            </a:pPr>
            <a:r>
              <a:rPr>
                <a:solidFill>
                  <a:schemeClr val="tx1"/>
                </a:solidFill>
                <a:latin typeface="+mn-lt"/>
                <a:ea typeface="+mn-ea"/>
                <a:cs typeface="+mn-cs"/>
                <a:sym typeface="Helvetica"/>
              </a:rPr>
              <a:t>男でもあり女でもあれば、出会いの確率が倍になる。</a:t>
            </a:r>
          </a:p>
          <a:p>
            <a:pPr>
              <a:defRPr sz="2000">
                <a:solidFill>
                  <a:srgbClr val="FFFFFF"/>
                </a:solidFill>
              </a:defRPr>
            </a:pPr>
            <a:endParaRPr>
              <a:solidFill>
                <a:schemeClr val="tx1"/>
              </a:solidFill>
              <a:latin typeface="+mn-lt"/>
              <a:ea typeface="+mn-ea"/>
              <a:cs typeface="+mn-cs"/>
              <a:sym typeface="Helvetica"/>
            </a:endParaRPr>
          </a:p>
          <a:p>
            <a:pPr>
              <a:defRPr sz="2000">
                <a:solidFill>
                  <a:srgbClr val="FFFFFF"/>
                </a:solidFill>
              </a:defRPr>
            </a:pPr>
            <a:r>
              <a:rPr>
                <a:solidFill>
                  <a:schemeClr val="tx1"/>
                </a:solidFill>
                <a:latin typeface="+mn-lt"/>
                <a:ea typeface="+mn-ea"/>
                <a:cs typeface="+mn-cs"/>
                <a:sym typeface="Helvetica"/>
              </a:rPr>
              <a:t>花を咲かせるというのは、ある意味で「今が発情期です」というアピール（ただしカップルする相手へ、というよりは受粉する昆虫等へのアピール）</a:t>
            </a:r>
          </a:p>
          <a:p>
            <a:pPr>
              <a:defRPr sz="2000">
                <a:solidFill>
                  <a:srgbClr val="FFFFFF"/>
                </a:solidFill>
              </a:defRPr>
            </a:pPr>
            <a:endParaRPr>
              <a:solidFill>
                <a:schemeClr val="tx1"/>
              </a:solidFill>
              <a:latin typeface="+mn-lt"/>
              <a:ea typeface="+mn-ea"/>
              <a:cs typeface="+mn-cs"/>
              <a:sym typeface="Helvetica"/>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title"/>
          </p:nvPr>
        </p:nvSpPr>
        <p:spPr>
          <a:xfrm>
            <a:off x="457200" y="274637"/>
            <a:ext cx="8229600" cy="723304"/>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実らない恋</a:t>
            </a:r>
          </a:p>
        </p:txBody>
      </p:sp>
      <p:pic>
        <p:nvPicPr>
          <p:cNvPr id="394" name="image43.png"/>
          <p:cNvPicPr>
            <a:picLocks noChangeAspect="1"/>
          </p:cNvPicPr>
          <p:nvPr/>
        </p:nvPicPr>
        <p:blipFill>
          <a:blip r:embed="rId2">
            <a:extLst/>
          </a:blip>
          <a:stretch>
            <a:fillRect/>
          </a:stretch>
        </p:blipFill>
        <p:spPr>
          <a:xfrm>
            <a:off x="937386" y="1156703"/>
            <a:ext cx="6928861" cy="5210503"/>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559624" y="2751735"/>
            <a:ext cx="8229601" cy="1143001"/>
          </a:xfrm>
          <a:prstGeom prst="rect">
            <a:avLst/>
          </a:prstGeom>
        </p:spPr>
        <p:txBody>
          <a:bodyPr/>
          <a:lstStyle/>
          <a:p>
            <a:pPr>
              <a:defRPr sz="3200"/>
            </a:pPr>
            <a:r>
              <a:rPr>
                <a:latin typeface="+mn-lt"/>
                <a:ea typeface="+mn-ea"/>
                <a:cs typeface="+mn-cs"/>
                <a:sym typeface="Helvetica"/>
              </a:rPr>
              <a:t>なぜ、多くの生物で性が</a:t>
            </a:r>
            <a:r>
              <a:t>2</a:t>
            </a:r>
            <a:r>
              <a:rPr>
                <a:latin typeface="+mn-lt"/>
                <a:ea typeface="+mn-ea"/>
                <a:cs typeface="+mn-cs"/>
                <a:sym typeface="Helvetica"/>
              </a:rPr>
              <a:t>種類なのか？</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xfrm>
            <a:off x="457200" y="104907"/>
            <a:ext cx="8229600" cy="1143001"/>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（恐らく）我々が合成生物だから。</a:t>
            </a:r>
          </a:p>
        </p:txBody>
      </p:sp>
      <p:pic>
        <p:nvPicPr>
          <p:cNvPr id="399" name="image44.png"/>
          <p:cNvPicPr>
            <a:picLocks noChangeAspect="1"/>
          </p:cNvPicPr>
          <p:nvPr/>
        </p:nvPicPr>
        <p:blipFill>
          <a:blip r:embed="rId2">
            <a:extLst/>
          </a:blip>
          <a:stretch>
            <a:fillRect/>
          </a:stretch>
        </p:blipFill>
        <p:spPr>
          <a:xfrm>
            <a:off x="1179138" y="900100"/>
            <a:ext cx="7123875" cy="3995939"/>
          </a:xfrm>
          <a:prstGeom prst="rect">
            <a:avLst/>
          </a:prstGeom>
          <a:ln w="12700">
            <a:miter lim="400000"/>
          </a:ln>
        </p:spPr>
      </p:pic>
      <p:sp>
        <p:nvSpPr>
          <p:cNvPr id="400" name="Shape 400"/>
          <p:cNvSpPr/>
          <p:nvPr/>
        </p:nvSpPr>
        <p:spPr>
          <a:xfrm>
            <a:off x="457201" y="5239182"/>
            <a:ext cx="8229601"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a:solidFill>
                  <a:schemeClr val="tx1"/>
                </a:solidFill>
                <a:latin typeface="+mn-lt"/>
                <a:ea typeface="+mn-ea"/>
                <a:cs typeface="+mn-cs"/>
                <a:sym typeface="Helvetica"/>
              </a:rPr>
              <a:t>我々の直接の祖先である真確生物は、酸素を使った呼吸でエネルギーを取り出すのが得意なバクテリア細胞内に「共生」させてエネルギーを得ることにした。もともと別の生物だったミトコンドリアは、やがて細胞内の一つの器官になった。それがなぜ性を二つに分けたかというと</a:t>
            </a:r>
            <a:r>
              <a:rPr>
                <a:solidFill>
                  <a:schemeClr val="tx1"/>
                </a:solidFill>
              </a:rPr>
              <a:t>....</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title"/>
          </p:nvPr>
        </p:nvSpPr>
        <p:spPr>
          <a:xfrm>
            <a:off x="989810" y="457200"/>
            <a:ext cx="7307459" cy="1143000"/>
          </a:xfrm>
          <a:prstGeom prst="rect">
            <a:avLst/>
          </a:prstGeom>
        </p:spPr>
        <p:txBody>
          <a:bodyPr/>
          <a:lstStyle>
            <a:lvl1pPr>
              <a:defRPr sz="3600">
                <a:latin typeface="ヒラギノ丸ゴ Pro"/>
                <a:ea typeface="ヒラギノ丸ゴ Pro"/>
                <a:cs typeface="ヒラギノ丸ゴ Pro"/>
                <a:sym typeface="ヒラギノ丸ゴ Pro"/>
              </a:defRPr>
            </a:lvl1pPr>
          </a:lstStyle>
          <a:p>
            <a:r>
              <a:t>男女の非対称性の起源？</a:t>
            </a:r>
          </a:p>
        </p:txBody>
      </p:sp>
      <p:pic>
        <p:nvPicPr>
          <p:cNvPr id="403" name="image45.png"/>
          <p:cNvPicPr>
            <a:picLocks noChangeAspect="1"/>
          </p:cNvPicPr>
          <p:nvPr/>
        </p:nvPicPr>
        <p:blipFill>
          <a:blip r:embed="rId2">
            <a:extLst/>
          </a:blip>
          <a:stretch>
            <a:fillRect/>
          </a:stretch>
        </p:blipFill>
        <p:spPr>
          <a:xfrm>
            <a:off x="0" y="2881482"/>
            <a:ext cx="9144000" cy="2774732"/>
          </a:xfrm>
          <a:prstGeom prst="rect">
            <a:avLst/>
          </a:prstGeom>
          <a:ln w="12700">
            <a:miter lim="400000"/>
          </a:ln>
        </p:spPr>
      </p:pic>
      <p:sp>
        <p:nvSpPr>
          <p:cNvPr id="404" name="Shape 404"/>
          <p:cNvSpPr/>
          <p:nvPr/>
        </p:nvSpPr>
        <p:spPr>
          <a:xfrm>
            <a:off x="169131" y="1417638"/>
            <a:ext cx="8741852"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latin typeface="ヒラギノ丸ゴ Pro"/>
                <a:ea typeface="ヒラギノ丸ゴ Pro"/>
                <a:cs typeface="ヒラギノ丸ゴ Pro"/>
                <a:sym typeface="ヒラギノ丸ゴ Pro"/>
              </a:defRPr>
            </a:pPr>
            <a:r>
              <a:rPr>
                <a:solidFill>
                  <a:schemeClr val="tx1"/>
                </a:solidFill>
              </a:rPr>
              <a:t>ミトコンドリアを伝える性（♀）と伝えない性（♂）に分かれた。</a:t>
            </a:r>
          </a:p>
          <a:p>
            <a:pPr>
              <a:defRPr>
                <a:solidFill>
                  <a:srgbClr val="FFFFFF"/>
                </a:solidFill>
                <a:latin typeface="ヒラギノ丸ゴ Pro"/>
                <a:ea typeface="ヒラギノ丸ゴ Pro"/>
                <a:cs typeface="ヒラギノ丸ゴ Pro"/>
                <a:sym typeface="ヒラギノ丸ゴ Pro"/>
              </a:defRPr>
            </a:pPr>
            <a:r>
              <a:rPr>
                <a:solidFill>
                  <a:schemeClr val="tx1"/>
                </a:solidFill>
              </a:rPr>
              <a:t>♀が卵子の中にミトコンドリアをそのまま持って来て、♂は自分のDNAだけを渡す。</a:t>
            </a:r>
          </a:p>
          <a:p>
            <a:pPr>
              <a:defRPr>
                <a:solidFill>
                  <a:srgbClr val="FFFFFF"/>
                </a:solidFill>
                <a:latin typeface="ヒラギノ丸ゴ Pro"/>
                <a:ea typeface="ヒラギノ丸ゴ Pro"/>
                <a:cs typeface="ヒラギノ丸ゴ Pro"/>
                <a:sym typeface="ヒラギノ丸ゴ Pro"/>
              </a:defRPr>
            </a:pPr>
            <a:r>
              <a:rPr>
                <a:solidFill>
                  <a:schemeClr val="tx1"/>
                </a:solidFill>
              </a:rPr>
              <a:t>自分自身は遺伝子交換して多様性を確保、進化しつつ、ミトコンドリアは進化させないため。</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1.png"/>
          <p:cNvPicPr>
            <a:picLocks noChangeAspect="1"/>
          </p:cNvPicPr>
          <p:nvPr/>
        </p:nvPicPr>
        <p:blipFill>
          <a:blip r:embed="rId2">
            <a:extLst/>
          </a:blip>
          <a:stretch>
            <a:fillRect/>
          </a:stretch>
        </p:blipFill>
        <p:spPr>
          <a:xfrm>
            <a:off x="0" y="0"/>
            <a:ext cx="10328723" cy="6705600"/>
          </a:xfrm>
          <a:prstGeom prst="rect">
            <a:avLst/>
          </a:prstGeom>
          <a:ln w="12700">
            <a:miter lim="400000"/>
          </a:ln>
        </p:spPr>
      </p:pic>
      <p:sp>
        <p:nvSpPr>
          <p:cNvPr id="128" name="Shape 128"/>
          <p:cNvSpPr/>
          <p:nvPr/>
        </p:nvSpPr>
        <p:spPr>
          <a:xfrm>
            <a:off x="716788" y="335280"/>
            <a:ext cx="8868772"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sz="2400" dirty="0"/>
              <a:t>2016年8月、太陽系に一番近い恒星系、プロキシマケンタウリに</a:t>
            </a:r>
          </a:p>
          <a:p>
            <a:pPr>
              <a:defRPr>
                <a:solidFill>
                  <a:srgbClr val="FFFFFF"/>
                </a:solidFill>
              </a:defRPr>
            </a:pPr>
            <a:r>
              <a:rPr sz="2400" dirty="0" err="1"/>
              <a:t>居住可能な惑星発見</a:t>
            </a:r>
            <a:r>
              <a:rPr sz="2400" dirty="0"/>
              <a:t>！</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p:nvPr>
        </p:nvSpPr>
        <p:spPr>
          <a:prstGeom prst="rect">
            <a:avLst/>
          </a:prstGeom>
        </p:spPr>
        <p:txBody>
          <a:bodyPr/>
          <a:lstStyle/>
          <a:p>
            <a:endParaRPr/>
          </a:p>
        </p:txBody>
      </p:sp>
      <p:pic>
        <p:nvPicPr>
          <p:cNvPr id="411" name="image47.png"/>
          <p:cNvPicPr>
            <a:picLocks noChangeAspect="1"/>
          </p:cNvPicPr>
          <p:nvPr/>
        </p:nvPicPr>
        <p:blipFill>
          <a:blip r:embed="rId2">
            <a:extLst/>
          </a:blip>
          <a:stretch>
            <a:fillRect/>
          </a:stretch>
        </p:blipFill>
        <p:spPr>
          <a:xfrm>
            <a:off x="0" y="3711187"/>
            <a:ext cx="9144000" cy="3146813"/>
          </a:xfrm>
          <a:prstGeom prst="rect">
            <a:avLst/>
          </a:prstGeom>
          <a:ln w="12700">
            <a:miter lim="400000"/>
          </a:ln>
        </p:spPr>
      </p:pic>
      <p:pic>
        <p:nvPicPr>
          <p:cNvPr id="412" name="image48.png"/>
          <p:cNvPicPr>
            <a:picLocks noChangeAspect="1"/>
          </p:cNvPicPr>
          <p:nvPr/>
        </p:nvPicPr>
        <p:blipFill>
          <a:blip r:embed="rId3">
            <a:extLst/>
          </a:blip>
          <a:stretch>
            <a:fillRect/>
          </a:stretch>
        </p:blipFill>
        <p:spPr>
          <a:xfrm>
            <a:off x="0" y="0"/>
            <a:ext cx="9144000" cy="3465330"/>
          </a:xfrm>
          <a:prstGeom prst="rect">
            <a:avLst/>
          </a:prstGeom>
          <a:ln w="12700">
            <a:miter lim="400000"/>
          </a:ln>
        </p:spPr>
      </p:pic>
      <p:sp>
        <p:nvSpPr>
          <p:cNvPr id="413" name="Shape 413"/>
          <p:cNvSpPr/>
          <p:nvPr/>
        </p:nvSpPr>
        <p:spPr>
          <a:xfrm>
            <a:off x="236307" y="2855808"/>
            <a:ext cx="4893311" cy="662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latin typeface="ヒラギノ角ゴ Pro W3"/>
                <a:ea typeface="ヒラギノ角ゴ Pro W3"/>
                <a:cs typeface="ヒラギノ角ゴ Pro W3"/>
                <a:sym typeface="ヒラギノ角ゴ Pro W3"/>
              </a:defRPr>
            </a:pPr>
            <a:r>
              <a:t>同性愛はゴリラにもある(Yamagiwa 1987)</a:t>
            </a:r>
          </a:p>
          <a:p>
            <a:pPr>
              <a:defRPr>
                <a:solidFill>
                  <a:srgbClr val="FFFFFF"/>
                </a:solidFill>
                <a:latin typeface="ヒラギノ角ゴ Pro W3"/>
                <a:ea typeface="ヒラギノ角ゴ Pro W3"/>
                <a:cs typeface="ヒラギノ角ゴ Pro W3"/>
                <a:sym typeface="ヒラギノ角ゴ Pro W3"/>
              </a:defRPr>
            </a:pPr>
            <a:r>
              <a:t>他の動物でもかなり普遍的に観察されている。</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title"/>
          </p:nvPr>
        </p:nvSpPr>
        <p:spPr>
          <a:xfrm>
            <a:off x="457200" y="274637"/>
            <a:ext cx="8229600" cy="756019"/>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多様な性：何が「自然」か？</a:t>
            </a:r>
          </a:p>
        </p:txBody>
      </p:sp>
      <p:pic>
        <p:nvPicPr>
          <p:cNvPr id="416" name="image37.png"/>
          <p:cNvPicPr>
            <a:picLocks noChangeAspect="1"/>
          </p:cNvPicPr>
          <p:nvPr/>
        </p:nvPicPr>
        <p:blipFill>
          <a:blip r:embed="rId2">
            <a:extLst/>
          </a:blip>
          <a:stretch>
            <a:fillRect/>
          </a:stretch>
        </p:blipFill>
        <p:spPr>
          <a:xfrm>
            <a:off x="612714" y="1485453"/>
            <a:ext cx="3175001" cy="2387601"/>
          </a:xfrm>
          <a:prstGeom prst="rect">
            <a:avLst/>
          </a:prstGeom>
          <a:ln w="12700">
            <a:miter lim="400000"/>
          </a:ln>
        </p:spPr>
      </p:pic>
      <p:sp>
        <p:nvSpPr>
          <p:cNvPr id="417" name="Shape 417"/>
          <p:cNvSpPr/>
          <p:nvPr/>
        </p:nvSpPr>
        <p:spPr>
          <a:xfrm>
            <a:off x="890346" y="1097373"/>
            <a:ext cx="2374139" cy="3200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ヒラギノ角ゴ Pro W3"/>
                <a:ea typeface="ヒラギノ角ゴ Pro W3"/>
                <a:cs typeface="ヒラギノ角ゴ Pro W3"/>
                <a:sym typeface="ヒラギノ角ゴ Pro W3"/>
              </a:defRPr>
            </a:lvl1pPr>
          </a:lstStyle>
          <a:p>
            <a:r>
              <a:t>クマノミ：性転換する</a:t>
            </a:r>
          </a:p>
        </p:txBody>
      </p:sp>
      <p:pic>
        <p:nvPicPr>
          <p:cNvPr id="418" name="image39.png"/>
          <p:cNvPicPr>
            <a:picLocks noChangeAspect="1"/>
          </p:cNvPicPr>
          <p:nvPr/>
        </p:nvPicPr>
        <p:blipFill>
          <a:blip r:embed="rId3">
            <a:extLst/>
          </a:blip>
          <a:stretch>
            <a:fillRect/>
          </a:stretch>
        </p:blipFill>
        <p:spPr>
          <a:xfrm>
            <a:off x="833059" y="4507691"/>
            <a:ext cx="2921628" cy="2192025"/>
          </a:xfrm>
          <a:prstGeom prst="rect">
            <a:avLst/>
          </a:prstGeom>
          <a:ln w="12700">
            <a:miter lim="400000"/>
          </a:ln>
        </p:spPr>
      </p:pic>
      <p:sp>
        <p:nvSpPr>
          <p:cNvPr id="419" name="Shape 419"/>
          <p:cNvSpPr/>
          <p:nvPr/>
        </p:nvSpPr>
        <p:spPr>
          <a:xfrm>
            <a:off x="833058" y="4138359"/>
            <a:ext cx="2803907" cy="3200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ヒラギノ角ゴ Pro W3"/>
                <a:ea typeface="ヒラギノ角ゴ Pro W3"/>
                <a:cs typeface="ヒラギノ角ゴ Pro W3"/>
                <a:sym typeface="ヒラギノ角ゴ Pro W3"/>
              </a:defRPr>
            </a:lvl1pPr>
          </a:lstStyle>
          <a:p>
            <a:r>
              <a:t>イースト菌：性が３種類！</a:t>
            </a:r>
          </a:p>
        </p:txBody>
      </p:sp>
      <p:sp>
        <p:nvSpPr>
          <p:cNvPr id="420" name="Shape 420"/>
          <p:cNvSpPr/>
          <p:nvPr/>
        </p:nvSpPr>
        <p:spPr>
          <a:xfrm>
            <a:off x="4570550" y="1087668"/>
            <a:ext cx="4383931" cy="59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600">
                <a:solidFill>
                  <a:srgbClr val="FFFFFF"/>
                </a:solidFill>
                <a:latin typeface="ヒラギノ角ゴ Pro W3"/>
                <a:ea typeface="ヒラギノ角ゴ Pro W3"/>
                <a:cs typeface="ヒラギノ角ゴ Pro W3"/>
                <a:sym typeface="ヒラギノ角ゴ Pro W3"/>
              </a:defRPr>
            </a:lvl1pPr>
          </a:lstStyle>
          <a:p>
            <a:r>
              <a:t>人間でも、遺伝子的、解剖学的、生理学的性の不一致ないし混在がある。</a:t>
            </a:r>
          </a:p>
        </p:txBody>
      </p:sp>
      <p:pic>
        <p:nvPicPr>
          <p:cNvPr id="421" name="image49.png"/>
          <p:cNvPicPr>
            <a:picLocks noChangeAspect="1"/>
          </p:cNvPicPr>
          <p:nvPr/>
        </p:nvPicPr>
        <p:blipFill>
          <a:blip r:embed="rId4">
            <a:extLst/>
          </a:blip>
          <a:stretch>
            <a:fillRect/>
          </a:stretch>
        </p:blipFill>
        <p:spPr>
          <a:xfrm>
            <a:off x="4791100" y="1645660"/>
            <a:ext cx="3799370" cy="5118395"/>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5.png"/>
          <p:cNvPicPr>
            <a:picLocks noChangeAspect="1"/>
          </p:cNvPicPr>
          <p:nvPr/>
        </p:nvPicPr>
        <p:blipFill>
          <a:blip r:embed="rId2">
            <a:extLst/>
          </a:blip>
          <a:stretch>
            <a:fillRect/>
          </a:stretch>
        </p:blipFill>
        <p:spPr>
          <a:xfrm>
            <a:off x="5555439" y="912041"/>
            <a:ext cx="2192382" cy="4623933"/>
          </a:xfrm>
          <a:prstGeom prst="rect">
            <a:avLst/>
          </a:prstGeom>
          <a:ln w="12700">
            <a:miter lim="400000"/>
          </a:ln>
        </p:spPr>
      </p:pic>
      <p:pic>
        <p:nvPicPr>
          <p:cNvPr id="131" name="image6.png"/>
          <p:cNvPicPr>
            <a:picLocks noChangeAspect="1"/>
          </p:cNvPicPr>
          <p:nvPr/>
        </p:nvPicPr>
        <p:blipFill>
          <a:blip r:embed="rId3">
            <a:extLst/>
          </a:blip>
          <a:stretch>
            <a:fillRect/>
          </a:stretch>
        </p:blipFill>
        <p:spPr>
          <a:xfrm>
            <a:off x="456473" y="1093481"/>
            <a:ext cx="3232949" cy="4643973"/>
          </a:xfrm>
          <a:prstGeom prst="rect">
            <a:avLst/>
          </a:prstGeom>
          <a:ln w="12700">
            <a:miter lim="400000"/>
          </a:ln>
        </p:spPr>
      </p:pic>
      <p:sp>
        <p:nvSpPr>
          <p:cNvPr id="132" name="Shape 132"/>
          <p:cNvSpPr/>
          <p:nvPr/>
        </p:nvSpPr>
        <p:spPr>
          <a:xfrm>
            <a:off x="597507" y="350930"/>
            <a:ext cx="3456941" cy="853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400">
                <a:solidFill>
                  <a:srgbClr val="FFFFFF"/>
                </a:solidFill>
              </a:defRPr>
            </a:pPr>
            <a:r>
              <a:rPr dirty="0" err="1">
                <a:solidFill>
                  <a:schemeClr val="tx1">
                    <a:lumMod val="95000"/>
                    <a:lumOff val="5000"/>
                  </a:schemeClr>
                </a:solidFill>
                <a:latin typeface="+mn-lt"/>
                <a:ea typeface="+mn-ea"/>
                <a:cs typeface="+mn-cs"/>
                <a:sym typeface="Helvetica"/>
              </a:rPr>
              <a:t>ウェルズ「宇宙戦争</a:t>
            </a:r>
            <a:r>
              <a:rPr dirty="0">
                <a:solidFill>
                  <a:schemeClr val="tx1">
                    <a:lumMod val="95000"/>
                    <a:lumOff val="5000"/>
                  </a:schemeClr>
                </a:solidFill>
                <a:latin typeface="+mn-lt"/>
                <a:ea typeface="+mn-ea"/>
                <a:cs typeface="+mn-cs"/>
                <a:sym typeface="Helvetica"/>
              </a:rPr>
              <a:t>」</a:t>
            </a:r>
          </a:p>
          <a:p>
            <a:pPr>
              <a:defRPr sz="2400">
                <a:solidFill>
                  <a:srgbClr val="FFFFFF"/>
                </a:solidFil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タコ型火星人の元祖</a:t>
            </a:r>
            <a:r>
              <a:rPr dirty="0">
                <a:solidFill>
                  <a:schemeClr val="tx1">
                    <a:lumMod val="95000"/>
                    <a:lumOff val="5000"/>
                  </a:schemeClr>
                </a:solidFill>
                <a:latin typeface="+mn-lt"/>
                <a:ea typeface="+mn-ea"/>
                <a:cs typeface="+mn-cs"/>
                <a:sym typeface="Helvetica"/>
              </a:rPr>
              <a:t>）</a:t>
            </a:r>
          </a:p>
        </p:txBody>
      </p:sp>
      <p:sp>
        <p:nvSpPr>
          <p:cNvPr id="133" name="Shape 133"/>
          <p:cNvSpPr/>
          <p:nvPr/>
        </p:nvSpPr>
        <p:spPr>
          <a:xfrm>
            <a:off x="4661682" y="408662"/>
            <a:ext cx="440120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おなじみの」宇宙人・グレイ</a:t>
            </a:r>
            <a:endParaRPr dirty="0">
              <a:solidFill>
                <a:schemeClr val="tx1">
                  <a:lumMod val="95000"/>
                  <a:lumOff val="5000"/>
                </a:schemeClr>
              </a:solidFill>
              <a:latin typeface="+mn-lt"/>
              <a:ea typeface="+mn-ea"/>
              <a:cs typeface="+mn-cs"/>
              <a:sym typeface="Helvetica"/>
            </a:endParaRPr>
          </a:p>
        </p:txBody>
      </p:sp>
      <p:sp>
        <p:nvSpPr>
          <p:cNvPr id="134" name="Shape 134"/>
          <p:cNvSpPr/>
          <p:nvPr/>
        </p:nvSpPr>
        <p:spPr>
          <a:xfrm>
            <a:off x="456473" y="5737454"/>
            <a:ext cx="8000239"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FFFFFF"/>
                </a:solidFill>
                <a:latin typeface="+mn-lt"/>
                <a:ea typeface="+mn-ea"/>
                <a:cs typeface="+mn-cs"/>
                <a:sym typeface="Helvetica"/>
              </a:defRPr>
            </a:lvl1pPr>
          </a:lstStyle>
          <a:p>
            <a:pPr>
              <a:defRPr>
                <a:latin typeface="Corbel"/>
                <a:ea typeface="Corbel"/>
                <a:cs typeface="Corbel"/>
                <a:sym typeface="Corbel"/>
              </a:defRPr>
            </a:pPr>
            <a:r>
              <a:rPr dirty="0" err="1">
                <a:solidFill>
                  <a:schemeClr val="tx1">
                    <a:lumMod val="95000"/>
                    <a:lumOff val="5000"/>
                  </a:schemeClr>
                </a:solidFill>
                <a:latin typeface="+mn-lt"/>
                <a:ea typeface="+mn-ea"/>
                <a:cs typeface="+mn-cs"/>
                <a:sym typeface="Helvetica"/>
              </a:rPr>
              <a:t>今のところ、地球外の知的生命が地球に来た証拠はなく、太陽系の他の天体にも知的生命はいそうにない</a:t>
            </a: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原始的な生命がいる可能性は残されている</a:t>
            </a:r>
            <a:r>
              <a:rPr dirty="0">
                <a:solidFill>
                  <a:schemeClr val="tx1">
                    <a:lumMod val="95000"/>
                    <a:lumOff val="5000"/>
                  </a:schemeClr>
                </a:solidFill>
                <a:latin typeface="+mn-lt"/>
                <a:ea typeface="+mn-ea"/>
                <a:cs typeface="+mn-cs"/>
                <a:sym typeface="Helvetica"/>
              </a:rPr>
              <a:t>）</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生命とは？</a:t>
            </a:r>
          </a:p>
        </p:txBody>
      </p:sp>
      <p:sp>
        <p:nvSpPr>
          <p:cNvPr id="137" name="Shape 137"/>
          <p:cNvSpPr>
            <a:spLocks noGrp="1"/>
          </p:cNvSpPr>
          <p:nvPr>
            <p:ph idx="1"/>
          </p:nvPr>
        </p:nvSpPr>
        <p:spPr>
          <a:prstGeom prst="rect">
            <a:avLst/>
          </a:prstGeom>
        </p:spPr>
        <p:txBody>
          <a:bodyPr/>
          <a:lstStyle/>
          <a:p>
            <a:pPr>
              <a:lnSpc>
                <a:spcPct val="135000"/>
              </a:lnSpc>
              <a:spcBef>
                <a:spcPts val="600"/>
              </a:spcBef>
              <a:defRPr sz="2900"/>
            </a:pPr>
            <a:r>
              <a:rPr>
                <a:latin typeface="+mn-lt"/>
                <a:ea typeface="+mn-ea"/>
                <a:cs typeface="+mn-cs"/>
                <a:sym typeface="Helvetica"/>
              </a:rPr>
              <a:t>外界と自分を区別する境（細胞膜）を持つ</a:t>
            </a:r>
          </a:p>
          <a:p>
            <a:pPr>
              <a:lnSpc>
                <a:spcPct val="135000"/>
              </a:lnSpc>
              <a:spcBef>
                <a:spcPts val="600"/>
              </a:spcBef>
              <a:defRPr sz="2900"/>
            </a:pPr>
            <a:endParaRPr>
              <a:latin typeface="+mn-lt"/>
              <a:ea typeface="+mn-ea"/>
              <a:cs typeface="+mn-cs"/>
              <a:sym typeface="Helvetica"/>
            </a:endParaRPr>
          </a:p>
          <a:p>
            <a:pPr>
              <a:lnSpc>
                <a:spcPct val="135000"/>
              </a:lnSpc>
              <a:spcBef>
                <a:spcPts val="600"/>
              </a:spcBef>
              <a:defRPr sz="2900"/>
            </a:pPr>
            <a:r>
              <a:rPr>
                <a:latin typeface="+mn-lt"/>
                <a:ea typeface="+mn-ea"/>
                <a:cs typeface="+mn-cs"/>
                <a:sym typeface="Helvetica"/>
              </a:rPr>
              <a:t>代謝を行う（外界からエネルギーや物質を取り込み、利用して、排出する）</a:t>
            </a:r>
          </a:p>
          <a:p>
            <a:pPr>
              <a:lnSpc>
                <a:spcPct val="135000"/>
              </a:lnSpc>
              <a:spcBef>
                <a:spcPts val="600"/>
              </a:spcBef>
              <a:defRPr sz="2900"/>
            </a:pPr>
            <a:endParaRPr>
              <a:latin typeface="+mn-lt"/>
              <a:ea typeface="+mn-ea"/>
              <a:cs typeface="+mn-cs"/>
              <a:sym typeface="Helvetica"/>
            </a:endParaRPr>
          </a:p>
          <a:p>
            <a:pPr>
              <a:lnSpc>
                <a:spcPct val="135000"/>
              </a:lnSpc>
              <a:spcBef>
                <a:spcPts val="600"/>
              </a:spcBef>
              <a:defRPr sz="2900"/>
            </a:pPr>
            <a:r>
              <a:rPr>
                <a:latin typeface="+mn-lt"/>
                <a:ea typeface="+mn-ea"/>
                <a:cs typeface="+mn-cs"/>
                <a:sym typeface="Helvetica"/>
              </a:rPr>
              <a:t>自己複製を行う</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生命じゃないもの</a:t>
            </a:r>
          </a:p>
        </p:txBody>
      </p:sp>
      <p:sp>
        <p:nvSpPr>
          <p:cNvPr id="142" name="Shape 142"/>
          <p:cNvSpPr/>
          <p:nvPr/>
        </p:nvSpPr>
        <p:spPr>
          <a:xfrm>
            <a:off x="4438948" y="1474410"/>
            <a:ext cx="4737160" cy="853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建物：外界と内部を区別するが、</a:t>
            </a:r>
            <a:endParaRPr>
              <a:solidFill>
                <a:schemeClr val="tx1">
                  <a:lumMod val="95000"/>
                  <a:lumOff val="5000"/>
                </a:schemeClr>
              </a:solidFill>
            </a:endParaRPr>
          </a:p>
          <a:p>
            <a:pPr>
              <a:defRPr sz="2400">
                <a:solidFill>
                  <a:srgbClr val="FFFFFF"/>
                </a:solidFill>
              </a:defRPr>
            </a:pPr>
            <a:r>
              <a:rPr>
                <a:solidFill>
                  <a:schemeClr val="tx1">
                    <a:lumMod val="95000"/>
                    <a:lumOff val="5000"/>
                  </a:schemeClr>
                </a:solidFill>
                <a:latin typeface="+mn-lt"/>
                <a:ea typeface="+mn-ea"/>
                <a:cs typeface="+mn-cs"/>
                <a:sym typeface="Helvetica"/>
              </a:rPr>
              <a:t>代謝もしないし自己複製もしない</a:t>
            </a:r>
          </a:p>
        </p:txBody>
      </p:sp>
      <p:sp>
        <p:nvSpPr>
          <p:cNvPr id="143" name="Shape 143"/>
          <p:cNvSpPr/>
          <p:nvPr/>
        </p:nvSpPr>
        <p:spPr>
          <a:xfrm>
            <a:off x="1535047" y="3316421"/>
            <a:ext cx="4072271"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地球：外界と内部を区別はややあいまい。代謝みたいなこと（太陽エネルギーを取り入れて海洋や大気が循環）もするが、自己複製はしない</a:t>
            </a:r>
          </a:p>
        </p:txBody>
      </p:sp>
      <p:pic>
        <p:nvPicPr>
          <p:cNvPr id="144" name="image7.jpeg" descr="Earth_GPN-2000-001138.jpg"/>
          <p:cNvPicPr>
            <a:picLocks noChangeAspect="1"/>
          </p:cNvPicPr>
          <p:nvPr/>
        </p:nvPicPr>
        <p:blipFill>
          <a:blip r:embed="rId3">
            <a:extLst/>
          </a:blip>
          <a:stretch>
            <a:fillRect/>
          </a:stretch>
        </p:blipFill>
        <p:spPr>
          <a:xfrm>
            <a:off x="5852493" y="3141583"/>
            <a:ext cx="2266229" cy="2266228"/>
          </a:xfrm>
          <a:prstGeom prst="rect">
            <a:avLst/>
          </a:prstGeom>
          <a:ln w="12700">
            <a:miter lim="400000"/>
          </a:ln>
        </p:spPr>
      </p:pic>
      <p:sp>
        <p:nvSpPr>
          <p:cNvPr id="145" name="Shape 145"/>
          <p:cNvSpPr/>
          <p:nvPr/>
        </p:nvSpPr>
        <p:spPr>
          <a:xfrm>
            <a:off x="0" y="5624745"/>
            <a:ext cx="9144000"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コンピュータウイルス：</a:t>
            </a:r>
            <a:endParaRPr>
              <a:solidFill>
                <a:schemeClr val="tx1">
                  <a:lumMod val="95000"/>
                  <a:lumOff val="5000"/>
                </a:schemeClr>
              </a:solidFill>
            </a:endParaRPr>
          </a:p>
          <a:p>
            <a:pPr>
              <a:defRPr sz="2400">
                <a:solidFill>
                  <a:srgbClr val="FFFFFF"/>
                </a:solidFill>
              </a:defRPr>
            </a:pPr>
            <a:r>
              <a:rPr>
                <a:solidFill>
                  <a:schemeClr val="tx1">
                    <a:lumMod val="95000"/>
                    <a:lumOff val="5000"/>
                  </a:schemeClr>
                </a:solidFill>
                <a:latin typeface="+mn-lt"/>
                <a:ea typeface="+mn-ea"/>
                <a:cs typeface="+mn-cs"/>
                <a:sym typeface="Helvetica"/>
              </a:rPr>
              <a:t>自己複製はするが、「外界と内部」という概念はない。代謝もしない。</a:t>
            </a:r>
          </a:p>
        </p:txBody>
      </p:sp>
      <p:pic>
        <p:nvPicPr>
          <p:cNvPr id="146" name="image8.png"/>
          <p:cNvPicPr>
            <a:picLocks noChangeAspect="1"/>
          </p:cNvPicPr>
          <p:nvPr/>
        </p:nvPicPr>
        <p:blipFill>
          <a:blip r:embed="rId4">
            <a:extLst/>
          </a:blip>
          <a:stretch>
            <a:fillRect/>
          </a:stretch>
        </p:blipFill>
        <p:spPr>
          <a:xfrm>
            <a:off x="1181091" y="1270315"/>
            <a:ext cx="2713568" cy="1809046"/>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ウイルス</a:t>
            </a:r>
          </a:p>
        </p:txBody>
      </p:sp>
      <p:pic>
        <p:nvPicPr>
          <p:cNvPr id="151" name="image9.png"/>
          <p:cNvPicPr>
            <a:picLocks noChangeAspect="1"/>
          </p:cNvPicPr>
          <p:nvPr/>
        </p:nvPicPr>
        <p:blipFill>
          <a:blip r:embed="rId3">
            <a:extLst/>
          </a:blip>
          <a:stretch>
            <a:fillRect/>
          </a:stretch>
        </p:blipFill>
        <p:spPr>
          <a:xfrm>
            <a:off x="237233" y="1730637"/>
            <a:ext cx="4352015" cy="2888651"/>
          </a:xfrm>
          <a:prstGeom prst="rect">
            <a:avLst/>
          </a:prstGeom>
          <a:ln w="12700">
            <a:miter lim="400000"/>
          </a:ln>
        </p:spPr>
      </p:pic>
      <p:sp>
        <p:nvSpPr>
          <p:cNvPr id="152" name="Shape 152"/>
          <p:cNvSpPr/>
          <p:nvPr/>
        </p:nvSpPr>
        <p:spPr>
          <a:xfrm>
            <a:off x="457199" y="4713063"/>
            <a:ext cx="3586877"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ヒト免疫不全ウイルス</a:t>
            </a:r>
          </a:p>
          <a:p>
            <a:pPr>
              <a:defRPr>
                <a:solidFill>
                  <a:srgbClr val="FFFFFF"/>
                </a:solidFill>
              </a:defRPr>
            </a:pPr>
            <a:r>
              <a:rPr>
                <a:solidFill>
                  <a:schemeClr val="tx1">
                    <a:lumMod val="95000"/>
                    <a:lumOff val="5000"/>
                  </a:schemeClr>
                </a:solidFill>
              </a:rPr>
              <a:t>Human Immunodeficiency Virus, </a:t>
            </a:r>
            <a:r>
              <a:rPr i="1">
                <a:solidFill>
                  <a:schemeClr val="tx1">
                    <a:lumMod val="95000"/>
                    <a:lumOff val="5000"/>
                  </a:schemeClr>
                </a:solidFill>
              </a:rPr>
              <a:t>HIV</a:t>
            </a:r>
          </a:p>
        </p:txBody>
      </p:sp>
      <p:pic>
        <p:nvPicPr>
          <p:cNvPr id="153" name="image10.png"/>
          <p:cNvPicPr>
            <a:picLocks noChangeAspect="1"/>
          </p:cNvPicPr>
          <p:nvPr/>
        </p:nvPicPr>
        <p:blipFill>
          <a:blip r:embed="rId4">
            <a:extLst/>
          </a:blip>
          <a:stretch>
            <a:fillRect/>
          </a:stretch>
        </p:blipFill>
        <p:spPr>
          <a:xfrm>
            <a:off x="4957043" y="1730637"/>
            <a:ext cx="3120617" cy="2358296"/>
          </a:xfrm>
          <a:prstGeom prst="rect">
            <a:avLst/>
          </a:prstGeom>
          <a:ln w="12700">
            <a:miter lim="400000"/>
          </a:ln>
        </p:spPr>
      </p:pic>
      <p:pic>
        <p:nvPicPr>
          <p:cNvPr id="154" name="image11.png"/>
          <p:cNvPicPr>
            <a:picLocks noChangeAspect="1"/>
          </p:cNvPicPr>
          <p:nvPr/>
        </p:nvPicPr>
        <p:blipFill>
          <a:blip r:embed="rId5">
            <a:extLst/>
          </a:blip>
          <a:stretch>
            <a:fillRect/>
          </a:stretch>
        </p:blipFill>
        <p:spPr>
          <a:xfrm>
            <a:off x="5681264" y="4362594"/>
            <a:ext cx="2203300" cy="2203300"/>
          </a:xfrm>
          <a:prstGeom prst="rect">
            <a:avLst/>
          </a:prstGeom>
          <a:ln w="12700">
            <a:miter lim="400000"/>
          </a:ln>
        </p:spPr>
      </p:pic>
      <p:sp>
        <p:nvSpPr>
          <p:cNvPr id="155" name="Shape 155"/>
          <p:cNvSpPr/>
          <p:nvPr/>
        </p:nvSpPr>
        <p:spPr>
          <a:xfrm>
            <a:off x="3207210" y="6207526"/>
            <a:ext cx="2631488"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インフルエンザウイルス</a:t>
            </a:r>
          </a:p>
        </p:txBody>
      </p:sp>
      <p:sp>
        <p:nvSpPr>
          <p:cNvPr id="156" name="Shape 156"/>
          <p:cNvSpPr/>
          <p:nvPr/>
        </p:nvSpPr>
        <p:spPr>
          <a:xfrm>
            <a:off x="6212744" y="1271618"/>
            <a:ext cx="2474056"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天然痘ウイルス</a:t>
            </a:r>
          </a:p>
        </p:txBody>
      </p:sp>
    </p:spTree>
  </p:cSld>
  <p:clrMapOvr>
    <a:masterClrMapping/>
  </p:clrMapOvr>
  <p:transition spd="slow"/>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トワイライト">
  <a:themeElements>
    <a:clrScheme name="トワイライト">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トワイライト">
      <a:majorFont>
        <a:latin typeface="Calibri"/>
        <a:ea typeface="Calibri"/>
        <a:cs typeface="Calibri"/>
      </a:majorFont>
      <a:minorFont>
        <a:latin typeface="Helvetica"/>
        <a:ea typeface="Helvetica"/>
        <a:cs typeface="Helvetica"/>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10</TotalTime>
  <Words>1017</Words>
  <Application>Microsoft Macintosh PowerPoint</Application>
  <PresentationFormat>画面に合わせる (4:3)</PresentationFormat>
  <Paragraphs>306</Paragraphs>
  <Slides>51</Slides>
  <Notes>17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51</vt:i4>
      </vt:variant>
    </vt:vector>
  </HeadingPairs>
  <TitlesOfParts>
    <vt:vector size="61" baseType="lpstr">
      <vt:lpstr>ヒラギノ角ゴ Pro W3</vt:lpstr>
      <vt:lpstr>ヒラギノ丸ゴ Pro</vt:lpstr>
      <vt:lpstr>游ゴシック</vt:lpstr>
      <vt:lpstr>游ゴシック Light</vt:lpstr>
      <vt:lpstr>Arial</vt:lpstr>
      <vt:lpstr>Calibri</vt:lpstr>
      <vt:lpstr>Corbel</vt:lpstr>
      <vt:lpstr>Helvetica</vt:lpstr>
      <vt:lpstr>Times New Roman</vt:lpstr>
      <vt:lpstr>Office テーマ</vt:lpstr>
      <vt:lpstr>宇宙生物学と宇宙人</vt:lpstr>
      <vt:lpstr>太陽系外惑星の発見</vt:lpstr>
      <vt:lpstr>PowerPoint プレゼンテーション</vt:lpstr>
      <vt:lpstr>PowerPoint プレゼンテーション</vt:lpstr>
      <vt:lpstr>PowerPoint プレゼンテーション</vt:lpstr>
      <vt:lpstr>PowerPoint プレゼンテーション</vt:lpstr>
      <vt:lpstr>生命とは？</vt:lpstr>
      <vt:lpstr>生命じゃないもの</vt:lpstr>
      <vt:lpstr>ウイルス</vt:lpstr>
      <vt:lpstr>ウイルスは生物と無生物の中間</vt:lpstr>
      <vt:lpstr>地球生命史重大事件</vt:lpstr>
      <vt:lpstr>パンスペルミア説</vt:lpstr>
      <vt:lpstr>地球最古の化石</vt:lpstr>
      <vt:lpstr>初期の生物の姿</vt:lpstr>
      <vt:lpstr>27億年前の大事件：光合成の開始</vt:lpstr>
      <vt:lpstr>酸素は毒？</vt:lpstr>
      <vt:lpstr>真核生物の出現(21億年前)</vt:lpstr>
      <vt:lpstr>多細胞生物の出現(10億年前) ＝＞巨大化、複雑化  硬骨格生物の出現（5.5億年前） ＝＞硬殻＝身を守るもの...他の生物の補食が始まった この辺りより前を先カンブリア時代とよぶ</vt:lpstr>
      <vt:lpstr>カンブリア紀爆発</vt:lpstr>
      <vt:lpstr>陸地への進出</vt:lpstr>
      <vt:lpstr>人類（ホモ・サピエンス）の誕生</vt:lpstr>
      <vt:lpstr>大量絶滅</vt:lpstr>
      <vt:lpstr>現代は６番目の大絶滅時代か</vt:lpstr>
      <vt:lpstr>いつか宇宙人と会えるか？</vt:lpstr>
      <vt:lpstr>ドレイク方程式</vt:lpstr>
      <vt:lpstr>R:１年間に銀河系の中で誕生する恒星の数 （かなりよく分かっている） </vt:lpstr>
      <vt:lpstr>fp:生まれた恒星が惑星をもつ確率 （わりと分かっている） </vt:lpstr>
      <vt:lpstr>ne:惑星を持つ恒星あたりの 生命生存に適する惑星の数 （だんだん分かり出している） </vt:lpstr>
      <vt:lpstr>fp: 惑星に生命が生まれる確率 </vt:lpstr>
      <vt:lpstr>fi: 生まれた生命が知的に進化する確率  </vt:lpstr>
      <vt:lpstr>fe:その生命が交信手段を持つ確率  </vt:lpstr>
      <vt:lpstr>fd:その生命が交信を望む確率  </vt:lpstr>
      <vt:lpstr>L:文明の寿命 </vt:lpstr>
      <vt:lpstr>ドレイク方程式の答えのやや悲観的な見積もり</vt:lpstr>
      <vt:lpstr>ドレイク方程式の答えの強気な見積もり</vt:lpstr>
      <vt:lpstr>銀河系に知的文明が100万 あれば、隣の文明までの距離は？</vt:lpstr>
      <vt:lpstr>PowerPoint プレゼンテーション</vt:lpstr>
      <vt:lpstr>性を決めるものは何か？</vt:lpstr>
      <vt:lpstr>性の決まり方には色々ある</vt:lpstr>
      <vt:lpstr>なぜ、性があるのか？</vt:lpstr>
      <vt:lpstr>性は、二つとは限らない</vt:lpstr>
      <vt:lpstr>PowerPoint プレゼンテーション</vt:lpstr>
      <vt:lpstr>PowerPoint プレゼンテーション</vt:lpstr>
      <vt:lpstr>PowerPoint プレゼンテーション</vt:lpstr>
      <vt:lpstr>植物は雄雌同体が多い</vt:lpstr>
      <vt:lpstr>実らない恋</vt:lpstr>
      <vt:lpstr>なぜ、多くの生物で性が2種類なのか？</vt:lpstr>
      <vt:lpstr>（恐らく）我々が合成生物だから。</vt:lpstr>
      <vt:lpstr>男女の非対称性の起源？</vt:lpstr>
      <vt:lpstr>PowerPoint プレゼンテーション</vt:lpstr>
      <vt:lpstr>多様な性：何が「自然」か？</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宇宙と人間 〜1.宇宙生物学と宇宙人〜</dc:title>
  <cp:lastModifiedBy>Microsoft Office ユーザー</cp:lastModifiedBy>
  <cp:revision>3</cp:revision>
  <dcterms:modified xsi:type="dcterms:W3CDTF">2018-05-31T14:47:03Z</dcterms:modified>
</cp:coreProperties>
</file>