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1"/>
  </p:sldMasterIdLst>
  <p:notesMasterIdLst>
    <p:notesMasterId r:id="rId39"/>
  </p:notesMasterIdLst>
  <p:sldIdLst>
    <p:sldId id="604" r:id="rId2"/>
    <p:sldId id="664" r:id="rId3"/>
    <p:sldId id="631" r:id="rId4"/>
    <p:sldId id="802" r:id="rId5"/>
    <p:sldId id="670" r:id="rId6"/>
    <p:sldId id="671" r:id="rId7"/>
    <p:sldId id="672" r:id="rId8"/>
    <p:sldId id="855" r:id="rId9"/>
    <p:sldId id="818" r:id="rId10"/>
    <p:sldId id="267" r:id="rId11"/>
    <p:sldId id="828" r:id="rId12"/>
    <p:sldId id="268" r:id="rId13"/>
    <p:sldId id="271" r:id="rId14"/>
    <p:sldId id="272" r:id="rId15"/>
    <p:sldId id="827" r:id="rId16"/>
    <p:sldId id="839" r:id="rId17"/>
    <p:sldId id="840" r:id="rId18"/>
    <p:sldId id="841" r:id="rId19"/>
    <p:sldId id="842" r:id="rId20"/>
    <p:sldId id="843" r:id="rId21"/>
    <p:sldId id="844" r:id="rId22"/>
    <p:sldId id="674" r:id="rId23"/>
    <p:sldId id="731" r:id="rId24"/>
    <p:sldId id="732" r:id="rId25"/>
    <p:sldId id="678" r:id="rId26"/>
    <p:sldId id="733" r:id="rId27"/>
    <p:sldId id="850" r:id="rId28"/>
    <p:sldId id="796" r:id="rId29"/>
    <p:sldId id="797" r:id="rId30"/>
    <p:sldId id="854" r:id="rId31"/>
    <p:sldId id="667" r:id="rId32"/>
    <p:sldId id="257" r:id="rId33"/>
    <p:sldId id="652" r:id="rId34"/>
    <p:sldId id="276" r:id="rId35"/>
    <p:sldId id="653" r:id="rId36"/>
    <p:sldId id="654" r:id="rId37"/>
    <p:sldId id="280" r:id="rId3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0"/>
    <p:restoredTop sz="50000" autoAdjust="0"/>
  </p:normalViewPr>
  <p:slideViewPr>
    <p:cSldViewPr snapToGrid="0" snapToObjects="1">
      <p:cViewPr varScale="1">
        <p:scale>
          <a:sx n="105" d="100"/>
          <a:sy n="105" d="100"/>
        </p:scale>
        <p:origin x="45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2020/11/26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rPr>
                <a:latin typeface="+mj-lt"/>
                <a:ea typeface="+mj-ea"/>
                <a:cs typeface="+mj-cs"/>
                <a:sym typeface="Helvetica"/>
              </a:rPr>
              <a:t>実は地球は今、氷河期。恐竜がいた数千万年前は、今よりずっと暖かかった。氷河期にも寒い時とあまり寒くない時があり、今はあまり寒くない時。</a:t>
            </a:r>
          </a:p>
          <a:p>
            <a:r>
              <a:rPr>
                <a:latin typeface="+mj-lt"/>
                <a:ea typeface="+mj-ea"/>
                <a:cs typeface="+mj-cs"/>
                <a:sym typeface="Helvetica"/>
              </a:rPr>
              <a:t>恐竜が生きていた数千万年前には、逆にいまよりずっと暖かい時期もありました。</a:t>
            </a:r>
          </a:p>
          <a:p>
            <a:r>
              <a:rPr>
                <a:latin typeface="+mj-lt"/>
                <a:ea typeface="+mj-ea"/>
                <a:cs typeface="+mj-cs"/>
                <a:sym typeface="Helvetica"/>
              </a:rPr>
              <a:t>人間が石油や石炭を燃やして出す二酸化炭素によって、地球が温暖化していると言われていますが、地球の歴史ではごく最近のこと。</a:t>
            </a:r>
          </a:p>
          <a:p>
            <a:r>
              <a:rPr>
                <a:latin typeface="+mj-lt"/>
                <a:ea typeface="+mj-ea"/>
                <a:cs typeface="+mj-cs"/>
                <a:sym typeface="Helvetica"/>
              </a:rPr>
              <a:t>長い目で見ると、今の温暖化より激しい気温の変化は何回も起きています。いずれまた氷期もくるでしょう。</a:t>
            </a:r>
          </a:p>
          <a:p>
            <a:r>
              <a:rPr>
                <a:latin typeface="+mj-lt"/>
                <a:ea typeface="+mj-ea"/>
                <a:cs typeface="+mj-cs"/>
                <a:sym typeface="Helvetica"/>
              </a:rPr>
              <a:t>二酸化炭素をださないようにして、人間のせいで起こる温暖化をなるべく防ぐことはとても大切です。</a:t>
            </a:r>
          </a:p>
          <a:p>
            <a:r>
              <a:rPr>
                <a:latin typeface="+mj-lt"/>
                <a:ea typeface="+mj-ea"/>
                <a:cs typeface="+mj-cs"/>
                <a:sym typeface="Helvetica"/>
              </a:rPr>
              <a:t>ですが、同時に、地球の環境はもともと変化するものだということも知っておいて欲しい。</a:t>
            </a:r>
          </a:p>
        </p:txBody>
      </p:sp>
    </p:spTree>
    <p:extLst>
      <p:ext uri="{BB962C8B-B14F-4D97-AF65-F5344CB8AC3E}">
        <p14:creationId xmlns:p14="http://schemas.microsoft.com/office/powerpoint/2010/main" val="396257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rPr>
                <a:latin typeface="+mj-lt"/>
                <a:ea typeface="+mj-ea"/>
                <a:cs typeface="+mj-cs"/>
                <a:sym typeface="Helvetica"/>
              </a:rPr>
              <a:t>なので、あと</a:t>
            </a:r>
            <a:r>
              <a:t>1</a:t>
            </a:r>
            <a:r>
              <a:rPr>
                <a:latin typeface="+mj-lt"/>
                <a:ea typeface="+mj-ea"/>
                <a:cs typeface="+mj-cs"/>
                <a:sym typeface="Helvetica"/>
              </a:rPr>
              <a:t>億年もすれば日本は日本でなくなります。</a:t>
            </a:r>
          </a:p>
        </p:txBody>
      </p:sp>
    </p:spTree>
    <p:extLst>
      <p:ext uri="{BB962C8B-B14F-4D97-AF65-F5344CB8AC3E}">
        <p14:creationId xmlns:p14="http://schemas.microsoft.com/office/powerpoint/2010/main" val="165103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c2</a:t>
            </a:r>
            <a:r>
              <a:rPr kumimoji="1" lang="ja-JP" altLang="en-US" dirty="0"/>
              <a:t>ち</a:t>
            </a:r>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20</a:t>
            </a:fld>
            <a:endParaRPr lang="ja-JP" altLang="en-US"/>
          </a:p>
        </p:txBody>
      </p:sp>
    </p:spTree>
    <p:extLst>
      <p:ext uri="{BB962C8B-B14F-4D97-AF65-F5344CB8AC3E}">
        <p14:creationId xmlns:p14="http://schemas.microsoft.com/office/powerpoint/2010/main" val="216451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688154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07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2020/11/26</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55872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46730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2020/11/26</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14285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8027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53084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54285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70704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2020/11/26</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6401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2020/11/26</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15149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2020/11/26</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5733181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小塚ゴシック Pr6N R"/>
          <a:ea typeface="小塚ゴシック Pr6N R"/>
          <a:cs typeface="小塚ゴシック Pr6N R"/>
        </a:defRPr>
      </a:lvl1pPr>
      <a:lvl2pPr marL="742950" indent="-285750" algn="l" defTabSz="457200" rtl="0" eaLnBrk="1" latinLnBrk="0" hangingPunct="1">
        <a:spcBef>
          <a:spcPct val="20000"/>
        </a:spcBef>
        <a:buFont typeface="Arial"/>
        <a:buChar char="–"/>
        <a:defRPr kumimoji="1" sz="2800" kern="1200">
          <a:solidFill>
            <a:schemeClr val="tx1"/>
          </a:solidFill>
          <a:latin typeface="小塚ゴシック Pr6N R"/>
          <a:ea typeface="小塚ゴシック Pr6N R"/>
          <a:cs typeface="小塚ゴシック Pr6N R"/>
        </a:defRPr>
      </a:lvl2pPr>
      <a:lvl3pPr marL="1143000" indent="-228600" algn="l" defTabSz="457200" rtl="0" eaLnBrk="1" latinLnBrk="0" hangingPunct="1">
        <a:spcBef>
          <a:spcPct val="20000"/>
        </a:spcBef>
        <a:buFont typeface="Arial"/>
        <a:buChar char="•"/>
        <a:defRPr kumimoji="1" sz="2400" kern="1200">
          <a:solidFill>
            <a:schemeClr val="tx1"/>
          </a:solidFill>
          <a:latin typeface="小塚ゴシック Pr6N R"/>
          <a:ea typeface="小塚ゴシック Pr6N R"/>
          <a:cs typeface="小塚ゴシック Pr6N R"/>
        </a:defRPr>
      </a:lvl3pPr>
      <a:lvl4pPr marL="1600200" indent="-228600" algn="l" defTabSz="457200" rtl="0" eaLnBrk="1" latinLnBrk="0" hangingPunct="1">
        <a:spcBef>
          <a:spcPct val="20000"/>
        </a:spcBef>
        <a:buFont typeface="Arial"/>
        <a:buChar char="–"/>
        <a:defRPr kumimoji="1" sz="2000" kern="1200">
          <a:solidFill>
            <a:schemeClr val="tx1"/>
          </a:solidFill>
          <a:latin typeface="小塚ゴシック Pr6N R"/>
          <a:ea typeface="小塚ゴシック Pr6N R"/>
          <a:cs typeface="小塚ゴシック Pr6N R"/>
        </a:defRPr>
      </a:lvl4pPr>
      <a:lvl5pPr marL="2057400" indent="-228600" algn="l" defTabSz="457200" rtl="0" eaLnBrk="1" latinLnBrk="0" hangingPunct="1">
        <a:spcBef>
          <a:spcPct val="20000"/>
        </a:spcBef>
        <a:buFont typeface="Arial"/>
        <a:buChar char="»"/>
        <a:defRPr kumimoji="1" sz="2000" kern="1200">
          <a:solidFill>
            <a:schemeClr val="tx1"/>
          </a:solidFill>
          <a:latin typeface="小塚ゴシック Pr6N R"/>
          <a:ea typeface="小塚ゴシック Pr6N R"/>
          <a:cs typeface="小塚ゴシック Pr6N R"/>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9447" y="2058623"/>
            <a:ext cx="8927027" cy="1470025"/>
          </a:xfrm>
        </p:spPr>
        <p:txBody>
          <a:bodyPr>
            <a:normAutofit/>
          </a:bodyPr>
          <a:lstStyle/>
          <a:p>
            <a:pPr algn="l"/>
            <a:r>
              <a:rPr kumimoji="1" lang="ja-JP" altLang="en-US" sz="4000" dirty="0">
                <a:latin typeface="小塚ゴシック Pr6N EL"/>
                <a:ea typeface="小塚ゴシック Pr6N EL"/>
                <a:cs typeface="小塚ゴシック Pr6N EL"/>
              </a:rPr>
              <a:t>宇宙と人間</a:t>
            </a:r>
          </a:p>
        </p:txBody>
      </p:sp>
      <p:sp>
        <p:nvSpPr>
          <p:cNvPr id="3" name="サブタイトル 2"/>
          <p:cNvSpPr>
            <a:spLocks noGrp="1"/>
          </p:cNvSpPr>
          <p:nvPr>
            <p:ph type="subTitle" idx="1"/>
          </p:nvPr>
        </p:nvSpPr>
        <p:spPr>
          <a:xfrm>
            <a:off x="597972" y="3554774"/>
            <a:ext cx="6400800" cy="1891783"/>
          </a:xfrm>
        </p:spPr>
        <p:txBody>
          <a:bodyPr>
            <a:normAutofit/>
          </a:bodyPr>
          <a:lstStyle/>
          <a:p>
            <a:pPr algn="l">
              <a:lnSpc>
                <a:spcPct val="150000"/>
              </a:lnSpc>
            </a:pPr>
            <a:r>
              <a:rPr lang="ja-JP" altLang="en-US" sz="2400" dirty="0">
                <a:solidFill>
                  <a:srgbClr val="000000"/>
                </a:solidFill>
                <a:latin typeface="小塚ゴシック Pr6N EL"/>
                <a:ea typeface="小塚ゴシック Pr6N EL"/>
                <a:cs typeface="小塚ゴシック Pr6N EL"/>
              </a:rPr>
              <a:t>磯部</a:t>
            </a:r>
            <a:r>
              <a:rPr lang="ja-JP" altLang="en-US" sz="2400">
                <a:solidFill>
                  <a:srgbClr val="000000"/>
                </a:solidFill>
                <a:latin typeface="小塚ゴシック Pr6N EL"/>
                <a:ea typeface="小塚ゴシック Pr6N EL"/>
                <a:cs typeface="小塚ゴシック Pr6N EL"/>
              </a:rPr>
              <a:t>洋明</a:t>
            </a:r>
            <a:r>
              <a:rPr lang="en-US" altLang="ja-JP" sz="2400" dirty="0">
                <a:solidFill>
                  <a:srgbClr val="000000"/>
                </a:solidFill>
                <a:latin typeface="小塚ゴシック Pr6N EL"/>
                <a:ea typeface="小塚ゴシック Pr6N EL"/>
                <a:cs typeface="小塚ゴシック Pr6N EL"/>
              </a:rPr>
              <a:t> </a:t>
            </a:r>
          </a:p>
          <a:p>
            <a:pPr algn="l">
              <a:lnSpc>
                <a:spcPct val="150000"/>
              </a:lnSpc>
            </a:pPr>
            <a:r>
              <a:rPr lang="ja-JP" altLang="en-US" sz="2000">
                <a:solidFill>
                  <a:srgbClr val="000000"/>
                </a:solidFill>
                <a:latin typeface="小塚ゴシック Pr6N EL"/>
                <a:ea typeface="小塚ゴシック Pr6N EL"/>
                <a:cs typeface="小塚ゴシック Pr6N EL"/>
              </a:rPr>
              <a:t>京都市立芸術大学美術学部</a:t>
            </a:r>
            <a:endParaRPr lang="en-US" altLang="ja-JP" sz="1600" dirty="0">
              <a:solidFill>
                <a:srgbClr val="000000"/>
              </a:solidFill>
              <a:latin typeface="小塚ゴシック Pr6N EL"/>
              <a:ea typeface="小塚ゴシック Pr6N EL"/>
              <a:cs typeface="小塚ゴシック Pr6N EL"/>
            </a:endParaRPr>
          </a:p>
        </p:txBody>
      </p:sp>
      <p:sp>
        <p:nvSpPr>
          <p:cNvPr id="8" name="テキスト ボックス 7"/>
          <p:cNvSpPr txBox="1"/>
          <p:nvPr/>
        </p:nvSpPr>
        <p:spPr>
          <a:xfrm>
            <a:off x="674155" y="6245342"/>
            <a:ext cx="2537874" cy="276999"/>
          </a:xfrm>
          <a:prstGeom prst="rect">
            <a:avLst/>
          </a:prstGeom>
          <a:noFill/>
        </p:spPr>
        <p:txBody>
          <a:bodyPr wrap="none" rtlCol="0">
            <a:spAutoFit/>
          </a:bodyPr>
          <a:lstStyle/>
          <a:p>
            <a:r>
              <a:rPr lang="ja-JP" altLang="en-US" sz="1200" dirty="0">
                <a:solidFill>
                  <a:srgbClr val="000000"/>
                </a:solidFill>
                <a:latin typeface="小塚ゴシック Pr6N EL"/>
                <a:ea typeface="小塚ゴシック Pr6N EL"/>
                <a:cs typeface="小塚ゴシック Pr6N EL"/>
              </a:rPr>
              <a:t>大阪府高齢者大学校</a:t>
            </a:r>
            <a:r>
              <a:rPr kumimoji="1" lang="en-US" altLang="ja-JP" sz="1200" dirty="0">
                <a:solidFill>
                  <a:srgbClr val="000000"/>
                </a:solidFill>
                <a:latin typeface="小塚ゴシック Pr6N EL"/>
                <a:ea typeface="小塚ゴシック Pr6N EL"/>
                <a:cs typeface="小塚ゴシック Pr6N EL"/>
              </a:rPr>
              <a:t>,  2020</a:t>
            </a:r>
            <a:r>
              <a:rPr lang="en-US" altLang="ja-JP" sz="1200" dirty="0">
                <a:solidFill>
                  <a:srgbClr val="000000"/>
                </a:solidFill>
                <a:latin typeface="小塚ゴシック Pr6N EL"/>
                <a:ea typeface="小塚ゴシック Pr6N EL"/>
                <a:cs typeface="小塚ゴシック Pr6N EL"/>
              </a:rPr>
              <a:t> Nov 30 </a:t>
            </a:r>
            <a:endParaRPr kumimoji="1" lang="ja-JP" altLang="en-US" sz="1200" dirty="0">
              <a:solidFill>
                <a:srgbClr val="000000"/>
              </a:solidFill>
            </a:endParaRPr>
          </a:p>
        </p:txBody>
      </p:sp>
    </p:spTree>
    <p:extLst>
      <p:ext uri="{BB962C8B-B14F-4D97-AF65-F5344CB8AC3E}">
        <p14:creationId xmlns:p14="http://schemas.microsoft.com/office/powerpoint/2010/main" val="1219663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26.jpg" descr="temperature.jpg"/>
          <p:cNvPicPr>
            <a:picLocks noChangeAspect="1"/>
          </p:cNvPicPr>
          <p:nvPr/>
        </p:nvPicPr>
        <p:blipFill>
          <a:blip r:embed="rId3">
            <a:extLst/>
          </a:blip>
          <a:stretch>
            <a:fillRect/>
          </a:stretch>
        </p:blipFill>
        <p:spPr>
          <a:xfrm>
            <a:off x="125879" y="1083600"/>
            <a:ext cx="9030531" cy="2395131"/>
          </a:xfrm>
          <a:prstGeom prst="rect">
            <a:avLst/>
          </a:prstGeom>
          <a:ln w="12700">
            <a:miter lim="400000"/>
          </a:ln>
        </p:spPr>
      </p:pic>
      <p:sp>
        <p:nvSpPr>
          <p:cNvPr id="194" name="Shape 194"/>
          <p:cNvSpPr>
            <a:spLocks noGrp="1"/>
          </p:cNvSpPr>
          <p:nvPr>
            <p:ph type="title"/>
          </p:nvPr>
        </p:nvSpPr>
        <p:spPr>
          <a:xfrm>
            <a:off x="499064" y="174888"/>
            <a:ext cx="8229601" cy="1143001"/>
          </a:xfrm>
          <a:prstGeom prst="rect">
            <a:avLst/>
          </a:prstGeom>
        </p:spPr>
        <p:txBody>
          <a:bodyPr/>
          <a:lstStyle>
            <a:lvl1pPr>
              <a:defRPr sz="3600">
                <a:latin typeface="ヒラギノ丸ゴ Pro"/>
                <a:ea typeface="ヒラギノ丸ゴ Pro"/>
                <a:cs typeface="ヒラギノ丸ゴ Pro"/>
                <a:sym typeface="ヒラギノ丸ゴ Pro"/>
              </a:defRPr>
            </a:lvl1pPr>
          </a:lstStyle>
          <a:p>
            <a:r>
              <a:rPr>
                <a:latin typeface="Yu Gothic Light" panose="020B0300000000000000" pitchFamily="34" charset="-128"/>
                <a:ea typeface="Yu Gothic Light" panose="020B0300000000000000" pitchFamily="34" charset="-128"/>
              </a:rPr>
              <a:t>気候変動</a:t>
            </a:r>
            <a:r>
              <a:rPr lang="en-US" altLang="ja-JP">
                <a:latin typeface="Yu Gothic Light" panose="020B0300000000000000" pitchFamily="34" charset="-128"/>
                <a:ea typeface="Yu Gothic Light" panose="020B0300000000000000" pitchFamily="34" charset="-128"/>
              </a:rPr>
              <a:t> 10</a:t>
            </a:r>
            <a:r>
              <a:rPr lang="en-US" altLang="ja-JP" baseline="30000">
                <a:latin typeface="Yu Gothic Light" panose="020B0300000000000000" pitchFamily="34" charset="-128"/>
                <a:ea typeface="Yu Gothic Light" panose="020B0300000000000000" pitchFamily="34" charset="-128"/>
              </a:rPr>
              <a:t>2</a:t>
            </a:r>
            <a:r>
              <a:rPr lang="en-US" altLang="ja-JP">
                <a:latin typeface="Yu Gothic Light" panose="020B0300000000000000" pitchFamily="34" charset="-128"/>
                <a:ea typeface="Yu Gothic Light" panose="020B0300000000000000" pitchFamily="34" charset="-128"/>
              </a:rPr>
              <a:t>~10</a:t>
            </a:r>
            <a:r>
              <a:rPr lang="en-US" altLang="ja-JP" baseline="30000">
                <a:latin typeface="Yu Gothic Light" panose="020B0300000000000000" pitchFamily="34" charset="-128"/>
                <a:ea typeface="Yu Gothic Light" panose="020B0300000000000000" pitchFamily="34" charset="-128"/>
              </a:rPr>
              <a:t>4 </a:t>
            </a:r>
            <a:r>
              <a:rPr lang="ja-JP" altLang="en-US">
                <a:latin typeface="Yu Gothic Light" panose="020B0300000000000000" pitchFamily="34" charset="-128"/>
                <a:ea typeface="Yu Gothic Light" panose="020B0300000000000000" pitchFamily="34" charset="-128"/>
              </a:rPr>
              <a:t>年</a:t>
            </a:r>
            <a:endParaRPr>
              <a:latin typeface="Yu Gothic Light" panose="020B0300000000000000" pitchFamily="34" charset="-128"/>
              <a:ea typeface="Yu Gothic Light" panose="020B0300000000000000" pitchFamily="34" charset="-128"/>
            </a:endParaRPr>
          </a:p>
        </p:txBody>
      </p:sp>
      <p:sp>
        <p:nvSpPr>
          <p:cNvPr id="195" name="Shape 195"/>
          <p:cNvSpPr/>
          <p:nvPr/>
        </p:nvSpPr>
        <p:spPr>
          <a:xfrm>
            <a:off x="1671046" y="1273543"/>
            <a:ext cx="348811" cy="400110"/>
          </a:xfrm>
          <a:prstGeom prst="rect">
            <a:avLst/>
          </a:prstGeom>
          <a:solidFill>
            <a:schemeClr val="bg1"/>
          </a:solidFill>
          <a:ln>
            <a:solidFill>
              <a:srgbClr val="FFFFFF"/>
            </a:solidFill>
          </a:ln>
          <a:extLst>
            <a:ext uri="{C572A759-6A51-4108-AA02-DFA0A04FC94B}">
              <ma14:wrappingTextBoxFlag xmlns="" xmlns:ma14="http://schemas.microsoft.com/office/mac/drawingml/2011/main" val="1"/>
            </a:ext>
          </a:extLst>
        </p:spPr>
        <p:txBody>
          <a:bodyPr wrap="none" lIns="45719" rIns="45719">
            <a:spAutoFit/>
          </a:bodyPr>
          <a:lstStyle>
            <a:lvl1pPr>
              <a:defRPr sz="2000">
                <a:solidFill>
                  <a:srgbClr val="0000FF"/>
                </a:solidFill>
                <a:latin typeface="+mj-lt"/>
                <a:ea typeface="+mj-ea"/>
                <a:cs typeface="+mj-cs"/>
                <a:sym typeface="Helvetica"/>
              </a:defRPr>
            </a:lvl1pPr>
          </a:lstStyle>
          <a:p>
            <a:pPr>
              <a:defRPr>
                <a:latin typeface="+mn-lt"/>
                <a:ea typeface="+mn-ea"/>
                <a:cs typeface="+mn-cs"/>
                <a:sym typeface="Calibri"/>
              </a:defRPr>
            </a:pPr>
            <a:r>
              <a:rPr>
                <a:latin typeface="Yu Gothic Light" panose="020B0300000000000000" pitchFamily="34" charset="-128"/>
                <a:ea typeface="Yu Gothic Light" panose="020B0300000000000000" pitchFamily="34" charset="-128"/>
                <a:sym typeface="Helvetica"/>
              </a:rPr>
              <a:t>寒</a:t>
            </a:r>
          </a:p>
        </p:txBody>
      </p:sp>
      <p:sp>
        <p:nvSpPr>
          <p:cNvPr id="196" name="Shape 196"/>
          <p:cNvSpPr/>
          <p:nvPr/>
        </p:nvSpPr>
        <p:spPr>
          <a:xfrm>
            <a:off x="2548028" y="1069434"/>
            <a:ext cx="348811" cy="400110"/>
          </a:xfrm>
          <a:prstGeom prst="rect">
            <a:avLst/>
          </a:prstGeom>
          <a:solidFill>
            <a:srgbClr val="FFFFFF"/>
          </a:solidFill>
          <a:ln>
            <a:solidFill>
              <a:srgbClr val="FFFFFF"/>
            </a:solidFill>
          </a:ln>
          <a:extLst>
            <a:ext uri="{C572A759-6A51-4108-AA02-DFA0A04FC94B}">
              <ma14:wrappingTextBoxFlag xmlns="" xmlns:ma14="http://schemas.microsoft.com/office/mac/drawingml/2011/main" val="1"/>
            </a:ext>
          </a:extLst>
        </p:spPr>
        <p:txBody>
          <a:bodyPr wrap="none" lIns="45719" rIns="45719">
            <a:spAutoFit/>
          </a:bodyPr>
          <a:lstStyle>
            <a:lvl1pPr>
              <a:defRPr sz="2000">
                <a:solidFill>
                  <a:srgbClr val="FF0000"/>
                </a:solidFill>
                <a:latin typeface="+mj-lt"/>
                <a:ea typeface="+mj-ea"/>
                <a:cs typeface="+mj-cs"/>
                <a:sym typeface="Helvetica"/>
              </a:defRPr>
            </a:lvl1pPr>
          </a:lstStyle>
          <a:p>
            <a:pPr>
              <a:defRPr>
                <a:latin typeface="+mn-lt"/>
                <a:ea typeface="+mn-ea"/>
                <a:cs typeface="+mn-cs"/>
                <a:sym typeface="Calibri"/>
              </a:defRPr>
            </a:pPr>
            <a:r>
              <a:rPr>
                <a:latin typeface="Yu Gothic Light" panose="020B0300000000000000" pitchFamily="34" charset="-128"/>
                <a:ea typeface="Yu Gothic Light" panose="020B0300000000000000" pitchFamily="34" charset="-128"/>
                <a:sym typeface="Helvetica"/>
              </a:rPr>
              <a:t>暖</a:t>
            </a:r>
          </a:p>
        </p:txBody>
      </p:sp>
      <p:grpSp>
        <p:nvGrpSpPr>
          <p:cNvPr id="205" name="Group 205"/>
          <p:cNvGrpSpPr/>
          <p:nvPr/>
        </p:nvGrpSpPr>
        <p:grpSpPr>
          <a:xfrm>
            <a:off x="3281369" y="2076832"/>
            <a:ext cx="5862632" cy="4783713"/>
            <a:chOff x="0" y="0"/>
            <a:chExt cx="5862630" cy="4783712"/>
          </a:xfrm>
        </p:grpSpPr>
        <p:pic>
          <p:nvPicPr>
            <p:cNvPr id="197" name="image27.png"/>
            <p:cNvPicPr>
              <a:picLocks noChangeAspect="1"/>
            </p:cNvPicPr>
            <p:nvPr/>
          </p:nvPicPr>
          <p:blipFill>
            <a:blip r:embed="rId4">
              <a:extLst/>
            </a:blip>
            <a:stretch>
              <a:fillRect/>
            </a:stretch>
          </p:blipFill>
          <p:spPr>
            <a:xfrm>
              <a:off x="0" y="1830914"/>
              <a:ext cx="5068017" cy="2611081"/>
            </a:xfrm>
            <a:prstGeom prst="rect">
              <a:avLst/>
            </a:prstGeom>
            <a:ln w="12700" cap="flat">
              <a:noFill/>
              <a:miter lim="400000"/>
            </a:ln>
            <a:effectLst/>
          </p:spPr>
        </p:pic>
        <p:sp>
          <p:nvSpPr>
            <p:cNvPr id="198" name="Shape 198"/>
            <p:cNvSpPr/>
            <p:nvPr/>
          </p:nvSpPr>
          <p:spPr>
            <a:xfrm>
              <a:off x="4838171" y="4414382"/>
              <a:ext cx="383283"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Helvetica"/>
                </a:defRPr>
              </a:lvl1pPr>
            </a:lstStyle>
            <a:p>
              <a:pPr>
                <a:defRPr>
                  <a:latin typeface="+mn-lt"/>
                  <a:ea typeface="+mn-ea"/>
                  <a:cs typeface="+mn-cs"/>
                  <a:sym typeface="Calibri"/>
                </a:defRPr>
              </a:pPr>
              <a:r>
                <a:rPr>
                  <a:latin typeface="Yu Gothic Light" panose="020B0300000000000000" pitchFamily="34" charset="-128"/>
                  <a:ea typeface="Yu Gothic Light" panose="020B0300000000000000" pitchFamily="34" charset="-128"/>
                  <a:sym typeface="Helvetica"/>
                </a:rPr>
                <a:t>今</a:t>
              </a:r>
            </a:p>
          </p:txBody>
        </p:sp>
        <p:sp>
          <p:nvSpPr>
            <p:cNvPr id="199" name="Shape 199"/>
            <p:cNvSpPr/>
            <p:nvPr/>
          </p:nvSpPr>
          <p:spPr>
            <a:xfrm>
              <a:off x="1016211" y="4340164"/>
              <a:ext cx="1746355" cy="370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a:latin typeface="Yu Gothic Light" panose="020B0300000000000000" pitchFamily="34" charset="-128"/>
                  <a:ea typeface="Yu Gothic Light" panose="020B0300000000000000" pitchFamily="34" charset="-128"/>
                </a:rPr>
                <a:t>1000</a:t>
              </a:r>
              <a:r>
                <a:rPr>
                  <a:latin typeface="Yu Gothic Light" panose="020B0300000000000000" pitchFamily="34" charset="-128"/>
                  <a:ea typeface="Yu Gothic Light" panose="020B0300000000000000" pitchFamily="34" charset="-128"/>
                  <a:cs typeface="+mj-cs"/>
                  <a:sym typeface="Helvetica"/>
                </a:rPr>
                <a:t>年前</a:t>
              </a:r>
            </a:p>
          </p:txBody>
        </p:sp>
        <p:sp>
          <p:nvSpPr>
            <p:cNvPr id="200" name="Shape 200"/>
            <p:cNvSpPr/>
            <p:nvPr/>
          </p:nvSpPr>
          <p:spPr>
            <a:xfrm>
              <a:off x="4839414" y="1893921"/>
              <a:ext cx="1023216" cy="2048655"/>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a:latin typeface="Yu Gothic Light" panose="020B0300000000000000" pitchFamily="34" charset="-128"/>
                  <a:ea typeface="Yu Gothic Light" panose="020B0300000000000000" pitchFamily="34" charset="-128"/>
                </a:rPr>
                <a:t>+0.5℃</a:t>
              </a:r>
            </a:p>
            <a:p>
              <a:endParaRPr>
                <a:latin typeface="Yu Gothic Light" panose="020B0300000000000000" pitchFamily="34" charset="-128"/>
                <a:ea typeface="Yu Gothic Light" panose="020B0300000000000000" pitchFamily="34" charset="-128"/>
              </a:endParaRPr>
            </a:p>
            <a:p>
              <a:r>
                <a:rPr>
                  <a:latin typeface="Yu Gothic Light" panose="020B0300000000000000" pitchFamily="34" charset="-128"/>
                  <a:ea typeface="Yu Gothic Light" panose="020B0300000000000000" pitchFamily="34" charset="-128"/>
                </a:rPr>
                <a:t>±0℃</a:t>
              </a:r>
            </a:p>
            <a:p>
              <a:endParaRPr>
                <a:latin typeface="Yu Gothic Light" panose="020B0300000000000000" pitchFamily="34" charset="-128"/>
                <a:ea typeface="Yu Gothic Light" panose="020B0300000000000000" pitchFamily="34" charset="-128"/>
              </a:endParaRPr>
            </a:p>
            <a:p>
              <a:endParaRPr>
                <a:latin typeface="Yu Gothic Light" panose="020B0300000000000000" pitchFamily="34" charset="-128"/>
                <a:ea typeface="Yu Gothic Light" panose="020B0300000000000000" pitchFamily="34" charset="-128"/>
              </a:endParaRPr>
            </a:p>
            <a:p>
              <a:endParaRPr>
                <a:latin typeface="Yu Gothic Light" panose="020B0300000000000000" pitchFamily="34" charset="-128"/>
                <a:ea typeface="Yu Gothic Light" panose="020B0300000000000000" pitchFamily="34" charset="-128"/>
              </a:endParaRPr>
            </a:p>
            <a:p>
              <a:r>
                <a:rPr>
                  <a:latin typeface="Yu Gothic Light" panose="020B0300000000000000" pitchFamily="34" charset="-128"/>
                  <a:ea typeface="Yu Gothic Light" panose="020B0300000000000000" pitchFamily="34" charset="-128"/>
                </a:rPr>
                <a:t>-1℃</a:t>
              </a:r>
            </a:p>
          </p:txBody>
        </p:sp>
        <p:sp>
          <p:nvSpPr>
            <p:cNvPr id="201" name="Shape 201"/>
            <p:cNvSpPr/>
            <p:nvPr/>
          </p:nvSpPr>
          <p:spPr>
            <a:xfrm>
              <a:off x="5221453" y="1173488"/>
              <a:ext cx="376895" cy="289607"/>
            </a:xfrm>
            <a:prstGeom prst="rect">
              <a:avLst/>
            </a:prstGeom>
            <a:solidFill>
              <a:srgbClr val="FFFFFF"/>
            </a:solidFill>
            <a:ln w="9525" cap="flat">
              <a:solidFill>
                <a:srgbClr val="FFFFFF"/>
              </a:solidFill>
              <a:prstDash val="solid"/>
              <a:round/>
            </a:ln>
            <a:effectLst/>
          </p:spPr>
          <p:txBody>
            <a:bodyPr wrap="square" lIns="45719" tIns="45719" rIns="45719" bIns="45719" numCol="1" anchor="ctr">
              <a:noAutofit/>
            </a:bodyPr>
            <a:lstStyle/>
            <a:p>
              <a:pPr algn="ctr">
                <a:defRPr>
                  <a:solidFill>
                    <a:srgbClr val="FFFFFF"/>
                  </a:solidFill>
                </a:defRPr>
              </a:pPr>
              <a:endParaRPr>
                <a:latin typeface="Yu Gothic Light" panose="020B0300000000000000" pitchFamily="34" charset="-128"/>
                <a:ea typeface="Yu Gothic Light" panose="020B0300000000000000" pitchFamily="34" charset="-128"/>
              </a:endParaRPr>
            </a:p>
          </p:txBody>
        </p:sp>
        <p:sp>
          <p:nvSpPr>
            <p:cNvPr id="202" name="Shape 202"/>
            <p:cNvSpPr/>
            <p:nvPr/>
          </p:nvSpPr>
          <p:spPr>
            <a:xfrm flipH="1">
              <a:off x="434072" y="0"/>
              <a:ext cx="4958087" cy="1830914"/>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latin typeface="Yu Gothic Light" panose="020B0300000000000000" pitchFamily="34" charset="-128"/>
                <a:ea typeface="Yu Gothic Light" panose="020B0300000000000000" pitchFamily="34" charset="-128"/>
              </a:endParaRPr>
            </a:p>
          </p:txBody>
        </p:sp>
        <p:sp>
          <p:nvSpPr>
            <p:cNvPr id="203" name="Shape 203"/>
            <p:cNvSpPr/>
            <p:nvPr/>
          </p:nvSpPr>
          <p:spPr>
            <a:xfrm flipH="1">
              <a:off x="4846660" y="0"/>
              <a:ext cx="545499" cy="1830915"/>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latin typeface="Yu Gothic Light" panose="020B0300000000000000" pitchFamily="34" charset="-128"/>
                <a:ea typeface="Yu Gothic Light" panose="020B0300000000000000" pitchFamily="34" charset="-128"/>
              </a:endParaRPr>
            </a:p>
          </p:txBody>
        </p:sp>
        <p:sp>
          <p:nvSpPr>
            <p:cNvPr id="204" name="Shape 204"/>
            <p:cNvSpPr/>
            <p:nvPr/>
          </p:nvSpPr>
          <p:spPr>
            <a:xfrm>
              <a:off x="3726289" y="2098473"/>
              <a:ext cx="1074241" cy="662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a:solidFill>
                    <a:srgbClr val="FF0000"/>
                  </a:solidFill>
                  <a:latin typeface="+mj-lt"/>
                  <a:ea typeface="+mj-ea"/>
                  <a:cs typeface="+mj-cs"/>
                  <a:sym typeface="Helvetica"/>
                </a:defRPr>
              </a:lvl1pPr>
            </a:lstStyle>
            <a:p>
              <a:pPr>
                <a:defRPr>
                  <a:latin typeface="+mn-lt"/>
                  <a:ea typeface="+mn-ea"/>
                  <a:cs typeface="+mn-cs"/>
                  <a:sym typeface="Calibri"/>
                </a:defRPr>
              </a:pPr>
              <a:r>
                <a:rPr>
                  <a:latin typeface="Yu Gothic Light" panose="020B0300000000000000" pitchFamily="34" charset="-128"/>
                  <a:ea typeface="Yu Gothic Light" panose="020B0300000000000000" pitchFamily="34" charset="-128"/>
                  <a:sym typeface="Helvetica"/>
                </a:rPr>
                <a:t>最近の温暖化</a:t>
              </a:r>
            </a:p>
          </p:txBody>
        </p:sp>
      </p:grpSp>
      <p:sp>
        <p:nvSpPr>
          <p:cNvPr id="206" name="Shape 206"/>
          <p:cNvSpPr/>
          <p:nvPr/>
        </p:nvSpPr>
        <p:spPr>
          <a:xfrm>
            <a:off x="61203" y="3984330"/>
            <a:ext cx="3220167" cy="17543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a:latin typeface="Yu Gothic Light" panose="020B0300000000000000" pitchFamily="34" charset="-128"/>
                <a:ea typeface="Yu Gothic Light" panose="020B0300000000000000" pitchFamily="34" charset="-128"/>
                <a:cs typeface="+mj-cs"/>
                <a:sym typeface="Helvetica"/>
              </a:rPr>
              <a:t>今の地球</a:t>
            </a:r>
            <a:r>
              <a:rPr lang="ja-JP" altLang="en-US">
                <a:latin typeface="Yu Gothic Light" panose="020B0300000000000000" pitchFamily="34" charset="-128"/>
                <a:ea typeface="Yu Gothic Light" panose="020B0300000000000000" pitchFamily="34" charset="-128"/>
                <a:cs typeface="+mj-cs"/>
                <a:sym typeface="Helvetica"/>
              </a:rPr>
              <a:t>は氷河期であり、その中では</a:t>
            </a:r>
            <a:r>
              <a:rPr>
                <a:latin typeface="Yu Gothic Light" panose="020B0300000000000000" pitchFamily="34" charset="-128"/>
                <a:ea typeface="Yu Gothic Light" panose="020B0300000000000000" pitchFamily="34" charset="-128"/>
                <a:cs typeface="+mj-cs"/>
                <a:sym typeface="Helvetica"/>
              </a:rPr>
              <a:t>比較的暖かい「間氷期」</a:t>
            </a:r>
          </a:p>
          <a:p>
            <a:endParaRPr>
              <a:latin typeface="Yu Gothic Light" panose="020B0300000000000000" pitchFamily="34" charset="-128"/>
              <a:ea typeface="Yu Gothic Light" panose="020B0300000000000000" pitchFamily="34" charset="-128"/>
              <a:cs typeface="+mj-cs"/>
              <a:sym typeface="Helvetica"/>
            </a:endParaRPr>
          </a:p>
          <a:p>
            <a:r>
              <a:rPr>
                <a:latin typeface="Yu Gothic Light" panose="020B0300000000000000" pitchFamily="34" charset="-128"/>
                <a:ea typeface="Yu Gothic Light" panose="020B0300000000000000" pitchFamily="34" charset="-128"/>
                <a:cs typeface="+mj-cs"/>
                <a:sym typeface="Helvetica"/>
              </a:rPr>
              <a:t>恐竜がいたころは今よりずっとあたたかかった</a:t>
            </a:r>
          </a:p>
        </p:txBody>
      </p:sp>
    </p:spTree>
    <p:extLst>
      <p:ext uri="{BB962C8B-B14F-4D97-AF65-F5344CB8AC3E}">
        <p14:creationId xmlns:p14="http://schemas.microsoft.com/office/powerpoint/2010/main" val="15238991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E695A-EB46-204F-A1E2-5E1A127CB187}"/>
              </a:ext>
            </a:extLst>
          </p:cNvPr>
          <p:cNvSpPr>
            <a:spLocks noGrp="1"/>
          </p:cNvSpPr>
          <p:nvPr>
            <p:ph type="title"/>
          </p:nvPr>
        </p:nvSpPr>
        <p:spPr/>
        <p:txBody>
          <a:bodyPr>
            <a:normAutofit/>
          </a:bodyPr>
          <a:lstStyle/>
          <a:p>
            <a:r>
              <a:rPr kumimoji="1" lang="ja-JP" altLang="en-US" sz="3600">
                <a:latin typeface="Yu Gothic Light" panose="020B0300000000000000" pitchFamily="34" charset="-128"/>
                <a:ea typeface="Yu Gothic Light" panose="020B0300000000000000" pitchFamily="34" charset="-128"/>
              </a:rPr>
              <a:t>生命進化</a:t>
            </a:r>
            <a:r>
              <a:rPr kumimoji="1" lang="en-US" altLang="ja-JP" sz="3600">
                <a:latin typeface="Yu Gothic Light" panose="020B0300000000000000" pitchFamily="34" charset="-128"/>
                <a:ea typeface="Yu Gothic Light" panose="020B0300000000000000" pitchFamily="34" charset="-128"/>
              </a:rPr>
              <a:t> 10</a:t>
            </a:r>
            <a:r>
              <a:rPr kumimoji="1" lang="en-US" altLang="ja-JP" sz="3600" baseline="30000">
                <a:latin typeface="Yu Gothic Light" panose="020B0300000000000000" pitchFamily="34" charset="-128"/>
                <a:ea typeface="Yu Gothic Light" panose="020B0300000000000000" pitchFamily="34" charset="-128"/>
              </a:rPr>
              <a:t>4</a:t>
            </a:r>
            <a:r>
              <a:rPr kumimoji="1" lang="en-US" altLang="ja-JP" sz="3600">
                <a:latin typeface="Yu Gothic Light" panose="020B0300000000000000" pitchFamily="34" charset="-128"/>
                <a:ea typeface="Yu Gothic Light" panose="020B0300000000000000" pitchFamily="34" charset="-128"/>
              </a:rPr>
              <a:t>-10</a:t>
            </a:r>
            <a:r>
              <a:rPr kumimoji="1" lang="en-US" altLang="ja-JP" sz="3600" baseline="30000">
                <a:latin typeface="Yu Gothic Light" panose="020B0300000000000000" pitchFamily="34" charset="-128"/>
                <a:ea typeface="Yu Gothic Light" panose="020B0300000000000000" pitchFamily="34" charset="-128"/>
              </a:rPr>
              <a:t>6</a:t>
            </a:r>
            <a:r>
              <a:rPr kumimoji="1" lang="ja-JP" altLang="en-US" sz="3600">
                <a:latin typeface="Yu Gothic Light" panose="020B0300000000000000" pitchFamily="34" charset="-128"/>
                <a:ea typeface="Yu Gothic Light" panose="020B0300000000000000" pitchFamily="34" charset="-128"/>
              </a:rPr>
              <a:t>年</a:t>
            </a:r>
          </a:p>
        </p:txBody>
      </p:sp>
      <p:pic>
        <p:nvPicPr>
          <p:cNvPr id="4" name="pasted-image.tiff" descr="pasted-image.tiff">
            <a:extLst>
              <a:ext uri="{FF2B5EF4-FFF2-40B4-BE49-F238E27FC236}">
                <a16:creationId xmlns:a16="http://schemas.microsoft.com/office/drawing/2014/main" id="{D5762EAA-A84D-FB4C-B3DA-07606F8E2125}"/>
              </a:ext>
            </a:extLst>
          </p:cNvPr>
          <p:cNvPicPr>
            <a:picLocks noChangeAspect="1"/>
          </p:cNvPicPr>
          <p:nvPr/>
        </p:nvPicPr>
        <p:blipFill>
          <a:blip r:embed="rId2">
            <a:extLst/>
          </a:blip>
          <a:stretch>
            <a:fillRect/>
          </a:stretch>
        </p:blipFill>
        <p:spPr>
          <a:xfrm>
            <a:off x="1198147" y="1571682"/>
            <a:ext cx="6747705" cy="2630461"/>
          </a:xfrm>
          <a:prstGeom prst="rect">
            <a:avLst/>
          </a:prstGeom>
          <a:ln w="12700">
            <a:miter lim="400000"/>
          </a:ln>
        </p:spPr>
      </p:pic>
      <p:sp>
        <p:nvSpPr>
          <p:cNvPr id="5" name="テキスト ボックス 4">
            <a:extLst>
              <a:ext uri="{FF2B5EF4-FFF2-40B4-BE49-F238E27FC236}">
                <a16:creationId xmlns:a16="http://schemas.microsoft.com/office/drawing/2014/main" id="{C85E2D1D-3A75-9244-9431-C80960A18A36}"/>
              </a:ext>
            </a:extLst>
          </p:cNvPr>
          <p:cNvSpPr txBox="1"/>
          <p:nvPr/>
        </p:nvSpPr>
        <p:spPr>
          <a:xfrm>
            <a:off x="880871" y="5197402"/>
            <a:ext cx="7382256" cy="646331"/>
          </a:xfrm>
          <a:prstGeom prst="rect">
            <a:avLst/>
          </a:prstGeom>
          <a:noFill/>
        </p:spPr>
        <p:txBody>
          <a:bodyPr wrap="square" rtlCol="0">
            <a:spAutoFit/>
          </a:bodyPr>
          <a:lstStyle/>
          <a:p>
            <a:r>
              <a:rPr kumimoji="1" lang="ja-JP" altLang="en-US">
                <a:latin typeface="Yu Gothic" panose="020B0400000000000000" pitchFamily="34" charset="-128"/>
                <a:ea typeface="Yu Gothic" panose="020B0400000000000000" pitchFamily="34" charset="-128"/>
              </a:rPr>
              <a:t>ただし遺伝子工学、生命工学などで人間が能動的に生命進化に関わることでスピードは劇的に速くなる。</a:t>
            </a:r>
          </a:p>
        </p:txBody>
      </p:sp>
    </p:spTree>
    <p:extLst>
      <p:ext uri="{BB962C8B-B14F-4D97-AF65-F5344CB8AC3E}">
        <p14:creationId xmlns:p14="http://schemas.microsoft.com/office/powerpoint/2010/main" val="83224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457200" y="318941"/>
            <a:ext cx="8229600" cy="1143001"/>
          </a:xfrm>
          <a:prstGeom prst="rect">
            <a:avLst/>
          </a:prstGeom>
        </p:spPr>
        <p:txBody>
          <a:bodyPr/>
          <a:lstStyle>
            <a:lvl1pPr>
              <a:defRPr sz="3200">
                <a:latin typeface="ヒラギノ丸ゴ Pro"/>
                <a:ea typeface="ヒラギノ丸ゴ Pro"/>
                <a:cs typeface="ヒラギノ丸ゴ Pro"/>
                <a:sym typeface="ヒラギノ丸ゴ Pro"/>
              </a:defRPr>
            </a:lvl1pPr>
          </a:lstStyle>
          <a:p>
            <a:r>
              <a:rPr>
                <a:latin typeface="Yu Gothic Light" panose="020B0300000000000000" pitchFamily="34" charset="-128"/>
                <a:ea typeface="Yu Gothic Light" panose="020B0300000000000000" pitchFamily="34" charset="-128"/>
              </a:rPr>
              <a:t>地形の変動</a:t>
            </a:r>
            <a:r>
              <a:rPr lang="en-US" altLang="ja-JP">
                <a:latin typeface="Yu Gothic Light" panose="020B0300000000000000" pitchFamily="34" charset="-128"/>
                <a:ea typeface="Yu Gothic Light" panose="020B0300000000000000" pitchFamily="34" charset="-128"/>
              </a:rPr>
              <a:t> 10</a:t>
            </a:r>
            <a:r>
              <a:rPr lang="en-US" altLang="ja-JP" baseline="30000">
                <a:latin typeface="Yu Gothic Light" panose="020B0300000000000000" pitchFamily="34" charset="-128"/>
                <a:ea typeface="Yu Gothic Light" panose="020B0300000000000000" pitchFamily="34" charset="-128"/>
              </a:rPr>
              <a:t>6</a:t>
            </a:r>
            <a:r>
              <a:rPr lang="en-US" altLang="ja-JP">
                <a:latin typeface="Yu Gothic Light" panose="020B0300000000000000" pitchFamily="34" charset="-128"/>
                <a:ea typeface="Yu Gothic Light" panose="020B0300000000000000" pitchFamily="34" charset="-128"/>
              </a:rPr>
              <a:t>-10</a:t>
            </a:r>
            <a:r>
              <a:rPr lang="en-US" altLang="ja-JP" baseline="30000">
                <a:latin typeface="Yu Gothic Light" panose="020B0300000000000000" pitchFamily="34" charset="-128"/>
                <a:ea typeface="Yu Gothic Light" panose="020B0300000000000000" pitchFamily="34" charset="-128"/>
              </a:rPr>
              <a:t>8</a:t>
            </a:r>
            <a:r>
              <a:rPr lang="en-US" altLang="ja-JP">
                <a:latin typeface="Yu Gothic Light" panose="020B0300000000000000" pitchFamily="34" charset="-128"/>
                <a:ea typeface="Yu Gothic Light" panose="020B0300000000000000" pitchFamily="34" charset="-128"/>
              </a:rPr>
              <a:t> </a:t>
            </a:r>
            <a:r>
              <a:rPr lang="ja-JP" altLang="en-US">
                <a:latin typeface="Yu Gothic Light" panose="020B0300000000000000" pitchFamily="34" charset="-128"/>
                <a:ea typeface="Yu Gothic Light" panose="020B0300000000000000" pitchFamily="34" charset="-128"/>
              </a:rPr>
              <a:t>年</a:t>
            </a:r>
            <a:endParaRPr baseline="30000">
              <a:latin typeface="Yu Gothic Light" panose="020B0300000000000000" pitchFamily="34" charset="-128"/>
              <a:ea typeface="Yu Gothic Light" panose="020B0300000000000000" pitchFamily="34" charset="-128"/>
            </a:endParaRPr>
          </a:p>
        </p:txBody>
      </p:sp>
      <p:sp>
        <p:nvSpPr>
          <p:cNvPr id="211" name="Shape 211"/>
          <p:cNvSpPr/>
          <p:nvPr/>
        </p:nvSpPr>
        <p:spPr>
          <a:xfrm>
            <a:off x="654933" y="5687624"/>
            <a:ext cx="8184290" cy="10156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2000">
                <a:latin typeface="ヒラギノ丸ゴ Pro"/>
                <a:ea typeface="ヒラギノ丸ゴ Pro"/>
                <a:cs typeface="ヒラギノ丸ゴ Pro"/>
                <a:sym typeface="ヒラギノ丸ゴ Pro"/>
              </a:defRPr>
            </a:pPr>
            <a:r>
              <a:rPr>
                <a:latin typeface="Yu Gothic Light" panose="020B0300000000000000" pitchFamily="34" charset="-128"/>
                <a:ea typeface="Yu Gothic Light" panose="020B0300000000000000" pitchFamily="34" charset="-128"/>
              </a:rPr>
              <a:t>2億年前、地球の大陸は「パンゲア」というひとつの巨大大陸だった。</a:t>
            </a:r>
          </a:p>
          <a:p>
            <a:pPr>
              <a:defRPr sz="2000">
                <a:latin typeface="ヒラギノ丸ゴ Pro"/>
                <a:ea typeface="ヒラギノ丸ゴ Pro"/>
                <a:cs typeface="ヒラギノ丸ゴ Pro"/>
                <a:sym typeface="ヒラギノ丸ゴ Pro"/>
              </a:defRPr>
            </a:pPr>
            <a:endParaRPr>
              <a:latin typeface="Yu Gothic Light" panose="020B0300000000000000" pitchFamily="34" charset="-128"/>
              <a:ea typeface="Yu Gothic Light" panose="020B0300000000000000" pitchFamily="34" charset="-128"/>
            </a:endParaRPr>
          </a:p>
          <a:p>
            <a:pPr>
              <a:defRPr sz="2000">
                <a:latin typeface="ヒラギノ丸ゴ Pro"/>
                <a:ea typeface="ヒラギノ丸ゴ Pro"/>
                <a:cs typeface="ヒラギノ丸ゴ Pro"/>
                <a:sym typeface="ヒラギノ丸ゴ Pro"/>
              </a:defRPr>
            </a:pPr>
            <a:r>
              <a:rPr>
                <a:latin typeface="Yu Gothic Light" panose="020B0300000000000000" pitchFamily="34" charset="-128"/>
                <a:ea typeface="Yu Gothic Light" panose="020B0300000000000000" pitchFamily="34" charset="-128"/>
              </a:rPr>
              <a:t>これからも2億年ごとに、地球の大陸はくっついたりはなれたりする。</a:t>
            </a:r>
          </a:p>
        </p:txBody>
      </p:sp>
      <p:pic>
        <p:nvPicPr>
          <p:cNvPr id="212" name="media1.gif"/>
          <p:cNvPicPr>
            <a:picLocks/>
          </p:cNvPicPr>
          <p:nvPr/>
        </p:nvPicPr>
        <p:blipFill>
          <a:blip r:embed="rId3">
            <a:extLst/>
          </a:blip>
          <a:stretch>
            <a:fillRect/>
          </a:stretch>
        </p:blipFill>
        <p:spPr>
          <a:xfrm>
            <a:off x="1524000" y="1142999"/>
            <a:ext cx="5746044" cy="4309534"/>
          </a:xfrm>
          <a:prstGeom prst="rect">
            <a:avLst/>
          </a:prstGeom>
          <a:ln w="12700">
            <a:miter lim="400000"/>
          </a:ln>
        </p:spPr>
      </p:pic>
    </p:spTree>
    <p:extLst>
      <p:ext uri="{BB962C8B-B14F-4D97-AF65-F5344CB8AC3E}">
        <p14:creationId xmlns:p14="http://schemas.microsoft.com/office/powerpoint/2010/main" val="29095704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32.jpg" descr="654242main_p1220b3k.jpg"/>
          <p:cNvPicPr>
            <a:picLocks noChangeAspect="1"/>
          </p:cNvPicPr>
          <p:nvPr/>
        </p:nvPicPr>
        <p:blipFill>
          <a:blip r:embed="rId2">
            <a:extLst/>
          </a:blip>
          <a:stretch>
            <a:fillRect/>
          </a:stretch>
        </p:blipFill>
        <p:spPr>
          <a:xfrm>
            <a:off x="-1591713" y="-76177"/>
            <a:ext cx="12327423" cy="6934177"/>
          </a:xfrm>
          <a:prstGeom prst="rect">
            <a:avLst/>
          </a:prstGeom>
          <a:ln w="12700">
            <a:miter lim="400000"/>
          </a:ln>
        </p:spPr>
      </p:pic>
      <p:sp>
        <p:nvSpPr>
          <p:cNvPr id="229" name="Shape 229"/>
          <p:cNvSpPr>
            <a:spLocks noGrp="1"/>
          </p:cNvSpPr>
          <p:nvPr>
            <p:ph type="title"/>
          </p:nvPr>
        </p:nvSpPr>
        <p:spPr>
          <a:xfrm>
            <a:off x="457199" y="370429"/>
            <a:ext cx="8229600" cy="1143001"/>
          </a:xfrm>
          <a:prstGeom prst="rect">
            <a:avLst/>
          </a:prstGeom>
        </p:spPr>
        <p:txBody>
          <a:bodyPr/>
          <a:lstStyle/>
          <a:p>
            <a:pPr>
              <a:defRPr sz="3200">
                <a:latin typeface="ヒラギノ丸ゴ Pro"/>
                <a:ea typeface="ヒラギノ丸ゴ Pro"/>
                <a:cs typeface="ヒラギノ丸ゴ Pro"/>
                <a:sym typeface="ヒラギノ丸ゴ Pro"/>
              </a:defRPr>
            </a:pPr>
            <a:r>
              <a:rPr>
                <a:solidFill>
                  <a:schemeClr val="bg1"/>
                </a:solidFill>
                <a:latin typeface="Yu Gothic" panose="020B0400000000000000" pitchFamily="34" charset="-128"/>
                <a:ea typeface="Yu Gothic" panose="020B0400000000000000" pitchFamily="34" charset="-128"/>
              </a:rPr>
              <a:t>37億五千万年後に天の川を見上げたら</a:t>
            </a:r>
          </a:p>
        </p:txBody>
      </p:sp>
    </p:spTree>
    <p:extLst>
      <p:ext uri="{BB962C8B-B14F-4D97-AF65-F5344CB8AC3E}">
        <p14:creationId xmlns:p14="http://schemas.microsoft.com/office/powerpoint/2010/main" val="338012863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457200" y="135050"/>
            <a:ext cx="8229600" cy="1143001"/>
          </a:xfrm>
          <a:prstGeom prst="rect">
            <a:avLst/>
          </a:prstGeom>
        </p:spPr>
        <p:txBody>
          <a:bodyPr>
            <a:normAutofit/>
          </a:bodyPr>
          <a:lstStyle>
            <a:lvl1pPr>
              <a:defRPr sz="3600">
                <a:latin typeface="ヒラギノ丸ゴ Pro"/>
                <a:ea typeface="ヒラギノ丸ゴ Pro"/>
                <a:cs typeface="ヒラギノ丸ゴ Pro"/>
                <a:sym typeface="ヒラギノ丸ゴ Pro"/>
              </a:defRPr>
            </a:lvl1pPr>
          </a:lstStyle>
          <a:p>
            <a:r>
              <a:rPr sz="3200">
                <a:latin typeface="Yu Gothic Light" panose="020B0300000000000000" pitchFamily="34" charset="-128"/>
                <a:ea typeface="Yu Gothic Light" panose="020B0300000000000000" pitchFamily="34" charset="-128"/>
              </a:rPr>
              <a:t>太陽系の終わり</a:t>
            </a:r>
            <a:r>
              <a:rPr lang="en-US" altLang="ja-JP" sz="3200">
                <a:latin typeface="Yu Gothic Light" panose="020B0300000000000000" pitchFamily="34" charset="-128"/>
                <a:ea typeface="Yu Gothic Light" panose="020B0300000000000000" pitchFamily="34" charset="-128"/>
              </a:rPr>
              <a:t> 6x10</a:t>
            </a:r>
            <a:r>
              <a:rPr lang="en-US" altLang="ja-JP" sz="3200" baseline="30000">
                <a:latin typeface="Yu Gothic Light" panose="020B0300000000000000" pitchFamily="34" charset="-128"/>
                <a:ea typeface="Yu Gothic Light" panose="020B0300000000000000" pitchFamily="34" charset="-128"/>
              </a:rPr>
              <a:t>9</a:t>
            </a:r>
            <a:r>
              <a:rPr lang="ja-JP" altLang="en-US" sz="3200">
                <a:latin typeface="Yu Gothic Light" panose="020B0300000000000000" pitchFamily="34" charset="-128"/>
                <a:ea typeface="Yu Gothic Light" panose="020B0300000000000000" pitchFamily="34" charset="-128"/>
              </a:rPr>
              <a:t>年</a:t>
            </a:r>
            <a:endParaRPr sz="3200">
              <a:latin typeface="Yu Gothic Light" panose="020B0300000000000000" pitchFamily="34" charset="-128"/>
              <a:ea typeface="Yu Gothic Light" panose="020B0300000000000000" pitchFamily="34" charset="-128"/>
            </a:endParaRPr>
          </a:p>
        </p:txBody>
      </p:sp>
      <p:pic>
        <p:nvPicPr>
          <p:cNvPr id="233" name="image33.png"/>
          <p:cNvPicPr>
            <a:picLocks noChangeAspect="1"/>
          </p:cNvPicPr>
          <p:nvPr/>
        </p:nvPicPr>
        <p:blipFill>
          <a:blip r:embed="rId2">
            <a:extLst/>
          </a:blip>
          <a:stretch>
            <a:fillRect/>
          </a:stretch>
        </p:blipFill>
        <p:spPr>
          <a:xfrm>
            <a:off x="3914142" y="1026841"/>
            <a:ext cx="4557634" cy="5747417"/>
          </a:xfrm>
          <a:prstGeom prst="rect">
            <a:avLst/>
          </a:prstGeom>
          <a:ln w="12700">
            <a:miter lim="400000"/>
          </a:ln>
        </p:spPr>
      </p:pic>
      <p:sp>
        <p:nvSpPr>
          <p:cNvPr id="234" name="Shape 234"/>
          <p:cNvSpPr/>
          <p:nvPr/>
        </p:nvSpPr>
        <p:spPr>
          <a:xfrm>
            <a:off x="5777362" y="1256106"/>
            <a:ext cx="1644038"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CCFFCC"/>
                </a:solidFill>
              </a:defRPr>
            </a:pPr>
            <a:r>
              <a:rPr>
                <a:latin typeface="Yu Gothic Light" panose="020B0300000000000000" pitchFamily="34" charset="-128"/>
                <a:ea typeface="Yu Gothic Light" panose="020B0300000000000000" pitchFamily="34" charset="-128"/>
                <a:cs typeface="+mj-cs"/>
                <a:sym typeface="Helvetica"/>
              </a:rPr>
              <a:t>誕生</a:t>
            </a:r>
            <a:r>
              <a:rPr>
                <a:latin typeface="Yu Gothic Light" panose="020B0300000000000000" pitchFamily="34" charset="-128"/>
                <a:ea typeface="Yu Gothic Light" panose="020B0300000000000000" pitchFamily="34" charset="-128"/>
              </a:rPr>
              <a:t>(45</a:t>
            </a:r>
            <a:r>
              <a:rPr>
                <a:latin typeface="Yu Gothic Light" panose="020B0300000000000000" pitchFamily="34" charset="-128"/>
                <a:ea typeface="Yu Gothic Light" panose="020B0300000000000000" pitchFamily="34" charset="-128"/>
                <a:cs typeface="+mj-cs"/>
                <a:sym typeface="Helvetica"/>
              </a:rPr>
              <a:t>億年前</a:t>
            </a:r>
            <a:r>
              <a:rPr>
                <a:latin typeface="Yu Gothic Light" panose="020B0300000000000000" pitchFamily="34" charset="-128"/>
                <a:ea typeface="Yu Gothic Light" panose="020B0300000000000000" pitchFamily="34" charset="-128"/>
              </a:rPr>
              <a:t>)</a:t>
            </a:r>
          </a:p>
        </p:txBody>
      </p:sp>
      <p:sp>
        <p:nvSpPr>
          <p:cNvPr id="235" name="Shape 235"/>
          <p:cNvSpPr/>
          <p:nvPr/>
        </p:nvSpPr>
        <p:spPr>
          <a:xfrm>
            <a:off x="4162242" y="3935808"/>
            <a:ext cx="553996"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CCFFCC"/>
                </a:solidFill>
                <a:latin typeface="+mj-lt"/>
                <a:ea typeface="+mj-ea"/>
                <a:cs typeface="+mj-cs"/>
                <a:sym typeface="Helvetica"/>
              </a:defRPr>
            </a:lvl1pPr>
          </a:lstStyle>
          <a:p>
            <a:pPr>
              <a:defRPr>
                <a:latin typeface="+mn-lt"/>
                <a:ea typeface="+mn-ea"/>
                <a:cs typeface="+mn-cs"/>
                <a:sym typeface="Calibri"/>
              </a:defRPr>
            </a:pPr>
            <a:r>
              <a:rPr>
                <a:latin typeface="Yu Gothic Light" panose="020B0300000000000000" pitchFamily="34" charset="-128"/>
                <a:ea typeface="Yu Gothic Light" panose="020B0300000000000000" pitchFamily="34" charset="-128"/>
                <a:sym typeface="Helvetica"/>
              </a:rPr>
              <a:t>現在</a:t>
            </a:r>
          </a:p>
        </p:txBody>
      </p:sp>
      <p:sp>
        <p:nvSpPr>
          <p:cNvPr id="236" name="Shape 236"/>
          <p:cNvSpPr/>
          <p:nvPr/>
        </p:nvSpPr>
        <p:spPr>
          <a:xfrm>
            <a:off x="6010766" y="4045224"/>
            <a:ext cx="1031691"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a:solidFill>
                  <a:srgbClr val="CCFFCC"/>
                </a:solidFill>
              </a:defRPr>
            </a:pPr>
            <a:r>
              <a:rPr lang="en-US" altLang="ja-JP" dirty="0">
                <a:latin typeface="Yu Gothic Light" panose="020B0300000000000000" pitchFamily="34" charset="-128"/>
                <a:ea typeface="Yu Gothic Light" panose="020B0300000000000000" pitchFamily="34" charset="-128"/>
              </a:rPr>
              <a:t>6</a:t>
            </a:r>
            <a:r>
              <a:rPr dirty="0">
                <a:latin typeface="Yu Gothic Light" panose="020B0300000000000000" pitchFamily="34" charset="-128"/>
                <a:ea typeface="Yu Gothic Light" panose="020B0300000000000000" pitchFamily="34" charset="-128"/>
              </a:rPr>
              <a:t>0</a:t>
            </a:r>
            <a:r>
              <a:rPr dirty="0">
                <a:latin typeface="Yu Gothic Light" panose="020B0300000000000000" pitchFamily="34" charset="-128"/>
                <a:ea typeface="Yu Gothic Light" panose="020B0300000000000000" pitchFamily="34" charset="-128"/>
                <a:cs typeface="+mj-cs"/>
                <a:sym typeface="Helvetica"/>
              </a:rPr>
              <a:t>億年後</a:t>
            </a:r>
          </a:p>
        </p:txBody>
      </p:sp>
      <p:sp>
        <p:nvSpPr>
          <p:cNvPr id="237" name="Shape 237"/>
          <p:cNvSpPr/>
          <p:nvPr/>
        </p:nvSpPr>
        <p:spPr>
          <a:xfrm>
            <a:off x="333148" y="1272200"/>
            <a:ext cx="3456944" cy="50167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sz="2000" dirty="0">
                <a:latin typeface="Yu Gothic Light" panose="020B0300000000000000" pitchFamily="34" charset="-128"/>
                <a:ea typeface="Yu Gothic Light" panose="020B0300000000000000" pitchFamily="34" charset="-128"/>
                <a:cs typeface="+mj-cs"/>
                <a:sym typeface="Helvetica"/>
              </a:rPr>
              <a:t>太陽の年齢は</a:t>
            </a:r>
            <a:r>
              <a:rPr sz="2000" dirty="0">
                <a:latin typeface="Yu Gothic Light" panose="020B0300000000000000" pitchFamily="34" charset="-128"/>
                <a:ea typeface="Yu Gothic Light" panose="020B0300000000000000" pitchFamily="34" charset="-128"/>
              </a:rPr>
              <a:t>45</a:t>
            </a:r>
            <a:r>
              <a:rPr sz="2000" dirty="0">
                <a:latin typeface="Yu Gothic Light" panose="020B0300000000000000" pitchFamily="34" charset="-128"/>
                <a:ea typeface="Yu Gothic Light" panose="020B0300000000000000" pitchFamily="34" charset="-128"/>
                <a:cs typeface="+mj-cs"/>
                <a:sym typeface="Helvetica"/>
              </a:rPr>
              <a:t>億才</a:t>
            </a:r>
          </a:p>
          <a:p>
            <a:endParaRPr sz="2000" dirty="0">
              <a:latin typeface="Yu Gothic Light" panose="020B0300000000000000" pitchFamily="34" charset="-128"/>
              <a:ea typeface="Yu Gothic Light" panose="020B0300000000000000" pitchFamily="34" charset="-128"/>
              <a:cs typeface="+mj-cs"/>
              <a:sym typeface="Helvetica"/>
            </a:endParaRPr>
          </a:p>
          <a:p>
            <a:r>
              <a:rPr sz="2000" dirty="0" err="1">
                <a:latin typeface="Yu Gothic Light" panose="020B0300000000000000" pitchFamily="34" charset="-128"/>
                <a:ea typeface="Yu Gothic Light" panose="020B0300000000000000" pitchFamily="34" charset="-128"/>
                <a:cs typeface="+mj-cs"/>
                <a:sym typeface="Helvetica"/>
              </a:rPr>
              <a:t>生まれたときは今よりちょっと暗かった</a:t>
            </a:r>
            <a:r>
              <a:rPr sz="2000" dirty="0">
                <a:latin typeface="Yu Gothic Light" panose="020B0300000000000000" pitchFamily="34" charset="-128"/>
                <a:ea typeface="Yu Gothic Light" panose="020B0300000000000000" pitchFamily="34" charset="-128"/>
                <a:cs typeface="+mj-cs"/>
                <a:sym typeface="Helvetica"/>
              </a:rPr>
              <a:t>。</a:t>
            </a:r>
            <a:r>
              <a:rPr lang="ja-JP" altLang="en-US" sz="2000" dirty="0">
                <a:latin typeface="Yu Gothic Light" panose="020B0300000000000000" pitchFamily="34" charset="-128"/>
                <a:ea typeface="Yu Gothic Light" panose="020B0300000000000000" pitchFamily="34" charset="-128"/>
              </a:rPr>
              <a:t>約</a:t>
            </a:r>
            <a:r>
              <a:rPr sz="2000" dirty="0">
                <a:latin typeface="Yu Gothic Light" panose="020B0300000000000000" pitchFamily="34" charset="-128"/>
                <a:ea typeface="Yu Gothic Light" panose="020B0300000000000000" pitchFamily="34" charset="-128"/>
              </a:rPr>
              <a:t>60</a:t>
            </a:r>
            <a:r>
              <a:rPr sz="2000" dirty="0">
                <a:latin typeface="Yu Gothic Light" panose="020B0300000000000000" pitchFamily="34" charset="-128"/>
                <a:ea typeface="Yu Gothic Light" panose="020B0300000000000000" pitchFamily="34" charset="-128"/>
                <a:cs typeface="+mj-cs"/>
                <a:sym typeface="Helvetica"/>
              </a:rPr>
              <a:t>億年すると今の</a:t>
            </a:r>
            <a:r>
              <a:rPr sz="2000" dirty="0">
                <a:latin typeface="Yu Gothic Light" panose="020B0300000000000000" pitchFamily="34" charset="-128"/>
                <a:ea typeface="Yu Gothic Light" panose="020B0300000000000000" pitchFamily="34" charset="-128"/>
              </a:rPr>
              <a:t>2</a:t>
            </a:r>
            <a:r>
              <a:rPr sz="2000" dirty="0">
                <a:latin typeface="Yu Gothic Light" panose="020B0300000000000000" pitchFamily="34" charset="-128"/>
                <a:ea typeface="Yu Gothic Light" panose="020B0300000000000000" pitchFamily="34" charset="-128"/>
                <a:cs typeface="+mj-cs"/>
                <a:sym typeface="Helvetica"/>
              </a:rPr>
              <a:t>倍明るくなる</a:t>
            </a:r>
          </a:p>
          <a:p>
            <a:endParaRPr sz="2000" dirty="0">
              <a:latin typeface="Yu Gothic Light" panose="020B0300000000000000" pitchFamily="34" charset="-128"/>
              <a:ea typeface="Yu Gothic Light" panose="020B0300000000000000" pitchFamily="34" charset="-128"/>
              <a:cs typeface="+mj-cs"/>
              <a:sym typeface="Helvetica"/>
            </a:endParaRPr>
          </a:p>
          <a:p>
            <a:r>
              <a:rPr sz="2000" dirty="0" err="1">
                <a:latin typeface="Yu Gothic Light" panose="020B0300000000000000" pitchFamily="34" charset="-128"/>
                <a:ea typeface="Yu Gothic Light" panose="020B0300000000000000" pitchFamily="34" charset="-128"/>
                <a:cs typeface="+mj-cs"/>
                <a:sym typeface="Helvetica"/>
              </a:rPr>
              <a:t>その後、急にふくれあがって赤くなる（赤色巨星</a:t>
            </a:r>
            <a:r>
              <a:rPr sz="2000" dirty="0">
                <a:latin typeface="Yu Gothic Light" panose="020B0300000000000000" pitchFamily="34" charset="-128"/>
                <a:ea typeface="Yu Gothic Light" panose="020B0300000000000000" pitchFamily="34" charset="-128"/>
                <a:cs typeface="+mj-cs"/>
                <a:sym typeface="Helvetica"/>
              </a:rPr>
              <a:t>）</a:t>
            </a:r>
            <a:r>
              <a:rPr lang="ja-JP" altLang="en-US" sz="2000" dirty="0">
                <a:latin typeface="Yu Gothic Light" panose="020B0300000000000000" pitchFamily="34" charset="-128"/>
                <a:ea typeface="Yu Gothic Light" panose="020B0300000000000000" pitchFamily="34" charset="-128"/>
                <a:cs typeface="+mj-cs"/>
                <a:sym typeface="Helvetica"/>
              </a:rPr>
              <a:t>。</a:t>
            </a:r>
            <a:endParaRPr lang="en-US" altLang="ja-JP" sz="2000" dirty="0">
              <a:latin typeface="Yu Gothic Light" panose="020B0300000000000000" pitchFamily="34" charset="-128"/>
              <a:ea typeface="Yu Gothic Light" panose="020B0300000000000000" pitchFamily="34" charset="-128"/>
              <a:cs typeface="+mj-cs"/>
              <a:sym typeface="Helvetica"/>
            </a:endParaRPr>
          </a:p>
          <a:p>
            <a:endParaRPr lang="en-US" altLang="ja-JP" sz="2000" dirty="0">
              <a:latin typeface="Yu Gothic Light" panose="020B0300000000000000" pitchFamily="34" charset="-128"/>
              <a:ea typeface="Yu Gothic Light" panose="020B0300000000000000" pitchFamily="34" charset="-128"/>
              <a:cs typeface="+mj-cs"/>
              <a:sym typeface="Helvetica"/>
            </a:endParaRPr>
          </a:p>
          <a:p>
            <a:r>
              <a:rPr lang="ja-JP" altLang="en-US" sz="2000" dirty="0">
                <a:latin typeface="Yu Gothic Light" panose="020B0300000000000000" pitchFamily="34" charset="-128"/>
                <a:ea typeface="Yu Gothic Light" panose="020B0300000000000000" pitchFamily="34" charset="-128"/>
                <a:cs typeface="+mj-cs"/>
                <a:sym typeface="Helvetica"/>
              </a:rPr>
              <a:t>この時地球は恐らく飲み込まれ、やがて太陽系は終焉を迎える。</a:t>
            </a:r>
            <a:endParaRPr lang="en-US" altLang="ja-JP" sz="2000" dirty="0">
              <a:latin typeface="Yu Gothic Light" panose="020B0300000000000000" pitchFamily="34" charset="-128"/>
              <a:ea typeface="Yu Gothic Light" panose="020B0300000000000000" pitchFamily="34" charset="-128"/>
              <a:cs typeface="+mj-cs"/>
              <a:sym typeface="Helvetica"/>
            </a:endParaRPr>
          </a:p>
          <a:p>
            <a:endParaRPr lang="en-US" altLang="ja-JP" sz="2000" dirty="0">
              <a:latin typeface="Yu Gothic Light" panose="020B0300000000000000" pitchFamily="34" charset="-128"/>
              <a:ea typeface="Yu Gothic Light" panose="020B0300000000000000" pitchFamily="34" charset="-128"/>
              <a:cs typeface="+mj-cs"/>
              <a:sym typeface="Helvetica"/>
            </a:endParaRPr>
          </a:p>
          <a:p>
            <a:r>
              <a:rPr lang="ja-JP" altLang="en-US" sz="2000" dirty="0">
                <a:latin typeface="Yu Gothic Light" panose="020B0300000000000000" pitchFamily="34" charset="-128"/>
                <a:ea typeface="Yu Gothic Light" panose="020B0300000000000000" pitchFamily="34" charset="-128"/>
                <a:cs typeface="+mj-cs"/>
                <a:sym typeface="Helvetica"/>
              </a:rPr>
              <a:t>この時までに近くの恒星系に逃げる術を身に付けておく必要がある。</a:t>
            </a:r>
            <a:endParaRPr sz="2000" dirty="0">
              <a:latin typeface="Yu Gothic Light" panose="020B0300000000000000" pitchFamily="34" charset="-128"/>
              <a:ea typeface="Yu Gothic Light" panose="020B0300000000000000" pitchFamily="34" charset="-128"/>
              <a:cs typeface="+mj-cs"/>
              <a:sym typeface="Helvetica"/>
            </a:endParaRPr>
          </a:p>
        </p:txBody>
      </p:sp>
    </p:spTree>
    <p:extLst>
      <p:ext uri="{BB962C8B-B14F-4D97-AF65-F5344CB8AC3E}">
        <p14:creationId xmlns:p14="http://schemas.microsoft.com/office/powerpoint/2010/main" val="333361848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77A05B-BB57-7949-A50D-9E6E079FFE01}"/>
              </a:ext>
            </a:extLst>
          </p:cNvPr>
          <p:cNvSpPr>
            <a:spLocks noGrp="1"/>
          </p:cNvSpPr>
          <p:nvPr>
            <p:ph type="title"/>
          </p:nvPr>
        </p:nvSpPr>
        <p:spPr/>
        <p:txBody>
          <a:bodyPr>
            <a:normAutofit/>
          </a:bodyPr>
          <a:lstStyle/>
          <a:p>
            <a:r>
              <a:rPr kumimoji="1" lang="ja-JP" altLang="en-US" sz="3200">
                <a:latin typeface="Yu Gothic Light" panose="020B0300000000000000" pitchFamily="34" charset="-128"/>
                <a:ea typeface="Yu Gothic Light" panose="020B0300000000000000" pitchFamily="34" charset="-128"/>
              </a:rPr>
              <a:t>宇宙はどのように終わるか</a:t>
            </a:r>
          </a:p>
        </p:txBody>
      </p:sp>
      <p:sp>
        <p:nvSpPr>
          <p:cNvPr id="3" name="コンテンツ プレースホルダー 2">
            <a:extLst>
              <a:ext uri="{FF2B5EF4-FFF2-40B4-BE49-F238E27FC236}">
                <a16:creationId xmlns:a16="http://schemas.microsoft.com/office/drawing/2014/main" id="{5495FF75-6CEE-554C-8A47-5416E5FA8FF7}"/>
              </a:ext>
            </a:extLst>
          </p:cNvPr>
          <p:cNvSpPr>
            <a:spLocks noGrp="1"/>
          </p:cNvSpPr>
          <p:nvPr>
            <p:ph idx="1"/>
          </p:nvPr>
        </p:nvSpPr>
        <p:spPr>
          <a:xfrm>
            <a:off x="457200" y="1600200"/>
            <a:ext cx="3456432" cy="4525963"/>
          </a:xfrm>
        </p:spPr>
        <p:txBody>
          <a:bodyPr>
            <a:normAutofit fontScale="92500" lnSpcReduction="10000"/>
          </a:bodyPr>
          <a:lstStyle/>
          <a:p>
            <a:r>
              <a:rPr lang="ja-JP" altLang="en-US" sz="2000">
                <a:latin typeface="Yu Gothic" panose="020B0400000000000000" pitchFamily="34" charset="-128"/>
                <a:ea typeface="Yu Gothic" panose="020B0400000000000000" pitchFamily="34" charset="-128"/>
              </a:rPr>
              <a:t>恒星を渡り歩く術を見つければしばらくは大丈夫。</a:t>
            </a:r>
            <a:endParaRPr lang="en-US" altLang="ja-JP" sz="2000">
              <a:latin typeface="Yu Gothic" panose="020B0400000000000000" pitchFamily="34" charset="-128"/>
              <a:ea typeface="Yu Gothic" panose="020B0400000000000000" pitchFamily="34" charset="-128"/>
            </a:endParaRPr>
          </a:p>
          <a:p>
            <a:endParaRPr kumimoji="1" lang="en-US" altLang="ja-JP" sz="2000">
              <a:latin typeface="Yu Gothic" panose="020B0400000000000000" pitchFamily="34" charset="-128"/>
              <a:ea typeface="Yu Gothic" panose="020B0400000000000000" pitchFamily="34" charset="-128"/>
            </a:endParaRPr>
          </a:p>
          <a:p>
            <a:r>
              <a:rPr lang="ja-JP" altLang="en-US" sz="2000">
                <a:latin typeface="Yu Gothic" panose="020B0400000000000000" pitchFamily="34" charset="-128"/>
                <a:ea typeface="Yu Gothic" panose="020B0400000000000000" pitchFamily="34" charset="-128"/>
              </a:rPr>
              <a:t>やがて恒星の材料となるガスが付き、ブラックホールばかりの宇宙になる。ブラックホールに落ち込む物質の重力エネルギーを使って生きる生命に転換する必要がある。</a:t>
            </a:r>
            <a:endParaRPr lang="en-US" altLang="ja-JP" sz="2000">
              <a:latin typeface="Yu Gothic" panose="020B0400000000000000" pitchFamily="34" charset="-128"/>
              <a:ea typeface="Yu Gothic" panose="020B0400000000000000" pitchFamily="34" charset="-128"/>
            </a:endParaRPr>
          </a:p>
          <a:p>
            <a:endParaRPr kumimoji="1" lang="en-US" altLang="ja-JP" sz="2000">
              <a:latin typeface="Yu Gothic" panose="020B0400000000000000" pitchFamily="34" charset="-128"/>
              <a:ea typeface="Yu Gothic" panose="020B0400000000000000" pitchFamily="34" charset="-128"/>
            </a:endParaRPr>
          </a:p>
          <a:p>
            <a:r>
              <a:rPr lang="ja-JP" altLang="en-US" sz="2000">
                <a:latin typeface="Yu Gothic" panose="020B0400000000000000" pitchFamily="34" charset="-128"/>
                <a:ea typeface="Yu Gothic" panose="020B0400000000000000" pitchFamily="34" charset="-128"/>
              </a:rPr>
              <a:t>やがて宇宙全体が「ビッグリップ」で終わる（厳密には何がおきるかはよくわからない）</a:t>
            </a:r>
            <a:endParaRPr kumimoji="1" lang="en-US" altLang="ja-JP" sz="2000">
              <a:latin typeface="Yu Gothic" panose="020B0400000000000000" pitchFamily="34" charset="-128"/>
              <a:ea typeface="Yu Gothic" panose="020B0400000000000000" pitchFamily="34" charset="-128"/>
            </a:endParaRPr>
          </a:p>
          <a:p>
            <a:endParaRPr kumimoji="1" lang="ja-JP" altLang="en-US"/>
          </a:p>
        </p:txBody>
      </p:sp>
      <p:pic>
        <p:nvPicPr>
          <p:cNvPr id="4" name="図 3">
            <a:extLst>
              <a:ext uri="{FF2B5EF4-FFF2-40B4-BE49-F238E27FC236}">
                <a16:creationId xmlns:a16="http://schemas.microsoft.com/office/drawing/2014/main" id="{9EA0916D-28E0-4A4D-B8CB-ABCF1A1E318B}"/>
              </a:ext>
            </a:extLst>
          </p:cNvPr>
          <p:cNvPicPr>
            <a:picLocks noChangeAspect="1"/>
          </p:cNvPicPr>
          <p:nvPr/>
        </p:nvPicPr>
        <p:blipFill>
          <a:blip r:embed="rId2"/>
          <a:stretch>
            <a:fillRect/>
          </a:stretch>
        </p:blipFill>
        <p:spPr>
          <a:xfrm>
            <a:off x="4389120" y="1517498"/>
            <a:ext cx="4572000" cy="3823004"/>
          </a:xfrm>
          <a:prstGeom prst="rect">
            <a:avLst/>
          </a:prstGeom>
        </p:spPr>
      </p:pic>
    </p:spTree>
    <p:extLst>
      <p:ext uri="{BB962C8B-B14F-4D97-AF65-F5344CB8AC3E}">
        <p14:creationId xmlns:p14="http://schemas.microsoft.com/office/powerpoint/2010/main" val="288171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D7EE56E-3CFC-B948-B871-2D4D91A3F1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6429" y="377812"/>
            <a:ext cx="1949301" cy="2922524"/>
          </a:xfrm>
          <a:prstGeom prst="rect">
            <a:avLst/>
          </a:prstGeom>
        </p:spPr>
      </p:pic>
      <p:sp>
        <p:nvSpPr>
          <p:cNvPr id="5" name="テキスト ボックス 4">
            <a:extLst>
              <a:ext uri="{FF2B5EF4-FFF2-40B4-BE49-F238E27FC236}">
                <a16:creationId xmlns:a16="http://schemas.microsoft.com/office/drawing/2014/main" id="{266AB5FC-8466-8F46-8A46-388E3C6FC46C}"/>
              </a:ext>
            </a:extLst>
          </p:cNvPr>
          <p:cNvSpPr txBox="1"/>
          <p:nvPr/>
        </p:nvSpPr>
        <p:spPr>
          <a:xfrm>
            <a:off x="6756429" y="3454400"/>
            <a:ext cx="1731564" cy="584775"/>
          </a:xfrm>
          <a:prstGeom prst="rect">
            <a:avLst/>
          </a:prstGeom>
          <a:noFill/>
        </p:spPr>
        <p:txBody>
          <a:bodyPr wrap="none" rtlCol="0">
            <a:spAutoFit/>
          </a:bodyPr>
          <a:lstStyle/>
          <a:p>
            <a:r>
              <a:rPr lang="en-US" altLang="ja-JP" sz="1600">
                <a:latin typeface="Yu Gothic" panose="020B0400000000000000" pitchFamily="34" charset="-128"/>
                <a:ea typeface="Yu Gothic" panose="020B0400000000000000" pitchFamily="34" charset="-128"/>
              </a:rPr>
              <a:t>Freeman Dyson </a:t>
            </a:r>
          </a:p>
          <a:p>
            <a:r>
              <a:rPr lang="en-US" altLang="ja-JP" sz="1600">
                <a:latin typeface="Yu Gothic" panose="020B0400000000000000" pitchFamily="34" charset="-128"/>
                <a:ea typeface="Yu Gothic" panose="020B0400000000000000" pitchFamily="34" charset="-128"/>
              </a:rPr>
              <a:t>1923 - 2020</a:t>
            </a:r>
            <a:endParaRPr kumimoji="1" lang="ja-JP" altLang="en-US" sz="160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5F638284-76CE-2747-91FB-68CE547D1F64}"/>
              </a:ext>
            </a:extLst>
          </p:cNvPr>
          <p:cNvSpPr txBox="1"/>
          <p:nvPr/>
        </p:nvSpPr>
        <p:spPr>
          <a:xfrm>
            <a:off x="438270" y="490175"/>
            <a:ext cx="6043845" cy="5355312"/>
          </a:xfrm>
          <a:prstGeom prst="rect">
            <a:avLst/>
          </a:prstGeom>
          <a:noFill/>
        </p:spPr>
        <p:txBody>
          <a:bodyPr wrap="square" rtlCol="0">
            <a:spAutoFit/>
          </a:bodyPr>
          <a:lstStyle/>
          <a:p>
            <a:pPr marL="152400" algn="just">
              <a:spcAft>
                <a:spcPts val="0"/>
              </a:spcAft>
            </a:pPr>
            <a:r>
              <a:rPr lang="en-US" altLang="ja-JP" i="1" kern="100">
                <a:latin typeface="游ゴシック Light" panose="020B0300000000000000" pitchFamily="34" charset="-128"/>
                <a:ea typeface="游明朝" panose="02020400000000000000" pitchFamily="18" charset="-128"/>
                <a:cs typeface="Times New Roman" panose="02020603050405020304" pitchFamily="18" charset="0"/>
              </a:rPr>
              <a:t>It is impossible to calculate in detail the long-range future of the universe without including the effects of life and intelligence. It is impossible to calculate the capabilities of life and intelligence without touching, at least peripherally, philosophical questions. If we are to examine how intelligent life may be able to guide the physical development of the universe for its own purposes, we cannot altogether avoid considering what the values and purposes of intelligent life may be.</a:t>
            </a:r>
            <a:endParaRPr lang="ja-JP" altLang="ja-JP" kern="10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kern="100">
                <a:latin typeface="游明朝" panose="02020400000000000000" pitchFamily="18" charset="-128"/>
                <a:ea typeface="游ゴシック Light" panose="020B0300000000000000" pitchFamily="34" charset="-128"/>
                <a:cs typeface="Times New Roman" panose="02020603050405020304" pitchFamily="18" charset="0"/>
              </a:rPr>
              <a:t>　</a:t>
            </a:r>
            <a:endParaRPr lang="ja-JP" altLang="ja-JP" kern="100">
              <a:latin typeface="游明朝" panose="02020400000000000000" pitchFamily="18" charset="-128"/>
              <a:ea typeface="游明朝" panose="02020400000000000000" pitchFamily="18" charset="-128"/>
              <a:cs typeface="Times New Roman" panose="02020603050405020304" pitchFamily="18" charset="0"/>
            </a:endParaRPr>
          </a:p>
          <a:p>
            <a:pPr marL="152400" algn="just">
              <a:spcAft>
                <a:spcPts val="0"/>
              </a:spcAft>
            </a:pPr>
            <a:r>
              <a:rPr lang="ja-JP" altLang="ja-JP" kern="100">
                <a:latin typeface="游明朝" panose="02020400000000000000" pitchFamily="18" charset="-128"/>
                <a:ea typeface="游ゴシック Light" panose="020B0300000000000000" pitchFamily="34" charset="-128"/>
                <a:cs typeface="Times New Roman" panose="02020603050405020304" pitchFamily="18" charset="0"/>
              </a:rPr>
              <a:t>生命と知性の影響を考慮することなしに、宇宙の長期的な未来の詳細を計算することはできない。生命と知性に何が可能なのかを計算するためには、少なくとも部分的には、哲学的な問いに触れざるを得ない。知的生命が自らの目的のために宇宙の物理的な進化に介入することが可能かどうかを検討する際には、知的生命の持つ価値や目的とは何であるかという問いについて考えることを避けることはできない。</a:t>
            </a:r>
            <a:endParaRPr lang="ja-JP" altLang="ja-JP" kern="100">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7" name="テキスト ボックス 6">
            <a:extLst>
              <a:ext uri="{FF2B5EF4-FFF2-40B4-BE49-F238E27FC236}">
                <a16:creationId xmlns:a16="http://schemas.microsoft.com/office/drawing/2014/main" id="{2AA6F5DF-2536-2B4B-B070-AA5FC7B9800C}"/>
              </a:ext>
            </a:extLst>
          </p:cNvPr>
          <p:cNvSpPr txBox="1"/>
          <p:nvPr/>
        </p:nvSpPr>
        <p:spPr>
          <a:xfrm>
            <a:off x="682124" y="5864940"/>
            <a:ext cx="6541635" cy="523220"/>
          </a:xfrm>
          <a:prstGeom prst="rect">
            <a:avLst/>
          </a:prstGeom>
          <a:noFill/>
        </p:spPr>
        <p:txBody>
          <a:bodyPr wrap="square" rtlCol="0">
            <a:spAutoFit/>
          </a:bodyPr>
          <a:lstStyle/>
          <a:p>
            <a:r>
              <a:rPr kumimoji="1" lang="en-US" altLang="ja-JP" sz="1400">
                <a:latin typeface="Yu Gothic" panose="020B0400000000000000" pitchFamily="34" charset="-128"/>
                <a:ea typeface="Yu Gothic" panose="020B0400000000000000" pitchFamily="34" charset="-128"/>
              </a:rPr>
              <a:t>F. Dyson “</a:t>
            </a:r>
            <a:r>
              <a:rPr lang="en" altLang="ja-JP" sz="1400">
                <a:latin typeface="Yu Gothic" panose="020B0400000000000000" pitchFamily="34" charset="-128"/>
                <a:ea typeface="Yu Gothic" panose="020B0400000000000000" pitchFamily="34" charset="-128"/>
              </a:rPr>
              <a:t>Time without end: Physics and biology in an open universe</a:t>
            </a:r>
            <a:r>
              <a:rPr kumimoji="1" lang="en-US" altLang="ja-JP" sz="1400">
                <a:latin typeface="Yu Gothic" panose="020B0400000000000000" pitchFamily="34" charset="-128"/>
                <a:ea typeface="Yu Gothic" panose="020B0400000000000000" pitchFamily="34" charset="-128"/>
              </a:rPr>
              <a:t>” </a:t>
            </a:r>
          </a:p>
          <a:p>
            <a:r>
              <a:rPr lang="en" altLang="ja-JP" sz="1400">
                <a:latin typeface="Yu Gothic" panose="020B0400000000000000" pitchFamily="34" charset="-128"/>
                <a:ea typeface="Yu Gothic" panose="020B0400000000000000" pitchFamily="34" charset="-128"/>
              </a:rPr>
              <a:t>Rev. Mod. Phys. 51, 447 (1979)</a:t>
            </a:r>
          </a:p>
        </p:txBody>
      </p:sp>
    </p:spTree>
    <p:extLst>
      <p:ext uri="{BB962C8B-B14F-4D97-AF65-F5344CB8AC3E}">
        <p14:creationId xmlns:p14="http://schemas.microsoft.com/office/powerpoint/2010/main" val="326113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D31618B-0468-C148-BCB3-72DE619137DD}"/>
              </a:ext>
            </a:extLst>
          </p:cNvPr>
          <p:cNvPicPr>
            <a:picLocks noChangeAspect="1"/>
          </p:cNvPicPr>
          <p:nvPr/>
        </p:nvPicPr>
        <p:blipFill>
          <a:blip r:embed="rId2"/>
          <a:stretch>
            <a:fillRect/>
          </a:stretch>
        </p:blipFill>
        <p:spPr>
          <a:xfrm>
            <a:off x="-187460" y="0"/>
            <a:ext cx="11225371" cy="6858000"/>
          </a:xfrm>
          <a:prstGeom prst="rect">
            <a:avLst/>
          </a:prstGeom>
        </p:spPr>
      </p:pic>
      <p:sp>
        <p:nvSpPr>
          <p:cNvPr id="8" name="テキスト ボックス 7">
            <a:extLst>
              <a:ext uri="{FF2B5EF4-FFF2-40B4-BE49-F238E27FC236}">
                <a16:creationId xmlns:a16="http://schemas.microsoft.com/office/drawing/2014/main" id="{FB2CD199-DA54-794E-A1D6-35F9FADFCB6D}"/>
              </a:ext>
            </a:extLst>
          </p:cNvPr>
          <p:cNvSpPr txBox="1"/>
          <p:nvPr/>
        </p:nvSpPr>
        <p:spPr>
          <a:xfrm>
            <a:off x="788031" y="607165"/>
            <a:ext cx="6288901" cy="523220"/>
          </a:xfrm>
          <a:prstGeom prst="rect">
            <a:avLst/>
          </a:prstGeom>
          <a:noFill/>
        </p:spPr>
        <p:txBody>
          <a:bodyPr wrap="none" rtlCol="0">
            <a:spAutoFit/>
          </a:bodyPr>
          <a:lstStyle/>
          <a:p>
            <a:r>
              <a:rPr lang="ja-JP" altLang="en-US" sz="2800">
                <a:solidFill>
                  <a:schemeClr val="bg1"/>
                </a:solidFill>
                <a:latin typeface="Yu Gothic" panose="020B0400000000000000" pitchFamily="34" charset="-128"/>
                <a:ea typeface="Yu Gothic" panose="020B0400000000000000" pitchFamily="34" charset="-128"/>
              </a:rPr>
              <a:t>もう一度、</a:t>
            </a:r>
            <a:r>
              <a:rPr kumimoji="1" lang="ja-JP" altLang="en-US" sz="2800">
                <a:solidFill>
                  <a:schemeClr val="bg1"/>
                </a:solidFill>
                <a:latin typeface="Yu Gothic" panose="020B0400000000000000" pitchFamily="34" charset="-128"/>
                <a:ea typeface="Yu Gothic" panose="020B0400000000000000" pitchFamily="34" charset="-128"/>
              </a:rPr>
              <a:t>私たちはどこへ行くのか？</a:t>
            </a:r>
          </a:p>
        </p:txBody>
      </p:sp>
      <p:sp>
        <p:nvSpPr>
          <p:cNvPr id="4" name="テキスト ボックス 3">
            <a:extLst>
              <a:ext uri="{FF2B5EF4-FFF2-40B4-BE49-F238E27FC236}">
                <a16:creationId xmlns:a16="http://schemas.microsoft.com/office/drawing/2014/main" id="{57F5DA0A-DE15-0F4D-B558-C7CF5C14AC17}"/>
              </a:ext>
            </a:extLst>
          </p:cNvPr>
          <p:cNvSpPr txBox="1"/>
          <p:nvPr/>
        </p:nvSpPr>
        <p:spPr>
          <a:xfrm>
            <a:off x="1123311" y="5618948"/>
            <a:ext cx="3057247" cy="523220"/>
          </a:xfrm>
          <a:prstGeom prst="rect">
            <a:avLst/>
          </a:prstGeom>
          <a:noFill/>
        </p:spPr>
        <p:txBody>
          <a:bodyPr wrap="none" rtlCol="0">
            <a:spAutoFit/>
          </a:bodyPr>
          <a:lstStyle/>
          <a:p>
            <a:r>
              <a:rPr lang="ja-JP" altLang="en-US" sz="2800">
                <a:solidFill>
                  <a:schemeClr val="bg1"/>
                </a:solidFill>
                <a:latin typeface="Yu Gothic" panose="020B0400000000000000" pitchFamily="34" charset="-128"/>
                <a:ea typeface="Yu Gothic" panose="020B0400000000000000" pitchFamily="34" charset="-128"/>
              </a:rPr>
              <a:t>近未来の宇宙開発</a:t>
            </a:r>
            <a:endParaRPr kumimoji="1" lang="ja-JP" altLang="en-US" sz="280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14937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AD81ED-3522-7E4F-887D-9A3380371CC3}"/>
              </a:ext>
            </a:extLst>
          </p:cNvPr>
          <p:cNvSpPr>
            <a:spLocks noGrp="1"/>
          </p:cNvSpPr>
          <p:nvPr>
            <p:ph type="title"/>
          </p:nvPr>
        </p:nvSpPr>
        <p:spPr>
          <a:xfrm>
            <a:off x="457200" y="339110"/>
            <a:ext cx="8229600" cy="1143000"/>
          </a:xfrm>
        </p:spPr>
        <p:txBody>
          <a:bodyPr>
            <a:normAutofit/>
          </a:bodyPr>
          <a:lstStyle/>
          <a:p>
            <a:r>
              <a:rPr kumimoji="1" lang="ja-JP" altLang="en-US" sz="3200">
                <a:latin typeface="Yu Gothic" panose="020B0400000000000000" pitchFamily="34" charset="-128"/>
                <a:ea typeface="Yu Gothic" panose="020B0400000000000000" pitchFamily="34" charset="-128"/>
              </a:rPr>
              <a:t>宇宙旅行への夢から始まった</a:t>
            </a:r>
          </a:p>
        </p:txBody>
      </p:sp>
      <p:pic>
        <p:nvPicPr>
          <p:cNvPr id="5" name="図 4">
            <a:extLst>
              <a:ext uri="{FF2B5EF4-FFF2-40B4-BE49-F238E27FC236}">
                <a16:creationId xmlns:a16="http://schemas.microsoft.com/office/drawing/2014/main" id="{2B8D6502-3C16-C84D-AACB-895D7DA5F9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0512" y="1232724"/>
            <a:ext cx="3356288" cy="4119844"/>
          </a:xfrm>
          <a:prstGeom prst="rect">
            <a:avLst/>
          </a:prstGeom>
        </p:spPr>
      </p:pic>
      <p:pic>
        <p:nvPicPr>
          <p:cNvPr id="6" name="図 5">
            <a:extLst>
              <a:ext uri="{FF2B5EF4-FFF2-40B4-BE49-F238E27FC236}">
                <a16:creationId xmlns:a16="http://schemas.microsoft.com/office/drawing/2014/main" id="{13E05F9A-715B-D946-B1C9-C009145FCDDB}"/>
              </a:ext>
            </a:extLst>
          </p:cNvPr>
          <p:cNvPicPr>
            <a:picLocks noChangeAspect="1"/>
          </p:cNvPicPr>
          <p:nvPr/>
        </p:nvPicPr>
        <p:blipFill>
          <a:blip r:embed="rId3"/>
          <a:stretch>
            <a:fillRect/>
          </a:stretch>
        </p:blipFill>
        <p:spPr>
          <a:xfrm>
            <a:off x="914400" y="1398977"/>
            <a:ext cx="3389184" cy="3890783"/>
          </a:xfrm>
          <a:prstGeom prst="rect">
            <a:avLst/>
          </a:prstGeom>
        </p:spPr>
      </p:pic>
      <p:sp>
        <p:nvSpPr>
          <p:cNvPr id="7" name="テキスト ボックス 6">
            <a:extLst>
              <a:ext uri="{FF2B5EF4-FFF2-40B4-BE49-F238E27FC236}">
                <a16:creationId xmlns:a16="http://schemas.microsoft.com/office/drawing/2014/main" id="{47C5A70D-407C-D142-A7CE-366451DAA9DC}"/>
              </a:ext>
            </a:extLst>
          </p:cNvPr>
          <p:cNvSpPr txBox="1"/>
          <p:nvPr/>
        </p:nvSpPr>
        <p:spPr>
          <a:xfrm>
            <a:off x="914400" y="5326800"/>
            <a:ext cx="3143289" cy="738664"/>
          </a:xfrm>
          <a:prstGeom prst="rect">
            <a:avLst/>
          </a:prstGeom>
          <a:noFill/>
        </p:spPr>
        <p:txBody>
          <a:bodyPr wrap="square" rtlCol="0">
            <a:spAutoFit/>
          </a:bodyPr>
          <a:lstStyle/>
          <a:p>
            <a:r>
              <a:rPr lang="ja-JP" altLang="en-US" sz="1400">
                <a:latin typeface="Yu Gothic" panose="020B0400000000000000" pitchFamily="34" charset="-128"/>
                <a:ea typeface="Yu Gothic" panose="020B0400000000000000" pitchFamily="34" charset="-128"/>
              </a:rPr>
              <a:t>コンスタンチン・ツィオルコフスキー</a:t>
            </a:r>
            <a:r>
              <a:rPr lang="en-US" altLang="ja-JP" sz="1400" dirty="0">
                <a:latin typeface="Yu Gothic" panose="020B0400000000000000" pitchFamily="34" charset="-128"/>
                <a:ea typeface="Yu Gothic" panose="020B0400000000000000" pitchFamily="34" charset="-128"/>
              </a:rPr>
              <a:t>(1857 – 1935)</a:t>
            </a:r>
            <a:r>
              <a:rPr lang="ja-JP" altLang="en-US" sz="1400" dirty="0">
                <a:latin typeface="Yu Gothic" panose="020B0400000000000000" pitchFamily="34" charset="-128"/>
                <a:ea typeface="Yu Gothic" panose="020B0400000000000000" pitchFamily="34" charset="-128"/>
              </a:rPr>
              <a:t>宇宙開発に基礎的な概念と理論を構築</a:t>
            </a:r>
            <a:r>
              <a:rPr lang="ja-JP" altLang="en-US" sz="1400">
                <a:latin typeface="Yu Gothic" panose="020B0400000000000000" pitchFamily="34" charset="-128"/>
                <a:ea typeface="Yu Gothic" panose="020B0400000000000000" pitchFamily="34" charset="-128"/>
              </a:rPr>
              <a:t>。宇宙工学の父。</a:t>
            </a:r>
            <a:endParaRPr lang="en-US" altLang="ja-JP" sz="1400" dirty="0">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4132ECB5-C4AF-7C4C-9E59-1B43F82AE4B5}"/>
              </a:ext>
            </a:extLst>
          </p:cNvPr>
          <p:cNvSpPr txBox="1"/>
          <p:nvPr/>
        </p:nvSpPr>
        <p:spPr>
          <a:xfrm>
            <a:off x="5330512" y="5434522"/>
            <a:ext cx="3236784" cy="523220"/>
          </a:xfrm>
          <a:prstGeom prst="rect">
            <a:avLst/>
          </a:prstGeom>
          <a:noFill/>
        </p:spPr>
        <p:txBody>
          <a:bodyPr wrap="none" rtlCol="0">
            <a:spAutoFit/>
          </a:bodyPr>
          <a:lstStyle/>
          <a:p>
            <a:r>
              <a:rPr lang="ja-JP" altLang="en-US" sz="1400">
                <a:latin typeface="Yu Gothic" panose="020B0400000000000000" pitchFamily="34" charset="-128"/>
                <a:ea typeface="Yu Gothic" panose="020B0400000000000000" pitchFamily="34" charset="-128"/>
              </a:rPr>
              <a:t>ロバート･ゴダード</a:t>
            </a:r>
            <a:r>
              <a:rPr lang="en-US" altLang="ja-JP" sz="1400">
                <a:latin typeface="Yu Gothic" panose="020B0400000000000000" pitchFamily="34" charset="-128"/>
                <a:ea typeface="Yu Gothic" panose="020B0400000000000000" pitchFamily="34" charset="-128"/>
              </a:rPr>
              <a:t>(1882-1945)</a:t>
            </a:r>
          </a:p>
          <a:p>
            <a:r>
              <a:rPr kumimoji="1" lang="ja-JP" altLang="en-US" sz="1400">
                <a:latin typeface="Yu Gothic" panose="020B0400000000000000" pitchFamily="34" charset="-128"/>
                <a:ea typeface="Yu Gothic" panose="020B0400000000000000" pitchFamily="34" charset="-128"/>
              </a:rPr>
              <a:t>世界で最初の液体燃料ロケットに成功</a:t>
            </a:r>
            <a:endParaRPr kumimoji="1" lang="ja-JP" altLang="en-US">
              <a:latin typeface="Yu Gothic" panose="020B0400000000000000" pitchFamily="34" charset="-128"/>
              <a:ea typeface="Yu Gothic" panose="020B0400000000000000" pitchFamily="34" charset="-128"/>
            </a:endParaRPr>
          </a:p>
        </p:txBody>
      </p:sp>
      <p:pic>
        <p:nvPicPr>
          <p:cNvPr id="11" name="図 10">
            <a:extLst>
              <a:ext uri="{FF2B5EF4-FFF2-40B4-BE49-F238E27FC236}">
                <a16:creationId xmlns:a16="http://schemas.microsoft.com/office/drawing/2014/main" id="{5DF61596-CC93-0A45-B6AC-3B9B9C449336}"/>
              </a:ext>
            </a:extLst>
          </p:cNvPr>
          <p:cNvPicPr>
            <a:picLocks noChangeAspect="1"/>
          </p:cNvPicPr>
          <p:nvPr/>
        </p:nvPicPr>
        <p:blipFill>
          <a:blip r:embed="rId4"/>
          <a:stretch>
            <a:fillRect/>
          </a:stretch>
        </p:blipFill>
        <p:spPr>
          <a:xfrm>
            <a:off x="2187223" y="4363851"/>
            <a:ext cx="1963961" cy="801218"/>
          </a:xfrm>
          <a:prstGeom prst="rect">
            <a:avLst/>
          </a:prstGeom>
        </p:spPr>
      </p:pic>
      <p:sp>
        <p:nvSpPr>
          <p:cNvPr id="3" name="テキスト ボックス 2">
            <a:extLst>
              <a:ext uri="{FF2B5EF4-FFF2-40B4-BE49-F238E27FC236}">
                <a16:creationId xmlns:a16="http://schemas.microsoft.com/office/drawing/2014/main" id="{4DBD64DB-52FD-1A4E-B74A-9F3DE5B14D05}"/>
              </a:ext>
            </a:extLst>
          </p:cNvPr>
          <p:cNvSpPr txBox="1"/>
          <p:nvPr/>
        </p:nvSpPr>
        <p:spPr>
          <a:xfrm>
            <a:off x="614657" y="6226502"/>
            <a:ext cx="8072143" cy="584775"/>
          </a:xfrm>
          <a:prstGeom prst="rect">
            <a:avLst/>
          </a:prstGeom>
          <a:noFill/>
        </p:spPr>
        <p:txBody>
          <a:bodyPr wrap="square" rtlCol="0">
            <a:spAutoFit/>
          </a:bodyPr>
          <a:lstStyle/>
          <a:p>
            <a:r>
              <a:rPr kumimoji="1" lang="ja-JP" altLang="en-US" sz="1600">
                <a:latin typeface="Yu Gothic" panose="020B0400000000000000" pitchFamily="34" charset="-128"/>
                <a:ea typeface="Yu Gothic" panose="020B0400000000000000" pitchFamily="34" charset="-128"/>
              </a:rPr>
              <a:t>ツィオルコフスキーもゴダードも、その先駆的研究は当初理解されず、個人の趣味的な研究として行っていた。</a:t>
            </a:r>
          </a:p>
        </p:txBody>
      </p:sp>
    </p:spTree>
    <p:extLst>
      <p:ext uri="{BB962C8B-B14F-4D97-AF65-F5344CB8AC3E}">
        <p14:creationId xmlns:p14="http://schemas.microsoft.com/office/powerpoint/2010/main" val="401585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A3D6A-AB0C-FB45-AD42-44235D0E47B8}"/>
              </a:ext>
            </a:extLst>
          </p:cNvPr>
          <p:cNvSpPr>
            <a:spLocks noGrp="1"/>
          </p:cNvSpPr>
          <p:nvPr>
            <p:ph type="title"/>
          </p:nvPr>
        </p:nvSpPr>
        <p:spPr/>
        <p:txBody>
          <a:bodyPr>
            <a:normAutofit/>
          </a:bodyPr>
          <a:lstStyle/>
          <a:p>
            <a:r>
              <a:rPr kumimoji="1" lang="ja-JP" altLang="en-US" sz="2800">
                <a:latin typeface="Yu Gothic" panose="020B0400000000000000" pitchFamily="34" charset="-128"/>
                <a:ea typeface="Yu Gothic" panose="020B0400000000000000" pitchFamily="34" charset="-128"/>
              </a:rPr>
              <a:t>愛好者の夢から国家主導の軍事技術へ</a:t>
            </a:r>
          </a:p>
        </p:txBody>
      </p:sp>
      <p:pic>
        <p:nvPicPr>
          <p:cNvPr id="4" name="図 3">
            <a:extLst>
              <a:ext uri="{FF2B5EF4-FFF2-40B4-BE49-F238E27FC236}">
                <a16:creationId xmlns:a16="http://schemas.microsoft.com/office/drawing/2014/main" id="{897713C2-DF9A-8943-8261-9224AA127689}"/>
              </a:ext>
            </a:extLst>
          </p:cNvPr>
          <p:cNvPicPr>
            <a:picLocks noChangeAspect="1"/>
          </p:cNvPicPr>
          <p:nvPr/>
        </p:nvPicPr>
        <p:blipFill>
          <a:blip r:embed="rId2"/>
          <a:stretch>
            <a:fillRect/>
          </a:stretch>
        </p:blipFill>
        <p:spPr>
          <a:xfrm>
            <a:off x="3973281" y="2025074"/>
            <a:ext cx="4713519" cy="3888653"/>
          </a:xfrm>
          <a:prstGeom prst="rect">
            <a:avLst/>
          </a:prstGeom>
        </p:spPr>
      </p:pic>
      <p:sp>
        <p:nvSpPr>
          <p:cNvPr id="6" name="テキスト ボックス 5">
            <a:extLst>
              <a:ext uri="{FF2B5EF4-FFF2-40B4-BE49-F238E27FC236}">
                <a16:creationId xmlns:a16="http://schemas.microsoft.com/office/drawing/2014/main" id="{D578D48D-0F9C-A040-826E-1F0DCF3C3814}"/>
              </a:ext>
            </a:extLst>
          </p:cNvPr>
          <p:cNvSpPr txBox="1"/>
          <p:nvPr/>
        </p:nvSpPr>
        <p:spPr>
          <a:xfrm>
            <a:off x="270634" y="1371598"/>
            <a:ext cx="3303839" cy="563231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a:latin typeface="Yu Gothic" panose="020B0400000000000000" pitchFamily="34" charset="-128"/>
                <a:ea typeface="Yu Gothic" panose="020B0400000000000000" pitchFamily="34" charset="-128"/>
              </a:rPr>
              <a:t>宇宙旅行を目指す民間の愛好家・技術者たちによる「ドイツ宇宙旅行者協会」の開発した技術に、ナチスが目をつける。</a:t>
            </a:r>
            <a:endParaRPr kumimoji="1" lang="en-US" altLang="ja-JP" dirty="0">
              <a:latin typeface="Yu Gothic" panose="020B0400000000000000" pitchFamily="34" charset="-128"/>
              <a:ea typeface="Yu Gothic" panose="020B0400000000000000" pitchFamily="34" charset="-128"/>
            </a:endParaRPr>
          </a:p>
          <a:p>
            <a:r>
              <a:rPr kumimoji="1" lang="ja-JP" altLang="en-US">
                <a:latin typeface="Yu Gothic" panose="020B0400000000000000" pitchFamily="34" charset="-128"/>
                <a:ea typeface="Yu Gothic" panose="020B0400000000000000" pitchFamily="34" charset="-128"/>
              </a:rPr>
              <a:t>　＝＞</a:t>
            </a:r>
            <a:r>
              <a:rPr kumimoji="1" lang="en-US" altLang="ja-JP" dirty="0">
                <a:latin typeface="Yu Gothic" panose="020B0400000000000000" pitchFamily="34" charset="-128"/>
                <a:ea typeface="Yu Gothic" panose="020B0400000000000000" pitchFamily="34" charset="-128"/>
              </a:rPr>
              <a:t>V2</a:t>
            </a:r>
            <a:r>
              <a:rPr lang="ja-JP" altLang="en-US">
                <a:latin typeface="Yu Gothic" panose="020B0400000000000000" pitchFamily="34" charset="-128"/>
                <a:ea typeface="Yu Gothic" panose="020B0400000000000000" pitchFamily="34" charset="-128"/>
              </a:rPr>
              <a:t>ミサイル</a:t>
            </a:r>
            <a:r>
              <a:rPr kumimoji="1" lang="ja-JP" altLang="en-US">
                <a:latin typeface="Yu Gothic" panose="020B0400000000000000" pitchFamily="34" charset="-128"/>
                <a:ea typeface="Yu Gothic" panose="020B0400000000000000" pitchFamily="34" charset="-128"/>
              </a:rPr>
              <a:t>の開発</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kumimoji="1" lang="ja-JP" altLang="en-US">
                <a:latin typeface="Yu Gothic" panose="020B0400000000000000" pitchFamily="34" charset="-128"/>
                <a:ea typeface="Yu Gothic" panose="020B0400000000000000" pitchFamily="34" charset="-128"/>
              </a:rPr>
              <a:t>第二次大戦後、ドイツの技術者たちは東西両陣営に流出し、米国とソ連の宇宙開発の基礎となる。</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kumimoji="1" lang="en-US" altLang="ja-JP" dirty="0">
                <a:latin typeface="Yu Gothic" panose="020B0400000000000000" pitchFamily="34" charset="-128"/>
                <a:ea typeface="Yu Gothic" panose="020B0400000000000000" pitchFamily="34" charset="-128"/>
              </a:rPr>
              <a:t>V2</a:t>
            </a:r>
            <a:r>
              <a:rPr kumimoji="1" lang="ja-JP" altLang="en-US">
                <a:latin typeface="Yu Gothic" panose="020B0400000000000000" pitchFamily="34" charset="-128"/>
                <a:ea typeface="Yu Gothic" panose="020B0400000000000000" pitchFamily="34" charset="-128"/>
              </a:rPr>
              <a:t>ミサイル開発の中心人物だったフォン・ブラウンは、アポロ計画を実現させた米国のサターン・ロケット開発でも中心的な役割を果たした。</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endParaRPr kumimoji="1" lang="ja-JP" altLang="en-US">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13679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33" y="1149472"/>
            <a:ext cx="9078117" cy="3404294"/>
          </a:xfrm>
          <a:prstGeom prst="rect">
            <a:avLst/>
          </a:prstGeom>
        </p:spPr>
      </p:pic>
      <p:sp>
        <p:nvSpPr>
          <p:cNvPr id="8" name="テキスト ボックス 7"/>
          <p:cNvSpPr txBox="1"/>
          <p:nvPr/>
        </p:nvSpPr>
        <p:spPr>
          <a:xfrm>
            <a:off x="522744" y="309466"/>
            <a:ext cx="8453083" cy="646331"/>
          </a:xfrm>
          <a:prstGeom prst="rect">
            <a:avLst/>
          </a:prstGeom>
          <a:noFill/>
        </p:spPr>
        <p:txBody>
          <a:bodyPr wrap="none" rtlCol="0">
            <a:spAutoFit/>
          </a:bodyPr>
          <a:lstStyle/>
          <a:p>
            <a:pPr algn="r"/>
            <a:r>
              <a:rPr kumimoji="1" lang="ja-JP" altLang="en-US" dirty="0">
                <a:latin typeface="Yu Gothic" panose="020B0400000000000000" pitchFamily="34" charset="-128"/>
                <a:ea typeface="Yu Gothic" panose="020B0400000000000000" pitchFamily="34" charset="-128"/>
                <a:cs typeface="小塚ゴシック Pr6N R"/>
              </a:rPr>
              <a:t>われわれはどこから来たのか？われわれは何者か？われわれはどこへ行くのか？</a:t>
            </a:r>
            <a:endParaRPr kumimoji="1" lang="en-US" altLang="ja-JP" dirty="0">
              <a:latin typeface="Yu Gothic" panose="020B0400000000000000" pitchFamily="34" charset="-128"/>
              <a:ea typeface="Yu Gothic" panose="020B0400000000000000" pitchFamily="34" charset="-128"/>
              <a:cs typeface="小塚ゴシック Pr6N R"/>
            </a:endParaRPr>
          </a:p>
          <a:p>
            <a:pPr algn="r"/>
            <a:r>
              <a:rPr lang="ja-JP" altLang="en-US" dirty="0">
                <a:latin typeface="Yu Gothic" panose="020B0400000000000000" pitchFamily="34" charset="-128"/>
                <a:ea typeface="Yu Gothic" panose="020B0400000000000000" pitchFamily="34" charset="-128"/>
                <a:cs typeface="小塚ゴシック Pr6N R"/>
              </a:rPr>
              <a:t>（ポール・ゴーギャン）</a:t>
            </a:r>
            <a:endParaRPr kumimoji="1" lang="ja-JP" altLang="en-US" dirty="0">
              <a:latin typeface="Yu Gothic" panose="020B0400000000000000" pitchFamily="34" charset="-128"/>
              <a:ea typeface="Yu Gothic" panose="020B0400000000000000" pitchFamily="34" charset="-128"/>
              <a:cs typeface="小塚ゴシック Pr6N R"/>
            </a:endParaRPr>
          </a:p>
        </p:txBody>
      </p:sp>
      <p:sp>
        <p:nvSpPr>
          <p:cNvPr id="2" name="テキスト ボックス 1"/>
          <p:cNvSpPr txBox="1"/>
          <p:nvPr/>
        </p:nvSpPr>
        <p:spPr>
          <a:xfrm>
            <a:off x="421144" y="4819650"/>
            <a:ext cx="8453083" cy="1692771"/>
          </a:xfrm>
          <a:prstGeom prst="rect">
            <a:avLst/>
          </a:prstGeom>
          <a:noFill/>
        </p:spPr>
        <p:txBody>
          <a:bodyPr wrap="square" rtlCol="0">
            <a:spAutoFit/>
          </a:bodyPr>
          <a:lstStyle/>
          <a:p>
            <a:r>
              <a:rPr kumimoji="1" lang="ja-JP" altLang="en-US" sz="2000" dirty="0">
                <a:latin typeface="Yu Gothic" panose="020B0400000000000000" pitchFamily="34" charset="-128"/>
                <a:ea typeface="Yu Gothic" panose="020B0400000000000000" pitchFamily="34" charset="-128"/>
                <a:cs typeface="小塚ゴシック Pr6N R"/>
              </a:rPr>
              <a:t>宇宙探査の目的</a:t>
            </a:r>
            <a:endParaRPr lang="en-US" altLang="ja-JP" sz="2000" dirty="0">
              <a:latin typeface="Yu Gothic" panose="020B0400000000000000" pitchFamily="34" charset="-128"/>
              <a:ea typeface="Yu Gothic" panose="020B0400000000000000" pitchFamily="34" charset="-128"/>
              <a:cs typeface="小塚ゴシック Pr6N R"/>
            </a:endParaRPr>
          </a:p>
          <a:p>
            <a:r>
              <a:rPr kumimoji="1" lang="en-US" altLang="ja-JP" sz="2400" dirty="0">
                <a:latin typeface="Yu Gothic" panose="020B0400000000000000" pitchFamily="34" charset="-128"/>
                <a:ea typeface="Yu Gothic" panose="020B0400000000000000" pitchFamily="34" charset="-128"/>
                <a:cs typeface="小塚ゴシック Pr6N R"/>
              </a:rPr>
              <a:t>    </a:t>
            </a:r>
            <a:r>
              <a:rPr kumimoji="1" lang="en-US" altLang="ja-JP" sz="2000" dirty="0">
                <a:latin typeface="Yu Gothic" panose="020B0400000000000000" pitchFamily="34" charset="-128"/>
                <a:ea typeface="Yu Gothic" panose="020B0400000000000000" pitchFamily="34" charset="-128"/>
                <a:cs typeface="小塚ゴシック Pr6N R"/>
              </a:rPr>
              <a:t>Where did we come from?</a:t>
            </a:r>
          </a:p>
          <a:p>
            <a:r>
              <a:rPr lang="en-US" altLang="ja-JP" sz="2000" dirty="0">
                <a:latin typeface="Yu Gothic" panose="020B0400000000000000" pitchFamily="34" charset="-128"/>
                <a:ea typeface="Yu Gothic" panose="020B0400000000000000" pitchFamily="34" charset="-128"/>
                <a:cs typeface="小塚ゴシック Pr6N R"/>
              </a:rPr>
              <a:t>           </a:t>
            </a:r>
            <a:r>
              <a:rPr kumimoji="1" lang="en-US" altLang="ja-JP" sz="2000" dirty="0">
                <a:latin typeface="Yu Gothic" panose="020B0400000000000000" pitchFamily="34" charset="-128"/>
                <a:ea typeface="Yu Gothic" panose="020B0400000000000000" pitchFamily="34" charset="-128"/>
                <a:cs typeface="小塚ゴシック Pr6N R"/>
              </a:rPr>
              <a:t> </a:t>
            </a:r>
            <a:r>
              <a:rPr lang="en-US" altLang="ja-JP" sz="2000" dirty="0">
                <a:latin typeface="Yu Gothic" panose="020B0400000000000000" pitchFamily="34" charset="-128"/>
                <a:ea typeface="Yu Gothic" panose="020B0400000000000000" pitchFamily="34" charset="-128"/>
                <a:cs typeface="小塚ゴシック Pr6N R"/>
              </a:rPr>
              <a:t>What is our place in the universe? </a:t>
            </a:r>
          </a:p>
          <a:p>
            <a:r>
              <a:rPr lang="en-US" altLang="ja-JP" sz="2000" dirty="0">
                <a:latin typeface="Yu Gothic" panose="020B0400000000000000" pitchFamily="34" charset="-128"/>
                <a:ea typeface="Yu Gothic" panose="020B0400000000000000" pitchFamily="34" charset="-128"/>
                <a:cs typeface="小塚ゴシック Pr6N R"/>
              </a:rPr>
              <a:t>                                                  What is our destiny?</a:t>
            </a:r>
          </a:p>
          <a:p>
            <a:r>
              <a:rPr lang="en-US" altLang="ja-JP" sz="2000" dirty="0">
                <a:latin typeface="Yu Gothic" panose="020B0400000000000000" pitchFamily="34" charset="-128"/>
                <a:ea typeface="Yu Gothic" panose="020B0400000000000000" pitchFamily="34" charset="-128"/>
                <a:cs typeface="小塚ゴシック Pr6N R"/>
              </a:rPr>
              <a:t>											</a:t>
            </a:r>
            <a:r>
              <a:rPr lang="en-US" altLang="ja-JP" sz="1600" dirty="0">
                <a:latin typeface="Yu Gothic" panose="020B0400000000000000" pitchFamily="34" charset="-128"/>
                <a:ea typeface="Yu Gothic" panose="020B0400000000000000" pitchFamily="34" charset="-128"/>
                <a:cs typeface="小塚ゴシック Pr6N R"/>
              </a:rPr>
              <a:t>(Global Exploration Strategy 2007)</a:t>
            </a:r>
            <a:endParaRPr kumimoji="1" lang="ja-JP" altLang="en-US" sz="2000" dirty="0">
              <a:latin typeface="Yu Gothic" panose="020B0400000000000000" pitchFamily="34" charset="-128"/>
              <a:ea typeface="Yu Gothic" panose="020B0400000000000000" pitchFamily="34" charset="-128"/>
              <a:cs typeface="小塚ゴシック Pr6N R"/>
            </a:endParaRPr>
          </a:p>
        </p:txBody>
      </p:sp>
    </p:spTree>
    <p:extLst>
      <p:ext uri="{BB962C8B-B14F-4D97-AF65-F5344CB8AC3E}">
        <p14:creationId xmlns:p14="http://schemas.microsoft.com/office/powerpoint/2010/main" val="27687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a:latin typeface="Yu Gothic" panose="020B0400000000000000" pitchFamily="34" charset="-128"/>
                <a:ea typeface="Yu Gothic" panose="020B0400000000000000" pitchFamily="34" charset="-128"/>
              </a:rPr>
              <a:t>先行するソ連と追うアメリカ</a:t>
            </a:r>
            <a:endParaRPr kumimoji="1" lang="ja-JP" altLang="en-US" sz="3200" dirty="0">
              <a:latin typeface="Yu Gothic" panose="020B0400000000000000" pitchFamily="34" charset="-128"/>
              <a:ea typeface="Yu Gothic" panose="020B0400000000000000" pitchFamily="34" charset="-128"/>
            </a:endParaRPr>
          </a:p>
        </p:txBody>
      </p:sp>
      <p:pic>
        <p:nvPicPr>
          <p:cNvPr id="4" name="図 3"/>
          <p:cNvPicPr>
            <a:picLocks noChangeAspect="1"/>
          </p:cNvPicPr>
          <p:nvPr/>
        </p:nvPicPr>
        <p:blipFill>
          <a:blip r:embed="rId3"/>
          <a:stretch>
            <a:fillRect/>
          </a:stretch>
        </p:blipFill>
        <p:spPr>
          <a:xfrm>
            <a:off x="457200" y="1693333"/>
            <a:ext cx="2540000" cy="2082800"/>
          </a:xfrm>
          <a:prstGeom prst="rect">
            <a:avLst/>
          </a:prstGeom>
        </p:spPr>
      </p:pic>
      <p:sp>
        <p:nvSpPr>
          <p:cNvPr id="5" name="テキスト ボックス 4"/>
          <p:cNvSpPr txBox="1"/>
          <p:nvPr/>
        </p:nvSpPr>
        <p:spPr>
          <a:xfrm>
            <a:off x="274539" y="4147800"/>
            <a:ext cx="8869461" cy="2862322"/>
          </a:xfrm>
          <a:prstGeom prst="rect">
            <a:avLst/>
          </a:prstGeom>
          <a:noFill/>
        </p:spPr>
        <p:txBody>
          <a:bodyPr wrap="square" rtlCol="0">
            <a:spAutoFit/>
          </a:bodyPr>
          <a:lstStyle/>
          <a:p>
            <a:pPr marL="342900" indent="-342900">
              <a:buFont typeface="Arial" panose="020B0604020202020204" pitchFamily="34" charset="0"/>
              <a:buChar char="•"/>
            </a:pPr>
            <a:r>
              <a:rPr lang="en-US" altLang="ja-JP" sz="2000" dirty="0">
                <a:latin typeface="Yu Gothic" panose="020B0400000000000000" pitchFamily="34" charset="-128"/>
                <a:ea typeface="Yu Gothic" panose="020B0400000000000000" pitchFamily="34" charset="-128"/>
              </a:rPr>
              <a:t>1957</a:t>
            </a:r>
            <a:r>
              <a:rPr lang="ja-JP" altLang="en-US" sz="2000">
                <a:latin typeface="Yu Gothic" panose="020B0400000000000000" pitchFamily="34" charset="-128"/>
                <a:ea typeface="Yu Gothic" panose="020B0400000000000000" pitchFamily="34" charset="-128"/>
              </a:rPr>
              <a:t>年　ソ連が初の人工衛星スプートニクを打ち上げ（数ヶ月後にアメリカが続く）</a:t>
            </a:r>
            <a:endParaRPr lang="en-US" altLang="ja-JP" sz="2000" dirty="0">
              <a:latin typeface="Yu Gothic" panose="020B0400000000000000" pitchFamily="34" charset="-128"/>
              <a:ea typeface="Yu Gothic" panose="020B0400000000000000" pitchFamily="34" charset="-128"/>
            </a:endParaRPr>
          </a:p>
          <a:p>
            <a:pPr marL="342900" indent="-342900">
              <a:buFont typeface="Arial" panose="020B0604020202020204" pitchFamily="34" charset="0"/>
              <a:buChar char="•"/>
            </a:pPr>
            <a:r>
              <a:rPr lang="en-US" altLang="ja-JP" sz="2000" dirty="0">
                <a:latin typeface="Yu Gothic" panose="020B0400000000000000" pitchFamily="34" charset="-128"/>
                <a:ea typeface="Yu Gothic" panose="020B0400000000000000" pitchFamily="34" charset="-128"/>
              </a:rPr>
              <a:t>1961</a:t>
            </a:r>
            <a:r>
              <a:rPr lang="ja-JP" altLang="en-US" sz="2000">
                <a:latin typeface="Yu Gothic" panose="020B0400000000000000" pitchFamily="34" charset="-128"/>
                <a:ea typeface="Yu Gothic" panose="020B0400000000000000" pitchFamily="34" charset="-128"/>
              </a:rPr>
              <a:t>年　ソ連のガガーリンが人類初の宇宙飛行（数ヶ月後にアメリカが続く）</a:t>
            </a:r>
            <a:endParaRPr lang="en-US" altLang="ja-JP" sz="2000" dirty="0">
              <a:latin typeface="Yu Gothic" panose="020B0400000000000000" pitchFamily="34" charset="-128"/>
              <a:ea typeface="Yu Gothic" panose="020B0400000000000000" pitchFamily="34" charset="-128"/>
            </a:endParaRPr>
          </a:p>
          <a:p>
            <a:pPr marL="342900" indent="-342900">
              <a:buFont typeface="Arial" panose="020B0604020202020204" pitchFamily="34" charset="0"/>
              <a:buChar char="•"/>
            </a:pPr>
            <a:r>
              <a:rPr lang="en-US" altLang="ja-JP" sz="2000" dirty="0">
                <a:latin typeface="Yu Gothic" panose="020B0400000000000000" pitchFamily="34" charset="-128"/>
                <a:ea typeface="Yu Gothic" panose="020B0400000000000000" pitchFamily="34" charset="-128"/>
              </a:rPr>
              <a:t>1962</a:t>
            </a:r>
            <a:r>
              <a:rPr lang="ja-JP" altLang="en-US" sz="2000">
                <a:latin typeface="Yu Gothic" panose="020B0400000000000000" pitchFamily="34" charset="-128"/>
                <a:ea typeface="Yu Gothic" panose="020B0400000000000000" pitchFamily="34" charset="-128"/>
              </a:rPr>
              <a:t>年　</a:t>
            </a:r>
            <a:r>
              <a:rPr lang="en-US" altLang="ja-JP" sz="2000" dirty="0">
                <a:latin typeface="Yu Gothic" panose="020B0400000000000000" pitchFamily="34" charset="-128"/>
                <a:ea typeface="Yu Gothic" panose="020B0400000000000000" pitchFamily="34" charset="-128"/>
              </a:rPr>
              <a:t>J.F.</a:t>
            </a:r>
            <a:r>
              <a:rPr lang="ja-JP" altLang="en-US" sz="2000">
                <a:latin typeface="Yu Gothic" panose="020B0400000000000000" pitchFamily="34" charset="-128"/>
                <a:ea typeface="Yu Gothic" panose="020B0400000000000000" pitchFamily="34" charset="-128"/>
              </a:rPr>
              <a:t>ケネディ米大統領が有人月面探査（アポロ計画）を発表</a:t>
            </a:r>
            <a:endParaRPr lang="en-US" altLang="ja-JP" sz="2000" dirty="0">
              <a:latin typeface="Yu Gothic" panose="020B0400000000000000" pitchFamily="34" charset="-128"/>
              <a:ea typeface="Yu Gothic" panose="020B0400000000000000" pitchFamily="34" charset="-128"/>
            </a:endParaRPr>
          </a:p>
          <a:p>
            <a:pPr marL="342900" indent="-342900">
              <a:buFont typeface="Arial" panose="020B0604020202020204" pitchFamily="34" charset="0"/>
              <a:buChar char="•"/>
            </a:pPr>
            <a:endParaRPr lang="en-US" altLang="ja-JP" sz="2000" dirty="0">
              <a:latin typeface="Yu Gothic" panose="020B0400000000000000" pitchFamily="34" charset="-128"/>
              <a:ea typeface="Yu Gothic" panose="020B0400000000000000" pitchFamily="34" charset="-128"/>
            </a:endParaRPr>
          </a:p>
          <a:p>
            <a:pPr lvl="1">
              <a:defRPr i="1"/>
            </a:pPr>
            <a:r>
              <a:rPr lang="en-US" altLang="ja-JP" sz="2000" dirty="0"/>
              <a:t>“We choose to go to the moon in this decade and do the other things,</a:t>
            </a:r>
          </a:p>
          <a:p>
            <a:pPr lvl="1">
              <a:defRPr i="1"/>
            </a:pPr>
            <a:r>
              <a:rPr lang="en-US" altLang="ja-JP" sz="2000" dirty="0"/>
              <a:t> not because they are easy, but because they are hard...”</a:t>
            </a:r>
          </a:p>
          <a:p>
            <a:pPr marL="342900" indent="-342900">
              <a:buFont typeface="Arial" panose="020B0604020202020204" pitchFamily="34" charset="0"/>
              <a:buChar char="•"/>
            </a:pPr>
            <a:endParaRPr lang="en-US" altLang="ja-JP" sz="2000" dirty="0">
              <a:latin typeface="Yu Gothic" panose="020B0400000000000000" pitchFamily="34" charset="-128"/>
              <a:ea typeface="Yu Gothic" panose="020B0400000000000000" pitchFamily="34" charset="-128"/>
            </a:endParaRPr>
          </a:p>
        </p:txBody>
      </p:sp>
      <p:pic>
        <p:nvPicPr>
          <p:cNvPr id="7" name="image25.jpg" descr="Gagarin_space_suite.jpg">
            <a:extLst>
              <a:ext uri="{FF2B5EF4-FFF2-40B4-BE49-F238E27FC236}">
                <a16:creationId xmlns:a16="http://schemas.microsoft.com/office/drawing/2014/main" id="{63C1AE6A-F5E1-394D-B601-07F875A0A44C}"/>
              </a:ext>
            </a:extLst>
          </p:cNvPr>
          <p:cNvPicPr>
            <a:picLocks noChangeAspect="1"/>
          </p:cNvPicPr>
          <p:nvPr/>
        </p:nvPicPr>
        <p:blipFill>
          <a:blip r:embed="rId4">
            <a:extLst/>
          </a:blip>
          <a:stretch>
            <a:fillRect/>
          </a:stretch>
        </p:blipFill>
        <p:spPr>
          <a:xfrm>
            <a:off x="3166816" y="1294554"/>
            <a:ext cx="1846251" cy="2475421"/>
          </a:xfrm>
          <a:prstGeom prst="rect">
            <a:avLst/>
          </a:prstGeom>
          <a:ln w="12700">
            <a:miter lim="400000"/>
          </a:ln>
        </p:spPr>
      </p:pic>
      <p:pic>
        <p:nvPicPr>
          <p:cNvPr id="8" name="image27.jpg" descr="GPN-2000-001658.jpg">
            <a:extLst>
              <a:ext uri="{FF2B5EF4-FFF2-40B4-BE49-F238E27FC236}">
                <a16:creationId xmlns:a16="http://schemas.microsoft.com/office/drawing/2014/main" id="{D1A7042A-FAAB-5446-BB56-F9F2E017367A}"/>
              </a:ext>
            </a:extLst>
          </p:cNvPr>
          <p:cNvPicPr>
            <a:picLocks noChangeAspect="1"/>
          </p:cNvPicPr>
          <p:nvPr/>
        </p:nvPicPr>
        <p:blipFill>
          <a:blip r:embed="rId5">
            <a:extLst/>
          </a:blip>
          <a:stretch>
            <a:fillRect/>
          </a:stretch>
        </p:blipFill>
        <p:spPr>
          <a:xfrm>
            <a:off x="5404800" y="1162266"/>
            <a:ext cx="3434945" cy="2607709"/>
          </a:xfrm>
          <a:prstGeom prst="rect">
            <a:avLst/>
          </a:prstGeom>
          <a:ln w="12700">
            <a:miter lim="400000"/>
          </a:ln>
        </p:spPr>
      </p:pic>
    </p:spTree>
    <p:extLst>
      <p:ext uri="{BB962C8B-B14F-4D97-AF65-F5344CB8AC3E}">
        <p14:creationId xmlns:p14="http://schemas.microsoft.com/office/powerpoint/2010/main" val="248113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A3D6A-AB0C-FB45-AD42-44235D0E47B8}"/>
              </a:ext>
            </a:extLst>
          </p:cNvPr>
          <p:cNvSpPr>
            <a:spLocks noGrp="1"/>
          </p:cNvSpPr>
          <p:nvPr>
            <p:ph type="title"/>
          </p:nvPr>
        </p:nvSpPr>
        <p:spPr/>
        <p:txBody>
          <a:bodyPr>
            <a:normAutofit/>
          </a:bodyPr>
          <a:lstStyle/>
          <a:p>
            <a:r>
              <a:rPr lang="ja-JP" altLang="en-US" sz="3600">
                <a:latin typeface="Yu Gothic" panose="020B0400000000000000" pitchFamily="34" charset="-128"/>
                <a:ea typeface="Yu Gothic" panose="020B0400000000000000" pitchFamily="34" charset="-128"/>
              </a:rPr>
              <a:t>人類、月へ</a:t>
            </a:r>
            <a:endParaRPr kumimoji="1" lang="ja-JP" altLang="en-US" sz="360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D578D48D-0F9C-A040-826E-1F0DCF3C3814}"/>
              </a:ext>
            </a:extLst>
          </p:cNvPr>
          <p:cNvSpPr txBox="1"/>
          <p:nvPr/>
        </p:nvSpPr>
        <p:spPr>
          <a:xfrm>
            <a:off x="270634" y="2422733"/>
            <a:ext cx="3303839" cy="230832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latin typeface="Yu Gothic" panose="020B0400000000000000" pitchFamily="34" charset="-128"/>
                <a:ea typeface="Yu Gothic" panose="020B0400000000000000" pitchFamily="34" charset="-128"/>
              </a:rPr>
              <a:t>1969</a:t>
            </a:r>
            <a:r>
              <a:rPr kumimoji="1" lang="ja-JP" altLang="en-US">
                <a:latin typeface="Yu Gothic" panose="020B0400000000000000" pitchFamily="34" charset="-128"/>
                <a:ea typeface="Yu Gothic" panose="020B0400000000000000" pitchFamily="34" charset="-128"/>
              </a:rPr>
              <a:t>年、アポロ</a:t>
            </a:r>
            <a:r>
              <a:rPr kumimoji="1" lang="en-US" altLang="ja-JP" dirty="0">
                <a:latin typeface="Yu Gothic" panose="020B0400000000000000" pitchFamily="34" charset="-128"/>
                <a:ea typeface="Yu Gothic" panose="020B0400000000000000" pitchFamily="34" charset="-128"/>
              </a:rPr>
              <a:t>11</a:t>
            </a:r>
            <a:r>
              <a:rPr kumimoji="1" lang="ja-JP" altLang="en-US">
                <a:latin typeface="Yu Gothic" panose="020B0400000000000000" pitchFamily="34" charset="-128"/>
                <a:ea typeface="Yu Gothic" panose="020B0400000000000000" pitchFamily="34" charset="-128"/>
              </a:rPr>
              <a:t>号が月面着陸。</a:t>
            </a:r>
            <a:endParaRPr kumimoji="1" lang="en-US" altLang="ja-JP" dirty="0">
              <a:latin typeface="Yu Gothic" panose="020B0400000000000000" pitchFamily="34" charset="-128"/>
              <a:ea typeface="Yu Gothic" panose="020B0400000000000000" pitchFamily="34" charset="-128"/>
            </a:endParaRPr>
          </a:p>
          <a:p>
            <a:endParaRPr lang="en-US" altLang="ja-JP" dirty="0">
              <a:latin typeface="Yu Gothic" panose="020B0400000000000000" pitchFamily="34" charset="-128"/>
              <a:ea typeface="Yu Gothic" panose="020B0400000000000000" pitchFamily="34" charset="-128"/>
            </a:endParaRPr>
          </a:p>
          <a:p>
            <a:pPr marL="285750" indent="-285750">
              <a:buFont typeface="Arial" panose="020B0604020202020204" pitchFamily="34" charset="0"/>
              <a:buChar char="•"/>
            </a:pPr>
            <a:r>
              <a:rPr lang="en-US" altLang="ja-JP" dirty="0">
                <a:latin typeface="Yu Gothic" panose="020B0400000000000000" pitchFamily="34" charset="-128"/>
                <a:ea typeface="Yu Gothic" panose="020B0400000000000000" pitchFamily="34" charset="-128"/>
              </a:rPr>
              <a:t>1972</a:t>
            </a:r>
            <a:r>
              <a:rPr lang="ja-JP" altLang="en-US">
                <a:latin typeface="Yu Gothic" panose="020B0400000000000000" pitchFamily="34" charset="-128"/>
                <a:ea typeface="Yu Gothic" panose="020B0400000000000000" pitchFamily="34" charset="-128"/>
              </a:rPr>
              <a:t>年の</a:t>
            </a:r>
            <a:r>
              <a:rPr lang="en-US" altLang="ja-JP" dirty="0">
                <a:latin typeface="Yu Gothic" panose="020B0400000000000000" pitchFamily="34" charset="-128"/>
                <a:ea typeface="Yu Gothic" panose="020B0400000000000000" pitchFamily="34" charset="-128"/>
              </a:rPr>
              <a:t>17</a:t>
            </a:r>
            <a:r>
              <a:rPr lang="ja-JP" altLang="en-US">
                <a:latin typeface="Yu Gothic" panose="020B0400000000000000" pitchFamily="34" charset="-128"/>
                <a:ea typeface="Yu Gothic" panose="020B0400000000000000" pitchFamily="34" charset="-128"/>
              </a:rPr>
              <a:t>号でアポロ計画は終了。以後、人を乗せた月面への有人探査は行われていない。</a:t>
            </a:r>
            <a:endParaRPr lang="en-US" altLang="ja-JP" dirty="0">
              <a:latin typeface="Yu Gothic" panose="020B0400000000000000" pitchFamily="34" charset="-128"/>
              <a:ea typeface="Yu Gothic" panose="020B0400000000000000" pitchFamily="34" charset="-128"/>
            </a:endParaRPr>
          </a:p>
          <a:p>
            <a:endParaRPr kumimoji="1" lang="ja-JP" altLang="en-US">
              <a:latin typeface="Yu Gothic" panose="020B0400000000000000" pitchFamily="34" charset="-128"/>
              <a:ea typeface="Yu Gothic" panose="020B0400000000000000" pitchFamily="34" charset="-128"/>
            </a:endParaRPr>
          </a:p>
        </p:txBody>
      </p:sp>
      <p:pic>
        <p:nvPicPr>
          <p:cNvPr id="7" name="image29.jpg" descr="23434_l.jpg">
            <a:extLst>
              <a:ext uri="{FF2B5EF4-FFF2-40B4-BE49-F238E27FC236}">
                <a16:creationId xmlns:a16="http://schemas.microsoft.com/office/drawing/2014/main" id="{D70E3B43-54C1-C346-B52A-14A8B870D7F8}"/>
              </a:ext>
            </a:extLst>
          </p:cNvPr>
          <p:cNvPicPr>
            <a:picLocks noChangeAspect="1"/>
          </p:cNvPicPr>
          <p:nvPr/>
        </p:nvPicPr>
        <p:blipFill>
          <a:blip r:embed="rId2">
            <a:extLst/>
          </a:blip>
          <a:stretch>
            <a:fillRect/>
          </a:stretch>
        </p:blipFill>
        <p:spPr>
          <a:xfrm>
            <a:off x="6041016" y="1122786"/>
            <a:ext cx="3632200" cy="2794000"/>
          </a:xfrm>
          <a:prstGeom prst="rect">
            <a:avLst/>
          </a:prstGeom>
          <a:ln w="12700">
            <a:miter lim="400000"/>
          </a:ln>
        </p:spPr>
      </p:pic>
      <p:pic>
        <p:nvPicPr>
          <p:cNvPr id="8" name="image28.jpg" descr="800px-Apollo_11_Command_Module.jpg">
            <a:extLst>
              <a:ext uri="{FF2B5EF4-FFF2-40B4-BE49-F238E27FC236}">
                <a16:creationId xmlns:a16="http://schemas.microsoft.com/office/drawing/2014/main" id="{A105A5FE-8292-A94F-9035-71BF608C5A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2667" y="1459329"/>
            <a:ext cx="2892021" cy="1926809"/>
          </a:xfrm>
          <a:prstGeom prst="rect">
            <a:avLst/>
          </a:prstGeom>
          <a:ln w="12700">
            <a:miter lim="400000"/>
          </a:ln>
        </p:spPr>
      </p:pic>
      <p:pic>
        <p:nvPicPr>
          <p:cNvPr id="11" name="image22.png">
            <a:extLst>
              <a:ext uri="{FF2B5EF4-FFF2-40B4-BE49-F238E27FC236}">
                <a16:creationId xmlns:a16="http://schemas.microsoft.com/office/drawing/2014/main" id="{9B3A5064-8058-634F-9FEE-2B22B9A9637A}"/>
              </a:ext>
            </a:extLst>
          </p:cNvPr>
          <p:cNvPicPr>
            <a:picLocks noChangeAspect="1"/>
          </p:cNvPicPr>
          <p:nvPr/>
        </p:nvPicPr>
        <p:blipFill>
          <a:blip r:embed="rId4">
            <a:extLst/>
          </a:blip>
          <a:stretch>
            <a:fillRect/>
          </a:stretch>
        </p:blipFill>
        <p:spPr>
          <a:xfrm>
            <a:off x="4232667" y="3812928"/>
            <a:ext cx="3362983" cy="2916485"/>
          </a:xfrm>
          <a:prstGeom prst="rect">
            <a:avLst/>
          </a:prstGeom>
          <a:ln w="12700">
            <a:miter lim="400000"/>
          </a:ln>
        </p:spPr>
      </p:pic>
    </p:spTree>
    <p:extLst>
      <p:ext uri="{BB962C8B-B14F-4D97-AF65-F5344CB8AC3E}">
        <p14:creationId xmlns:p14="http://schemas.microsoft.com/office/powerpoint/2010/main" val="322088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6738"/>
            <a:ext cx="8229600" cy="1143000"/>
          </a:xfrm>
        </p:spPr>
        <p:txBody>
          <a:bodyPr>
            <a:normAutofit/>
          </a:bodyPr>
          <a:lstStyle/>
          <a:p>
            <a:r>
              <a:rPr kumimoji="1" lang="ja-JP" altLang="en-US" sz="3200">
                <a:solidFill>
                  <a:schemeClr val="bg1"/>
                </a:solidFill>
                <a:latin typeface="Yu Gothic" panose="020B0400000000000000" pitchFamily="34" charset="-128"/>
                <a:ea typeface="Yu Gothic" panose="020B0400000000000000" pitchFamily="34" charset="-128"/>
              </a:rPr>
              <a:t>宇宙</a:t>
            </a:r>
            <a:r>
              <a:rPr kumimoji="1" lang="ja-JP" altLang="en-US" sz="3200" dirty="0">
                <a:solidFill>
                  <a:schemeClr val="bg1"/>
                </a:solidFill>
                <a:latin typeface="Yu Gothic" panose="020B0400000000000000" pitchFamily="34" charset="-128"/>
                <a:ea typeface="Yu Gothic" panose="020B0400000000000000" pitchFamily="34" charset="-128"/>
              </a:rPr>
              <a:t>進出</a:t>
            </a:r>
            <a:r>
              <a:rPr kumimoji="1" lang="ja-JP" altLang="en-US" sz="3200">
                <a:solidFill>
                  <a:schemeClr val="bg1"/>
                </a:solidFill>
                <a:latin typeface="Yu Gothic" panose="020B0400000000000000" pitchFamily="34" charset="-128"/>
                <a:ea typeface="Yu Gothic" panose="020B0400000000000000" pitchFamily="34" charset="-128"/>
              </a:rPr>
              <a:t>がもたらしたもの</a:t>
            </a:r>
            <a:endParaRPr kumimoji="1" lang="ja-JP" altLang="en-US" sz="3200" dirty="0">
              <a:solidFill>
                <a:schemeClr val="bg1"/>
              </a:solidFill>
              <a:latin typeface="Yu Gothic" panose="020B0400000000000000" pitchFamily="34" charset="-128"/>
              <a:ea typeface="Yu Gothic" panose="020B0400000000000000" pitchFamily="34" charset="-128"/>
            </a:endParaRPr>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4442" y="1754384"/>
            <a:ext cx="3135116" cy="3135116"/>
          </a:xfrm>
          <a:prstGeom prst="rect">
            <a:avLst/>
          </a:prstGeom>
        </p:spPr>
      </p:pic>
      <p:sp>
        <p:nvSpPr>
          <p:cNvPr id="3" name="テキスト ボックス 2"/>
          <p:cNvSpPr txBox="1"/>
          <p:nvPr/>
        </p:nvSpPr>
        <p:spPr>
          <a:xfrm>
            <a:off x="914400" y="4889500"/>
            <a:ext cx="8229600" cy="1754326"/>
          </a:xfrm>
          <a:prstGeom prst="rect">
            <a:avLst/>
          </a:prstGeom>
          <a:noFill/>
        </p:spPr>
        <p:txBody>
          <a:bodyPr wrap="square" rtlCol="0">
            <a:spAutoFit/>
          </a:bodyPr>
          <a:lstStyle/>
          <a:p>
            <a:r>
              <a:rPr kumimoji="1" lang="ja-JP" altLang="en-US" dirty="0">
                <a:solidFill>
                  <a:srgbClr val="FFFFFF"/>
                </a:solidFill>
                <a:latin typeface="Yu Gothic" panose="020B0400000000000000" pitchFamily="34" charset="-128"/>
                <a:ea typeface="Yu Gothic" panose="020B0400000000000000" pitchFamily="34" charset="-128"/>
                <a:cs typeface="小塚ゴシック Pr6N EL"/>
              </a:rPr>
              <a:t>「宇宙</a:t>
            </a:r>
            <a:r>
              <a:rPr lang="ja-JP" altLang="en-US" dirty="0">
                <a:solidFill>
                  <a:srgbClr val="FFFFFF"/>
                </a:solidFill>
                <a:latin typeface="Yu Gothic" panose="020B0400000000000000" pitchFamily="34" charset="-128"/>
                <a:ea typeface="Yu Gothic" panose="020B0400000000000000" pitchFamily="34" charset="-128"/>
                <a:cs typeface="小塚ゴシック Pr6N EL"/>
              </a:rPr>
              <a:t>から</a:t>
            </a:r>
            <a:r>
              <a:rPr kumimoji="1" lang="ja-JP" altLang="en-US" dirty="0">
                <a:solidFill>
                  <a:srgbClr val="FFFFFF"/>
                </a:solidFill>
                <a:latin typeface="Yu Gothic" panose="020B0400000000000000" pitchFamily="34" charset="-128"/>
                <a:ea typeface="Yu Gothic" panose="020B0400000000000000" pitchFamily="34" charset="-128"/>
                <a:cs typeface="小塚ゴシック Pr6N EL"/>
              </a:rPr>
              <a:t>みれば国境など見えない」宇宙飛行士たち）</a:t>
            </a:r>
            <a:endParaRPr kumimoji="1" lang="en-US" altLang="ja-JP" dirty="0">
              <a:solidFill>
                <a:srgbClr val="FFFFFF"/>
              </a:solidFill>
              <a:latin typeface="Yu Gothic" panose="020B0400000000000000" pitchFamily="34" charset="-128"/>
              <a:ea typeface="Yu Gothic" panose="020B0400000000000000" pitchFamily="34" charset="-128"/>
              <a:cs typeface="小塚ゴシック Pr6N EL"/>
            </a:endParaRPr>
          </a:p>
          <a:p>
            <a:endParaRPr lang="en-US" altLang="ja-JP" dirty="0">
              <a:solidFill>
                <a:srgbClr val="FFFFFF"/>
              </a:solidFill>
              <a:latin typeface="Yu Gothic" panose="020B0400000000000000" pitchFamily="34" charset="-128"/>
              <a:ea typeface="Yu Gothic" panose="020B0400000000000000" pitchFamily="34" charset="-128"/>
              <a:cs typeface="小塚ゴシック Pr6N EL"/>
            </a:endParaRPr>
          </a:p>
          <a:p>
            <a:r>
              <a:rPr lang="ja-JP" altLang="en-US" dirty="0">
                <a:solidFill>
                  <a:srgbClr val="FFFFFF"/>
                </a:solidFill>
                <a:latin typeface="Yu Gothic" panose="020B0400000000000000" pitchFamily="34" charset="-128"/>
                <a:ea typeface="Yu Gothic" panose="020B0400000000000000" pitchFamily="34" charset="-128"/>
                <a:cs typeface="小塚ゴシック Pr6N EL"/>
              </a:rPr>
              <a:t>「米ソの冷戦を終わらせたのは、究極的には宇宙から見た地球の姿ではないか」（立花隆）</a:t>
            </a:r>
            <a:endParaRPr lang="en-US" altLang="ja-JP" dirty="0">
              <a:solidFill>
                <a:srgbClr val="FFFFFF"/>
              </a:solidFill>
              <a:latin typeface="Yu Gothic" panose="020B0400000000000000" pitchFamily="34" charset="-128"/>
              <a:ea typeface="Yu Gothic" panose="020B0400000000000000" pitchFamily="34" charset="-128"/>
              <a:cs typeface="小塚ゴシック Pr6N EL"/>
            </a:endParaRPr>
          </a:p>
          <a:p>
            <a:endParaRPr lang="en-US" altLang="ja-JP" dirty="0">
              <a:solidFill>
                <a:srgbClr val="FFFFFF"/>
              </a:solidFill>
              <a:latin typeface="Yu Gothic" panose="020B0400000000000000" pitchFamily="34" charset="-128"/>
              <a:ea typeface="Yu Gothic" panose="020B0400000000000000" pitchFamily="34" charset="-128"/>
              <a:cs typeface="小塚ゴシック Pr6N EL"/>
            </a:endParaRPr>
          </a:p>
          <a:p>
            <a:r>
              <a:rPr kumimoji="1" lang="ja-JP" altLang="en-US" dirty="0">
                <a:solidFill>
                  <a:srgbClr val="FFFFFF"/>
                </a:solidFill>
                <a:latin typeface="Yu Gothic" panose="020B0400000000000000" pitchFamily="34" charset="-128"/>
                <a:ea typeface="Yu Gothic" panose="020B0400000000000000" pitchFamily="34" charset="-128"/>
                <a:cs typeface="小塚ゴシック Pr6N EL"/>
              </a:rPr>
              <a:t>宇宙船地球号</a:t>
            </a:r>
          </a:p>
        </p:txBody>
      </p:sp>
    </p:spTree>
    <p:extLst>
      <p:ext uri="{BB962C8B-B14F-4D97-AF65-F5344CB8AC3E}">
        <p14:creationId xmlns:p14="http://schemas.microsoft.com/office/powerpoint/2010/main" val="7858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800" dirty="0">
                <a:solidFill>
                  <a:srgbClr val="FFFFFF"/>
                </a:solidFill>
                <a:latin typeface="Yu Gothic" panose="020B0400000000000000" pitchFamily="34" charset="-128"/>
                <a:ea typeface="Yu Gothic" panose="020B0400000000000000" pitchFamily="34" charset="-128"/>
                <a:cs typeface="小塚ゴシック Pr6N EL"/>
              </a:rPr>
              <a:t>21</a:t>
            </a:r>
            <a:r>
              <a:rPr lang="ja-JP" altLang="en-US" sz="2800" dirty="0">
                <a:solidFill>
                  <a:srgbClr val="FFFFFF"/>
                </a:solidFill>
                <a:latin typeface="Yu Gothic" panose="020B0400000000000000" pitchFamily="34" charset="-128"/>
                <a:ea typeface="Yu Gothic" panose="020B0400000000000000" pitchFamily="34" charset="-128"/>
                <a:cs typeface="小塚ゴシック Pr6N EL"/>
              </a:rPr>
              <a:t>世紀にこの写真を見て思うこと</a:t>
            </a:r>
            <a:endParaRPr kumimoji="1" lang="ja-JP" altLang="en-US" sz="2800" dirty="0">
              <a:solidFill>
                <a:srgbClr val="FFFFFF"/>
              </a:solidFill>
              <a:latin typeface="Yu Gothic" panose="020B0400000000000000" pitchFamily="34" charset="-128"/>
              <a:ea typeface="Yu Gothic" panose="020B0400000000000000" pitchFamily="34" charset="-128"/>
              <a:cs typeface="小塚ゴシック Pr6N EL"/>
            </a:endParaRPr>
          </a:p>
        </p:txBody>
      </p:sp>
      <p:pic>
        <p:nvPicPr>
          <p:cNvPr id="4" name="図 3" descr="Earth_GPN-2000-00113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1137" y="2218662"/>
            <a:ext cx="2596746" cy="2596746"/>
          </a:xfrm>
          <a:prstGeom prst="rect">
            <a:avLst/>
          </a:prstGeom>
        </p:spPr>
      </p:pic>
      <p:sp>
        <p:nvSpPr>
          <p:cNvPr id="7" name="テキスト ボックス 6"/>
          <p:cNvSpPr txBox="1"/>
          <p:nvPr/>
        </p:nvSpPr>
        <p:spPr>
          <a:xfrm>
            <a:off x="882894" y="2972518"/>
            <a:ext cx="1107996" cy="369332"/>
          </a:xfrm>
          <a:prstGeom prst="rect">
            <a:avLst/>
          </a:prstGeom>
          <a:noFill/>
        </p:spPr>
        <p:txBody>
          <a:bodyPr wrap="none" rtlCol="0">
            <a:spAutoFit/>
          </a:bodyPr>
          <a:lstStyle/>
          <a:p>
            <a:r>
              <a:rPr lang="ja-JP" altLang="en-US" dirty="0">
                <a:solidFill>
                  <a:srgbClr val="FFFFFF"/>
                </a:solidFill>
                <a:latin typeface="Yu Gothic" panose="020B0400000000000000" pitchFamily="34" charset="-128"/>
                <a:ea typeface="Yu Gothic" panose="020B0400000000000000" pitchFamily="34" charset="-128"/>
                <a:cs typeface="小塚ゴシック Pr6N R"/>
              </a:rPr>
              <a:t>息苦しさ</a:t>
            </a:r>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p:txBody>
      </p:sp>
      <p:sp>
        <p:nvSpPr>
          <p:cNvPr id="9" name="テキスト ボックス 8"/>
          <p:cNvSpPr txBox="1"/>
          <p:nvPr/>
        </p:nvSpPr>
        <p:spPr>
          <a:xfrm>
            <a:off x="2402175" y="4991742"/>
            <a:ext cx="4339650" cy="1477328"/>
          </a:xfrm>
          <a:prstGeom prst="rect">
            <a:avLst/>
          </a:prstGeom>
          <a:noFill/>
        </p:spPr>
        <p:txBody>
          <a:bodyPr wrap="none" rtlCol="0">
            <a:spAutoFit/>
          </a:bodyPr>
          <a:lstStyle/>
          <a:p>
            <a:r>
              <a:rPr lang="ja-JP" altLang="en-US" dirty="0">
                <a:solidFill>
                  <a:srgbClr val="FFFFFF"/>
                </a:solidFill>
                <a:latin typeface="Yu Gothic" panose="020B0400000000000000" pitchFamily="34" charset="-128"/>
                <a:ea typeface="Yu Gothic" panose="020B0400000000000000" pitchFamily="34" charset="-128"/>
                <a:cs typeface="小塚ゴシック Pr6N R"/>
              </a:rPr>
              <a:t>人口増大による環境劣化、資源不足</a:t>
            </a:r>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a:p>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a:p>
            <a:r>
              <a:rPr lang="ja-JP" altLang="en-US" dirty="0">
                <a:solidFill>
                  <a:srgbClr val="FFFFFF"/>
                </a:solidFill>
                <a:latin typeface="Yu Gothic" panose="020B0400000000000000" pitchFamily="34" charset="-128"/>
                <a:ea typeface="Yu Gothic" panose="020B0400000000000000" pitchFamily="34" charset="-128"/>
                <a:cs typeface="小塚ゴシック Pr6N R"/>
              </a:rPr>
              <a:t>移動・通信手段の発達による地球の収縮</a:t>
            </a:r>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a:p>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a:p>
            <a:r>
              <a:rPr lang="ja-JP" altLang="en-US" dirty="0">
                <a:solidFill>
                  <a:srgbClr val="FFFFFF"/>
                </a:solidFill>
                <a:latin typeface="Yu Gothic" panose="020B0400000000000000" pitchFamily="34" charset="-128"/>
                <a:ea typeface="Yu Gothic" panose="020B0400000000000000" pitchFamily="34" charset="-128"/>
                <a:cs typeface="小塚ゴシック Pr6N R"/>
              </a:rPr>
              <a:t>グローバル化という名の文化の画一化</a:t>
            </a:r>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p:txBody>
      </p:sp>
      <p:sp>
        <p:nvSpPr>
          <p:cNvPr id="10" name="テキスト ボックス 9">
            <a:extLst>
              <a:ext uri="{FF2B5EF4-FFF2-40B4-BE49-F238E27FC236}">
                <a16:creationId xmlns:a16="http://schemas.microsoft.com/office/drawing/2014/main" id="{2F074C0C-6116-8B46-BD11-F6BB00868B32}"/>
              </a:ext>
            </a:extLst>
          </p:cNvPr>
          <p:cNvSpPr txBox="1"/>
          <p:nvPr/>
        </p:nvSpPr>
        <p:spPr>
          <a:xfrm>
            <a:off x="6888130" y="2972518"/>
            <a:ext cx="877163" cy="369332"/>
          </a:xfrm>
          <a:prstGeom prst="rect">
            <a:avLst/>
          </a:prstGeom>
          <a:noFill/>
        </p:spPr>
        <p:txBody>
          <a:bodyPr wrap="none" rtlCol="0">
            <a:spAutoFit/>
          </a:bodyPr>
          <a:lstStyle/>
          <a:p>
            <a:r>
              <a:rPr lang="ja-JP" altLang="en-US" dirty="0">
                <a:solidFill>
                  <a:srgbClr val="FFFFFF"/>
                </a:solidFill>
                <a:latin typeface="Yu Gothic" panose="020B0400000000000000" pitchFamily="34" charset="-128"/>
                <a:ea typeface="Yu Gothic" panose="020B0400000000000000" pitchFamily="34" charset="-128"/>
                <a:cs typeface="小塚ゴシック Pr6N R"/>
              </a:rPr>
              <a:t>閉塞感</a:t>
            </a:r>
            <a:endParaRPr lang="en-US" altLang="ja-JP" dirty="0">
              <a:solidFill>
                <a:srgbClr val="FFFFFF"/>
              </a:solidFill>
              <a:latin typeface="Yu Gothic" panose="020B0400000000000000" pitchFamily="34" charset="-128"/>
              <a:ea typeface="Yu Gothic" panose="020B0400000000000000" pitchFamily="34" charset="-128"/>
              <a:cs typeface="小塚ゴシック Pr6N R"/>
            </a:endParaRPr>
          </a:p>
        </p:txBody>
      </p:sp>
    </p:spTree>
    <p:extLst>
      <p:ext uri="{BB962C8B-B14F-4D97-AF65-F5344CB8AC3E}">
        <p14:creationId xmlns:p14="http://schemas.microsoft.com/office/powerpoint/2010/main" val="1937769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latin typeface="Yu Gothic" panose="020B0400000000000000" pitchFamily="34" charset="-128"/>
              <a:ea typeface="Yu Gothic" panose="020B0400000000000000" pitchFamily="34" charset="-128"/>
            </a:endParaRPr>
          </a:p>
        </p:txBody>
      </p:sp>
      <p:sp>
        <p:nvSpPr>
          <p:cNvPr id="3" name="コンテンツ プレースホルダー 2"/>
          <p:cNvSpPr>
            <a:spLocks noGrp="1"/>
          </p:cNvSpPr>
          <p:nvPr>
            <p:ph idx="1"/>
          </p:nvPr>
        </p:nvSpPr>
        <p:spPr>
          <a:xfrm>
            <a:off x="457200" y="2252976"/>
            <a:ext cx="5514943" cy="2748796"/>
          </a:xfrm>
        </p:spPr>
        <p:txBody>
          <a:bodyPr>
            <a:normAutofit fontScale="92500" lnSpcReduction="10000"/>
          </a:bodyPr>
          <a:lstStyle/>
          <a:p>
            <a:pPr marL="0" indent="0">
              <a:buNone/>
            </a:pPr>
            <a:r>
              <a:rPr lang="ja-JP" altLang="en-US" sz="2400" dirty="0">
                <a:latin typeface="Yu Gothic" panose="020B0400000000000000" pitchFamily="34" charset="-128"/>
                <a:ea typeface="Yu Gothic" panose="020B0400000000000000" pitchFamily="34" charset="-128"/>
              </a:rPr>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endParaRPr lang="en-US" altLang="ja-JP" sz="2400" dirty="0">
              <a:latin typeface="Yu Gothic" panose="020B0400000000000000" pitchFamily="34" charset="-128"/>
              <a:ea typeface="Yu Gothic" panose="020B0400000000000000" pitchFamily="34" charset="-128"/>
            </a:endParaRPr>
          </a:p>
          <a:p>
            <a:pPr marL="0" indent="0">
              <a:buNone/>
            </a:pPr>
            <a:endParaRPr lang="en-US" altLang="ja-JP" sz="2000" dirty="0">
              <a:latin typeface="Yu Gothic" panose="020B0400000000000000" pitchFamily="34" charset="-128"/>
              <a:ea typeface="Yu Gothic" panose="020B0400000000000000" pitchFamily="34" charset="-128"/>
            </a:endParaRPr>
          </a:p>
          <a:p>
            <a:pPr marL="0" indent="0">
              <a:buNone/>
            </a:pPr>
            <a:r>
              <a:rPr lang="ja-JP" altLang="en-US" sz="2000" dirty="0">
                <a:latin typeface="Yu Gothic" panose="020B0400000000000000" pitchFamily="34" charset="-128"/>
                <a:ea typeface="Yu Gothic" panose="020B0400000000000000" pitchFamily="34" charset="-128"/>
              </a:rPr>
              <a:t>レヴィ＝ストロース講義（平凡社ライブラリー）</a:t>
            </a:r>
            <a:r>
              <a:rPr lang="en-US" altLang="ja-JP" sz="2000" dirty="0">
                <a:latin typeface="Yu Gothic" panose="020B0400000000000000" pitchFamily="34" charset="-128"/>
                <a:ea typeface="Yu Gothic" panose="020B0400000000000000" pitchFamily="34" charset="-128"/>
              </a:rPr>
              <a:t> </a:t>
            </a:r>
          </a:p>
        </p:txBody>
      </p:sp>
      <p:pic>
        <p:nvPicPr>
          <p:cNvPr id="4" name="図 3"/>
          <p:cNvPicPr>
            <a:picLocks noChangeAspect="1"/>
          </p:cNvPicPr>
          <p:nvPr/>
        </p:nvPicPr>
        <p:blipFill>
          <a:blip r:embed="rId2"/>
          <a:stretch>
            <a:fillRect/>
          </a:stretch>
        </p:blipFill>
        <p:spPr>
          <a:xfrm>
            <a:off x="6144291" y="2359480"/>
            <a:ext cx="2831054" cy="1882651"/>
          </a:xfrm>
          <a:prstGeom prst="rect">
            <a:avLst/>
          </a:prstGeom>
        </p:spPr>
      </p:pic>
    </p:spTree>
    <p:extLst>
      <p:ext uri="{BB962C8B-B14F-4D97-AF65-F5344CB8AC3E}">
        <p14:creationId xmlns:p14="http://schemas.microsoft.com/office/powerpoint/2010/main" val="1495235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a:latin typeface="Yu Gothic" panose="020B0400000000000000" pitchFamily="34" charset="-128"/>
                <a:ea typeface="Yu Gothic" panose="020B0400000000000000" pitchFamily="34" charset="-128"/>
              </a:rPr>
              <a:t>火星移住計画</a:t>
            </a:r>
          </a:p>
        </p:txBody>
      </p:sp>
      <p:pic>
        <p:nvPicPr>
          <p:cNvPr id="3" name="図 2"/>
          <p:cNvPicPr>
            <a:picLocks noChangeAspect="1"/>
          </p:cNvPicPr>
          <p:nvPr/>
        </p:nvPicPr>
        <p:blipFill>
          <a:blip r:embed="rId2"/>
          <a:stretch>
            <a:fillRect/>
          </a:stretch>
        </p:blipFill>
        <p:spPr>
          <a:xfrm>
            <a:off x="0" y="1417638"/>
            <a:ext cx="7478218" cy="5166921"/>
          </a:xfrm>
          <a:prstGeom prst="rect">
            <a:avLst/>
          </a:prstGeom>
        </p:spPr>
      </p:pic>
      <p:sp>
        <p:nvSpPr>
          <p:cNvPr id="5" name="テキスト ボックス 4"/>
          <p:cNvSpPr txBox="1"/>
          <p:nvPr/>
        </p:nvSpPr>
        <p:spPr>
          <a:xfrm>
            <a:off x="1854825" y="6486723"/>
            <a:ext cx="7289175" cy="307777"/>
          </a:xfrm>
          <a:prstGeom prst="rect">
            <a:avLst/>
          </a:prstGeom>
          <a:noFill/>
        </p:spPr>
        <p:txBody>
          <a:bodyPr wrap="none" rtlCol="0">
            <a:spAutoFit/>
          </a:bodyPr>
          <a:lstStyle/>
          <a:p>
            <a:r>
              <a:rPr lang="en-US" altLang="ja-JP" sz="1400" dirty="0">
                <a:latin typeface="小塚ゴシック Pr6N R"/>
                <a:ea typeface="小塚ゴシック Pr6N R"/>
                <a:cs typeface="小塚ゴシック Pr6N R"/>
              </a:rPr>
              <a:t>https://</a:t>
            </a:r>
            <a:r>
              <a:rPr lang="en-US" altLang="ja-JP" sz="1400" dirty="0" err="1">
                <a:latin typeface="小塚ゴシック Pr6N R"/>
                <a:ea typeface="小塚ゴシック Pr6N R"/>
                <a:cs typeface="小塚ゴシック Pr6N R"/>
              </a:rPr>
              <a:t>www.theguardian.com</a:t>
            </a:r>
            <a:r>
              <a:rPr lang="en-US" altLang="ja-JP" sz="1400" dirty="0">
                <a:latin typeface="小塚ゴシック Pr6N R"/>
                <a:ea typeface="小塚ゴシック Pr6N R"/>
                <a:cs typeface="小塚ゴシック Pr6N R"/>
              </a:rPr>
              <a:t>/technology/2016/</a:t>
            </a:r>
            <a:r>
              <a:rPr lang="en-US" altLang="ja-JP" sz="1400" dirty="0" err="1">
                <a:latin typeface="小塚ゴシック Pr6N R"/>
                <a:ea typeface="小塚ゴシック Pr6N R"/>
                <a:cs typeface="小塚ゴシック Pr6N R"/>
              </a:rPr>
              <a:t>sep</a:t>
            </a:r>
            <a:r>
              <a:rPr lang="en-US" altLang="ja-JP" sz="1400" dirty="0">
                <a:latin typeface="小塚ゴシック Pr6N R"/>
                <a:ea typeface="小塚ゴシック Pr6N R"/>
                <a:cs typeface="小塚ゴシック Pr6N R"/>
              </a:rPr>
              <a:t>/27/</a:t>
            </a:r>
            <a:r>
              <a:rPr lang="en-US" altLang="ja-JP" sz="1400" dirty="0" err="1">
                <a:latin typeface="小塚ゴシック Pr6N R"/>
                <a:ea typeface="小塚ゴシック Pr6N R"/>
                <a:cs typeface="小塚ゴシック Pr6N R"/>
              </a:rPr>
              <a:t>elon</a:t>
            </a:r>
            <a:r>
              <a:rPr lang="en-US" altLang="ja-JP" sz="1400" dirty="0">
                <a:latin typeface="小塚ゴシック Pr6N R"/>
                <a:ea typeface="小塚ゴシック Pr6N R"/>
                <a:cs typeface="小塚ゴシック Pr6N R"/>
              </a:rPr>
              <a:t>-musk-</a:t>
            </a:r>
            <a:r>
              <a:rPr lang="en-US" altLang="ja-JP" sz="1400" dirty="0" err="1">
                <a:latin typeface="小塚ゴシック Pr6N R"/>
                <a:ea typeface="小塚ゴシック Pr6N R"/>
                <a:cs typeface="小塚ゴシック Pr6N R"/>
              </a:rPr>
              <a:t>spacex</a:t>
            </a:r>
            <a:r>
              <a:rPr lang="en-US" altLang="ja-JP" sz="1400" dirty="0">
                <a:latin typeface="小塚ゴシック Pr6N R"/>
                <a:ea typeface="小塚ゴシック Pr6N R"/>
                <a:cs typeface="小塚ゴシック Pr6N R"/>
              </a:rPr>
              <a:t>-mars-colony</a:t>
            </a:r>
            <a:endParaRPr kumimoji="1" lang="ja-JP" altLang="en-US" sz="1400" dirty="0">
              <a:latin typeface="小塚ゴシック Pr6N R"/>
              <a:ea typeface="小塚ゴシック Pr6N R"/>
              <a:cs typeface="小塚ゴシック Pr6N R"/>
            </a:endParaRPr>
          </a:p>
        </p:txBody>
      </p:sp>
      <p:pic>
        <p:nvPicPr>
          <p:cNvPr id="6" name="pasted-image.png"/>
          <p:cNvPicPr>
            <a:picLocks noChangeAspect="1"/>
          </p:cNvPicPr>
          <p:nvPr/>
        </p:nvPicPr>
        <p:blipFill>
          <a:blip r:embed="rId3">
            <a:extLst/>
          </a:blip>
          <a:stretch>
            <a:fillRect/>
          </a:stretch>
        </p:blipFill>
        <p:spPr>
          <a:xfrm>
            <a:off x="5621051" y="2289175"/>
            <a:ext cx="3497549" cy="3740213"/>
          </a:xfrm>
          <a:prstGeom prst="rect">
            <a:avLst/>
          </a:prstGeom>
          <a:ln w="12700">
            <a:miter lim="400000"/>
          </a:ln>
        </p:spPr>
      </p:pic>
    </p:spTree>
    <p:extLst>
      <p:ext uri="{BB962C8B-B14F-4D97-AF65-F5344CB8AC3E}">
        <p14:creationId xmlns:p14="http://schemas.microsoft.com/office/powerpoint/2010/main" val="1394211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0312632B-8EE0-CD4C-B4D9-F323A6A2B8A6}"/>
              </a:ext>
            </a:extLst>
          </p:cNvPr>
          <p:cNvSpPr>
            <a:spLocks noGrp="1"/>
          </p:cNvSpPr>
          <p:nvPr>
            <p:ph idx="1"/>
          </p:nvPr>
        </p:nvSpPr>
        <p:spPr>
          <a:xfrm>
            <a:off x="720090" y="1561275"/>
            <a:ext cx="7886700" cy="4852270"/>
          </a:xfrm>
        </p:spPr>
        <p:txBody>
          <a:bodyPr>
            <a:normAutofit/>
          </a:bodyPr>
          <a:lstStyle/>
          <a:p>
            <a:endParaRPr lang="en-US" altLang="ja-JP" sz="1400" dirty="0">
              <a:latin typeface="Yu Gothic" panose="020B0400000000000000" pitchFamily="34" charset="-128"/>
              <a:ea typeface="Yu Gothic" panose="020B0400000000000000" pitchFamily="34" charset="-128"/>
            </a:endParaRPr>
          </a:p>
          <a:p>
            <a:pPr>
              <a:lnSpc>
                <a:spcPct val="120000"/>
              </a:lnSpc>
            </a:pPr>
            <a:r>
              <a:rPr kumimoji="1" lang="ja-JP" altLang="en-US" sz="2000">
                <a:latin typeface="Yu Gothic" panose="020B0400000000000000" pitchFamily="34" charset="-128"/>
                <a:ea typeface="Yu Gothic" panose="020B0400000000000000" pitchFamily="34" charset="-128"/>
              </a:rPr>
              <a:t>かつて宇宙開発は限られた先進国の国家プロジェクトだった（近年は国際協調）</a:t>
            </a:r>
            <a:r>
              <a:rPr lang="ja-JP" altLang="en-US" sz="2000">
                <a:latin typeface="Yu Gothic" panose="020B0400000000000000" pitchFamily="34" charset="-128"/>
                <a:ea typeface="Yu Gothic" panose="020B0400000000000000" pitchFamily="34" charset="-128"/>
              </a:rPr>
              <a:t>近年の傾向はプレイヤーの多様化。新興国、民間。</a:t>
            </a:r>
            <a:endParaRPr lang="en-US" altLang="ja-JP" sz="2000" dirty="0">
              <a:latin typeface="Yu Gothic" panose="020B0400000000000000" pitchFamily="34" charset="-128"/>
              <a:ea typeface="Yu Gothic" panose="020B0400000000000000" pitchFamily="34" charset="-128"/>
            </a:endParaRPr>
          </a:p>
          <a:p>
            <a:pPr>
              <a:lnSpc>
                <a:spcPct val="120000"/>
              </a:lnSpc>
            </a:pPr>
            <a:endParaRPr lang="en-US" altLang="ja-JP" sz="2000" dirty="0">
              <a:latin typeface="Yu Gothic" panose="020B0400000000000000" pitchFamily="34" charset="-128"/>
              <a:ea typeface="Yu Gothic" panose="020B0400000000000000" pitchFamily="34" charset="-128"/>
            </a:endParaRPr>
          </a:p>
          <a:p>
            <a:pPr>
              <a:lnSpc>
                <a:spcPct val="120000"/>
              </a:lnSpc>
            </a:pPr>
            <a:r>
              <a:rPr lang="ja-JP" altLang="en-US" sz="2000" dirty="0">
                <a:latin typeface="Yu Gothic" panose="020B0400000000000000" pitchFamily="34" charset="-128"/>
                <a:ea typeface="Yu Gothic" panose="020B0400000000000000" pitchFamily="34" charset="-128"/>
              </a:rPr>
              <a:t>宇宙開発、特に有人宇宙開発は、人々のロマンをかき立て、人類史的な意義とともに語られてきた（</a:t>
            </a:r>
            <a:r>
              <a:rPr lang="en-US" altLang="ja-JP" sz="2000" dirty="0">
                <a:latin typeface="Yu Gothic" panose="020B0400000000000000" pitchFamily="34" charset="-128"/>
                <a:ea typeface="Yu Gothic" panose="020B0400000000000000" pitchFamily="34" charset="-128"/>
              </a:rPr>
              <a:t>*</a:t>
            </a:r>
            <a:r>
              <a:rPr lang="ja-JP" altLang="en-US" sz="2000" dirty="0">
                <a:latin typeface="Yu Gothic" panose="020B0400000000000000" pitchFamily="34" charset="-128"/>
                <a:ea typeface="Yu Gothic" panose="020B0400000000000000" pitchFamily="34" charset="-128"/>
              </a:rPr>
              <a:t>実はそうとも）巨額の予算に比して意義や成果がわかりにくいという批判も多かった。</a:t>
            </a:r>
            <a:endParaRPr lang="en-US" altLang="ja-JP" sz="2000" dirty="0">
              <a:latin typeface="Yu Gothic" panose="020B0400000000000000" pitchFamily="34" charset="-128"/>
              <a:ea typeface="Yu Gothic" panose="020B0400000000000000" pitchFamily="34" charset="-128"/>
            </a:endParaRPr>
          </a:p>
          <a:p>
            <a:pPr>
              <a:lnSpc>
                <a:spcPct val="120000"/>
              </a:lnSpc>
            </a:pPr>
            <a:endParaRPr lang="en-US" altLang="ja-JP" sz="2000" dirty="0">
              <a:latin typeface="Yu Gothic" panose="020B0400000000000000" pitchFamily="34" charset="-128"/>
              <a:ea typeface="Yu Gothic" panose="020B0400000000000000" pitchFamily="34" charset="-128"/>
            </a:endParaRPr>
          </a:p>
          <a:p>
            <a:pPr>
              <a:lnSpc>
                <a:spcPct val="120000"/>
              </a:lnSpc>
            </a:pPr>
            <a:r>
              <a:rPr lang="ja-JP" altLang="en-US" sz="2000" dirty="0">
                <a:latin typeface="Yu Gothic" panose="020B0400000000000000" pitchFamily="34" charset="-128"/>
                <a:ea typeface="Yu Gothic" panose="020B0400000000000000" pitchFamily="34" charset="-128"/>
              </a:rPr>
              <a:t>民間主導の宇宙開発は「何のためにやるのか」に対する正当化へのプレッシャーが相対的に低い（民主国家でない場合も同様）</a:t>
            </a:r>
            <a:endParaRPr lang="en-US" altLang="ja-JP" sz="2000" dirty="0">
              <a:latin typeface="Yu Gothic" panose="020B0400000000000000" pitchFamily="34" charset="-128"/>
              <a:ea typeface="Yu Gothic" panose="020B0400000000000000" pitchFamily="34" charset="-128"/>
            </a:endParaRPr>
          </a:p>
          <a:p>
            <a:pPr marL="0" indent="0">
              <a:buNone/>
            </a:pPr>
            <a:endParaRPr kumimoji="1" lang="ja-JP" altLang="en-US" sz="1400">
              <a:latin typeface="Yu Gothic" panose="020B0400000000000000" pitchFamily="34" charset="-128"/>
              <a:ea typeface="Yu Gothic" panose="020B0400000000000000" pitchFamily="34" charset="-128"/>
            </a:endParaRPr>
          </a:p>
        </p:txBody>
      </p:sp>
      <p:sp>
        <p:nvSpPr>
          <p:cNvPr id="11" name="タイトル 1">
            <a:extLst>
              <a:ext uri="{FF2B5EF4-FFF2-40B4-BE49-F238E27FC236}">
                <a16:creationId xmlns:a16="http://schemas.microsoft.com/office/drawing/2014/main" id="{7509693F-B3B1-6A48-899A-609DC0207377}"/>
              </a:ext>
            </a:extLst>
          </p:cNvPr>
          <p:cNvSpPr>
            <a:spLocks noGrp="1"/>
          </p:cNvSpPr>
          <p:nvPr>
            <p:ph type="title"/>
          </p:nvPr>
        </p:nvSpPr>
        <p:spPr>
          <a:xfrm>
            <a:off x="457200" y="274638"/>
            <a:ext cx="8229600" cy="1143000"/>
          </a:xfrm>
        </p:spPr>
        <p:txBody>
          <a:bodyPr>
            <a:normAutofit/>
          </a:bodyPr>
          <a:lstStyle/>
          <a:p>
            <a:r>
              <a:rPr lang="ja-JP" altLang="en-US" sz="2800" dirty="0">
                <a:latin typeface="Yu Gothic" panose="020B0400000000000000" pitchFamily="34" charset="-128"/>
                <a:ea typeface="Yu Gothic" panose="020B0400000000000000" pitchFamily="34" charset="-128"/>
              </a:rPr>
              <a:t>宇宙開発プレイヤーの多様化が意味すること</a:t>
            </a:r>
          </a:p>
        </p:txBody>
      </p:sp>
    </p:spTree>
    <p:extLst>
      <p:ext uri="{BB962C8B-B14F-4D97-AF65-F5344CB8AC3E}">
        <p14:creationId xmlns:p14="http://schemas.microsoft.com/office/powerpoint/2010/main" val="686273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0312632B-8EE0-CD4C-B4D9-F323A6A2B8A6}"/>
              </a:ext>
            </a:extLst>
          </p:cNvPr>
          <p:cNvSpPr>
            <a:spLocks noGrp="1"/>
          </p:cNvSpPr>
          <p:nvPr>
            <p:ph idx="1"/>
          </p:nvPr>
        </p:nvSpPr>
        <p:spPr>
          <a:xfrm>
            <a:off x="720090" y="1456771"/>
            <a:ext cx="7886700" cy="4852270"/>
          </a:xfrm>
        </p:spPr>
        <p:txBody>
          <a:bodyPr>
            <a:normAutofit lnSpcReduction="10000"/>
          </a:bodyPr>
          <a:lstStyle/>
          <a:p>
            <a:endParaRPr lang="en-US" altLang="ja-JP" sz="1400" dirty="0">
              <a:latin typeface="Yu Gothic" panose="020B0400000000000000" pitchFamily="34" charset="-128"/>
              <a:ea typeface="Yu Gothic" panose="020B0400000000000000" pitchFamily="34" charset="-128"/>
            </a:endParaRPr>
          </a:p>
          <a:p>
            <a:pPr>
              <a:lnSpc>
                <a:spcPct val="120000"/>
              </a:lnSpc>
            </a:pPr>
            <a:r>
              <a:rPr kumimoji="1" lang="ja-JP" altLang="en-US" sz="2000">
                <a:latin typeface="Yu Gothic" panose="020B0400000000000000" pitchFamily="34" charset="-128"/>
                <a:ea typeface="Yu Gothic" panose="020B0400000000000000" pitchFamily="34" charset="-128"/>
              </a:rPr>
              <a:t>人類の長期滞在の可能性：人工物（宇宙ステーション）、月面、本格的に移住するとすれば火星。</a:t>
            </a:r>
            <a:endParaRPr kumimoji="1" lang="en-US" altLang="ja-JP" sz="2000">
              <a:latin typeface="Yu Gothic" panose="020B0400000000000000" pitchFamily="34" charset="-128"/>
              <a:ea typeface="Yu Gothic" panose="020B0400000000000000" pitchFamily="34" charset="-128"/>
            </a:endParaRPr>
          </a:p>
          <a:p>
            <a:pPr>
              <a:lnSpc>
                <a:spcPct val="120000"/>
              </a:lnSpc>
            </a:pPr>
            <a:r>
              <a:rPr kumimoji="1" lang="ja-JP" altLang="en-US" sz="2000">
                <a:latin typeface="Yu Gothic" panose="020B0400000000000000" pitchFamily="34" charset="-128"/>
                <a:ea typeface="Yu Gothic" panose="020B0400000000000000" pitchFamily="34" charset="-128"/>
              </a:rPr>
              <a:t>いずれにせよ環境は大きく異なる。異なる重力、宇宙放射線。</a:t>
            </a:r>
            <a:endParaRPr lang="en-US" altLang="ja-JP" sz="2000" dirty="0">
              <a:latin typeface="Yu Gothic" panose="020B0400000000000000" pitchFamily="34" charset="-128"/>
              <a:ea typeface="Yu Gothic" panose="020B0400000000000000" pitchFamily="34" charset="-128"/>
            </a:endParaRPr>
          </a:p>
          <a:p>
            <a:pPr>
              <a:lnSpc>
                <a:spcPct val="120000"/>
              </a:lnSpc>
            </a:pPr>
            <a:endParaRPr lang="en-US" altLang="ja-JP" sz="2000" dirty="0">
              <a:latin typeface="Yu Gothic" panose="020B0400000000000000" pitchFamily="34" charset="-128"/>
              <a:ea typeface="Yu Gothic" panose="020B0400000000000000" pitchFamily="34" charset="-128"/>
            </a:endParaRPr>
          </a:p>
          <a:p>
            <a:pPr>
              <a:lnSpc>
                <a:spcPct val="120000"/>
              </a:lnSpc>
            </a:pPr>
            <a:r>
              <a:rPr lang="ja-JP" altLang="en-US" sz="2000" dirty="0">
                <a:latin typeface="Yu Gothic" panose="020B0400000000000000" pitchFamily="34" charset="-128"/>
                <a:ea typeface="Yu Gothic" panose="020B0400000000000000" pitchFamily="34" charset="-128"/>
              </a:rPr>
              <a:t>身体と環境がマッチしないと生命は生きてゆけない。最初は人工的に環境を作り出さざるを得ないが、遺伝子工学などで生命を改変する方が容易かもしれない</a:t>
            </a:r>
            <a:endParaRPr lang="en-US" altLang="ja-JP" sz="2000" dirty="0">
              <a:latin typeface="Yu Gothic" panose="020B0400000000000000" pitchFamily="34" charset="-128"/>
              <a:ea typeface="Yu Gothic" panose="020B0400000000000000" pitchFamily="34" charset="-128"/>
            </a:endParaRPr>
          </a:p>
          <a:p>
            <a:pPr>
              <a:lnSpc>
                <a:spcPct val="120000"/>
              </a:lnSpc>
            </a:pPr>
            <a:endParaRPr lang="en-US" altLang="ja-JP" sz="2000" dirty="0">
              <a:latin typeface="Yu Gothic" panose="020B0400000000000000" pitchFamily="34" charset="-128"/>
              <a:ea typeface="Yu Gothic" panose="020B0400000000000000" pitchFamily="34" charset="-128"/>
            </a:endParaRPr>
          </a:p>
          <a:p>
            <a:pPr>
              <a:lnSpc>
                <a:spcPct val="120000"/>
              </a:lnSpc>
            </a:pPr>
            <a:r>
              <a:rPr lang="ja-JP" altLang="en-US" sz="2000" dirty="0">
                <a:latin typeface="Yu Gothic" panose="020B0400000000000000" pitchFamily="34" charset="-128"/>
                <a:ea typeface="Yu Gothic" panose="020B0400000000000000" pitchFamily="34" charset="-128"/>
              </a:rPr>
              <a:t>そんなことが許されるのか？</a:t>
            </a:r>
            <a:endParaRPr lang="en-US" altLang="ja-JP" sz="2000" dirty="0">
              <a:latin typeface="Yu Gothic" panose="020B0400000000000000" pitchFamily="34" charset="-128"/>
              <a:ea typeface="Yu Gothic" panose="020B0400000000000000" pitchFamily="34" charset="-128"/>
            </a:endParaRPr>
          </a:p>
          <a:p>
            <a:pPr lvl="1">
              <a:lnSpc>
                <a:spcPct val="120000"/>
              </a:lnSpc>
            </a:pPr>
            <a:r>
              <a:rPr lang="ja-JP" altLang="en-US" sz="1800" dirty="0">
                <a:latin typeface="Yu Gothic" panose="020B0400000000000000" pitchFamily="34" charset="-128"/>
                <a:ea typeface="Yu Gothic" panose="020B0400000000000000" pitchFamily="34" charset="-128"/>
              </a:rPr>
              <a:t>生きるために必要であれば倫理的な基準も変わるかもしれない</a:t>
            </a:r>
            <a:endParaRPr lang="en-US" altLang="ja-JP" sz="1800" dirty="0">
              <a:latin typeface="Yu Gothic" panose="020B0400000000000000" pitchFamily="34" charset="-128"/>
              <a:ea typeface="Yu Gothic" panose="020B0400000000000000" pitchFamily="34" charset="-128"/>
            </a:endParaRPr>
          </a:p>
          <a:p>
            <a:pPr lvl="1">
              <a:lnSpc>
                <a:spcPct val="120000"/>
              </a:lnSpc>
            </a:pPr>
            <a:r>
              <a:rPr lang="ja-JP" altLang="en-US" sz="1800" dirty="0">
                <a:latin typeface="Yu Gothic" panose="020B0400000000000000" pitchFamily="34" charset="-128"/>
                <a:ea typeface="Yu Gothic" panose="020B0400000000000000" pitchFamily="34" charset="-128"/>
              </a:rPr>
              <a:t>地球を棄てて移住する人たちに、地球上の法や倫理を守る動機がああるか？（</a:t>
            </a:r>
            <a:r>
              <a:rPr lang="en-US" altLang="ja-JP" sz="1800" dirty="0">
                <a:latin typeface="Yu Gothic" panose="020B0400000000000000" pitchFamily="34" charset="-128"/>
                <a:ea typeface="Yu Gothic" panose="020B0400000000000000" pitchFamily="34" charset="-128"/>
              </a:rPr>
              <a:t>cf. </a:t>
            </a:r>
            <a:r>
              <a:rPr lang="ja-JP" altLang="en-US" sz="1800" dirty="0">
                <a:latin typeface="Yu Gothic" panose="020B0400000000000000" pitchFamily="34" charset="-128"/>
                <a:ea typeface="Yu Gothic" panose="020B0400000000000000" pitchFamily="34" charset="-128"/>
              </a:rPr>
              <a:t>大航海時代のアメリカ大陸への移民）</a:t>
            </a:r>
            <a:endParaRPr lang="en-US" altLang="ja-JP" sz="1800" dirty="0">
              <a:latin typeface="Yu Gothic" panose="020B0400000000000000" pitchFamily="34" charset="-128"/>
              <a:ea typeface="Yu Gothic" panose="020B0400000000000000" pitchFamily="34" charset="-128"/>
            </a:endParaRPr>
          </a:p>
          <a:p>
            <a:pPr marL="0" indent="0">
              <a:buNone/>
            </a:pPr>
            <a:endParaRPr kumimoji="1" lang="ja-JP" altLang="en-US" sz="1400">
              <a:latin typeface="Yu Gothic" panose="020B0400000000000000" pitchFamily="34" charset="-128"/>
              <a:ea typeface="Yu Gothic" panose="020B0400000000000000" pitchFamily="34" charset="-128"/>
            </a:endParaRPr>
          </a:p>
        </p:txBody>
      </p:sp>
      <p:sp>
        <p:nvSpPr>
          <p:cNvPr id="11" name="タイトル 1">
            <a:extLst>
              <a:ext uri="{FF2B5EF4-FFF2-40B4-BE49-F238E27FC236}">
                <a16:creationId xmlns:a16="http://schemas.microsoft.com/office/drawing/2014/main" id="{7509693F-B3B1-6A48-899A-609DC0207377}"/>
              </a:ext>
            </a:extLst>
          </p:cNvPr>
          <p:cNvSpPr>
            <a:spLocks noGrp="1"/>
          </p:cNvSpPr>
          <p:nvPr>
            <p:ph type="title"/>
          </p:nvPr>
        </p:nvSpPr>
        <p:spPr>
          <a:xfrm>
            <a:off x="457200" y="274638"/>
            <a:ext cx="8229600" cy="1143000"/>
          </a:xfrm>
        </p:spPr>
        <p:txBody>
          <a:bodyPr>
            <a:normAutofit/>
          </a:bodyPr>
          <a:lstStyle/>
          <a:p>
            <a:r>
              <a:rPr lang="ja-JP" altLang="en-US" sz="2800" dirty="0">
                <a:latin typeface="Yu Gothic" panose="020B0400000000000000" pitchFamily="34" charset="-128"/>
                <a:ea typeface="Yu Gothic" panose="020B0400000000000000" pitchFamily="34" charset="-128"/>
              </a:rPr>
              <a:t>宇宙で生きてゆけるのか？</a:t>
            </a:r>
          </a:p>
        </p:txBody>
      </p:sp>
    </p:spTree>
    <p:extLst>
      <p:ext uri="{BB962C8B-B14F-4D97-AF65-F5344CB8AC3E}">
        <p14:creationId xmlns:p14="http://schemas.microsoft.com/office/powerpoint/2010/main" val="3519429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正方形/長方形 4"/>
          <p:cNvSpPr/>
          <p:nvPr/>
        </p:nvSpPr>
        <p:spPr>
          <a:xfrm>
            <a:off x="0" y="14514"/>
            <a:ext cx="9144000" cy="6858000"/>
          </a:xfrm>
          <a:prstGeom prst="rect">
            <a:avLst/>
          </a:prstGeom>
          <a:solidFill>
            <a:schemeClr val="accent1">
              <a:lumMod val="5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400050" y="1099265"/>
            <a:ext cx="8343899" cy="4674517"/>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pPr>
              <a:lnSpc>
                <a:spcPct val="150000"/>
              </a:lnSpc>
            </a:pPr>
            <a:r>
              <a:rPr lang="ja-JP" altLang="en-US" sz="3600" dirty="0">
                <a:solidFill>
                  <a:schemeClr val="bg1"/>
                </a:solidFill>
                <a:latin typeface="Yu Gothic Light" panose="020B0300000000000000" pitchFamily="34" charset="-128"/>
                <a:ea typeface="Yu Gothic Light" panose="020B0300000000000000" pitchFamily="34" charset="-128"/>
                <a:cs typeface="小塚ゴシック Pr6N EL"/>
              </a:rPr>
              <a:t>宇宙へ行くことは科学技術を駆使して</a:t>
            </a:r>
            <a:endParaRPr lang="en-US" altLang="ja-JP" sz="3600" dirty="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r>
              <a:rPr lang="ja-JP" altLang="en-US" sz="3600" dirty="0">
                <a:solidFill>
                  <a:schemeClr val="bg1"/>
                </a:solidFill>
                <a:latin typeface="Yu Gothic Light" panose="020B0300000000000000" pitchFamily="34" charset="-128"/>
                <a:ea typeface="Yu Gothic Light" panose="020B0300000000000000" pitchFamily="34" charset="-128"/>
                <a:cs typeface="小塚ゴシック Pr6N EL"/>
              </a:rPr>
              <a:t>人間そのものを変えて</a:t>
            </a:r>
            <a:r>
              <a:rPr lang="ja-JP" altLang="en-US" sz="3600">
                <a:solidFill>
                  <a:schemeClr val="bg1"/>
                </a:solidFill>
                <a:latin typeface="Yu Gothic Light" panose="020B0300000000000000" pitchFamily="34" charset="-128"/>
                <a:ea typeface="Yu Gothic Light" panose="020B0300000000000000" pitchFamily="34" charset="-128"/>
                <a:cs typeface="小塚ゴシック Pr6N EL"/>
              </a:rPr>
              <a:t>行くこと。</a:t>
            </a:r>
            <a:endParaRPr lang="en-US" altLang="ja-JP" sz="360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endParaRPr lang="en-US" altLang="ja-JP" sz="360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endParaRPr lang="en-US" altLang="ja-JP" sz="360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r>
              <a:rPr lang="ja-JP" altLang="en-US" sz="3600" dirty="0">
                <a:solidFill>
                  <a:schemeClr val="bg1"/>
                </a:solidFill>
                <a:latin typeface="Yu Gothic Light" panose="020B0300000000000000" pitchFamily="34" charset="-128"/>
                <a:ea typeface="Yu Gothic Light" panose="020B0300000000000000" pitchFamily="34" charset="-128"/>
                <a:cs typeface="小塚ゴシック Pr6N EL"/>
              </a:rPr>
              <a:t>これは人類に新たな</a:t>
            </a:r>
            <a:endParaRPr lang="en-US" altLang="ja-JP" sz="3600" dirty="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r>
              <a:rPr lang="ja-JP" altLang="en-US" sz="3600" dirty="0">
                <a:solidFill>
                  <a:schemeClr val="bg1"/>
                </a:solidFill>
                <a:latin typeface="Yu Gothic Light" panose="020B0300000000000000" pitchFamily="34" charset="-128"/>
                <a:ea typeface="Yu Gothic Light" panose="020B0300000000000000" pitchFamily="34" charset="-128"/>
                <a:cs typeface="小塚ゴシック Pr6N EL"/>
              </a:rPr>
              <a:t>多様性をもたらす希望だろうか？</a:t>
            </a:r>
            <a:endParaRPr lang="en-US" altLang="ja-JP" sz="3600" dirty="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endParaRPr lang="en-US" altLang="ja-JP" sz="3600" dirty="0">
              <a:solidFill>
                <a:schemeClr val="bg1"/>
              </a:solidFill>
              <a:latin typeface="Yu Gothic Light" panose="020B0300000000000000" pitchFamily="34" charset="-128"/>
              <a:ea typeface="Yu Gothic Light" panose="020B0300000000000000" pitchFamily="34" charset="-128"/>
              <a:cs typeface="小塚ゴシック Pr6N EL"/>
            </a:endParaRPr>
          </a:p>
          <a:p>
            <a:pPr>
              <a:lnSpc>
                <a:spcPct val="150000"/>
              </a:lnSpc>
            </a:pPr>
            <a:r>
              <a:rPr lang="ja-JP" altLang="en-US" sz="3600" dirty="0">
                <a:solidFill>
                  <a:schemeClr val="bg1"/>
                </a:solidFill>
                <a:latin typeface="Yu Gothic Light" panose="020B0300000000000000" pitchFamily="34" charset="-128"/>
                <a:ea typeface="Yu Gothic Light" panose="020B0300000000000000" pitchFamily="34" charset="-128"/>
                <a:cs typeface="小塚ゴシック Pr6N EL"/>
              </a:rPr>
              <a:t>それとも人間性を破壊しかねない脅威だろうか？</a:t>
            </a:r>
            <a:endParaRPr lang="en-US" altLang="ja-JP" sz="3600" dirty="0">
              <a:solidFill>
                <a:schemeClr val="bg1"/>
              </a:solidFill>
              <a:latin typeface="Yu Gothic Light" panose="020B0300000000000000" pitchFamily="34" charset="-128"/>
              <a:ea typeface="Yu Gothic Light" panose="020B0300000000000000" pitchFamily="34" charset="-128"/>
              <a:cs typeface="小塚ゴシック Pr6N EL"/>
            </a:endParaRPr>
          </a:p>
        </p:txBody>
      </p:sp>
    </p:spTree>
    <p:extLst>
      <p:ext uri="{BB962C8B-B14F-4D97-AF65-F5344CB8AC3E}">
        <p14:creationId xmlns:p14="http://schemas.microsoft.com/office/powerpoint/2010/main" val="3297583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正方形/長方形 4"/>
          <p:cNvSpPr/>
          <p:nvPr/>
        </p:nvSpPr>
        <p:spPr>
          <a:xfrm>
            <a:off x="0" y="0"/>
            <a:ext cx="9144000" cy="6858000"/>
          </a:xfrm>
          <a:prstGeom prst="rect">
            <a:avLst/>
          </a:prstGeom>
          <a:solidFill>
            <a:schemeClr val="tx2">
              <a:lumMod val="50000"/>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542256" y="772732"/>
            <a:ext cx="8059488" cy="18594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小塚ゴシック Pr6N R"/>
                <a:ea typeface="小塚ゴシック Pr6N R"/>
                <a:cs typeface="小塚ゴシック Pr6N R"/>
              </a:defRPr>
            </a:lvl1pPr>
          </a:lstStyle>
          <a:p>
            <a:pPr algn="l"/>
            <a:r>
              <a:rPr lang="ja-JP" altLang="en-US" sz="2400" dirty="0">
                <a:solidFill>
                  <a:schemeClr val="bg1"/>
                </a:solidFill>
                <a:latin typeface="Yu Gothic Light" panose="020B0300000000000000" pitchFamily="34" charset="-128"/>
                <a:ea typeface="Yu Gothic Light" panose="020B0300000000000000" pitchFamily="34" charset="-128"/>
              </a:rPr>
              <a:t>今西錦司</a:t>
            </a:r>
            <a:r>
              <a:rPr lang="en-US" altLang="ja-JP" sz="2400" dirty="0">
                <a:solidFill>
                  <a:schemeClr val="bg1"/>
                </a:solidFill>
                <a:latin typeface="Yu Gothic Light" panose="020B0300000000000000" pitchFamily="34" charset="-128"/>
                <a:ea typeface="Yu Gothic Light" panose="020B0300000000000000" pitchFamily="34" charset="-128"/>
              </a:rPr>
              <a:t>『</a:t>
            </a:r>
            <a:r>
              <a:rPr lang="ja-JP" altLang="en-US" sz="2400" dirty="0">
                <a:solidFill>
                  <a:schemeClr val="bg1"/>
                </a:solidFill>
                <a:latin typeface="Yu Gothic Light" panose="020B0300000000000000" pitchFamily="34" charset="-128"/>
                <a:ea typeface="Yu Gothic Light" panose="020B0300000000000000" pitchFamily="34" charset="-128"/>
              </a:rPr>
              <a:t>私なんかは、自分の一生については自然が破壊されていくのを悲しんだりしている。けれども人間の一生を考えたらサイボーグでもなんでもいいから、もっと発展してほしいという気持になるね</a:t>
            </a:r>
            <a:r>
              <a:rPr lang="en-US" altLang="ja-JP" sz="2400" dirty="0">
                <a:solidFill>
                  <a:schemeClr val="bg1"/>
                </a:solidFill>
                <a:latin typeface="Yu Gothic Light" panose="020B0300000000000000" pitchFamily="34" charset="-128"/>
                <a:ea typeface="Yu Gothic Light" panose="020B0300000000000000" pitchFamily="34" charset="-128"/>
              </a:rPr>
              <a:t>』</a:t>
            </a:r>
            <a:endParaRPr lang="ja-JP" altLang="en-US" sz="2400" dirty="0">
              <a:solidFill>
                <a:schemeClr val="bg1"/>
              </a:solidFill>
              <a:latin typeface="Yu Gothic Light" panose="020B0300000000000000" pitchFamily="34" charset="-128"/>
              <a:ea typeface="Yu Gothic Light" panose="020B0300000000000000" pitchFamily="34" charset="-128"/>
            </a:endParaRPr>
          </a:p>
        </p:txBody>
      </p:sp>
      <p:pic>
        <p:nvPicPr>
          <p:cNvPr id="7" name="図 6"/>
          <p:cNvPicPr>
            <a:picLocks noChangeAspect="1"/>
          </p:cNvPicPr>
          <p:nvPr/>
        </p:nvPicPr>
        <p:blipFill>
          <a:blip r:embed="rId3"/>
          <a:stretch>
            <a:fillRect/>
          </a:stretch>
        </p:blipFill>
        <p:spPr>
          <a:xfrm>
            <a:off x="542256" y="2941269"/>
            <a:ext cx="1678078" cy="2550678"/>
          </a:xfrm>
          <a:prstGeom prst="rect">
            <a:avLst/>
          </a:prstGeom>
        </p:spPr>
      </p:pic>
    </p:spTree>
    <p:extLst>
      <p:ext uri="{BB962C8B-B14F-4D97-AF65-F5344CB8AC3E}">
        <p14:creationId xmlns:p14="http://schemas.microsoft.com/office/powerpoint/2010/main" val="317400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15268" y="0"/>
            <a:ext cx="10267255" cy="6858000"/>
          </a:xfrm>
          <a:prstGeom prst="rect">
            <a:avLst/>
          </a:prstGeom>
        </p:spPr>
      </p:pic>
      <p:sp>
        <p:nvSpPr>
          <p:cNvPr id="4" name="タイトル 1">
            <a:extLst>
              <a:ext uri="{FF2B5EF4-FFF2-40B4-BE49-F238E27FC236}">
                <a16:creationId xmlns:a16="http://schemas.microsoft.com/office/drawing/2014/main" id="{05BF357E-5765-8840-B627-152F0A0C6D92}"/>
              </a:ext>
            </a:extLst>
          </p:cNvPr>
          <p:cNvSpPr txBox="1">
            <a:spLocks/>
          </p:cNvSpPr>
          <p:nvPr/>
        </p:nvSpPr>
        <p:spPr>
          <a:xfrm>
            <a:off x="722226" y="324907"/>
            <a:ext cx="7964574" cy="13673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pPr algn="l"/>
            <a:r>
              <a:rPr lang="ja-JP" altLang="en-US" sz="2800" dirty="0">
                <a:latin typeface="Yu Gothic" panose="020B0400000000000000" pitchFamily="34" charset="-128"/>
                <a:ea typeface="Yu Gothic" panose="020B0400000000000000" pitchFamily="34" charset="-128"/>
                <a:cs typeface="小塚ゴシック Pr6N EL"/>
              </a:rPr>
              <a:t>私たちはどこから来たのか？</a:t>
            </a:r>
            <a:endParaRPr lang="ja-JP" altLang="en-US" sz="1800" dirty="0">
              <a:latin typeface="Yu Gothic" panose="020B0400000000000000" pitchFamily="34" charset="-128"/>
              <a:ea typeface="Yu Gothic" panose="020B0400000000000000" pitchFamily="34" charset="-128"/>
              <a:cs typeface="小塚ゴシック Pr6N EL"/>
            </a:endParaRPr>
          </a:p>
        </p:txBody>
      </p:sp>
      <p:sp>
        <p:nvSpPr>
          <p:cNvPr id="7" name="タイトル 1">
            <a:extLst>
              <a:ext uri="{FF2B5EF4-FFF2-40B4-BE49-F238E27FC236}">
                <a16:creationId xmlns:a16="http://schemas.microsoft.com/office/drawing/2014/main" id="{91F3E952-ECA6-8147-B46A-B4507B70FABE}"/>
              </a:ext>
            </a:extLst>
          </p:cNvPr>
          <p:cNvSpPr txBox="1">
            <a:spLocks/>
          </p:cNvSpPr>
          <p:nvPr/>
        </p:nvSpPr>
        <p:spPr>
          <a:xfrm>
            <a:off x="5897386" y="4405363"/>
            <a:ext cx="7964574" cy="13673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pPr algn="l"/>
            <a:r>
              <a:rPr lang="ja-JP" altLang="en-US" sz="1600" dirty="0">
                <a:latin typeface="Yu Gothic" panose="020B0400000000000000" pitchFamily="34" charset="-128"/>
                <a:ea typeface="Yu Gothic" panose="020B0400000000000000" pitchFamily="34" charset="-128"/>
                <a:cs typeface="小塚ゴシック Pr6N EL"/>
              </a:rPr>
              <a:t>調べてみよう</a:t>
            </a:r>
            <a:r>
              <a:rPr lang="en-US" altLang="ja-JP" sz="1600" dirty="0">
                <a:latin typeface="Yu Gothic" panose="020B0400000000000000" pitchFamily="34" charset="-128"/>
                <a:ea typeface="Yu Gothic" panose="020B0400000000000000" pitchFamily="34" charset="-128"/>
                <a:cs typeface="小塚ゴシック Pr6N EL"/>
              </a:rPr>
              <a:t>…</a:t>
            </a:r>
            <a:endParaRPr lang="ja-JP" altLang="en-US" sz="1100" dirty="0">
              <a:latin typeface="Yu Gothic" panose="020B0400000000000000" pitchFamily="34" charset="-128"/>
              <a:ea typeface="Yu Gothic" panose="020B0400000000000000" pitchFamily="34" charset="-128"/>
              <a:cs typeface="小塚ゴシック Pr6N EL"/>
            </a:endParaRPr>
          </a:p>
        </p:txBody>
      </p:sp>
    </p:spTree>
    <p:extLst>
      <p:ext uri="{BB962C8B-B14F-4D97-AF65-F5344CB8AC3E}">
        <p14:creationId xmlns:p14="http://schemas.microsoft.com/office/powerpoint/2010/main" val="2052195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D31618B-0468-C148-BCB3-72DE619137DD}"/>
              </a:ext>
            </a:extLst>
          </p:cNvPr>
          <p:cNvPicPr>
            <a:picLocks noChangeAspect="1"/>
          </p:cNvPicPr>
          <p:nvPr/>
        </p:nvPicPr>
        <p:blipFill>
          <a:blip r:embed="rId2"/>
          <a:stretch>
            <a:fillRect/>
          </a:stretch>
        </p:blipFill>
        <p:spPr>
          <a:xfrm>
            <a:off x="-187460" y="0"/>
            <a:ext cx="11225371" cy="6858000"/>
          </a:xfrm>
          <a:prstGeom prst="rect">
            <a:avLst/>
          </a:prstGeom>
        </p:spPr>
      </p:pic>
      <p:sp>
        <p:nvSpPr>
          <p:cNvPr id="8" name="テキスト ボックス 7">
            <a:extLst>
              <a:ext uri="{FF2B5EF4-FFF2-40B4-BE49-F238E27FC236}">
                <a16:creationId xmlns:a16="http://schemas.microsoft.com/office/drawing/2014/main" id="{FB2CD199-DA54-794E-A1D6-35F9FADFCB6D}"/>
              </a:ext>
            </a:extLst>
          </p:cNvPr>
          <p:cNvSpPr txBox="1"/>
          <p:nvPr/>
        </p:nvSpPr>
        <p:spPr>
          <a:xfrm>
            <a:off x="788031" y="967773"/>
            <a:ext cx="1261884" cy="523220"/>
          </a:xfrm>
          <a:prstGeom prst="rect">
            <a:avLst/>
          </a:prstGeom>
          <a:noFill/>
        </p:spPr>
        <p:txBody>
          <a:bodyPr wrap="none" rtlCol="0">
            <a:spAutoFit/>
          </a:bodyPr>
          <a:lstStyle/>
          <a:p>
            <a:r>
              <a:rPr kumimoji="1" lang="ja-JP" altLang="en-US" sz="2800">
                <a:solidFill>
                  <a:schemeClr val="bg1"/>
                </a:solidFill>
                <a:latin typeface="Yu Gothic" panose="020B0400000000000000" pitchFamily="34" charset="-128"/>
                <a:ea typeface="Yu Gothic" panose="020B0400000000000000" pitchFamily="34" charset="-128"/>
              </a:rPr>
              <a:t>おまけ</a:t>
            </a:r>
          </a:p>
        </p:txBody>
      </p:sp>
    </p:spTree>
    <p:extLst>
      <p:ext uri="{BB962C8B-B14F-4D97-AF65-F5344CB8AC3E}">
        <p14:creationId xmlns:p14="http://schemas.microsoft.com/office/powerpoint/2010/main" val="2018994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latin typeface="Yu Gothic Light" panose="020B0300000000000000" pitchFamily="34" charset="-128"/>
                <a:ea typeface="Yu Gothic Light" panose="020B0300000000000000" pitchFamily="34" charset="-128"/>
                <a:cs typeface="小塚ゴシック Pr6N EL"/>
              </a:rPr>
              <a:t>京都の花山天文台と長島愛生園の天文台</a:t>
            </a:r>
            <a:endParaRPr kumimoji="1" lang="ja-JP" altLang="en-US" sz="2800" dirty="0">
              <a:latin typeface="Yu Gothic Light" panose="020B0300000000000000" pitchFamily="34" charset="-128"/>
              <a:ea typeface="Yu Gothic Light" panose="020B0300000000000000" pitchFamily="34" charset="-128"/>
            </a:endParaRPr>
          </a:p>
        </p:txBody>
      </p:sp>
      <p:pic>
        <p:nvPicPr>
          <p:cNvPr id="4" name="図 3"/>
          <p:cNvPicPr/>
          <p:nvPr/>
        </p:nvPicPr>
        <p:blipFill>
          <a:blip r:embed="rId2">
            <a:extLst>
              <a:ext uri="{28A0092B-C50C-407E-A947-70E740481C1C}">
                <a14:useLocalDpi xmlns:a14="http://schemas.microsoft.com/office/drawing/2010/main"/>
              </a:ext>
            </a:extLst>
          </a:blip>
          <a:stretch>
            <a:fillRect/>
          </a:stretch>
        </p:blipFill>
        <p:spPr>
          <a:xfrm>
            <a:off x="4699000" y="2124710"/>
            <a:ext cx="3987800" cy="2620644"/>
          </a:xfrm>
          <a:prstGeom prst="rect">
            <a:avLst/>
          </a:prstGeom>
        </p:spPr>
      </p:pic>
      <p:pic>
        <p:nvPicPr>
          <p:cNvPr id="5" name="図 4"/>
          <p:cNvPicPr>
            <a:picLocks noChangeAspect="1"/>
          </p:cNvPicPr>
          <p:nvPr/>
        </p:nvPicPr>
        <p:blipFill>
          <a:blip r:embed="rId3"/>
          <a:stretch>
            <a:fillRect/>
          </a:stretch>
        </p:blipFill>
        <p:spPr>
          <a:xfrm>
            <a:off x="457201" y="2124710"/>
            <a:ext cx="3634740" cy="2726055"/>
          </a:xfrm>
          <a:prstGeom prst="rect">
            <a:avLst/>
          </a:prstGeom>
        </p:spPr>
      </p:pic>
      <p:sp>
        <p:nvSpPr>
          <p:cNvPr id="7" name="テキスト ボックス 6"/>
          <p:cNvSpPr txBox="1"/>
          <p:nvPr/>
        </p:nvSpPr>
        <p:spPr>
          <a:xfrm>
            <a:off x="457199" y="5075044"/>
            <a:ext cx="3535251" cy="646331"/>
          </a:xfrm>
          <a:prstGeom prst="rect">
            <a:avLst/>
          </a:prstGeom>
          <a:noFill/>
        </p:spPr>
        <p:txBody>
          <a:bodyPr wrap="square" rtlCol="0">
            <a:spAutoFit/>
          </a:bodyPr>
          <a:lstStyle/>
          <a:p>
            <a:r>
              <a:rPr lang="ja-JP" altLang="en-US" dirty="0">
                <a:latin typeface="Yu Gothic Light" panose="020B0300000000000000" pitchFamily="34" charset="-128"/>
                <a:ea typeface="Yu Gothic Light" panose="020B0300000000000000" pitchFamily="34" charset="-128"/>
                <a:cs typeface="小塚ゴシック Pr6N EL"/>
              </a:rPr>
              <a:t>京都大学花山天文台（山科区）</a:t>
            </a:r>
            <a:endParaRPr lang="en-US" altLang="ja-JP" dirty="0">
              <a:latin typeface="Yu Gothic Light" panose="020B0300000000000000" pitchFamily="34" charset="-128"/>
              <a:ea typeface="Yu Gothic Light" panose="020B0300000000000000" pitchFamily="34" charset="-128"/>
              <a:cs typeface="小塚ゴシック Pr6N EL"/>
            </a:endParaRPr>
          </a:p>
          <a:p>
            <a:r>
              <a:rPr lang="ja-JP" altLang="en-US" dirty="0">
                <a:latin typeface="Yu Gothic Light" panose="020B0300000000000000" pitchFamily="34" charset="-128"/>
                <a:ea typeface="Yu Gothic Light" panose="020B0300000000000000" pitchFamily="34" charset="-128"/>
                <a:cs typeface="小塚ゴシック Pr6N EL"/>
              </a:rPr>
              <a:t>昭和</a:t>
            </a:r>
            <a:r>
              <a:rPr lang="en-US" altLang="ja-JP" dirty="0">
                <a:latin typeface="Yu Gothic Light" panose="020B0300000000000000" pitchFamily="34" charset="-128"/>
                <a:ea typeface="Yu Gothic Light" panose="020B0300000000000000" pitchFamily="34" charset="-128"/>
                <a:cs typeface="小塚ゴシック Pr6N EL"/>
              </a:rPr>
              <a:t>4</a:t>
            </a:r>
            <a:r>
              <a:rPr lang="ja-JP" altLang="en-US" dirty="0">
                <a:latin typeface="Yu Gothic Light" panose="020B0300000000000000" pitchFamily="34" charset="-128"/>
                <a:ea typeface="Yu Gothic Light" panose="020B0300000000000000" pitchFamily="34" charset="-128"/>
                <a:cs typeface="小塚ゴシック Pr6N EL"/>
              </a:rPr>
              <a:t>年</a:t>
            </a:r>
            <a:r>
              <a:rPr lang="en-US" altLang="ja-JP" dirty="0">
                <a:latin typeface="Yu Gothic Light" panose="020B0300000000000000" pitchFamily="34" charset="-128"/>
                <a:ea typeface="Yu Gothic Light" panose="020B0300000000000000" pitchFamily="34" charset="-128"/>
                <a:cs typeface="小塚ゴシック Pr6N EL"/>
              </a:rPr>
              <a:t>〜</a:t>
            </a:r>
          </a:p>
        </p:txBody>
      </p:sp>
      <p:sp>
        <p:nvSpPr>
          <p:cNvPr id="8" name="テキスト ボックス 7"/>
          <p:cNvSpPr txBox="1"/>
          <p:nvPr/>
        </p:nvSpPr>
        <p:spPr>
          <a:xfrm>
            <a:off x="4838699" y="5112607"/>
            <a:ext cx="3535251" cy="646331"/>
          </a:xfrm>
          <a:prstGeom prst="rect">
            <a:avLst/>
          </a:prstGeom>
          <a:noFill/>
        </p:spPr>
        <p:txBody>
          <a:bodyPr wrap="square" rtlCol="0">
            <a:spAutoFit/>
          </a:bodyPr>
          <a:lstStyle/>
          <a:p>
            <a:r>
              <a:rPr lang="ja-JP" altLang="en-US" dirty="0">
                <a:latin typeface="Yu Gothic Light" panose="020B0300000000000000" pitchFamily="34" charset="-128"/>
                <a:ea typeface="Yu Gothic Light" panose="020B0300000000000000" pitchFamily="34" charset="-128"/>
                <a:cs typeface="小塚ゴシック Pr6N EL"/>
              </a:rPr>
              <a:t>長島天文台</a:t>
            </a:r>
            <a:endParaRPr lang="en-US" altLang="ja-JP" dirty="0">
              <a:latin typeface="Yu Gothic Light" panose="020B0300000000000000" pitchFamily="34" charset="-128"/>
              <a:ea typeface="Yu Gothic Light" panose="020B0300000000000000" pitchFamily="34" charset="-128"/>
              <a:cs typeface="小塚ゴシック Pr6N EL"/>
            </a:endParaRPr>
          </a:p>
          <a:p>
            <a:r>
              <a:rPr lang="ja-JP" altLang="en-US" dirty="0">
                <a:latin typeface="Yu Gothic Light" panose="020B0300000000000000" pitchFamily="34" charset="-128"/>
                <a:ea typeface="Yu Gothic Light" panose="020B0300000000000000" pitchFamily="34" charset="-128"/>
                <a:cs typeface="小塚ゴシック Pr6N EL"/>
              </a:rPr>
              <a:t>昭和</a:t>
            </a:r>
            <a:r>
              <a:rPr lang="en-US" altLang="ja-JP" dirty="0">
                <a:latin typeface="Yu Gothic Light" panose="020B0300000000000000" pitchFamily="34" charset="-128"/>
                <a:ea typeface="Yu Gothic Light" panose="020B0300000000000000" pitchFamily="34" charset="-128"/>
                <a:cs typeface="小塚ゴシック Pr6N EL"/>
              </a:rPr>
              <a:t>24</a:t>
            </a:r>
            <a:r>
              <a:rPr lang="ja-JP" altLang="en-US" dirty="0">
                <a:latin typeface="Yu Gothic Light" panose="020B0300000000000000" pitchFamily="34" charset="-128"/>
                <a:ea typeface="Yu Gothic Light" panose="020B0300000000000000" pitchFamily="34" charset="-128"/>
                <a:cs typeface="小塚ゴシック Pr6N EL"/>
              </a:rPr>
              <a:t>年</a:t>
            </a:r>
            <a:r>
              <a:rPr lang="en-US" altLang="ja-JP" dirty="0">
                <a:latin typeface="Yu Gothic Light" panose="020B0300000000000000" pitchFamily="34" charset="-128"/>
                <a:ea typeface="Yu Gothic Light" panose="020B0300000000000000" pitchFamily="34" charset="-128"/>
                <a:cs typeface="小塚ゴシック Pr6N EL"/>
              </a:rPr>
              <a:t>〜30</a:t>
            </a:r>
            <a:r>
              <a:rPr lang="ja-JP" altLang="en-US" dirty="0">
                <a:latin typeface="Yu Gothic Light" panose="020B0300000000000000" pitchFamily="34" charset="-128"/>
                <a:ea typeface="Yu Gothic Light" panose="020B0300000000000000" pitchFamily="34" charset="-128"/>
                <a:cs typeface="小塚ゴシック Pr6N EL"/>
              </a:rPr>
              <a:t>年代</a:t>
            </a:r>
            <a:endParaRPr lang="en-US" altLang="ja-JP" dirty="0">
              <a:latin typeface="Yu Gothic Light" panose="020B0300000000000000" pitchFamily="34" charset="-128"/>
              <a:ea typeface="Yu Gothic Light" panose="020B0300000000000000" pitchFamily="34" charset="-128"/>
              <a:cs typeface="小塚ゴシック Pr6N EL"/>
            </a:endParaRPr>
          </a:p>
        </p:txBody>
      </p:sp>
    </p:spTree>
    <p:extLst>
      <p:ext uri="{BB962C8B-B14F-4D97-AF65-F5344CB8AC3E}">
        <p14:creationId xmlns:p14="http://schemas.microsoft.com/office/powerpoint/2010/main" val="249274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0F84AC-9CE0-494F-9AD1-B6EDD254A3FE}"/>
              </a:ext>
            </a:extLst>
          </p:cNvPr>
          <p:cNvSpPr>
            <a:spLocks noGrp="1"/>
          </p:cNvSpPr>
          <p:nvPr>
            <p:ph type="title"/>
          </p:nvPr>
        </p:nvSpPr>
        <p:spPr>
          <a:xfrm>
            <a:off x="788735" y="328557"/>
            <a:ext cx="7886700" cy="585843"/>
          </a:xfrm>
        </p:spPr>
        <p:txBody>
          <a:bodyPr>
            <a:normAutofit fontScale="90000"/>
          </a:bodyPr>
          <a:lstStyle/>
          <a:p>
            <a:r>
              <a:rPr kumimoji="1" lang="ja-JP" altLang="en-US" sz="3600">
                <a:latin typeface="Yu Gothic Light" panose="020B0300000000000000" pitchFamily="34" charset="-128"/>
                <a:ea typeface="Yu Gothic Light" panose="020B0300000000000000" pitchFamily="34" charset="-128"/>
              </a:rPr>
              <a:t>ハンセン病</a:t>
            </a:r>
            <a:r>
              <a:rPr kumimoji="1" lang="ja-JP" altLang="en-US" sz="3600" dirty="0">
                <a:latin typeface="Yu Gothic Light" panose="020B0300000000000000" pitchFamily="34" charset="-128"/>
                <a:ea typeface="Yu Gothic Light" panose="020B0300000000000000" pitchFamily="34" charset="-128"/>
              </a:rPr>
              <a:t>について</a:t>
            </a:r>
          </a:p>
        </p:txBody>
      </p:sp>
      <p:sp>
        <p:nvSpPr>
          <p:cNvPr id="3" name="コンテンツ プレースホルダー 2">
            <a:extLst>
              <a:ext uri="{FF2B5EF4-FFF2-40B4-BE49-F238E27FC236}">
                <a16:creationId xmlns:a16="http://schemas.microsoft.com/office/drawing/2014/main" id="{8A0F0EA9-72C2-5E44-A9D2-70DC1FEF1C26}"/>
              </a:ext>
            </a:extLst>
          </p:cNvPr>
          <p:cNvSpPr>
            <a:spLocks noGrp="1"/>
          </p:cNvSpPr>
          <p:nvPr>
            <p:ph idx="1"/>
          </p:nvPr>
        </p:nvSpPr>
        <p:spPr>
          <a:xfrm>
            <a:off x="628651" y="1039660"/>
            <a:ext cx="7886700" cy="5515909"/>
          </a:xfrm>
        </p:spPr>
        <p:txBody>
          <a:bodyPr>
            <a:normAutofit fontScale="92500"/>
          </a:bodyPr>
          <a:lstStyle/>
          <a:p>
            <a:pPr>
              <a:lnSpc>
                <a:spcPct val="120000"/>
              </a:lnSpc>
            </a:pPr>
            <a:r>
              <a:rPr lang="ja-JP" altLang="en-US" sz="2000">
                <a:latin typeface="Yu Gothic Light" panose="020B0300000000000000" pitchFamily="34" charset="-128"/>
                <a:ea typeface="Yu Gothic Light" panose="020B0300000000000000" pitchFamily="34" charset="-128"/>
              </a:rPr>
              <a:t>かつて</a:t>
            </a:r>
            <a:r>
              <a:rPr lang="ja-JP" altLang="en-US" sz="2000" dirty="0">
                <a:latin typeface="Yu Gothic Light" panose="020B0300000000000000" pitchFamily="34" charset="-128"/>
                <a:ea typeface="Yu Gothic Light" panose="020B0300000000000000" pitchFamily="34" charset="-128"/>
              </a:rPr>
              <a:t>は「らい病」と呼ばれた感染症</a:t>
            </a:r>
            <a:r>
              <a:rPr lang="ja-JP" altLang="en-US" sz="2000">
                <a:latin typeface="Yu Gothic Light" panose="020B0300000000000000" pitchFamily="34" charset="-128"/>
                <a:ea typeface="Yu Gothic Light" panose="020B0300000000000000" pitchFamily="34" charset="-128"/>
              </a:rPr>
              <a:t>の一種</a:t>
            </a:r>
            <a:endParaRPr lang="en-US" altLang="ja-JP" sz="2000" dirty="0">
              <a:latin typeface="Yu Gothic Light" panose="020B0300000000000000" pitchFamily="34" charset="-128"/>
              <a:ea typeface="Yu Gothic Light" panose="020B0300000000000000" pitchFamily="34" charset="-128"/>
            </a:endParaRPr>
          </a:p>
          <a:p>
            <a:pPr>
              <a:lnSpc>
                <a:spcPct val="120000"/>
              </a:lnSpc>
            </a:pPr>
            <a:r>
              <a:rPr lang="ja-JP" altLang="en-US" sz="2000">
                <a:latin typeface="Yu Gothic Light" panose="020B0300000000000000" pitchFamily="34" charset="-128"/>
                <a:ea typeface="Yu Gothic Light" panose="020B0300000000000000" pitchFamily="34" charset="-128"/>
              </a:rPr>
              <a:t>有効</a:t>
            </a:r>
            <a:r>
              <a:rPr lang="ja-JP" altLang="en-US" sz="2000" dirty="0">
                <a:latin typeface="Yu Gothic Light" panose="020B0300000000000000" pitchFamily="34" charset="-128"/>
                <a:ea typeface="Yu Gothic Light" panose="020B0300000000000000" pitchFamily="34" charset="-128"/>
              </a:rPr>
              <a:t>な治療薬が普及するまでは不治の病と考えられていたこと、病状が進むと身体や容貌の大きな変化を伴うことなどから、かつては最も恐れられていた病気の</a:t>
            </a:r>
            <a:r>
              <a:rPr lang="ja-JP" altLang="en-US" sz="2000">
                <a:latin typeface="Yu Gothic Light" panose="020B0300000000000000" pitchFamily="34" charset="-128"/>
                <a:ea typeface="Yu Gothic Light" panose="020B0300000000000000" pitchFamily="34" charset="-128"/>
              </a:rPr>
              <a:t>一つであった。遺伝病</a:t>
            </a:r>
            <a:r>
              <a:rPr lang="ja-JP" altLang="en-US" sz="2000" dirty="0">
                <a:latin typeface="Yu Gothic Light" panose="020B0300000000000000" pitchFamily="34" charset="-128"/>
                <a:ea typeface="Yu Gothic Light" panose="020B0300000000000000" pitchFamily="34" charset="-128"/>
              </a:rPr>
              <a:t>という誤解</a:t>
            </a:r>
            <a:r>
              <a:rPr lang="ja-JP" altLang="en-US" sz="2000">
                <a:latin typeface="Yu Gothic Light" panose="020B0300000000000000" pitchFamily="34" charset="-128"/>
                <a:ea typeface="Yu Gothic Light" panose="020B0300000000000000" pitchFamily="34" charset="-128"/>
              </a:rPr>
              <a:t>もあり家族</a:t>
            </a:r>
            <a:r>
              <a:rPr lang="ja-JP" altLang="en-US" sz="2000" dirty="0">
                <a:latin typeface="Yu Gothic Light" panose="020B0300000000000000" pitchFamily="34" charset="-128"/>
                <a:ea typeface="Yu Gothic Light" panose="020B0300000000000000" pitchFamily="34" charset="-128"/>
              </a:rPr>
              <a:t>までが厳しい差別</a:t>
            </a:r>
            <a:r>
              <a:rPr lang="ja-JP" altLang="en-US" sz="2000">
                <a:latin typeface="Yu Gothic Light" panose="020B0300000000000000" pitchFamily="34" charset="-128"/>
                <a:ea typeface="Yu Gothic Light" panose="020B0300000000000000" pitchFamily="34" charset="-128"/>
              </a:rPr>
              <a:t>を受けた。</a:t>
            </a:r>
            <a:endParaRPr lang="en-US" altLang="ja-JP" sz="2000" dirty="0">
              <a:latin typeface="Yu Gothic Light" panose="020B0300000000000000" pitchFamily="34" charset="-128"/>
              <a:ea typeface="Yu Gothic Light" panose="020B0300000000000000" pitchFamily="34" charset="-128"/>
            </a:endParaRPr>
          </a:p>
          <a:p>
            <a:pPr>
              <a:lnSpc>
                <a:spcPct val="120000"/>
              </a:lnSpc>
            </a:pPr>
            <a:r>
              <a:rPr lang="ja-JP" altLang="en-US" sz="2000">
                <a:latin typeface="Yu Gothic Light" panose="020B0300000000000000" pitchFamily="34" charset="-128"/>
                <a:ea typeface="Yu Gothic Light" panose="020B0300000000000000" pitchFamily="34" charset="-128"/>
              </a:rPr>
              <a:t>日本</a:t>
            </a:r>
            <a:r>
              <a:rPr lang="ja-JP" altLang="en-US" sz="2000" dirty="0">
                <a:latin typeface="Yu Gothic Light" panose="020B0300000000000000" pitchFamily="34" charset="-128"/>
                <a:ea typeface="Yu Gothic Light" panose="020B0300000000000000" pitchFamily="34" charset="-128"/>
              </a:rPr>
              <a:t>では明治</a:t>
            </a:r>
            <a:r>
              <a:rPr lang="ja-JP" altLang="en-US" sz="2000">
                <a:latin typeface="Yu Gothic Light" panose="020B0300000000000000" pitchFamily="34" charset="-128"/>
                <a:ea typeface="Yu Gothic Light" panose="020B0300000000000000" pitchFamily="34" charset="-128"/>
              </a:rPr>
              <a:t>から昭和に</a:t>
            </a:r>
            <a:r>
              <a:rPr lang="ja-JP" altLang="en-US" sz="2000" dirty="0">
                <a:latin typeface="Yu Gothic Light" panose="020B0300000000000000" pitchFamily="34" charset="-128"/>
                <a:ea typeface="Yu Gothic Light" panose="020B0300000000000000" pitchFamily="34" charset="-128"/>
              </a:rPr>
              <a:t>かけて、療養所に患者を強制的に隔離する</a:t>
            </a:r>
            <a:r>
              <a:rPr lang="ja-JP" altLang="en-US" sz="2000">
                <a:latin typeface="Yu Gothic Light" panose="020B0300000000000000" pitchFamily="34" charset="-128"/>
                <a:ea typeface="Yu Gothic Light" panose="020B0300000000000000" pitchFamily="34" charset="-128"/>
              </a:rPr>
              <a:t>政策が取られた。</a:t>
            </a:r>
            <a:r>
              <a:rPr lang="ja-JP" altLang="en-US" sz="2000" dirty="0">
                <a:latin typeface="Yu Gothic Light" panose="020B0300000000000000" pitchFamily="34" charset="-128"/>
                <a:ea typeface="Yu Gothic Light" panose="020B0300000000000000" pitchFamily="34" charset="-128"/>
              </a:rPr>
              <a:t>多くの患者は差別が家族にも及ぶことを恐れ、名前を変えて故郷とのつながりを断ち、一生療養所から出られないことを覚悟</a:t>
            </a:r>
            <a:r>
              <a:rPr lang="ja-JP" altLang="en-US" sz="2000">
                <a:latin typeface="Yu Gothic Light" panose="020B0300000000000000" pitchFamily="34" charset="-128"/>
                <a:ea typeface="Yu Gothic Light" panose="020B0300000000000000" pitchFamily="34" charset="-128"/>
              </a:rPr>
              <a:t>して入所した</a:t>
            </a:r>
            <a:r>
              <a:rPr lang="ja-JP" altLang="en-US" sz="2000" dirty="0">
                <a:latin typeface="Yu Gothic Light" panose="020B0300000000000000" pitchFamily="34" charset="-128"/>
                <a:ea typeface="Yu Gothic Light" panose="020B0300000000000000" pitchFamily="34" charset="-128"/>
              </a:rPr>
              <a:t>。差別の隔離政策は、戦後まもなく特効薬が普及してハンセン病が治る病気となった後も続き、国の隔離政策を定めた「らい予防法」が廃止された</a:t>
            </a:r>
            <a:r>
              <a:rPr lang="ja-JP" altLang="en-US" sz="2000">
                <a:latin typeface="Yu Gothic Light" panose="020B0300000000000000" pitchFamily="34" charset="-128"/>
                <a:ea typeface="Yu Gothic Light" panose="020B0300000000000000" pitchFamily="34" charset="-128"/>
              </a:rPr>
              <a:t>のは</a:t>
            </a:r>
            <a:r>
              <a:rPr lang="en-US" altLang="ja-JP" sz="2000" dirty="0">
                <a:latin typeface="Yu Gothic Light" panose="020B0300000000000000" pitchFamily="34" charset="-128"/>
                <a:ea typeface="Yu Gothic Light" panose="020B0300000000000000" pitchFamily="34" charset="-128"/>
              </a:rPr>
              <a:t>1996</a:t>
            </a:r>
            <a:r>
              <a:rPr lang="ja-JP" altLang="en-US" sz="2000" dirty="0">
                <a:latin typeface="Yu Gothic Light" panose="020B0300000000000000" pitchFamily="34" charset="-128"/>
                <a:ea typeface="Yu Gothic Light" panose="020B0300000000000000" pitchFamily="34" charset="-128"/>
              </a:rPr>
              <a:t>年のこと</a:t>
            </a:r>
            <a:r>
              <a:rPr lang="ja-JP" altLang="en-US" sz="2000">
                <a:latin typeface="Yu Gothic Light" panose="020B0300000000000000" pitchFamily="34" charset="-128"/>
                <a:ea typeface="Yu Gothic Light" panose="020B0300000000000000" pitchFamily="34" charset="-128"/>
              </a:rPr>
              <a:t>でした。</a:t>
            </a:r>
            <a:endParaRPr lang="en-US" altLang="ja-JP" sz="2000" dirty="0">
              <a:latin typeface="Yu Gothic Light" panose="020B0300000000000000" pitchFamily="34" charset="-128"/>
              <a:ea typeface="Yu Gothic Light" panose="020B0300000000000000" pitchFamily="34" charset="-128"/>
            </a:endParaRPr>
          </a:p>
          <a:p>
            <a:pPr>
              <a:lnSpc>
                <a:spcPct val="120000"/>
              </a:lnSpc>
            </a:pPr>
            <a:r>
              <a:rPr lang="ja-JP" altLang="en-US" sz="2000">
                <a:latin typeface="Yu Gothic Light" panose="020B0300000000000000" pitchFamily="34" charset="-128"/>
                <a:ea typeface="Yu Gothic Light" panose="020B0300000000000000" pitchFamily="34" charset="-128"/>
              </a:rPr>
              <a:t>ハンセン病</a:t>
            </a:r>
            <a:r>
              <a:rPr lang="ja-JP" altLang="en-US" sz="2000" dirty="0">
                <a:latin typeface="Yu Gothic Light" panose="020B0300000000000000" pitchFamily="34" charset="-128"/>
                <a:ea typeface="Yu Gothic Light" panose="020B0300000000000000" pitchFamily="34" charset="-128"/>
              </a:rPr>
              <a:t>が治癒した後も、様々な社会的要因から療養所を出て社会復帰をすることがかなわなかった回復者の方々</a:t>
            </a:r>
            <a:r>
              <a:rPr lang="ja-JP" altLang="en-US" sz="2000">
                <a:latin typeface="Yu Gothic Light" panose="020B0300000000000000" pitchFamily="34" charset="-128"/>
                <a:ea typeface="Yu Gothic Light" panose="020B0300000000000000" pitchFamily="34" charset="-128"/>
              </a:rPr>
              <a:t>が大勢います。</a:t>
            </a:r>
            <a:r>
              <a:rPr lang="ja-JP" altLang="en-US" sz="2000" dirty="0">
                <a:latin typeface="Yu Gothic Light" panose="020B0300000000000000" pitchFamily="34" charset="-128"/>
                <a:ea typeface="Yu Gothic Light" panose="020B0300000000000000" pitchFamily="34" charset="-128"/>
              </a:rPr>
              <a:t>全国に</a:t>
            </a:r>
            <a:r>
              <a:rPr lang="en-US" altLang="ja-JP" sz="2000" dirty="0">
                <a:latin typeface="Yu Gothic Light" panose="020B0300000000000000" pitchFamily="34" charset="-128"/>
                <a:ea typeface="Yu Gothic Light" panose="020B0300000000000000" pitchFamily="34" charset="-128"/>
              </a:rPr>
              <a:t>10</a:t>
            </a:r>
            <a:r>
              <a:rPr lang="ja-JP" altLang="en-US" sz="2000" dirty="0">
                <a:latin typeface="Yu Gothic Light" panose="020B0300000000000000" pitchFamily="34" charset="-128"/>
                <a:ea typeface="Yu Gothic Light" panose="020B0300000000000000" pitchFamily="34" charset="-128"/>
              </a:rPr>
              <a:t>数カ所あるハンセン病療養所には、今も回復者の方々が</a:t>
            </a:r>
            <a:r>
              <a:rPr lang="ja-JP" altLang="en-US" sz="2000">
                <a:latin typeface="Yu Gothic Light" panose="020B0300000000000000" pitchFamily="34" charset="-128"/>
                <a:ea typeface="Yu Gothic Light" panose="020B0300000000000000" pitchFamily="34" charset="-128"/>
              </a:rPr>
              <a:t>住んでいます。</a:t>
            </a:r>
            <a:endParaRPr kumimoji="1" lang="ja-JP" altLang="en-US" sz="2000" dirty="0">
              <a:latin typeface="Yu Gothic Light" panose="020B0300000000000000" pitchFamily="34" charset="-128"/>
              <a:ea typeface="Yu Gothic Light" panose="020B0300000000000000" pitchFamily="34" charset="-128"/>
            </a:endParaRPr>
          </a:p>
        </p:txBody>
      </p:sp>
    </p:spTree>
    <p:extLst>
      <p:ext uri="{BB962C8B-B14F-4D97-AF65-F5344CB8AC3E}">
        <p14:creationId xmlns:p14="http://schemas.microsoft.com/office/powerpoint/2010/main" val="35844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37127" y="350550"/>
            <a:ext cx="2321358" cy="3205450"/>
          </a:xfrm>
          <a:prstGeom prst="rect">
            <a:avLst/>
          </a:prstGeom>
        </p:spPr>
      </p:pic>
      <p:pic>
        <p:nvPicPr>
          <p:cNvPr id="7" name="図 6"/>
          <p:cNvPicPr>
            <a:picLocks noChangeAspect="1"/>
          </p:cNvPicPr>
          <p:nvPr/>
        </p:nvPicPr>
        <p:blipFill>
          <a:blip r:embed="rId3"/>
          <a:stretch>
            <a:fillRect/>
          </a:stretch>
        </p:blipFill>
        <p:spPr>
          <a:xfrm>
            <a:off x="179797" y="3812146"/>
            <a:ext cx="3579950" cy="2839792"/>
          </a:xfrm>
          <a:prstGeom prst="rect">
            <a:avLst/>
          </a:prstGeom>
        </p:spPr>
      </p:pic>
      <p:pic>
        <p:nvPicPr>
          <p:cNvPr id="8" name="図 7"/>
          <p:cNvPicPr>
            <a:picLocks noChangeAspect="1"/>
          </p:cNvPicPr>
          <p:nvPr/>
        </p:nvPicPr>
        <p:blipFill>
          <a:blip r:embed="rId4"/>
          <a:stretch>
            <a:fillRect/>
          </a:stretch>
        </p:blipFill>
        <p:spPr>
          <a:xfrm>
            <a:off x="3913672" y="1136622"/>
            <a:ext cx="5153055" cy="3585639"/>
          </a:xfrm>
          <a:prstGeom prst="rect">
            <a:avLst/>
          </a:prstGeom>
        </p:spPr>
      </p:pic>
      <p:sp>
        <p:nvSpPr>
          <p:cNvPr id="3" name="テキスト ボックス 2"/>
          <p:cNvSpPr txBox="1"/>
          <p:nvPr/>
        </p:nvSpPr>
        <p:spPr>
          <a:xfrm>
            <a:off x="4900679" y="520964"/>
            <a:ext cx="184666" cy="369332"/>
          </a:xfrm>
          <a:prstGeom prst="rect">
            <a:avLst/>
          </a:prstGeom>
          <a:noFill/>
        </p:spPr>
        <p:txBody>
          <a:bodyPr wrap="none" rtlCol="0">
            <a:spAutoFit/>
          </a:bodyPr>
          <a:lstStyle/>
          <a:p>
            <a:endParaRPr kumimoji="1" lang="ja-JP" altLang="en-US" dirty="0"/>
          </a:p>
        </p:txBody>
      </p:sp>
      <p:sp>
        <p:nvSpPr>
          <p:cNvPr id="9" name="タイトル 8">
            <a:extLst>
              <a:ext uri="{FF2B5EF4-FFF2-40B4-BE49-F238E27FC236}">
                <a16:creationId xmlns:a16="http://schemas.microsoft.com/office/drawing/2014/main" id="{735A4914-9030-3E49-BA14-B88F47AB5429}"/>
              </a:ext>
            </a:extLst>
          </p:cNvPr>
          <p:cNvSpPr>
            <a:spLocks noGrp="1"/>
          </p:cNvSpPr>
          <p:nvPr>
            <p:ph type="title"/>
          </p:nvPr>
        </p:nvSpPr>
        <p:spPr/>
        <p:txBody>
          <a:bodyPr/>
          <a:lstStyle/>
          <a:p>
            <a:endParaRPr lang="ja-JP" altLang="en-US"/>
          </a:p>
        </p:txBody>
      </p:sp>
    </p:spTree>
    <p:extLst>
      <p:ext uri="{BB962C8B-B14F-4D97-AF65-F5344CB8AC3E}">
        <p14:creationId xmlns:p14="http://schemas.microsoft.com/office/powerpoint/2010/main" val="358842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title"/>
          </p:nvPr>
        </p:nvSpPr>
        <p:spPr>
          <a:prstGeom prst="rect">
            <a:avLst/>
          </a:prstGeom>
        </p:spPr>
        <p:txBody>
          <a:bodyPr/>
          <a:lstStyle/>
          <a:p>
            <a:pPr>
              <a:defRPr sz="2400">
                <a:solidFill>
                  <a:srgbClr val="030303"/>
                </a:solidFill>
                <a:latin typeface="小塚ゴシック Pr6N R"/>
                <a:ea typeface="小塚ゴシック Pr6N R"/>
                <a:cs typeface="小塚ゴシック Pr6N R"/>
                <a:sym typeface="小塚ゴシック Pr6N R"/>
              </a:defRPr>
            </a:pPr>
            <a:r>
              <a:rPr>
                <a:latin typeface="Yu Gothic Light" panose="020B0300000000000000" pitchFamily="34" charset="-128"/>
                <a:ea typeface="Yu Gothic Light" panose="020B0300000000000000" pitchFamily="34" charset="-128"/>
              </a:rPr>
              <a:t>長島愛生園入園者・依田照彦氏から</a:t>
            </a:r>
            <a:br>
              <a:rPr>
                <a:latin typeface="Yu Gothic Light" panose="020B0300000000000000" pitchFamily="34" charset="-128"/>
                <a:ea typeface="Yu Gothic Light" panose="020B0300000000000000" pitchFamily="34" charset="-128"/>
              </a:rPr>
            </a:br>
            <a:r>
              <a:rPr>
                <a:latin typeface="Yu Gothic Light" panose="020B0300000000000000" pitchFamily="34" charset="-128"/>
                <a:ea typeface="Yu Gothic Light" panose="020B0300000000000000" pitchFamily="34" charset="-128"/>
              </a:rPr>
              <a:t>山本一清・初代花山天文台長への手紙（抜粋）</a:t>
            </a:r>
          </a:p>
        </p:txBody>
      </p:sp>
      <p:sp>
        <p:nvSpPr>
          <p:cNvPr id="253" name="Shape 253"/>
          <p:cNvSpPr>
            <a:spLocks noGrp="1"/>
          </p:cNvSpPr>
          <p:nvPr>
            <p:ph type="body" idx="1"/>
          </p:nvPr>
        </p:nvSpPr>
        <p:spPr>
          <a:xfrm>
            <a:off x="457200" y="1587500"/>
            <a:ext cx="8390586" cy="4525963"/>
          </a:xfrm>
          <a:prstGeom prst="rect">
            <a:avLst/>
          </a:prstGeom>
        </p:spPr>
        <p:txBody>
          <a:bodyPr/>
          <a:lstStyle/>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rPr sz="2000" dirty="0">
                <a:latin typeface="Yu Gothic Light" panose="020B0300000000000000" pitchFamily="34" charset="-128"/>
                <a:ea typeface="Yu Gothic Light" panose="020B0300000000000000" pitchFamily="34" charset="-128"/>
              </a:rPr>
              <a:t>愛生学園にいた時は毎年夏期講習として、正座や星の話をプリントしては児童達と一緒に星の世界を眺めて楽しく宵を過ごしたこともあります。</a:t>
            </a:r>
          </a:p>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rPr sz="2000" dirty="0" err="1">
                <a:latin typeface="Yu Gothic Light" panose="020B0300000000000000" pitchFamily="34" charset="-128"/>
                <a:ea typeface="Yu Gothic Light" panose="020B0300000000000000" pitchFamily="34" charset="-128"/>
              </a:rPr>
              <a:t>私はこの島に一生を終わる運命にあり、生をかけてこのことをやりたい念願です</a:t>
            </a:r>
            <a:r>
              <a:rPr sz="2000" dirty="0">
                <a:latin typeface="Yu Gothic Light" panose="020B0300000000000000" pitchFamily="34" charset="-128"/>
                <a:ea typeface="Yu Gothic Light" panose="020B0300000000000000" pitchFamily="34" charset="-128"/>
              </a:rPr>
              <a:t>。</a:t>
            </a:r>
          </a:p>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rPr sz="2000" dirty="0">
                <a:latin typeface="Yu Gothic Light" panose="020B0300000000000000" pitchFamily="34" charset="-128"/>
                <a:ea typeface="Yu Gothic Light" panose="020B0300000000000000" pitchFamily="34" charset="-128"/>
              </a:rPr>
              <a:t>今後同好の士を募り、この方面の趣味を開拓して園内の一般者にも自然科学に対する関心を昂め、少しでもうるほひのある生活が出来ますれば望外の幸せと存じています。</a:t>
            </a:r>
          </a:p>
          <a:p>
            <a:pPr marL="274320" indent="-274320" defTabSz="365760">
              <a:spcBef>
                <a:spcPts val="400"/>
              </a:spcBef>
              <a:defRPr sz="1760">
                <a:solidFill>
                  <a:srgbClr val="030303"/>
                </a:solidFill>
                <a:latin typeface="小塚ゴシック Pr6N R"/>
                <a:ea typeface="小塚ゴシック Pr6N R"/>
                <a:cs typeface="小塚ゴシック Pr6N R"/>
                <a:sym typeface="小塚ゴシック Pr6N R"/>
              </a:defRPr>
            </a:pPr>
            <a:r>
              <a:rPr sz="2000" dirty="0">
                <a:latin typeface="Yu Gothic Light" panose="020B0300000000000000" pitchFamily="34" charset="-128"/>
                <a:ea typeface="Yu Gothic Light" panose="020B0300000000000000" pitchFamily="34" charset="-128"/>
              </a:rPr>
              <a:t>斯かる事は、国を賭しての今日の戦の下で、どうかと思われますが、私共にとっては、無為徒食に堕することなく、何か為すことが、せめてものみ国への御奉公と信じます。</a:t>
            </a:r>
            <a:endParaRPr dirty="0">
              <a:latin typeface="Yu Gothic Light" panose="020B0300000000000000" pitchFamily="34" charset="-128"/>
              <a:ea typeface="Yu Gothic Light" panose="020B0300000000000000" pitchFamily="34" charset="-128"/>
            </a:endParaRPr>
          </a:p>
        </p:txBody>
      </p:sp>
      <p:sp>
        <p:nvSpPr>
          <p:cNvPr id="254" name="Shape 254"/>
          <p:cNvSpPr/>
          <p:nvPr/>
        </p:nvSpPr>
        <p:spPr>
          <a:xfrm>
            <a:off x="457200" y="6061205"/>
            <a:ext cx="8094522" cy="58477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defRPr sz="1600">
                <a:solidFill>
                  <a:srgbClr val="030303"/>
                </a:solidFill>
                <a:latin typeface="小塚ゴシック Pr6N EL"/>
                <a:ea typeface="小塚ゴシック Pr6N EL"/>
                <a:cs typeface="小塚ゴシック Pr6N EL"/>
                <a:sym typeface="小塚ゴシック Pr6N EL"/>
              </a:defRPr>
            </a:pPr>
            <a:r>
              <a:rPr>
                <a:latin typeface="Yu Gothic Light" panose="020B0300000000000000" pitchFamily="34" charset="-128"/>
                <a:ea typeface="Yu Gothic Light" panose="020B0300000000000000" pitchFamily="34" charset="-128"/>
              </a:rPr>
              <a:t>冨田良雄　山本天文台モノ資料紹介　第３回天文台アーカイブプロジェクト報告会集録</a:t>
            </a:r>
          </a:p>
          <a:p>
            <a:pPr>
              <a:defRPr sz="1600">
                <a:solidFill>
                  <a:srgbClr val="030303"/>
                </a:solidFill>
                <a:latin typeface="小塚ゴシック Pr6N EL"/>
                <a:ea typeface="小塚ゴシック Pr6N EL"/>
                <a:cs typeface="小塚ゴシック Pr6N EL"/>
                <a:sym typeface="小塚ゴシック Pr6N EL"/>
              </a:defRPr>
            </a:pPr>
            <a:r>
              <a:rPr>
                <a:latin typeface="Yu Gothic Light" panose="020B0300000000000000" pitchFamily="34" charset="-128"/>
                <a:ea typeface="Yu Gothic Light" panose="020B0300000000000000" pitchFamily="34" charset="-128"/>
              </a:rPr>
              <a:t>（京都大学レポジトリKURENAIよりDL可）</a:t>
            </a:r>
          </a:p>
        </p:txBody>
      </p:sp>
    </p:spTree>
    <p:extLst>
      <p:ext uri="{BB962C8B-B14F-4D97-AF65-F5344CB8AC3E}">
        <p14:creationId xmlns:p14="http://schemas.microsoft.com/office/powerpoint/2010/main" val="57975133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850900" y="0"/>
            <a:ext cx="7436498" cy="6858000"/>
          </a:xfrm>
          <a:prstGeom prst="rect">
            <a:avLst/>
          </a:prstGeom>
        </p:spPr>
      </p:pic>
    </p:spTree>
    <p:extLst>
      <p:ext uri="{BB962C8B-B14F-4D97-AF65-F5344CB8AC3E}">
        <p14:creationId xmlns:p14="http://schemas.microsoft.com/office/powerpoint/2010/main" val="403444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a:latin typeface="Yu Gothic Light" panose="020B0300000000000000" pitchFamily="34" charset="-128"/>
                <a:ea typeface="Yu Gothic Light" panose="020B0300000000000000" pitchFamily="34" charset="-128"/>
                <a:cs typeface="小塚ゴシック Pr6N EL"/>
              </a:rPr>
              <a:t>依田照彦歌集より</a:t>
            </a:r>
          </a:p>
        </p:txBody>
      </p:sp>
      <p:pic>
        <p:nvPicPr>
          <p:cNvPr id="4" name="図 3"/>
          <p:cNvPicPr>
            <a:picLocks noChangeAspect="1"/>
          </p:cNvPicPr>
          <p:nvPr/>
        </p:nvPicPr>
        <p:blipFill>
          <a:blip r:embed="rId2"/>
          <a:stretch>
            <a:fillRect/>
          </a:stretch>
        </p:blipFill>
        <p:spPr>
          <a:xfrm>
            <a:off x="596330" y="3123519"/>
            <a:ext cx="5130999" cy="3157538"/>
          </a:xfrm>
          <a:prstGeom prst="rect">
            <a:avLst/>
          </a:prstGeom>
        </p:spPr>
      </p:pic>
      <p:sp>
        <p:nvSpPr>
          <p:cNvPr id="5" name="テキスト ボックス 4"/>
          <p:cNvSpPr txBox="1"/>
          <p:nvPr/>
        </p:nvSpPr>
        <p:spPr>
          <a:xfrm>
            <a:off x="1115497" y="2251234"/>
            <a:ext cx="6955750" cy="430887"/>
          </a:xfrm>
          <a:prstGeom prst="rect">
            <a:avLst/>
          </a:prstGeom>
          <a:solidFill>
            <a:schemeClr val="bg1">
              <a:alpha val="75000"/>
            </a:schemeClr>
          </a:solidFill>
        </p:spPr>
        <p:txBody>
          <a:bodyPr wrap="none" rtlCol="0">
            <a:spAutoFit/>
          </a:bodyPr>
          <a:lstStyle/>
          <a:p>
            <a:r>
              <a:rPr lang="ja-JP" altLang="en-US" sz="2200">
                <a:latin typeface="Yu Gothic Light" panose="020B0300000000000000" pitchFamily="34" charset="-128"/>
                <a:ea typeface="Yu Gothic Light" panose="020B0300000000000000" pitchFamily="34" charset="-128"/>
                <a:cs typeface="小塚ゴシック Pr6N R"/>
              </a:rPr>
              <a:t>自記気圧線鋭く墜ちぬ刻々の台風来を告ぐる夜更けに</a:t>
            </a:r>
            <a:endParaRPr kumimoji="1" lang="ja-JP" altLang="en-US" sz="2200" dirty="0">
              <a:latin typeface="Yu Gothic Light" panose="020B0300000000000000" pitchFamily="34" charset="-128"/>
              <a:ea typeface="Yu Gothic Light" panose="020B0300000000000000" pitchFamily="34" charset="-128"/>
              <a:cs typeface="小塚ゴシック Pr6N R"/>
            </a:endParaRPr>
          </a:p>
        </p:txBody>
      </p:sp>
      <p:sp>
        <p:nvSpPr>
          <p:cNvPr id="6" name="Shape 267">
            <a:extLst>
              <a:ext uri="{FF2B5EF4-FFF2-40B4-BE49-F238E27FC236}">
                <a16:creationId xmlns:a16="http://schemas.microsoft.com/office/drawing/2014/main" id="{05901679-A3B1-E147-8A34-89FF0DC54BFF}"/>
              </a:ext>
            </a:extLst>
          </p:cNvPr>
          <p:cNvSpPr/>
          <p:nvPr/>
        </p:nvSpPr>
        <p:spPr>
          <a:xfrm>
            <a:off x="139699" y="1649016"/>
            <a:ext cx="8838315" cy="430887"/>
          </a:xfrm>
          <a:prstGeom prst="rect">
            <a:avLst/>
          </a:prstGeom>
          <a:solidFill>
            <a:srgbClr val="FFFFFF">
              <a:alpha val="75000"/>
            </a:srgbClr>
          </a:solidFill>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200">
                <a:latin typeface="小塚ゴシック Pr6N R"/>
                <a:ea typeface="小塚ゴシック Pr6N R"/>
                <a:cs typeface="小塚ゴシック Pr6N R"/>
                <a:sym typeface="小塚ゴシック Pr6N R"/>
              </a:defRPr>
            </a:lvl1pPr>
          </a:lstStyle>
          <a:p>
            <a:r>
              <a:rPr dirty="0" err="1">
                <a:latin typeface="Yu Gothic Light" panose="020B0300000000000000" pitchFamily="34" charset="-128"/>
                <a:ea typeface="Yu Gothic Light" panose="020B0300000000000000" pitchFamily="34" charset="-128"/>
              </a:rPr>
              <a:t>あきらめてゐし眼にかすかに木星の衛星が見ゆるよ一つ二つ三つ四つ</a:t>
            </a:r>
            <a:endParaRPr dirty="0">
              <a:latin typeface="Yu Gothic Light" panose="020B0300000000000000" pitchFamily="34" charset="-128"/>
              <a:ea typeface="Yu Gothic Light" panose="020B0300000000000000" pitchFamily="34" charset="-128"/>
            </a:endParaRPr>
          </a:p>
        </p:txBody>
      </p:sp>
      <p:pic>
        <p:nvPicPr>
          <p:cNvPr id="7" name="図 6">
            <a:extLst>
              <a:ext uri="{FF2B5EF4-FFF2-40B4-BE49-F238E27FC236}">
                <a16:creationId xmlns:a16="http://schemas.microsoft.com/office/drawing/2014/main" id="{79268603-37B9-A24F-B68A-F07BF223A4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2171" y="3015343"/>
            <a:ext cx="2421601" cy="3265714"/>
          </a:xfrm>
          <a:prstGeom prst="rect">
            <a:avLst/>
          </a:prstGeom>
        </p:spPr>
      </p:pic>
    </p:spTree>
    <p:extLst>
      <p:ext uri="{BB962C8B-B14F-4D97-AF65-F5344CB8AC3E}">
        <p14:creationId xmlns:p14="http://schemas.microsoft.com/office/powerpoint/2010/main" val="2939848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p>
            <a:endParaRPr>
              <a:latin typeface="Yu Gothic Light" panose="020B0300000000000000" pitchFamily="34" charset="-128"/>
              <a:ea typeface="Yu Gothic Light" panose="020B0300000000000000" pitchFamily="34" charset="-128"/>
            </a:endParaRPr>
          </a:p>
        </p:txBody>
      </p:sp>
      <p:pic>
        <p:nvPicPr>
          <p:cNvPr id="272" name="image28.png"/>
          <p:cNvPicPr>
            <a:picLocks noChangeAspect="1"/>
          </p:cNvPicPr>
          <p:nvPr/>
        </p:nvPicPr>
        <p:blipFill>
          <a:blip r:embed="rId2">
            <a:extLst/>
          </a:blip>
          <a:stretch>
            <a:fillRect/>
          </a:stretch>
        </p:blipFill>
        <p:spPr>
          <a:xfrm>
            <a:off x="0" y="25400"/>
            <a:ext cx="9144000" cy="6799385"/>
          </a:xfrm>
          <a:prstGeom prst="rect">
            <a:avLst/>
          </a:prstGeom>
          <a:ln w="12700">
            <a:miter lim="400000"/>
          </a:ln>
        </p:spPr>
      </p:pic>
      <p:sp>
        <p:nvSpPr>
          <p:cNvPr id="273" name="Shape 273"/>
          <p:cNvSpPr/>
          <p:nvPr/>
        </p:nvSpPr>
        <p:spPr>
          <a:xfrm>
            <a:off x="457199" y="445391"/>
            <a:ext cx="3159542" cy="13234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latin typeface="ヒラギノ角ゴ ProN W3"/>
                <a:ea typeface="ヒラギノ角ゴ ProN W3"/>
                <a:cs typeface="ヒラギノ角ゴ ProN W3"/>
                <a:sym typeface="ヒラギノ角ゴ ProN W3"/>
              </a:defRPr>
            </a:pPr>
            <a:r>
              <a:rPr>
                <a:latin typeface="Yu Gothic Light" panose="020B0300000000000000" pitchFamily="34" charset="-128"/>
                <a:ea typeface="Yu Gothic Light" panose="020B0300000000000000" pitchFamily="34" charset="-128"/>
              </a:rPr>
              <a:t>うちの微気圧計は高性能。米ソの核実験も誰より早く検出できてた（元観測所員Kさん、H26）</a:t>
            </a:r>
          </a:p>
        </p:txBody>
      </p:sp>
      <p:sp>
        <p:nvSpPr>
          <p:cNvPr id="274" name="Shape 274"/>
          <p:cNvSpPr/>
          <p:nvPr/>
        </p:nvSpPr>
        <p:spPr>
          <a:xfrm>
            <a:off x="4000499" y="445391"/>
            <a:ext cx="4875651" cy="132343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2000">
                <a:latin typeface="ヒラギノ角ゴ ProN W3"/>
                <a:ea typeface="ヒラギノ角ゴ ProN W3"/>
                <a:cs typeface="ヒラギノ角ゴ ProN W3"/>
                <a:sym typeface="ヒラギノ角ゴ ProN W3"/>
              </a:defRPr>
            </a:pPr>
            <a:r>
              <a:rPr>
                <a:latin typeface="Yu Gothic Light" panose="020B0300000000000000" pitchFamily="34" charset="-128"/>
                <a:ea typeface="Yu Gothic Light" panose="020B0300000000000000" pitchFamily="34" charset="-128"/>
              </a:rPr>
              <a:t>星をみるんも楽しかったけどなあ、みんなで望遠鏡で看護婦さんの寮をのぞくのが一番楽しかったなあ（入園者Hさん、H26）</a:t>
            </a:r>
          </a:p>
        </p:txBody>
      </p:sp>
    </p:spTree>
    <p:extLst>
      <p:ext uri="{BB962C8B-B14F-4D97-AF65-F5344CB8AC3E}">
        <p14:creationId xmlns:p14="http://schemas.microsoft.com/office/powerpoint/2010/main" val="2975398039"/>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gh5_f12_PPT_L.jpg">
            <a:extLst>
              <a:ext uri="{FF2B5EF4-FFF2-40B4-BE49-F238E27FC236}">
                <a16:creationId xmlns:a16="http://schemas.microsoft.com/office/drawing/2014/main" id="{987F4C7A-02B4-CA4C-B895-8EA2C02A0F6E}"/>
              </a:ext>
            </a:extLst>
          </p:cNvPr>
          <p:cNvPicPr>
            <a:picLocks noChangeAspect="1"/>
          </p:cNvPicPr>
          <p:nvPr/>
        </p:nvPicPr>
        <p:blipFill>
          <a:blip r:embed="rId2"/>
          <a:stretch>
            <a:fillRect/>
          </a:stretch>
        </p:blipFill>
        <p:spPr>
          <a:xfrm>
            <a:off x="-7010399" y="-1778759"/>
            <a:ext cx="23637044" cy="13745959"/>
          </a:xfrm>
          <a:prstGeom prst="rect">
            <a:avLst/>
          </a:prstGeom>
        </p:spPr>
      </p:pic>
      <p:sp>
        <p:nvSpPr>
          <p:cNvPr id="3" name="正方形/長方形 2">
            <a:extLst>
              <a:ext uri="{FF2B5EF4-FFF2-40B4-BE49-F238E27FC236}">
                <a16:creationId xmlns:a16="http://schemas.microsoft.com/office/drawing/2014/main" id="{D5856074-55BE-054C-9D98-1CF9AD686DC7}"/>
              </a:ext>
            </a:extLst>
          </p:cNvPr>
          <p:cNvSpPr/>
          <p:nvPr/>
        </p:nvSpPr>
        <p:spPr>
          <a:xfrm>
            <a:off x="-3479799" y="-1295400"/>
            <a:ext cx="15722600" cy="9931400"/>
          </a:xfrm>
          <a:prstGeom prst="rect">
            <a:avLst/>
          </a:prstGeom>
          <a:solidFill>
            <a:schemeClr val="accent1">
              <a:lumMod val="5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732617" y="1363639"/>
            <a:ext cx="7964574" cy="25316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r>
              <a:rPr lang="en-US" altLang="ja-JP" sz="2800" dirty="0">
                <a:solidFill>
                  <a:schemeClr val="bg1"/>
                </a:solidFill>
                <a:latin typeface="Kozuka Gothic Pr6N L" panose="020B0200000000000000" pitchFamily="34" charset="-128"/>
                <a:ea typeface="Kozuka Gothic Pr6N L" panose="020B0200000000000000" pitchFamily="34" charset="-128"/>
                <a:cs typeface="小塚ゴシック Pr6N EL"/>
              </a:rPr>
              <a:t>138</a:t>
            </a:r>
            <a:r>
              <a:rPr lang="ja-JP" altLang="en-US" sz="2800">
                <a:solidFill>
                  <a:schemeClr val="bg1"/>
                </a:solidFill>
                <a:latin typeface="Kozuka Gothic Pr6N L" panose="020B0200000000000000" pitchFamily="34" charset="-128"/>
                <a:ea typeface="Kozuka Gothic Pr6N L" panose="020B0200000000000000" pitchFamily="34" charset="-128"/>
                <a:cs typeface="小塚ゴシック Pr6N EL"/>
              </a:rPr>
              <a:t>億年前、ビッグバン直後の宇宙</a:t>
            </a:r>
            <a:endParaRPr lang="ja-JP" altLang="en-US" sz="1800" dirty="0">
              <a:solidFill>
                <a:schemeClr val="bg1"/>
              </a:solidFill>
              <a:latin typeface="Kozuka Gothic Pr6N L" panose="020B0200000000000000" pitchFamily="34" charset="-128"/>
              <a:ea typeface="Kozuka Gothic Pr6N L" panose="020B0200000000000000" pitchFamily="34" charset="-128"/>
              <a:cs typeface="小塚ゴシック Pr6N EL"/>
            </a:endParaRPr>
          </a:p>
        </p:txBody>
      </p:sp>
      <p:sp>
        <p:nvSpPr>
          <p:cNvPr id="9" name="テキスト ボックス 8">
            <a:extLst>
              <a:ext uri="{FF2B5EF4-FFF2-40B4-BE49-F238E27FC236}">
                <a16:creationId xmlns:a16="http://schemas.microsoft.com/office/drawing/2014/main" id="{5ADB815A-459E-A24F-9486-B1243A0DBC33}"/>
              </a:ext>
            </a:extLst>
          </p:cNvPr>
          <p:cNvSpPr txBox="1"/>
          <p:nvPr/>
        </p:nvSpPr>
        <p:spPr>
          <a:xfrm>
            <a:off x="5644896" y="5896326"/>
            <a:ext cx="1640193" cy="369332"/>
          </a:xfrm>
          <a:prstGeom prst="rect">
            <a:avLst/>
          </a:prstGeom>
          <a:noFill/>
        </p:spPr>
        <p:txBody>
          <a:bodyPr wrap="none" rtlCol="0">
            <a:spAutoFit/>
          </a:bodyPr>
          <a:lstStyle/>
          <a:p>
            <a:r>
              <a:rPr kumimoji="1" lang="en-US" altLang="ja-JP">
                <a:solidFill>
                  <a:schemeClr val="bg1"/>
                </a:solidFill>
                <a:latin typeface="Yu Gothic" panose="020B0400000000000000" pitchFamily="34" charset="-128"/>
                <a:ea typeface="Yu Gothic" panose="020B0400000000000000" pitchFamily="34" charset="-128"/>
              </a:rPr>
              <a:t>NASA/WMAP</a:t>
            </a:r>
            <a:endParaRPr kumimoji="1" lang="ja-JP" altLang="en-US">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49881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995692" cy="400110"/>
          </a:xfrm>
          <a:prstGeom prst="rect">
            <a:avLst/>
          </a:prstGeom>
          <a:noFill/>
        </p:spPr>
        <p:txBody>
          <a:bodyPr wrap="none" rtlCol="0">
            <a:spAutoFit/>
          </a:bodyPr>
          <a:lstStyle/>
          <a:p>
            <a:r>
              <a:rPr kumimoji="1" lang="ja-JP" altLang="en-US" sz="2000" dirty="0">
                <a:solidFill>
                  <a:schemeClr val="bg1"/>
                </a:solidFill>
                <a:latin typeface="Yu Gothic" panose="020B0400000000000000" pitchFamily="34" charset="-128"/>
                <a:ea typeface="Yu Gothic" panose="020B0400000000000000" pitchFamily="34" charset="-128"/>
                <a:cs typeface="小塚ゴシック Pr6N R"/>
              </a:rPr>
              <a:t>銀河ができ、星ができる</a:t>
            </a:r>
          </a:p>
        </p:txBody>
      </p:sp>
    </p:spTree>
    <p:extLst>
      <p:ext uri="{BB962C8B-B14F-4D97-AF65-F5344CB8AC3E}">
        <p14:creationId xmlns:p14="http://schemas.microsoft.com/office/powerpoint/2010/main" val="1637279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a:latin typeface="Yu Gothic" panose="020B0400000000000000" pitchFamily="34" charset="-128"/>
                <a:ea typeface="Yu Gothic" panose="020B0400000000000000" pitchFamily="34" charset="-128"/>
                <a:cs typeface="小塚ゴシック Pr6N R"/>
              </a:rPr>
              <a:t>星の中で様々な元素（原子）が作られ</a:t>
            </a: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a:latin typeface="Yu Gothic" panose="020B0400000000000000" pitchFamily="34" charset="-128"/>
                <a:ea typeface="Yu Gothic" panose="020B0400000000000000" pitchFamily="34" charset="-128"/>
                <a:cs typeface="小塚ゴシック Pr6N R"/>
              </a:rPr>
              <a:t>星の死とともに宇宙にばらまかれ</a:t>
            </a: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a:latin typeface="Yu Gothic" panose="020B0400000000000000" pitchFamily="34" charset="-128"/>
                <a:ea typeface="Yu Gothic" panose="020B0400000000000000" pitchFamily="34" charset="-128"/>
                <a:cs typeface="小塚ゴシック Pr6N R"/>
              </a:rPr>
              <a:t>その中から地球のような</a:t>
            </a:r>
            <a:endParaRPr lang="en-US" altLang="ja-JP" dirty="0">
              <a:latin typeface="Yu Gothic" panose="020B0400000000000000" pitchFamily="34" charset="-128"/>
              <a:ea typeface="Yu Gothic" panose="020B0400000000000000" pitchFamily="34" charset="-128"/>
              <a:cs typeface="小塚ゴシック Pr6N R"/>
            </a:endParaRPr>
          </a:p>
          <a:p>
            <a:r>
              <a:rPr lang="ja-JP" altLang="en-US" dirty="0">
                <a:latin typeface="Yu Gothic" panose="020B0400000000000000" pitchFamily="34" charset="-128"/>
                <a:ea typeface="Yu Gothic" panose="020B0400000000000000" pitchFamily="34" charset="-128"/>
                <a:cs typeface="小塚ゴシック Pr6N R"/>
              </a:rPr>
              <a:t>惑星が生まれる</a:t>
            </a:r>
            <a:endParaRPr kumimoji="1" lang="ja-JP" altLang="en-US" dirty="0">
              <a:latin typeface="Yu Gothic" panose="020B0400000000000000" pitchFamily="34" charset="-128"/>
              <a:ea typeface="Yu Gothic" panose="020B0400000000000000" pitchFamily="34" charset="-128"/>
              <a:cs typeface="小塚ゴシック Pr6N R"/>
            </a:endParaRPr>
          </a:p>
        </p:txBody>
      </p:sp>
      <p:sp>
        <p:nvSpPr>
          <p:cNvPr id="11" name="テキスト ボックス 10"/>
          <p:cNvSpPr txBox="1"/>
          <p:nvPr/>
        </p:nvSpPr>
        <p:spPr>
          <a:xfrm>
            <a:off x="5679220" y="5958523"/>
            <a:ext cx="3185487" cy="369332"/>
          </a:xfrm>
          <a:prstGeom prst="rect">
            <a:avLst/>
          </a:prstGeom>
          <a:noFill/>
        </p:spPr>
        <p:txBody>
          <a:bodyPr wrap="none" rtlCol="0">
            <a:spAutoFit/>
          </a:bodyPr>
          <a:lstStyle/>
          <a:p>
            <a:r>
              <a:rPr kumimoji="1" lang="ja-JP" altLang="en-US" dirty="0">
                <a:latin typeface="Yu Gothic" panose="020B0400000000000000" pitchFamily="34" charset="-128"/>
                <a:ea typeface="Yu Gothic" panose="020B0400000000000000" pitchFamily="34" charset="-128"/>
                <a:cs typeface="小塚ゴシック Pr6N R"/>
              </a:rPr>
              <a:t>宇宙</a:t>
            </a:r>
            <a:r>
              <a:rPr lang="ja-JP" altLang="en-US" dirty="0">
                <a:latin typeface="Yu Gothic" panose="020B0400000000000000" pitchFamily="34" charset="-128"/>
                <a:ea typeface="Yu Gothic" panose="020B0400000000000000" pitchFamily="34" charset="-128"/>
                <a:cs typeface="小塚ゴシック Pr6N R"/>
              </a:rPr>
              <a:t>の中に様々な物質ができ</a:t>
            </a:r>
            <a:endParaRPr kumimoji="1" lang="ja-JP" altLang="en-US" dirty="0">
              <a:latin typeface="Yu Gothic" panose="020B0400000000000000" pitchFamily="34" charset="-128"/>
              <a:ea typeface="Yu Gothic" panose="020B0400000000000000" pitchFamily="34" charset="-128"/>
              <a:cs typeface="小塚ゴシック Pr6N R"/>
            </a:endParaRPr>
          </a:p>
        </p:txBody>
      </p:sp>
    </p:spTree>
    <p:extLst>
      <p:ext uri="{BB962C8B-B14F-4D97-AF65-F5344CB8AC3E}">
        <p14:creationId xmlns:p14="http://schemas.microsoft.com/office/powerpoint/2010/main" val="417132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a:latin typeface="Yu Gothic" panose="020B0400000000000000" pitchFamily="34" charset="-128"/>
                  <a:ea typeface="Yu Gothic" panose="020B0400000000000000" pitchFamily="34" charset="-128"/>
                  <a:cs typeface="小塚ゴシック Pr6N R"/>
                </a:rPr>
                <a:t>生命が生まれ</a:t>
              </a: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a:latin typeface="Yu Gothic" panose="020B0400000000000000" pitchFamily="34" charset="-128"/>
                  <a:ea typeface="Yu Gothic" panose="020B0400000000000000" pitchFamily="34" charset="-128"/>
                  <a:cs typeface="小塚ゴシック Pr6N R"/>
                </a:rPr>
                <a:t>複雑な細胞に進化し</a:t>
              </a:r>
              <a:endParaRPr kumimoji="1" lang="ja-JP" altLang="en-US" dirty="0">
                <a:latin typeface="Yu Gothic" panose="020B0400000000000000" pitchFamily="34" charset="-128"/>
                <a:ea typeface="Yu Gothic" panose="020B0400000000000000" pitchFamily="34" charset="-128"/>
                <a:cs typeface="小塚ゴシック Pr6N R"/>
              </a:endParaRPr>
            </a:p>
          </p:txBody>
        </p:sp>
      </p:grpSp>
      <p:grpSp>
        <p:nvGrpSpPr>
          <p:cNvPr id="4" name="図形グループ 3"/>
          <p:cNvGrpSpPr/>
          <p:nvPr/>
        </p:nvGrpSpPr>
        <p:grpSpPr>
          <a:xfrm>
            <a:off x="5579524" y="1620385"/>
            <a:ext cx="3647152" cy="3669841"/>
            <a:chOff x="5299086" y="1928470"/>
            <a:chExt cx="3647152" cy="3669841"/>
          </a:xfrm>
        </p:grpSpPr>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00243" y="2475605"/>
              <a:ext cx="3024951" cy="3122706"/>
            </a:xfrm>
            <a:prstGeom prst="rect">
              <a:avLst/>
            </a:prstGeom>
          </p:spPr>
        </p:pic>
        <p:sp>
          <p:nvSpPr>
            <p:cNvPr id="11" name="テキスト ボックス 10"/>
            <p:cNvSpPr txBox="1"/>
            <p:nvPr/>
          </p:nvSpPr>
          <p:spPr>
            <a:xfrm>
              <a:off x="5299086" y="1928470"/>
              <a:ext cx="3647152" cy="369332"/>
            </a:xfrm>
            <a:prstGeom prst="rect">
              <a:avLst/>
            </a:prstGeom>
            <a:noFill/>
          </p:spPr>
          <p:txBody>
            <a:bodyPr wrap="none" rtlCol="0">
              <a:spAutoFit/>
            </a:bodyPr>
            <a:lstStyle/>
            <a:p>
              <a:r>
                <a:rPr lang="ja-JP" altLang="en-US" dirty="0">
                  <a:latin typeface="Yu Gothic" panose="020B0400000000000000" pitchFamily="34" charset="-128"/>
                  <a:ea typeface="Yu Gothic" panose="020B0400000000000000" pitchFamily="34" charset="-128"/>
                  <a:cs typeface="小塚ゴシック Pr6N R"/>
                </a:rPr>
                <a:t>さらに複雑な多細胞生物が誕生し</a:t>
              </a:r>
              <a:endParaRPr kumimoji="1" lang="ja-JP" altLang="en-US" dirty="0">
                <a:latin typeface="Yu Gothic" panose="020B0400000000000000" pitchFamily="34" charset="-128"/>
                <a:ea typeface="Yu Gothic" panose="020B0400000000000000" pitchFamily="34" charset="-128"/>
                <a:cs typeface="小塚ゴシック Pr6N R"/>
              </a:endParaRPr>
            </a:p>
          </p:txBody>
        </p:sp>
      </p:grpSp>
      <p:grpSp>
        <p:nvGrpSpPr>
          <p:cNvPr id="22" name="図形グループ 21"/>
          <p:cNvGrpSpPr/>
          <p:nvPr/>
        </p:nvGrpSpPr>
        <p:grpSpPr>
          <a:xfrm>
            <a:off x="3236638" y="3711976"/>
            <a:ext cx="3029866" cy="2540740"/>
            <a:chOff x="3236638" y="3711976"/>
            <a:chExt cx="3029866" cy="2540740"/>
          </a:xfrm>
        </p:grpSpPr>
        <p:sp>
          <p:nvSpPr>
            <p:cNvPr id="14" name="テキスト ボックス 13"/>
            <p:cNvSpPr txBox="1"/>
            <p:nvPr/>
          </p:nvSpPr>
          <p:spPr>
            <a:xfrm>
              <a:off x="3236638" y="3711976"/>
              <a:ext cx="1569660" cy="369332"/>
            </a:xfrm>
            <a:prstGeom prst="rect">
              <a:avLst/>
            </a:prstGeom>
            <a:noFill/>
          </p:spPr>
          <p:txBody>
            <a:bodyPr wrap="none" rtlCol="0">
              <a:spAutoFit/>
            </a:bodyPr>
            <a:lstStyle/>
            <a:p>
              <a:r>
                <a:rPr lang="ja-JP" altLang="en-US">
                  <a:latin typeface="Yu Gothic" panose="020B0400000000000000" pitchFamily="34" charset="-128"/>
                  <a:ea typeface="Yu Gothic" panose="020B0400000000000000" pitchFamily="34" charset="-128"/>
                  <a:cs typeface="小塚ゴシック Pr6N R"/>
                </a:rPr>
                <a:t>知性を獲得し</a:t>
              </a:r>
              <a:endParaRPr kumimoji="1" lang="ja-JP" altLang="en-US" dirty="0">
                <a:latin typeface="Yu Gothic" panose="020B0400000000000000" pitchFamily="34" charset="-128"/>
                <a:ea typeface="Yu Gothic" panose="020B0400000000000000" pitchFamily="34" charset="-128"/>
                <a:cs typeface="小塚ゴシック Pr6N R"/>
              </a:endParaRPr>
            </a:p>
          </p:txBody>
        </p:sp>
        <p:pic>
          <p:nvPicPr>
            <p:cNvPr id="16" name="図 15"/>
            <p:cNvPicPr>
              <a:picLocks noChangeAspect="1"/>
            </p:cNvPicPr>
            <p:nvPr/>
          </p:nvPicPr>
          <p:blipFill>
            <a:blip r:embed="rId5"/>
            <a:stretch>
              <a:fillRect/>
            </a:stretch>
          </p:blipFill>
          <p:spPr>
            <a:xfrm>
              <a:off x="3334015" y="4125419"/>
              <a:ext cx="2932489" cy="2127297"/>
            </a:xfrm>
            <a:prstGeom prst="rect">
              <a:avLst/>
            </a:prstGeom>
          </p:spPr>
        </p:pic>
        <p:sp>
          <p:nvSpPr>
            <p:cNvPr id="20" name="テキスト ボックス 19"/>
            <p:cNvSpPr txBox="1"/>
            <p:nvPr/>
          </p:nvSpPr>
          <p:spPr>
            <a:xfrm>
              <a:off x="5627409" y="5991106"/>
              <a:ext cx="607859" cy="261610"/>
            </a:xfrm>
            <a:prstGeom prst="rect">
              <a:avLst/>
            </a:prstGeom>
            <a:noFill/>
          </p:spPr>
          <p:txBody>
            <a:bodyPr wrap="none" rtlCol="0">
              <a:spAutoFit/>
            </a:bodyPr>
            <a:lstStyle/>
            <a:p>
              <a:r>
                <a:rPr lang="ja-JP" altLang="en-US" sz="1100">
                  <a:solidFill>
                    <a:schemeClr val="bg1"/>
                  </a:solidFill>
                  <a:latin typeface="Yu Gothic" panose="020B0400000000000000" pitchFamily="34" charset="-128"/>
                  <a:ea typeface="Yu Gothic" panose="020B0400000000000000" pitchFamily="34" charset="-128"/>
                  <a:cs typeface="小塚ゴシック Pr6N R"/>
                </a:rPr>
                <a:t>扶桑社</a:t>
              </a:r>
              <a:endParaRPr kumimoji="1" lang="ja-JP" altLang="en-US" sz="1100" dirty="0">
                <a:solidFill>
                  <a:schemeClr val="bg1"/>
                </a:solidFill>
                <a:latin typeface="Yu Gothic" panose="020B0400000000000000" pitchFamily="34" charset="-128"/>
                <a:ea typeface="Yu Gothic" panose="020B0400000000000000" pitchFamily="34" charset="-128"/>
                <a:cs typeface="小塚ゴシック Pr6N R"/>
              </a:endParaRPr>
            </a:p>
          </p:txBody>
        </p:sp>
      </p:grpSp>
      <p:grpSp>
        <p:nvGrpSpPr>
          <p:cNvPr id="19" name="グループ化 18">
            <a:extLst>
              <a:ext uri="{FF2B5EF4-FFF2-40B4-BE49-F238E27FC236}">
                <a16:creationId xmlns:a16="http://schemas.microsoft.com/office/drawing/2014/main" id="{247A92CC-1C59-564E-B53C-4D6C781F2053}"/>
              </a:ext>
            </a:extLst>
          </p:cNvPr>
          <p:cNvGrpSpPr/>
          <p:nvPr/>
        </p:nvGrpSpPr>
        <p:grpSpPr>
          <a:xfrm>
            <a:off x="260468" y="4361033"/>
            <a:ext cx="3336275" cy="2430809"/>
            <a:chOff x="260468" y="4361033"/>
            <a:chExt cx="3336275" cy="2430809"/>
          </a:xfrm>
        </p:grpSpPr>
        <p:sp>
          <p:nvSpPr>
            <p:cNvPr id="13" name="テキスト ボックス 12"/>
            <p:cNvSpPr txBox="1"/>
            <p:nvPr/>
          </p:nvSpPr>
          <p:spPr>
            <a:xfrm>
              <a:off x="260468" y="4361033"/>
              <a:ext cx="1569660" cy="369332"/>
            </a:xfrm>
            <a:prstGeom prst="rect">
              <a:avLst/>
            </a:prstGeom>
            <a:noFill/>
          </p:spPr>
          <p:txBody>
            <a:bodyPr wrap="none" rtlCol="0">
              <a:spAutoFit/>
            </a:bodyPr>
            <a:lstStyle/>
            <a:p>
              <a:r>
                <a:rPr lang="en-US" altLang="ja-JP" dirty="0">
                  <a:latin typeface="Yu Gothic" panose="020B0400000000000000" pitchFamily="34" charset="-128"/>
                  <a:ea typeface="Yu Gothic" panose="020B0400000000000000" pitchFamily="34" charset="-128"/>
                  <a:cs typeface="小塚ゴシック Pr6N R"/>
                </a:rPr>
                <a:t>↓</a:t>
              </a:r>
              <a:r>
                <a:rPr lang="ja-JP" altLang="en-US" dirty="0">
                  <a:latin typeface="Yu Gothic" panose="020B0400000000000000" pitchFamily="34" charset="-128"/>
                  <a:ea typeface="Yu Gothic" panose="020B0400000000000000" pitchFamily="34" charset="-128"/>
                  <a:cs typeface="小塚ゴシック Pr6N R"/>
                </a:rPr>
                <a:t>イマココ！</a:t>
              </a:r>
              <a:endParaRPr kumimoji="1" lang="ja-JP" altLang="en-US" dirty="0">
                <a:latin typeface="Yu Gothic" panose="020B0400000000000000" pitchFamily="34" charset="-128"/>
                <a:ea typeface="Yu Gothic" panose="020B0400000000000000" pitchFamily="34" charset="-128"/>
                <a:cs typeface="小塚ゴシック Pr6N R"/>
              </a:endParaRPr>
            </a:p>
          </p:txBody>
        </p:sp>
        <p:pic>
          <p:nvPicPr>
            <p:cNvPr id="12" name="図 11">
              <a:extLst>
                <a:ext uri="{FF2B5EF4-FFF2-40B4-BE49-F238E27FC236}">
                  <a16:creationId xmlns:a16="http://schemas.microsoft.com/office/drawing/2014/main" id="{287C05A5-23BE-FB49-8461-6106EFE1BBD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8365" y="4871301"/>
              <a:ext cx="3328378" cy="1664189"/>
            </a:xfrm>
            <a:prstGeom prst="rect">
              <a:avLst/>
            </a:prstGeom>
          </p:spPr>
        </p:pic>
        <p:sp>
          <p:nvSpPr>
            <p:cNvPr id="17" name="テキスト ボックス 16">
              <a:extLst>
                <a:ext uri="{FF2B5EF4-FFF2-40B4-BE49-F238E27FC236}">
                  <a16:creationId xmlns:a16="http://schemas.microsoft.com/office/drawing/2014/main" id="{F7D533E1-FD47-6941-A9DE-FC7F769826BF}"/>
                </a:ext>
              </a:extLst>
            </p:cNvPr>
            <p:cNvSpPr txBox="1"/>
            <p:nvPr/>
          </p:nvSpPr>
          <p:spPr>
            <a:xfrm>
              <a:off x="268365" y="6561010"/>
              <a:ext cx="2860078" cy="230832"/>
            </a:xfrm>
            <a:prstGeom prst="rect">
              <a:avLst/>
            </a:prstGeom>
            <a:noFill/>
          </p:spPr>
          <p:txBody>
            <a:bodyPr wrap="none" rtlCol="0">
              <a:spAutoFit/>
            </a:bodyPr>
            <a:lstStyle/>
            <a:p>
              <a:r>
                <a:rPr lang="en" altLang="ja-JP" sz="900" cap="all"/>
                <a:t>PHOTO ILLUSTRATIONS: BLOOMBERG; GETTY IMAGES (2)</a:t>
              </a:r>
              <a:endParaRPr kumimoji="1" lang="ja-JP" altLang="en-US" sz="900"/>
            </a:p>
          </p:txBody>
        </p:sp>
      </p:grpSp>
    </p:spTree>
    <p:extLst>
      <p:ext uri="{BB962C8B-B14F-4D97-AF65-F5344CB8AC3E}">
        <p14:creationId xmlns:p14="http://schemas.microsoft.com/office/powerpoint/2010/main" val="294333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01DCE-13BA-514E-8D19-DE5F1A1C3205}"/>
              </a:ext>
            </a:extLst>
          </p:cNvPr>
          <p:cNvSpPr>
            <a:spLocks noGrp="1"/>
          </p:cNvSpPr>
          <p:nvPr>
            <p:ph type="title"/>
          </p:nvPr>
        </p:nvSpPr>
        <p:spPr/>
        <p:txBody>
          <a:bodyPr/>
          <a:lstStyle/>
          <a:p>
            <a:endParaRPr kumimoji="1" lang="ja-JP" altLang="en-US"/>
          </a:p>
        </p:txBody>
      </p:sp>
      <p:pic>
        <p:nvPicPr>
          <p:cNvPr id="3" name="図 2">
            <a:extLst>
              <a:ext uri="{FF2B5EF4-FFF2-40B4-BE49-F238E27FC236}">
                <a16:creationId xmlns:a16="http://schemas.microsoft.com/office/drawing/2014/main" id="{25132A80-8F3A-D14B-9E11-45E7C04FBC66}"/>
              </a:ext>
            </a:extLst>
          </p:cNvPr>
          <p:cNvPicPr>
            <a:picLocks noChangeAspect="1"/>
          </p:cNvPicPr>
          <p:nvPr/>
        </p:nvPicPr>
        <p:blipFill>
          <a:blip r:embed="rId2"/>
          <a:stretch>
            <a:fillRect/>
          </a:stretch>
        </p:blipFill>
        <p:spPr>
          <a:xfrm>
            <a:off x="-355600" y="-101600"/>
            <a:ext cx="12873248" cy="6959600"/>
          </a:xfrm>
          <a:prstGeom prst="rect">
            <a:avLst/>
          </a:prstGeom>
        </p:spPr>
      </p:pic>
      <p:sp>
        <p:nvSpPr>
          <p:cNvPr id="5" name="テキスト ボックス 4">
            <a:extLst>
              <a:ext uri="{FF2B5EF4-FFF2-40B4-BE49-F238E27FC236}">
                <a16:creationId xmlns:a16="http://schemas.microsoft.com/office/drawing/2014/main" id="{1A87C067-AA1C-A943-8543-62F3B658A2CE}"/>
              </a:ext>
            </a:extLst>
          </p:cNvPr>
          <p:cNvSpPr txBox="1"/>
          <p:nvPr/>
        </p:nvSpPr>
        <p:spPr>
          <a:xfrm>
            <a:off x="622300" y="6306363"/>
            <a:ext cx="2422458" cy="276999"/>
          </a:xfrm>
          <a:prstGeom prst="rect">
            <a:avLst/>
          </a:prstGeom>
          <a:noFill/>
        </p:spPr>
        <p:txBody>
          <a:bodyPr wrap="none" rtlCol="0">
            <a:spAutoFit/>
          </a:bodyPr>
          <a:lstStyle/>
          <a:p>
            <a:r>
              <a:rPr kumimoji="1" lang="en-US" altLang="ja-JP" sz="1200" dirty="0">
                <a:solidFill>
                  <a:schemeClr val="bg1"/>
                </a:solidFill>
                <a:latin typeface="Yu Gothic" panose="020B0400000000000000" pitchFamily="34" charset="-128"/>
                <a:ea typeface="Yu Gothic" panose="020B0400000000000000" pitchFamily="34" charset="-128"/>
              </a:rPr>
              <a:t>Aurora viewed </a:t>
            </a:r>
            <a:r>
              <a:rPr lang="en-US" altLang="ja-JP" sz="1200" dirty="0">
                <a:solidFill>
                  <a:schemeClr val="bg1"/>
                </a:solidFill>
                <a:latin typeface="Yu Gothic" panose="020B0400000000000000" pitchFamily="34" charset="-128"/>
                <a:ea typeface="Yu Gothic" panose="020B0400000000000000" pitchFamily="34" charset="-128"/>
              </a:rPr>
              <a:t>fr</a:t>
            </a:r>
            <a:r>
              <a:rPr kumimoji="1" lang="en-US" altLang="ja-JP" sz="1200" dirty="0">
                <a:solidFill>
                  <a:schemeClr val="bg1"/>
                </a:solidFill>
                <a:latin typeface="Yu Gothic" panose="020B0400000000000000" pitchFamily="34" charset="-128"/>
                <a:ea typeface="Yu Gothic" panose="020B0400000000000000" pitchFamily="34" charset="-128"/>
              </a:rPr>
              <a:t>om ISS (NASA)</a:t>
            </a:r>
            <a:endParaRPr kumimoji="1" lang="ja-JP" altLang="en-US" sz="1200">
              <a:solidFill>
                <a:schemeClr val="bg1"/>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6667631A-6D4C-9649-9FA2-C27F9AB71414}"/>
              </a:ext>
            </a:extLst>
          </p:cNvPr>
          <p:cNvSpPr txBox="1"/>
          <p:nvPr/>
        </p:nvSpPr>
        <p:spPr>
          <a:xfrm>
            <a:off x="622300" y="1201014"/>
            <a:ext cx="4114800" cy="707886"/>
          </a:xfrm>
          <a:prstGeom prst="rect">
            <a:avLst/>
          </a:prstGeom>
          <a:noFill/>
        </p:spPr>
        <p:txBody>
          <a:bodyPr wrap="square" rtlCol="0">
            <a:spAutoFit/>
          </a:bodyPr>
          <a:lstStyle/>
          <a:p>
            <a:r>
              <a:rPr kumimoji="1" lang="ja-JP" altLang="en-US" sz="2000" dirty="0">
                <a:solidFill>
                  <a:schemeClr val="bg1">
                    <a:lumMod val="95000"/>
                  </a:schemeClr>
                </a:solidFill>
                <a:latin typeface="Yu Gothic" panose="020B0400000000000000" pitchFamily="34" charset="-128"/>
                <a:ea typeface="Yu Gothic" panose="020B0400000000000000" pitchFamily="34" charset="-128"/>
                <a:cs typeface="小塚ゴシック Pr6N R"/>
              </a:rPr>
              <a:t>宇宙の歴史は、複雑さと多様さが増大してきた歴史のようだ。・</a:t>
            </a:r>
            <a:endParaRPr kumimoji="1" lang="en-US" altLang="ja-JP" sz="2000" dirty="0">
              <a:solidFill>
                <a:schemeClr val="bg1">
                  <a:lumMod val="95000"/>
                </a:schemeClr>
              </a:solidFill>
              <a:latin typeface="Yu Gothic" panose="020B0400000000000000" pitchFamily="34" charset="-128"/>
              <a:ea typeface="Yu Gothic" panose="020B0400000000000000" pitchFamily="34" charset="-128"/>
              <a:cs typeface="小塚ゴシック Pr6N R"/>
            </a:endParaRPr>
          </a:p>
        </p:txBody>
      </p:sp>
    </p:spTree>
    <p:extLst>
      <p:ext uri="{BB962C8B-B14F-4D97-AF65-F5344CB8AC3E}">
        <p14:creationId xmlns:p14="http://schemas.microsoft.com/office/powerpoint/2010/main" val="36967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D31618B-0468-C148-BCB3-72DE619137DD}"/>
              </a:ext>
            </a:extLst>
          </p:cNvPr>
          <p:cNvPicPr>
            <a:picLocks noChangeAspect="1"/>
          </p:cNvPicPr>
          <p:nvPr/>
        </p:nvPicPr>
        <p:blipFill>
          <a:blip r:embed="rId2"/>
          <a:stretch>
            <a:fillRect/>
          </a:stretch>
        </p:blipFill>
        <p:spPr>
          <a:xfrm>
            <a:off x="-187460" y="0"/>
            <a:ext cx="11225371" cy="6858000"/>
          </a:xfrm>
          <a:prstGeom prst="rect">
            <a:avLst/>
          </a:prstGeom>
        </p:spPr>
      </p:pic>
      <p:sp>
        <p:nvSpPr>
          <p:cNvPr id="8" name="テキスト ボックス 7">
            <a:extLst>
              <a:ext uri="{FF2B5EF4-FFF2-40B4-BE49-F238E27FC236}">
                <a16:creationId xmlns:a16="http://schemas.microsoft.com/office/drawing/2014/main" id="{FB2CD199-DA54-794E-A1D6-35F9FADFCB6D}"/>
              </a:ext>
            </a:extLst>
          </p:cNvPr>
          <p:cNvSpPr txBox="1"/>
          <p:nvPr/>
        </p:nvSpPr>
        <p:spPr>
          <a:xfrm>
            <a:off x="788031" y="607165"/>
            <a:ext cx="4493538" cy="523220"/>
          </a:xfrm>
          <a:prstGeom prst="rect">
            <a:avLst/>
          </a:prstGeom>
          <a:noFill/>
        </p:spPr>
        <p:txBody>
          <a:bodyPr wrap="none" rtlCol="0">
            <a:spAutoFit/>
          </a:bodyPr>
          <a:lstStyle/>
          <a:p>
            <a:r>
              <a:rPr kumimoji="1" lang="ja-JP" altLang="en-US" sz="2800">
                <a:solidFill>
                  <a:schemeClr val="bg1"/>
                </a:solidFill>
                <a:latin typeface="Yu Gothic" panose="020B0400000000000000" pitchFamily="34" charset="-128"/>
                <a:ea typeface="Yu Gothic" panose="020B0400000000000000" pitchFamily="34" charset="-128"/>
              </a:rPr>
              <a:t>私たちはどこへ行くのか？</a:t>
            </a:r>
          </a:p>
        </p:txBody>
      </p:sp>
      <p:sp>
        <p:nvSpPr>
          <p:cNvPr id="4" name="テキスト ボックス 3">
            <a:extLst>
              <a:ext uri="{FF2B5EF4-FFF2-40B4-BE49-F238E27FC236}">
                <a16:creationId xmlns:a16="http://schemas.microsoft.com/office/drawing/2014/main" id="{656B2331-A736-FC4E-BDCE-2B4744FC4C94}"/>
              </a:ext>
            </a:extLst>
          </p:cNvPr>
          <p:cNvSpPr txBox="1"/>
          <p:nvPr/>
        </p:nvSpPr>
        <p:spPr>
          <a:xfrm>
            <a:off x="1123311" y="5618948"/>
            <a:ext cx="2339102" cy="523220"/>
          </a:xfrm>
          <a:prstGeom prst="rect">
            <a:avLst/>
          </a:prstGeom>
          <a:noFill/>
        </p:spPr>
        <p:txBody>
          <a:bodyPr wrap="none" rtlCol="0">
            <a:spAutoFit/>
          </a:bodyPr>
          <a:lstStyle/>
          <a:p>
            <a:r>
              <a:rPr lang="ja-JP" altLang="en-US" sz="2800">
                <a:solidFill>
                  <a:schemeClr val="bg1"/>
                </a:solidFill>
                <a:latin typeface="Yu Gothic" panose="020B0400000000000000" pitchFamily="34" charset="-128"/>
                <a:ea typeface="Yu Gothic" panose="020B0400000000000000" pitchFamily="34" charset="-128"/>
              </a:rPr>
              <a:t>宇宙の遠未来</a:t>
            </a:r>
            <a:endParaRPr kumimoji="1" lang="ja-JP" altLang="en-US" sz="280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697103473"/>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33678</TotalTime>
  <Words>1590</Words>
  <Application>Microsoft Macintosh PowerPoint</Application>
  <PresentationFormat>画面に合わせる (4:3)</PresentationFormat>
  <Paragraphs>183</Paragraphs>
  <Slides>37</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37</vt:i4>
      </vt:variant>
    </vt:vector>
  </HeadingPairs>
  <TitlesOfParts>
    <vt:vector size="47" baseType="lpstr">
      <vt:lpstr>Kozuka Gothic Pr6N L</vt:lpstr>
      <vt:lpstr>小塚ゴシック Pr6N EL</vt:lpstr>
      <vt:lpstr>小塚ゴシック Pr6N R</vt:lpstr>
      <vt:lpstr>Yu Gothic</vt:lpstr>
      <vt:lpstr>Yu Gothic Light</vt:lpstr>
      <vt:lpstr>Yu Gothic Light</vt:lpstr>
      <vt:lpstr>游明朝</vt:lpstr>
      <vt:lpstr>Arial</vt:lpstr>
      <vt:lpstr>Calibri</vt:lpstr>
      <vt:lpstr>ホワイト</vt:lpstr>
      <vt:lpstr>宇宙と人間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気候変動 102~104 年</vt:lpstr>
      <vt:lpstr>生命進化 104-106年</vt:lpstr>
      <vt:lpstr>地形の変動 106-108 年</vt:lpstr>
      <vt:lpstr>37億五千万年後に天の川を見上げたら</vt:lpstr>
      <vt:lpstr>太陽系の終わり 6x109年</vt:lpstr>
      <vt:lpstr>宇宙はどのように終わるか</vt:lpstr>
      <vt:lpstr>PowerPoint プレゼンテーション</vt:lpstr>
      <vt:lpstr>PowerPoint プレゼンテーション</vt:lpstr>
      <vt:lpstr>宇宙旅行への夢から始まった</vt:lpstr>
      <vt:lpstr>愛好者の夢から国家主導の軍事技術へ</vt:lpstr>
      <vt:lpstr>先行するソ連と追うアメリカ</vt:lpstr>
      <vt:lpstr>人類、月へ</vt:lpstr>
      <vt:lpstr>宇宙進出がもたらしたもの</vt:lpstr>
      <vt:lpstr>21世紀にこの写真を見て思うこと</vt:lpstr>
      <vt:lpstr>PowerPoint プレゼンテーション</vt:lpstr>
      <vt:lpstr>火星移住計画</vt:lpstr>
      <vt:lpstr>宇宙開発プレイヤーの多様化が意味すること</vt:lpstr>
      <vt:lpstr>宇宙で生きてゆけるのか？</vt:lpstr>
      <vt:lpstr>PowerPoint プレゼンテーション</vt:lpstr>
      <vt:lpstr>PowerPoint プレゼンテーション</vt:lpstr>
      <vt:lpstr>PowerPoint プレゼンテーション</vt:lpstr>
      <vt:lpstr>京都の花山天文台と長島愛生園の天文台</vt:lpstr>
      <vt:lpstr>ハンセン病について</vt:lpstr>
      <vt:lpstr>PowerPoint プレゼンテーション</vt:lpstr>
      <vt:lpstr>長島愛生園入園者・依田照彦氏から 山本一清・初代花山天文台長への手紙（抜粋）</vt:lpstr>
      <vt:lpstr>PowerPoint プレゼンテーション</vt:lpstr>
      <vt:lpstr>依田照彦歌集より</vt:lpstr>
      <vt:lpstr>PowerPoint プレゼンテーション</vt:lpstr>
    </vt:vector>
  </TitlesOfParts>
  <Company>京都大学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Isobe Hiroaki</cp:lastModifiedBy>
  <cp:revision>508</cp:revision>
  <dcterms:created xsi:type="dcterms:W3CDTF">2010-11-16T18:03:00Z</dcterms:created>
  <dcterms:modified xsi:type="dcterms:W3CDTF">2020-11-26T02:25:17Z</dcterms:modified>
</cp:coreProperties>
</file>