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31"/>
  </p:notesMasterIdLst>
  <p:handoutMasterIdLst>
    <p:handoutMasterId r:id="rId32"/>
  </p:handoutMasterIdLst>
  <p:sldIdLst>
    <p:sldId id="457" r:id="rId2"/>
    <p:sldId id="455" r:id="rId3"/>
    <p:sldId id="459" r:id="rId4"/>
    <p:sldId id="460" r:id="rId5"/>
    <p:sldId id="461" r:id="rId6"/>
    <p:sldId id="463" r:id="rId7"/>
    <p:sldId id="462" r:id="rId8"/>
    <p:sldId id="464" r:id="rId9"/>
    <p:sldId id="469" r:id="rId10"/>
    <p:sldId id="465" r:id="rId11"/>
    <p:sldId id="466" r:id="rId12"/>
    <p:sldId id="467" r:id="rId13"/>
    <p:sldId id="468" r:id="rId14"/>
    <p:sldId id="470" r:id="rId15"/>
    <p:sldId id="471" r:id="rId16"/>
    <p:sldId id="472" r:id="rId17"/>
    <p:sldId id="473" r:id="rId18"/>
    <p:sldId id="474" r:id="rId19"/>
    <p:sldId id="476" r:id="rId20"/>
    <p:sldId id="258" r:id="rId21"/>
    <p:sldId id="349" r:id="rId22"/>
    <p:sldId id="263" r:id="rId23"/>
    <p:sldId id="277" r:id="rId24"/>
    <p:sldId id="347" r:id="rId25"/>
    <p:sldId id="261" r:id="rId26"/>
    <p:sldId id="267" r:id="rId27"/>
    <p:sldId id="265" r:id="rId28"/>
    <p:sldId id="477" r:id="rId29"/>
    <p:sldId id="475" r:id="rId3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817" autoAdjust="0"/>
  </p:normalViewPr>
  <p:slideViewPr>
    <p:cSldViewPr snapToGrid="0" snapToObjects="1" showGuides="1">
      <p:cViewPr varScale="1">
        <p:scale>
          <a:sx n="107" d="100"/>
          <a:sy n="107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4199B-84F9-874F-A2A6-B1ED319132B4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4A284-0706-FB4E-9C39-430D9EAFAD7B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4349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DEF8C-BB8F-A846-9A7D-681F067E1830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DC836-D3F1-644A-AF02-3FE95D6F6A2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14181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2462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4888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196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742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035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69430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a2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4692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a1</a:t>
            </a:r>
            <a:r>
              <a:rPr kumimoji="1" lang="ja-JP" altLang="en-US" dirty="0" smtClean="0"/>
              <a:t>ちわ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9DC836-D3F1-644A-AF02-3FE95D6F6A22}" type="slidenum">
              <a:rPr lang="ja-JP" altLang="en-US" smtClean="0"/>
              <a:pPr/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3410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B68021-2BA9-1F44-BF4C-6FEF809B5828}" type="datetimeFigureOut">
              <a:rPr lang="ja-JP" altLang="en-US" smtClean="0"/>
              <a:pPr/>
              <a:t>13/07/24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A00C8-6294-9B4B-9756-987CD49B1DC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e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3.png"/><Relationship Id="rId1" Type="http://schemas.microsoft.com/office/2007/relationships/media" Target="file://localhost/Users/isobe/Movies/sun/UnsharpNov91Red.mpg" TargetMode="External"/><Relationship Id="rId2" Type="http://schemas.openxmlformats.org/officeDocument/2006/relationships/video" Target="file://localhost/Users/isobe/Movies/sun/UnsharpNov91Red.m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4.png"/><Relationship Id="rId1" Type="http://schemas.microsoft.com/office/2007/relationships/media" Target="file://localhost/Users/isobe/Movies/Hinode/kakudai_hinode02.mpg" TargetMode="External"/><Relationship Id="rId2" Type="http://schemas.openxmlformats.org/officeDocument/2006/relationships/video" Target="file://localhost/Users/isobe/Movies/Hinode/kakudai_hinode02.m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1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2.png"/><Relationship Id="rId1" Type="http://schemas.microsoft.com/office/2007/relationships/media" Target="file://localhost/Users/isobe/Movies/etc/recon.mpg" TargetMode="External"/><Relationship Id="rId2" Type="http://schemas.openxmlformats.org/officeDocument/2006/relationships/video" Target="file://localhost/Users/isobe/Movies/etc/recon.m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6249" y="0"/>
            <a:ext cx="11329223" cy="6858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21023" y="-345319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200" dirty="0" smtClean="0"/>
              <a:t>宇宙の中の地球</a:t>
            </a:r>
            <a:endParaRPr kumimoji="1"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16974" y="4447377"/>
            <a:ext cx="6400800" cy="17526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dirty="0"/>
              <a:t>磯部</a:t>
            </a:r>
            <a:r>
              <a:rPr lang="ja-JP" altLang="en-US" sz="2000" dirty="0" smtClean="0"/>
              <a:t>洋明</a:t>
            </a:r>
            <a:r>
              <a:rPr lang="ja-JP" altLang="en-US" sz="2000" dirty="0" smtClean="0"/>
              <a:t>（いそべひろあき）</a:t>
            </a:r>
            <a:endParaRPr lang="en-US" altLang="ja-JP" sz="2000" dirty="0"/>
          </a:p>
          <a:p>
            <a:pPr algn="l"/>
            <a:r>
              <a:rPr kumimoji="1" lang="ja-JP" altLang="en-US" sz="2000" dirty="0" smtClean="0"/>
              <a:t>京都大学</a:t>
            </a:r>
            <a:r>
              <a:rPr kumimoji="1" lang="en-US" altLang="ja-JP" sz="2000" dirty="0" smtClean="0"/>
              <a:t> </a:t>
            </a:r>
            <a:r>
              <a:rPr kumimoji="1" lang="ja-JP" altLang="en-US" sz="2000" dirty="0" smtClean="0"/>
              <a:t>学際融合教育研究推進センター</a:t>
            </a:r>
            <a:endParaRPr kumimoji="1" lang="en-US" altLang="ja-JP" sz="2000" dirty="0" smtClean="0"/>
          </a:p>
          <a:p>
            <a:pPr algn="l"/>
            <a:r>
              <a:rPr lang="ja-JP" altLang="en-US" sz="2000" dirty="0" smtClean="0"/>
              <a:t>宇宙総合学研究ユニット</a:t>
            </a:r>
            <a:endParaRPr kumimoji="1" lang="ja-JP" alt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6974" y="6285568"/>
            <a:ext cx="3107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リスーピアキッズ大学</a:t>
            </a:r>
            <a:r>
              <a:rPr kumimoji="1" lang="en-US" altLang="ja-JP" sz="1400" dirty="0" smtClean="0"/>
              <a:t> 2013</a:t>
            </a:r>
            <a:r>
              <a:rPr kumimoji="1" lang="ja-JP" altLang="en-US" sz="1400" dirty="0" smtClean="0"/>
              <a:t>年</a:t>
            </a:r>
            <a:r>
              <a:rPr kumimoji="1" lang="en-US" altLang="ja-JP" sz="1400" dirty="0" smtClean="0"/>
              <a:t>7</a:t>
            </a:r>
            <a:r>
              <a:rPr lang="ja-JP" altLang="en-US" sz="1400" dirty="0" smtClean="0"/>
              <a:t>月</a:t>
            </a:r>
            <a:r>
              <a:rPr lang="en-US" altLang="ja-JP" sz="1400" dirty="0" smtClean="0"/>
              <a:t>25</a:t>
            </a:r>
            <a:r>
              <a:rPr lang="ja-JP" altLang="en-US" sz="1400" dirty="0" smtClean="0"/>
              <a:t>日</a:t>
            </a:r>
            <a:endParaRPr kumimoji="1" lang="ja-JP" altLang="en-US" sz="14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092804" y="6522341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NASA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5032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D3365E"/>
                </a:solidFill>
              </a:rPr>
              <a:t>できたばかりの宇宙は、水素とヘリウムくらいしかない、のっぺりとした世界</a:t>
            </a:r>
            <a:endParaRPr kumimoji="1" lang="ja-JP" altLang="en-US" sz="2000" dirty="0">
              <a:solidFill>
                <a:srgbClr val="D3365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19862" y="69989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D3365E"/>
                </a:solidFill>
                <a:latin typeface="ヒラギノ丸ゴ Pro W4"/>
                <a:ea typeface="ヒラギノ丸ゴ Pro W4"/>
                <a:cs typeface="ヒラギノ丸ゴ Pro W4"/>
              </a:rPr>
              <a:t>宇宙ができました</a:t>
            </a:r>
            <a:endParaRPr lang="en-US" altLang="ja-JP" sz="2400" dirty="0" smtClean="0">
              <a:solidFill>
                <a:srgbClr val="D3365E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4667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hs-2006-23-a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063" y="-530820"/>
            <a:ext cx="12034440" cy="75215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37373" y="796228"/>
            <a:ext cx="2754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銀河ができ、星ができる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2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550px-Evolved_star_fusion_shell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450030" cy="3450030"/>
          </a:xfrm>
          <a:prstGeom prst="rect">
            <a:avLst/>
          </a:prstGeom>
        </p:spPr>
      </p:pic>
      <p:pic>
        <p:nvPicPr>
          <p:cNvPr id="5" name="図 4" descr="ps14_8x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18" y="1042711"/>
            <a:ext cx="3724895" cy="2979916"/>
          </a:xfrm>
          <a:prstGeom prst="rect">
            <a:avLst/>
          </a:prstGeom>
        </p:spPr>
      </p:pic>
      <p:pic>
        <p:nvPicPr>
          <p:cNvPr id="6" name="図 5" descr="M42proply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943" y="3102056"/>
            <a:ext cx="3823617" cy="2856467"/>
          </a:xfrm>
          <a:prstGeom prst="rect">
            <a:avLst/>
          </a:prstGeom>
        </p:spPr>
      </p:pic>
      <p:pic>
        <p:nvPicPr>
          <p:cNvPr id="7" name="図 6" descr="Earth_GPN-2000-0011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81" y="4383238"/>
            <a:ext cx="2474762" cy="24747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67926" y="92096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星の中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で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様々な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元素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（原子）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が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作られ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98278" y="673379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星の死とともに宇宙にばらまかれ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358" y="492401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その中から地球のような</a:t>
            </a:r>
            <a:endParaRPr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惑星が生まれる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679220" y="326536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宇宙</a:t>
            </a:r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の中に様々な物質ができ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61010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280250" y="211642"/>
            <a:ext cx="3634667" cy="2817487"/>
            <a:chOff x="259765" y="211642"/>
            <a:chExt cx="3634667" cy="281748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765" y="211642"/>
              <a:ext cx="1834642" cy="2817487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311948" y="374443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生命が生まれ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2094407" y="896943"/>
            <a:ext cx="3836932" cy="2457788"/>
            <a:chOff x="2094407" y="896943"/>
            <a:chExt cx="3836932" cy="2457788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407" y="1285686"/>
              <a:ext cx="3405836" cy="206904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669181" y="896943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複雑な細胞に進化し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356848" y="1928470"/>
            <a:ext cx="3814295" cy="3669841"/>
            <a:chOff x="5500243" y="1928470"/>
            <a:chExt cx="3814295" cy="366984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0243" y="2475605"/>
              <a:ext cx="3024951" cy="312270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667386" y="192847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さらに複雑な多細胞生物が誕生し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3006529" y="3502451"/>
            <a:ext cx="2693287" cy="2768615"/>
            <a:chOff x="3006529" y="3502451"/>
            <a:chExt cx="2693287" cy="2768615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5474" y="3874668"/>
              <a:ext cx="2514342" cy="239639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006529" y="350245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知的に進化し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143644" y="3871783"/>
            <a:ext cx="3492500" cy="2722046"/>
            <a:chOff x="29196" y="4075080"/>
            <a:chExt cx="3492500" cy="272204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96" y="4473026"/>
              <a:ext cx="3492500" cy="232410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17929" y="407508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↓</a:t>
              </a:r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イマココ！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657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76927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 smtClean="0"/>
              <a:t>繰り返します。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2705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 smtClean="0">
                <a:solidFill>
                  <a:srgbClr val="D3365E"/>
                </a:solidFill>
              </a:rPr>
              <a:t>できたばかりの宇宙は、水素とヘリウムくらいしかない、のっぺりとした世界</a:t>
            </a:r>
            <a:endParaRPr kumimoji="1" lang="ja-JP" altLang="en-US" sz="2000" dirty="0">
              <a:solidFill>
                <a:srgbClr val="D3365E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19862" y="69989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D3365E"/>
                </a:solidFill>
                <a:latin typeface="ヒラギノ丸ゴ Pro W4"/>
                <a:ea typeface="ヒラギノ丸ゴ Pro W4"/>
                <a:cs typeface="ヒラギノ丸ゴ Pro W4"/>
              </a:rPr>
              <a:t>宇宙ができました</a:t>
            </a:r>
            <a:endParaRPr lang="en-US" altLang="ja-JP" sz="2400" dirty="0" smtClean="0">
              <a:solidFill>
                <a:srgbClr val="D3365E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667902" y="5046512"/>
            <a:ext cx="5570756" cy="707886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 smtClean="0">
                <a:solidFill>
                  <a:srgbClr val="660066"/>
                </a:solidFill>
              </a:rPr>
              <a:t>宇宙ができる前はどんなだった？</a:t>
            </a:r>
            <a:endParaRPr kumimoji="1" lang="en-US" altLang="ja-JP" sz="2000" b="1" dirty="0" smtClean="0">
              <a:solidFill>
                <a:srgbClr val="660066"/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srgbClr val="660066"/>
                </a:solidFill>
              </a:rPr>
              <a:t>なぜわたしたちの宇宙はこんな姿でうまれた？</a:t>
            </a:r>
            <a:endParaRPr kumimoji="1" lang="ja-JP" altLang="en-US" sz="20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64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 descr="hs-2006-23-a-1280x800_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063" y="-530820"/>
            <a:ext cx="12034440" cy="752152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137373" y="796228"/>
            <a:ext cx="2754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銀河ができ、星ができる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404060" y="4939680"/>
            <a:ext cx="4288353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b="1" dirty="0" smtClean="0">
                <a:solidFill>
                  <a:srgbClr val="FFFF00"/>
                </a:solidFill>
              </a:rPr>
              <a:t>最初の星が生まれたのはいつ？</a:t>
            </a:r>
            <a:endParaRPr kumimoji="1" lang="en-US" altLang="ja-JP" sz="2000" b="1" dirty="0" smtClean="0">
              <a:solidFill>
                <a:srgbClr val="FFFF00"/>
              </a:solidFill>
            </a:endParaRPr>
          </a:p>
          <a:p>
            <a:pPr algn="ctr"/>
            <a:r>
              <a:rPr lang="ja-JP" altLang="en-US" sz="2000" b="1" dirty="0" smtClean="0">
                <a:solidFill>
                  <a:srgbClr val="FFFF00"/>
                </a:solidFill>
              </a:rPr>
              <a:t>なぜ銀河はこんなにいろんな形に？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9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550px-Evolved_star_fusion_shells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450030" cy="3450030"/>
          </a:xfrm>
          <a:prstGeom prst="rect">
            <a:avLst/>
          </a:prstGeom>
        </p:spPr>
      </p:pic>
      <p:pic>
        <p:nvPicPr>
          <p:cNvPr id="5" name="図 4" descr="ps14_8x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18" y="1042711"/>
            <a:ext cx="3724895" cy="2979916"/>
          </a:xfrm>
          <a:prstGeom prst="rect">
            <a:avLst/>
          </a:prstGeom>
        </p:spPr>
      </p:pic>
      <p:pic>
        <p:nvPicPr>
          <p:cNvPr id="6" name="図 5" descr="M42proply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943" y="3102056"/>
            <a:ext cx="3823617" cy="2856467"/>
          </a:xfrm>
          <a:prstGeom prst="rect">
            <a:avLst/>
          </a:prstGeom>
        </p:spPr>
      </p:pic>
      <p:pic>
        <p:nvPicPr>
          <p:cNvPr id="7" name="図 6" descr="Earth_GPN-2000-0011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181" y="4383238"/>
            <a:ext cx="2474762" cy="247476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467926" y="92096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星の中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で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様々な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元素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（原子）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が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作られ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98278" y="673379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星の死とともに宇宙に</a:t>
            </a:r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ばらまかれ</a:t>
            </a:r>
            <a:endParaRPr kumimoji="1"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358" y="4924018"/>
            <a:ext cx="2959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その中から地球のような</a:t>
            </a:r>
            <a:endParaRPr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惑星が</a:t>
            </a:r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生まれる</a:t>
            </a:r>
            <a:endParaRPr lang="en-US" altLang="ja-JP" dirty="0" smtClean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518731" y="984986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なぜ死ぬ時爆発するの</a:t>
            </a:r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？</a:t>
            </a:r>
            <a:endParaRPr lang="ja-JP" altLang="en-US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467926" y="376948"/>
            <a:ext cx="4081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「原子」の中の中はどうなってるの？</a:t>
            </a:r>
            <a:endParaRPr lang="ja-JP" altLang="en-US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79220" y="326536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宇宙</a:t>
            </a:r>
            <a:r>
              <a:rPr lang="ja-JP" altLang="en-US" dirty="0" smtClean="0">
                <a:latin typeface="ヒラギノ丸ゴ Pro W4"/>
                <a:ea typeface="ヒラギノ丸ゴ Pro W4"/>
                <a:cs typeface="ヒラギノ丸ゴ Pro W4"/>
              </a:rPr>
              <a:t>の中に様々な物質ができ</a:t>
            </a:r>
            <a:endParaRPr kumimoji="1" lang="ja-JP" altLang="en-US" dirty="0"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79220" y="3582836"/>
            <a:ext cx="293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生命の材料はそこにある</a:t>
            </a:r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？</a:t>
            </a:r>
            <a:endParaRPr lang="ja-JP" altLang="en-US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8358" y="5581895"/>
            <a:ext cx="2475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地球と同じような惑星は宇宙にどれ</a:t>
            </a:r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くらい</a:t>
            </a:r>
            <a:endParaRPr lang="en-US" altLang="ja-JP" dirty="0" smtClean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ある</a:t>
            </a:r>
            <a:r>
              <a:rPr lang="ja-JP" altLang="en-US" dirty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？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1169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280250" y="211642"/>
            <a:ext cx="3634667" cy="2817487"/>
            <a:chOff x="259765" y="211642"/>
            <a:chExt cx="3634667" cy="2817487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765" y="211642"/>
              <a:ext cx="1834642" cy="2817487"/>
            </a:xfrm>
            <a:prstGeom prst="rect">
              <a:avLst/>
            </a:prstGeom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2311948" y="374443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生命が生まれ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2094407" y="896943"/>
            <a:ext cx="3836932" cy="2457788"/>
            <a:chOff x="2094407" y="896943"/>
            <a:chExt cx="3836932" cy="2457788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4407" y="1285686"/>
              <a:ext cx="3405836" cy="2069045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669181" y="896943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複雑な細胞に進化し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5356848" y="1928470"/>
            <a:ext cx="3814295" cy="3669841"/>
            <a:chOff x="5500243" y="1928470"/>
            <a:chExt cx="3814295" cy="366984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0243" y="2475605"/>
              <a:ext cx="3024951" cy="3122706"/>
            </a:xfrm>
            <a:prstGeom prst="rect">
              <a:avLst/>
            </a:prstGeom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5667386" y="1928470"/>
              <a:ext cx="36471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さらに複雑な多細胞生物が誕生し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3006529" y="3502451"/>
            <a:ext cx="2693287" cy="2768615"/>
            <a:chOff x="3006529" y="3502451"/>
            <a:chExt cx="2693287" cy="2768615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85474" y="3874668"/>
              <a:ext cx="2514342" cy="239639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3006529" y="350245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知的に進化し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143644" y="3871783"/>
            <a:ext cx="3492500" cy="2722046"/>
            <a:chOff x="29196" y="4075080"/>
            <a:chExt cx="3492500" cy="2722046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196" y="4473026"/>
              <a:ext cx="3492500" cy="2324100"/>
            </a:xfrm>
            <a:prstGeom prst="rect">
              <a:avLst/>
            </a:prstGeom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17929" y="4075080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ヒラギノ丸ゴ Pro W4"/>
                  <a:ea typeface="ヒラギノ丸ゴ Pro W4"/>
                  <a:cs typeface="ヒラギノ丸ゴ Pro W4"/>
                </a:rPr>
                <a:t>↓</a:t>
              </a:r>
              <a:r>
                <a:rPr lang="ja-JP" altLang="en-US" dirty="0" smtClean="0">
                  <a:latin typeface="ヒラギノ丸ゴ Pro W4"/>
                  <a:ea typeface="ヒラギノ丸ゴ Pro W4"/>
                  <a:cs typeface="ヒラギノ丸ゴ Pro W4"/>
                </a:rPr>
                <a:t>イマココ！</a:t>
              </a:r>
              <a:endParaRPr kumimoji="1" lang="ja-JP" altLang="en-US" dirty="0">
                <a:latin typeface="ヒラギノ丸ゴ Pro W4"/>
                <a:ea typeface="ヒラギノ丸ゴ Pro W4"/>
                <a:cs typeface="ヒラギノ丸ゴ Pro W4"/>
              </a:endParaRP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3809799" y="3859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地球以外でも生まれる？</a:t>
            </a:r>
            <a:endParaRPr lang="ja-JP" altLang="en-US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5809472" y="892558"/>
            <a:ext cx="356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なんでこの形になったの？</a:t>
            </a:r>
            <a:endParaRPr lang="ja-JP" altLang="en-US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603675" y="2290939"/>
            <a:ext cx="356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どこまで進化するの？</a:t>
            </a:r>
            <a:endParaRPr lang="ja-JP" altLang="en-US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006529" y="3871783"/>
            <a:ext cx="356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知的ってどういうこと？</a:t>
            </a:r>
            <a:endParaRPr lang="ja-JP" altLang="en-US" b="1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47449" y="3502451"/>
            <a:ext cx="356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FF00"/>
                </a:solidFill>
                <a:latin typeface="ヒラギノ丸ゴ Pro W4"/>
                <a:ea typeface="ヒラギノ丸ゴ Pro W4"/>
                <a:cs typeface="ヒラギノ丸ゴ Pro W4"/>
              </a:rPr>
              <a:t>この人は何がしたいの？</a:t>
            </a:r>
            <a:endParaRPr lang="ja-JP" altLang="en-US" b="1" dirty="0">
              <a:solidFill>
                <a:srgbClr val="FFFF00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  <p:extLst>
      <p:ext uri="{BB962C8B-B14F-4D97-AF65-F5344CB8AC3E}">
        <p14:creationId xmlns:p14="http://schemas.microsoft.com/office/powerpoint/2010/main" val="3178754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0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ISS006-E-49121-akaru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430" y="-1"/>
            <a:ext cx="10653486" cy="7252373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-314321" y="172316"/>
            <a:ext cx="8229600" cy="1143000"/>
          </a:xfrm>
        </p:spPr>
        <p:txBody>
          <a:bodyPr>
            <a:noAutofit/>
          </a:bodyPr>
          <a:lstStyle/>
          <a:p>
            <a:r>
              <a:rPr kumimoji="1" lang="ja-JP" altLang="en-US" sz="2800" dirty="0" smtClean="0"/>
              <a:t>わたしたちが住んでいるのはどんなところか？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17554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3600" dirty="0" smtClean="0"/>
              <a:t>「古事記」</a:t>
            </a:r>
            <a:r>
              <a:rPr lang="ja-JP" altLang="en-US" sz="3600" dirty="0" smtClean="0"/>
              <a:t>を知っていますか？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505748" y="23218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6447"/>
            <a:ext cx="8229600" cy="4526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1800" dirty="0" smtClean="0"/>
              <a:t>天地（あめつち）初めてひらけし時、高天の原（たかあまのはら）に成れる神の名は、天之御中主神（あめのみなかぬしのかみ）。次に高御産巣日神（たかみむすひのかみ）。次に神</a:t>
            </a:r>
            <a:r>
              <a:rPr lang="ja-JP" altLang="en-US" sz="1800" dirty="0"/>
              <a:t>御産巣日</a:t>
            </a:r>
            <a:r>
              <a:rPr lang="ja-JP" altLang="en-US" sz="1800" dirty="0" smtClean="0"/>
              <a:t>神（かみむすひのかみ）。この三柱の神は、みな独神（ひとりがみ）と成りまして、身を隠した</a:t>
            </a:r>
            <a:r>
              <a:rPr lang="ja-JP" altLang="en-US" sz="1800" dirty="0" smtClean="0"/>
              <a:t>まひ</a:t>
            </a:r>
            <a:r>
              <a:rPr lang="ja-JP" altLang="en-US" sz="1800" dirty="0" smtClean="0"/>
              <a:t>き</a:t>
            </a:r>
            <a:r>
              <a:rPr lang="en-US" altLang="ja-JP" sz="1800" dirty="0" smtClean="0"/>
              <a:t>...</a:t>
            </a: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 smtClean="0"/>
              <a:t>...</a:t>
            </a:r>
            <a:r>
              <a:rPr lang="ja-JP" altLang="en-US" sz="1800" dirty="0" smtClean="0"/>
              <a:t>天津</a:t>
            </a:r>
            <a:r>
              <a:rPr lang="ja-JP" altLang="en-US" sz="1800" dirty="0"/>
              <a:t>神々は、伊耶那岐命と伊耶那美命に「この漂っている国土を有るべき姿に整え固めよ」と命じ、天の沼矛</a:t>
            </a:r>
            <a:r>
              <a:rPr lang="ja-JP" altLang="en-US" sz="1800" dirty="0" smtClean="0"/>
              <a:t>（</a:t>
            </a:r>
            <a:r>
              <a:rPr lang="ja-JP" altLang="en-US" sz="1800" dirty="0" smtClean="0"/>
              <a:t>あめのぬぼこ</a:t>
            </a:r>
            <a:r>
              <a:rPr lang="ja-JP" altLang="en-US" sz="1800" dirty="0" smtClean="0"/>
              <a:t>）</a:t>
            </a:r>
            <a:r>
              <a:rPr lang="ja-JP" altLang="en-US" sz="1800" dirty="0"/>
              <a:t>をお授けになった。そこで二神は天の浮橋の上にお立ちになって、その沼矛で国土を掻きまわし、沼矛を引き上げると、沼矛の先から滴る潮が積もって島になった。これが淤能碁呂島</a:t>
            </a:r>
            <a:r>
              <a:rPr lang="ja-JP" altLang="en-US" sz="1800" dirty="0" smtClean="0"/>
              <a:t>（</a:t>
            </a:r>
            <a:r>
              <a:rPr lang="ja-JP" altLang="en-US" sz="1800" dirty="0" smtClean="0"/>
              <a:t>おのころしま</a:t>
            </a:r>
            <a:r>
              <a:rPr lang="ja-JP" altLang="en-US" sz="1800" dirty="0" smtClean="0"/>
              <a:t>）</a:t>
            </a:r>
            <a:r>
              <a:rPr lang="ja-JP" altLang="en-US" sz="1800" dirty="0"/>
              <a:t>である。</a:t>
            </a:r>
          </a:p>
          <a:p>
            <a:endParaRPr lang="en-US" altLang="ja-JP" sz="1800" dirty="0"/>
          </a:p>
          <a:p>
            <a:endParaRPr lang="en-US" altLang="ja-JP" sz="18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9998" y="5415954"/>
            <a:ext cx="8217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ほかに、因幡の白ウサギ、ヤマタノオロチ退治、山幸彦と海幸彦の話なども。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47517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07154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太陽</a:t>
            </a:r>
            <a:endParaRPr lang="ja-JP" altLang="en-US" sz="3600" dirty="0"/>
          </a:p>
        </p:txBody>
      </p:sp>
      <p:pic>
        <p:nvPicPr>
          <p:cNvPr id="4" name="図 3" descr="w9206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977" y="1102536"/>
            <a:ext cx="5821621" cy="436621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57199" y="5580407"/>
            <a:ext cx="896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表面の温度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≈</a:t>
            </a:r>
            <a:r>
              <a:rPr lang="en-US" altLang="ja-JP" sz="2400" dirty="0" smtClean="0"/>
              <a:t> 6000</a:t>
            </a:r>
            <a:r>
              <a:rPr lang="ja-JP" altLang="en-US" sz="2400" dirty="0" smtClean="0"/>
              <a:t>度、</a:t>
            </a:r>
            <a:r>
              <a:rPr lang="ja-JP" altLang="en-US" sz="2400" dirty="0"/>
              <a:t>質量</a:t>
            </a:r>
            <a:r>
              <a:rPr lang="en-US" altLang="ja-JP" sz="2400" dirty="0"/>
              <a:t> </a:t>
            </a:r>
            <a:r>
              <a:rPr lang="ja-JP" altLang="en-US" sz="2400" dirty="0"/>
              <a:t>≈</a:t>
            </a:r>
            <a:r>
              <a:rPr lang="en-US" altLang="ja-JP" sz="2400" dirty="0"/>
              <a:t> 10</a:t>
            </a:r>
            <a:r>
              <a:rPr lang="en-US" altLang="ja-JP" sz="2400" baseline="30000" dirty="0"/>
              <a:t>30</a:t>
            </a:r>
            <a:r>
              <a:rPr lang="en-US" altLang="ja-JP" sz="2400" dirty="0"/>
              <a:t>kg </a:t>
            </a:r>
            <a:r>
              <a:rPr lang="ja-JP" altLang="en-US" sz="2400" dirty="0"/>
              <a:t>（地球の約</a:t>
            </a:r>
            <a:r>
              <a:rPr lang="en-US" altLang="ja-JP" sz="2400" dirty="0"/>
              <a:t>20</a:t>
            </a:r>
            <a:r>
              <a:rPr lang="ja-JP" altLang="en-US" sz="2400" dirty="0"/>
              <a:t>万倍</a:t>
            </a:r>
            <a:r>
              <a:rPr lang="ja-JP" altLang="en-US" sz="2400" dirty="0" smtClean="0"/>
              <a:t>）、</a:t>
            </a:r>
            <a:endParaRPr lang="en-US" altLang="ja-JP" sz="2400" dirty="0" smtClean="0"/>
          </a:p>
          <a:p>
            <a:r>
              <a:rPr lang="ja-JP" altLang="en-US" sz="2400" dirty="0" smtClean="0"/>
              <a:t>直径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≈</a:t>
            </a:r>
            <a:r>
              <a:rPr lang="en-US" altLang="ja-JP" sz="2400" dirty="0" smtClean="0"/>
              <a:t> 140</a:t>
            </a:r>
            <a:r>
              <a:rPr lang="ja-JP" altLang="en-US" sz="2400" dirty="0" smtClean="0"/>
              <a:t>万</a:t>
            </a:r>
            <a:r>
              <a:rPr lang="en-US" altLang="ja-JP" sz="2400" dirty="0" smtClean="0"/>
              <a:t>km</a:t>
            </a:r>
            <a:r>
              <a:rPr lang="ja-JP" altLang="en-US" sz="2400" dirty="0" smtClean="0"/>
              <a:t>（地球の約</a:t>
            </a:r>
            <a:r>
              <a:rPr lang="en-US" altLang="ja-JP" sz="2400" dirty="0" smtClean="0"/>
              <a:t>100</a:t>
            </a:r>
            <a:r>
              <a:rPr lang="ja-JP" altLang="en-US" sz="2400" dirty="0" smtClean="0"/>
              <a:t>倍）、年齢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≈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約</a:t>
            </a:r>
            <a:r>
              <a:rPr lang="en-US" altLang="ja-JP" sz="2400" dirty="0" smtClean="0"/>
              <a:t>45</a:t>
            </a:r>
            <a:r>
              <a:rPr lang="ja-JP" altLang="en-US" sz="2400" dirty="0" smtClean="0"/>
              <a:t>億歳</a:t>
            </a:r>
            <a:r>
              <a:rPr lang="en-US" altLang="ja-JP" sz="2400" dirty="0" smtClean="0"/>
              <a:t> </a:t>
            </a:r>
          </a:p>
        </p:txBody>
      </p:sp>
      <p:pic>
        <p:nvPicPr>
          <p:cNvPr id="6" name="図 5" descr="Earth_GPN-2000-0011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531" y="1158372"/>
            <a:ext cx="91440" cy="9144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778805" y="130598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地球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sz="3200" dirty="0" smtClean="0"/>
              <a:t>コロナ</a:t>
            </a:r>
            <a:r>
              <a:rPr lang="en-US" altLang="ja-JP" sz="3200" dirty="0" smtClean="0"/>
              <a:t>: 100</a:t>
            </a:r>
            <a:r>
              <a:rPr lang="ja-JP" altLang="en-US" sz="3200" dirty="0" smtClean="0"/>
              <a:t>万度の超高温大気</a:t>
            </a:r>
            <a:endParaRPr lang="ja-JP" altLang="en-US" sz="3200" dirty="0"/>
          </a:p>
        </p:txBody>
      </p:sp>
      <p:pic>
        <p:nvPicPr>
          <p:cNvPr id="4" name="図 3" descr="eclipse-zoo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228"/>
            <a:ext cx="9144000" cy="416390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06010" y="1193518"/>
            <a:ext cx="3127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2006</a:t>
            </a:r>
            <a:r>
              <a:rPr kumimoji="1" lang="ja-JP" altLang="en-US" sz="2000" dirty="0" smtClean="0"/>
              <a:t>年の皆既日食（トルコ）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869" y="5965492"/>
            <a:ext cx="8842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太陽の</a:t>
            </a:r>
            <a:r>
              <a:rPr kumimoji="1" lang="ja-JP" altLang="en-US" sz="2000" dirty="0" smtClean="0"/>
              <a:t>表面は</a:t>
            </a:r>
            <a:r>
              <a:rPr kumimoji="1" lang="en-US" altLang="ja-JP" sz="2000" dirty="0" smtClean="0"/>
              <a:t>6000</a:t>
            </a:r>
            <a:r>
              <a:rPr kumimoji="1" lang="ja-JP" altLang="en-US" sz="2000" dirty="0" smtClean="0"/>
              <a:t>度。その外側に</a:t>
            </a:r>
            <a:r>
              <a:rPr lang="ja-JP" altLang="en-US" sz="2000" dirty="0" smtClean="0"/>
              <a:t>なぜ</a:t>
            </a:r>
            <a:r>
              <a:rPr lang="en-US" altLang="ja-JP" sz="2000" dirty="0" smtClean="0"/>
              <a:t>100</a:t>
            </a:r>
            <a:r>
              <a:rPr lang="ja-JP" altLang="en-US" sz="2000" dirty="0" smtClean="0"/>
              <a:t>万度の超高温大気があるの</a:t>
            </a:r>
            <a:r>
              <a:rPr lang="ja-JP" altLang="en-US" sz="2000" dirty="0" smtClean="0"/>
              <a:t>か</a:t>
            </a:r>
            <a:r>
              <a:rPr lang="ja-JP" altLang="en-US" sz="2000" dirty="0" smtClean="0"/>
              <a:t>？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1655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3200" dirty="0" smtClean="0"/>
              <a:t>エックス線で見た太陽</a:t>
            </a:r>
            <a:endParaRPr lang="ja-JP" altLang="en-US" sz="3200" dirty="0"/>
          </a:p>
        </p:txBody>
      </p:sp>
      <p:pic>
        <p:nvPicPr>
          <p:cNvPr id="4" name="UnsharpNov91Red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7054" y="987517"/>
            <a:ext cx="6633215" cy="488922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8039836" y="1115383"/>
            <a:ext cx="792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ようこう</a:t>
            </a:r>
            <a:endParaRPr kumimoji="1" lang="ja-JP" altLang="en-US" sz="12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0869" y="5965492"/>
            <a:ext cx="8842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激しい爆発（大陽フレア）が</a:t>
            </a:r>
            <a:r>
              <a:rPr lang="ja-JP" altLang="en-US" sz="2000" dirty="0" smtClean="0"/>
              <a:t>ひんぱんに起きている。</a:t>
            </a:r>
            <a:endParaRPr lang="en-US" altLang="ja-JP" sz="2000" dirty="0" smtClean="0"/>
          </a:p>
          <a:p>
            <a:r>
              <a:rPr kumimoji="1" lang="ja-JP" altLang="en-US" sz="2000" dirty="0" smtClean="0"/>
              <a:t>フレアはなぜ発生するのか？地球への影響は？</a:t>
            </a:r>
            <a:endParaRPr kumimoji="1" lang="ja-JP" alt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012831" cy="1455999"/>
          </a:xfrm>
        </p:spPr>
        <p:txBody>
          <a:bodyPr>
            <a:normAutofit/>
          </a:bodyPr>
          <a:lstStyle/>
          <a:p>
            <a:pPr algn="l"/>
            <a:r>
              <a:rPr lang="ja-JP" altLang="en-US" sz="2800" dirty="0" smtClean="0"/>
              <a:t>黒点</a:t>
            </a:r>
            <a:endParaRPr lang="ja-JP" altLang="en-US" sz="2800" dirty="0"/>
          </a:p>
        </p:txBody>
      </p:sp>
      <p:pic>
        <p:nvPicPr>
          <p:cNvPr id="4" name="kakudai_hinode02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3101" y="209910"/>
            <a:ext cx="6620176" cy="662017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5877201"/>
            <a:ext cx="12027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/>
              <a:t>Hinode</a:t>
            </a:r>
            <a:r>
              <a:rPr lang="en-US" altLang="ja-JP" sz="1400" dirty="0" smtClean="0"/>
              <a:t>/SOT</a:t>
            </a:r>
          </a:p>
          <a:p>
            <a:r>
              <a:rPr lang="en-US" altLang="ja-JP" sz="1400" dirty="0" smtClean="0"/>
              <a:t>M</a:t>
            </a:r>
            <a:r>
              <a:rPr kumimoji="1" lang="en-US" altLang="ja-JP" sz="1400" dirty="0" smtClean="0"/>
              <a:t>ovie </a:t>
            </a:r>
            <a:r>
              <a:rPr kumimoji="1" lang="en-US" altLang="ja-JP" sz="1400" dirty="0" smtClean="0"/>
              <a:t>by </a:t>
            </a:r>
          </a:p>
          <a:p>
            <a:r>
              <a:rPr kumimoji="1" lang="en-US" altLang="ja-JP" sz="1400" dirty="0" smtClean="0"/>
              <a:t>T. J. Okamoto</a:t>
            </a:r>
            <a:endParaRPr kumimoji="1" lang="ja-JP" alt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paceimages_1908_493294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837670"/>
            <a:ext cx="2951162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Fig1b"/>
          <p:cNvPicPr>
            <a:picLocks noChangeAspect="1" noChangeArrowheads="1"/>
          </p:cNvPicPr>
          <p:nvPr/>
        </p:nvPicPr>
        <p:blipFill>
          <a:blip r:embed="rId4"/>
          <a:srcRect l="4137" t="4137" r="4805" b="4805"/>
          <a:stretch>
            <a:fillRect/>
          </a:stretch>
        </p:blipFill>
        <p:spPr bwMode="auto">
          <a:xfrm>
            <a:off x="293688" y="3330575"/>
            <a:ext cx="266541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928688" y="6032500"/>
            <a:ext cx="10306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>
                <a:solidFill>
                  <a:srgbClr val="FFFFFF"/>
                </a:solidFill>
              </a:rPr>
              <a:t>可視光</a:t>
            </a:r>
            <a:endParaRPr lang="en-US" altLang="ja-JP" dirty="0">
              <a:solidFill>
                <a:srgbClr val="FFFFFF"/>
              </a:solidFill>
            </a:endParaRPr>
          </a:p>
          <a:p>
            <a:r>
              <a:rPr lang="en-US" altLang="ja-JP" dirty="0">
                <a:solidFill>
                  <a:srgbClr val="FFFFFF"/>
                </a:solidFill>
              </a:rPr>
              <a:t>(</a:t>
            </a:r>
            <a:r>
              <a:rPr lang="en-US" altLang="ja-JP" dirty="0" smtClean="0">
                <a:solidFill>
                  <a:srgbClr val="FFFFFF"/>
                </a:solidFill>
              </a:rPr>
              <a:t>6000</a:t>
            </a:r>
            <a:r>
              <a:rPr lang="ja-JP" altLang="en-US" dirty="0" smtClean="0">
                <a:solidFill>
                  <a:srgbClr val="FFFFFF"/>
                </a:solidFill>
              </a:rPr>
              <a:t>度</a:t>
            </a:r>
            <a:r>
              <a:rPr lang="en-US" altLang="ja-JP" dirty="0" smtClean="0">
                <a:solidFill>
                  <a:srgbClr val="FFFFFF"/>
                </a:solidFill>
              </a:rPr>
              <a:t>)</a:t>
            </a:r>
            <a:endParaRPr lang="en-US" altLang="ja-JP" dirty="0">
              <a:solidFill>
                <a:srgbClr val="FFFFFF"/>
              </a:solidFill>
            </a:endParaRP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2723051" y="6040438"/>
            <a:ext cx="3518511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dirty="0"/>
              <a:t>磁場</a:t>
            </a:r>
            <a:endParaRPr lang="en-US" altLang="ja-JP" dirty="0"/>
          </a:p>
          <a:p>
            <a:pPr algn="ctr"/>
            <a:r>
              <a:rPr lang="ja-JP" altLang="en-US" sz="1600" dirty="0"/>
              <a:t>（白い部分が</a:t>
            </a:r>
            <a:r>
              <a:rPr lang="en-US" altLang="ja-JP" sz="1600" dirty="0"/>
              <a:t>N</a:t>
            </a:r>
            <a:r>
              <a:rPr lang="ja-JP" altLang="en-US" sz="1600" dirty="0"/>
              <a:t>極、黒い部分が</a:t>
            </a:r>
            <a:r>
              <a:rPr lang="en-US" altLang="ja-JP" sz="1600" dirty="0"/>
              <a:t>S</a:t>
            </a:r>
            <a:r>
              <a:rPr lang="ja-JP" altLang="en-US" sz="1600" dirty="0"/>
              <a:t>極）</a:t>
            </a:r>
          </a:p>
        </p:txBody>
      </p:sp>
      <p:pic>
        <p:nvPicPr>
          <p:cNvPr id="59398" name="Picture 6" descr="mdi_010328"/>
          <p:cNvPicPr>
            <a:picLocks noChangeAspect="1" noChangeArrowheads="1"/>
          </p:cNvPicPr>
          <p:nvPr/>
        </p:nvPicPr>
        <p:blipFill>
          <a:blip r:embed="rId5"/>
          <a:srcRect l="-2742" t="-2682" r="-2682" b="-2742"/>
          <a:stretch>
            <a:fillRect/>
          </a:stretch>
        </p:blipFill>
        <p:spPr bwMode="auto">
          <a:xfrm>
            <a:off x="3059113" y="3324225"/>
            <a:ext cx="2663825" cy="26638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59399" name="Picture 8" descr="sxt"/>
          <p:cNvPicPr>
            <a:picLocks noChangeAspect="1" noChangeArrowheads="1"/>
          </p:cNvPicPr>
          <p:nvPr/>
        </p:nvPicPr>
        <p:blipFill>
          <a:blip r:embed="rId6"/>
          <a:srcRect l="7060" t="9723" r="8014" b="9335"/>
          <a:stretch>
            <a:fillRect/>
          </a:stretch>
        </p:blipFill>
        <p:spPr bwMode="auto">
          <a:xfrm>
            <a:off x="5867400" y="3378200"/>
            <a:ext cx="27368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9"/>
          <p:cNvSpPr txBox="1">
            <a:spLocks noChangeArrowheads="1"/>
          </p:cNvSpPr>
          <p:nvPr/>
        </p:nvSpPr>
        <p:spPr bwMode="auto">
          <a:xfrm>
            <a:off x="6694441" y="5997575"/>
            <a:ext cx="117325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dirty="0">
                <a:solidFill>
                  <a:srgbClr val="FFFFFF"/>
                </a:solidFill>
              </a:rPr>
              <a:t>Ｘ線</a:t>
            </a:r>
            <a:endParaRPr lang="en-US" altLang="ja-JP" dirty="0">
              <a:solidFill>
                <a:srgbClr val="FFFFFF"/>
              </a:solidFill>
            </a:endParaRPr>
          </a:p>
          <a:p>
            <a:pPr algn="ctr"/>
            <a:r>
              <a:rPr lang="en-US" altLang="ja-JP" dirty="0">
                <a:solidFill>
                  <a:srgbClr val="FFFFFF"/>
                </a:solidFill>
              </a:rPr>
              <a:t>(1-100MK)</a:t>
            </a:r>
            <a:endParaRPr lang="en-US" altLang="ja-JP" sz="1600" dirty="0">
              <a:solidFill>
                <a:srgbClr val="FFFFFF"/>
              </a:solidFill>
            </a:endParaRPr>
          </a:p>
        </p:txBody>
      </p:sp>
      <p:sp>
        <p:nvSpPr>
          <p:cNvPr id="59401" name="Text Box 10"/>
          <p:cNvSpPr txBox="1">
            <a:spLocks noChangeArrowheads="1"/>
          </p:cNvSpPr>
          <p:nvPr/>
        </p:nvSpPr>
        <p:spPr bwMode="auto">
          <a:xfrm>
            <a:off x="454025" y="260350"/>
            <a:ext cx="761841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/>
              <a:t>黒点の正体は、巨大な磁石。</a:t>
            </a:r>
            <a:endParaRPr lang="en-US" altLang="ja-JP" dirty="0"/>
          </a:p>
          <a:p>
            <a:r>
              <a:rPr lang="ja-JP" altLang="en-US" dirty="0" smtClean="0"/>
              <a:t>フレア</a:t>
            </a:r>
            <a:r>
              <a:rPr lang="ja-JP" altLang="en-US" dirty="0" smtClean="0"/>
              <a:t>は磁場のエネルギーで起きる。</a:t>
            </a:r>
            <a:endParaRPr lang="en-US" altLang="ja-JP" dirty="0" smtClean="0"/>
          </a:p>
          <a:p>
            <a:r>
              <a:rPr lang="ja-JP" altLang="en-US" dirty="0" smtClean="0"/>
              <a:t>太陽の中で磁場がどのようにできるのかはよく分かっていない。</a:t>
            </a:r>
            <a:endParaRPr lang="ja-JP" altLang="en-US" dirty="0" smtClean="0"/>
          </a:p>
        </p:txBody>
      </p:sp>
      <p:pic>
        <p:nvPicPr>
          <p:cNvPr id="59402" name="Picture 6" descr="FIG33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86125" y="1285875"/>
            <a:ext cx="2286000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グループ化 14"/>
          <p:cNvGrpSpPr>
            <a:grpSpLocks/>
          </p:cNvGrpSpPr>
          <p:nvPr/>
        </p:nvGrpSpPr>
        <p:grpSpPr bwMode="auto">
          <a:xfrm>
            <a:off x="468313" y="1952625"/>
            <a:ext cx="5241925" cy="1304925"/>
            <a:chOff x="467649" y="1952625"/>
            <a:chExt cx="5242589" cy="1304925"/>
          </a:xfrm>
        </p:grpSpPr>
        <p:grpSp>
          <p:nvGrpSpPr>
            <p:cNvPr id="3" name="グループ化 12"/>
            <p:cNvGrpSpPr>
              <a:grpSpLocks/>
            </p:cNvGrpSpPr>
            <p:nvPr/>
          </p:nvGrpSpPr>
          <p:grpSpPr bwMode="auto">
            <a:xfrm>
              <a:off x="3643313" y="1952625"/>
              <a:ext cx="2066925" cy="1304925"/>
              <a:chOff x="3643306" y="1952623"/>
              <a:chExt cx="2066925" cy="1304925"/>
            </a:xfrm>
          </p:grpSpPr>
          <p:sp>
            <p:nvSpPr>
              <p:cNvPr id="12" name="正方形/長方形 11"/>
              <p:cNvSpPr/>
              <p:nvPr/>
            </p:nvSpPr>
            <p:spPr>
              <a:xfrm>
                <a:off x="3714490" y="2143123"/>
                <a:ext cx="1500378" cy="2143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9407" name="図 10" descr="denjishaku_1.gif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643306" y="1952623"/>
                <a:ext cx="2066925" cy="1304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9405" name="テキスト ボックス 13"/>
            <p:cNvSpPr txBox="1">
              <a:spLocks noChangeArrowheads="1"/>
            </p:cNvSpPr>
            <p:nvPr/>
          </p:nvSpPr>
          <p:spPr bwMode="auto">
            <a:xfrm>
              <a:off x="467649" y="2191745"/>
              <a:ext cx="2601994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ja-JP" altLang="en-US" sz="2400">
                  <a:solidFill>
                    <a:schemeClr val="bg1"/>
                  </a:solidFill>
                </a:rPr>
                <a:t>太陽は電流を生み</a:t>
              </a:r>
              <a:endParaRPr lang="en-US" altLang="ja-JP" sz="2400">
                <a:solidFill>
                  <a:schemeClr val="bg1"/>
                </a:solidFill>
              </a:endParaRPr>
            </a:p>
            <a:p>
              <a:r>
                <a:rPr lang="ja-JP" altLang="en-US" sz="2400">
                  <a:solidFill>
                    <a:schemeClr val="bg1"/>
                  </a:solidFill>
                </a:rPr>
                <a:t>出す「発電機」！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326"/>
            <a:ext cx="8229600" cy="1143000"/>
          </a:xfrm>
        </p:spPr>
        <p:txBody>
          <a:bodyPr>
            <a:normAutofit/>
          </a:bodyPr>
          <a:lstStyle/>
          <a:p>
            <a:r>
              <a:rPr lang="ja-JP" altLang="en-US" sz="2400" dirty="0" smtClean="0"/>
              <a:t>太陽風</a:t>
            </a:r>
            <a:r>
              <a:rPr lang="ja-JP" altLang="en-US" sz="2400" dirty="0" smtClean="0"/>
              <a:t>と</a:t>
            </a:r>
            <a:r>
              <a:rPr lang="ja-JP" altLang="en-US" sz="2400" dirty="0" smtClean="0"/>
              <a:t>コロナ質量放出</a:t>
            </a:r>
            <a:endParaRPr lang="ja-JP" altLang="en-US" sz="2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6338366"/>
            <a:ext cx="1388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SOHO</a:t>
            </a:r>
            <a:r>
              <a:rPr kumimoji="1" lang="ja-JP" altLang="en-US" sz="1400" dirty="0" smtClean="0"/>
              <a:t>／</a:t>
            </a:r>
            <a:r>
              <a:rPr kumimoji="1" lang="en-US" altLang="ja-JP" sz="1400" dirty="0" smtClean="0"/>
              <a:t>LASCO</a:t>
            </a:r>
            <a:endParaRPr kumimoji="1" lang="ja-JP" altLang="en-US" sz="1400" dirty="0"/>
          </a:p>
        </p:txBody>
      </p:sp>
      <p:pic>
        <p:nvPicPr>
          <p:cNvPr id="4" name="c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4602" y="712603"/>
            <a:ext cx="5926033" cy="5926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recon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8286"/>
            <a:ext cx="9144000" cy="670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0310291900_jyor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3863"/>
            <a:ext cx="8231187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2849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dirty="0" smtClean="0"/>
              <a:t>太陽活動は地球環境と人類の活動に様々な影響を与える。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これからは「宇宙の天気予報</a:t>
            </a:r>
            <a:r>
              <a:rPr lang="ja-JP" altLang="en-US" sz="2000" dirty="0" smtClean="0"/>
              <a:t>」</a:t>
            </a:r>
            <a:r>
              <a:rPr lang="ja-JP" altLang="en-US" sz="2000" dirty="0" smtClean="0"/>
              <a:t>が必要。</a:t>
            </a:r>
            <a:endParaRPr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08597" y="468330"/>
            <a:ext cx="578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NICT</a:t>
            </a:r>
            <a:endParaRPr kumimoji="1" lang="ja-JP" alt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mars-moon_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5"/>
            <a:ext cx="9144000" cy="687230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5694380" y="6526036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dirty="0" smtClean="0"/>
              <a:t>京都大学花山天文台</a:t>
            </a:r>
            <a:endParaRPr kumimoji="1" lang="ja-JP" altLang="en-US" sz="12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5455" y="127000"/>
            <a:ext cx="47943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わたしたちはこの先どこへ向かうのだろう？</a:t>
            </a:r>
          </a:p>
          <a:p>
            <a:endParaRPr kumimoji="1" lang="en-US" altLang="ja-JP" dirty="0"/>
          </a:p>
          <a:p>
            <a:r>
              <a:rPr lang="ja-JP" altLang="en-US" dirty="0" smtClean="0"/>
              <a:t>宇宙で他の生命に会うことはできるか？</a:t>
            </a:r>
            <a:endParaRPr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dirty="0" smtClean="0"/>
              <a:t>人類がいつか地球を出ていくことはあるか？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650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4727" y="727364"/>
            <a:ext cx="8502073" cy="544498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ja-JP" altLang="en-US" sz="2000" dirty="0" smtClean="0"/>
              <a:t>この世界は、まだまだ分からない事だらけ。</a:t>
            </a:r>
            <a:endParaRPr kumimoji="1" lang="en-US" altLang="ja-JP" sz="2000" dirty="0" smtClean="0"/>
          </a:p>
          <a:p>
            <a:pPr marL="0" indent="0" algn="ctr">
              <a:buNone/>
            </a:pPr>
            <a:endParaRPr lang="en-US" altLang="ja-JP" sz="2000" dirty="0" smtClean="0"/>
          </a:p>
          <a:p>
            <a:pPr marL="0" indent="0" algn="ctr">
              <a:buNone/>
            </a:pPr>
            <a:r>
              <a:rPr kumimoji="1" lang="ja-JP" altLang="en-US" sz="2000" dirty="0" smtClean="0"/>
              <a:t>分からない事を、誰にでも分かるように、</a:t>
            </a:r>
            <a:endParaRPr kumimoji="1" lang="en-US" altLang="ja-JP" sz="2000" dirty="0" smtClean="0"/>
          </a:p>
          <a:p>
            <a:pPr marL="0" indent="0" algn="ctr">
              <a:buNone/>
            </a:pPr>
            <a:r>
              <a:rPr kumimoji="1" lang="ja-JP" altLang="en-US" sz="2000" dirty="0" smtClean="0"/>
              <a:t>少しずつ解きほぐして行くのが、科学です。</a:t>
            </a:r>
            <a:endParaRPr kumimoji="1" lang="en-US" altLang="ja-JP" sz="2000" dirty="0" smtClean="0"/>
          </a:p>
          <a:p>
            <a:pPr marL="0" indent="0" algn="ctr">
              <a:buNone/>
            </a:pPr>
            <a:endParaRPr lang="en-US" altLang="ja-JP" sz="2000" dirty="0"/>
          </a:p>
          <a:p>
            <a:pPr marL="0" indent="0" algn="ctr">
              <a:buNone/>
            </a:pPr>
            <a:r>
              <a:rPr lang="ja-JP" altLang="en-US" sz="2000" dirty="0" smtClean="0"/>
              <a:t>時には、科学にはどうしても答えられない問題もあります。</a:t>
            </a:r>
            <a:endParaRPr lang="en-US" altLang="ja-JP" sz="2000" dirty="0" smtClean="0"/>
          </a:p>
          <a:p>
            <a:pPr marL="0" indent="0" algn="ctr">
              <a:buNone/>
            </a:pPr>
            <a:endParaRPr kumimoji="1" lang="en-US" altLang="ja-JP" sz="2000" dirty="0"/>
          </a:p>
          <a:p>
            <a:pPr marL="0" indent="0" algn="ctr">
              <a:buNone/>
            </a:pPr>
            <a:r>
              <a:rPr lang="ja-JP" altLang="en-US" sz="2000" dirty="0" smtClean="0"/>
              <a:t>「答えはすぐには分からない。でも考えてみる」ことが大切です。</a:t>
            </a:r>
            <a:endParaRPr lang="en-US" altLang="ja-JP" sz="2000" dirty="0" smtClean="0"/>
          </a:p>
          <a:p>
            <a:pPr marL="0" indent="0" algn="ctr">
              <a:buNone/>
            </a:pPr>
            <a:endParaRPr lang="en-US" altLang="ja-JP" sz="2000" dirty="0"/>
          </a:p>
          <a:p>
            <a:pPr marL="0" indent="0" algn="ctr">
              <a:buNone/>
            </a:pPr>
            <a:r>
              <a:rPr lang="ja-JP" altLang="en-US" sz="2000" dirty="0" smtClean="0"/>
              <a:t>リスーピア大学で、たくさんの疑問を見つけて、持ち帰ってください。</a:t>
            </a:r>
            <a:endParaRPr lang="en-US" altLang="ja-JP" sz="2000" dirty="0"/>
          </a:p>
          <a:p>
            <a:pPr marL="0" indent="0" algn="ctr">
              <a:buNone/>
            </a:pP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8536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177132"/>
            <a:ext cx="8229600" cy="1143000"/>
          </a:xfrm>
        </p:spPr>
        <p:txBody>
          <a:bodyPr>
            <a:normAutofit/>
          </a:bodyPr>
          <a:lstStyle/>
          <a:p>
            <a:r>
              <a:rPr kumimoji="1" lang="ja-JP" altLang="en-US" sz="2400" dirty="0" smtClean="0"/>
              <a:t>旧約聖書　創世記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199" y="1128836"/>
            <a:ext cx="8510399" cy="4681741"/>
          </a:xfrm>
        </p:spPr>
        <p:txBody>
          <a:bodyPr>
            <a:noAutofit/>
          </a:bodyPr>
          <a:lstStyle/>
          <a:p>
            <a:r>
              <a:rPr lang="ja-JP" altLang="en-US" sz="1800" dirty="0"/>
              <a:t>はじめに神は天と地とを創造された</a:t>
            </a:r>
            <a:r>
              <a:rPr lang="ja-JP" altLang="en-US" sz="1800" dirty="0" smtClean="0"/>
              <a:t>。</a:t>
            </a:r>
            <a:endParaRPr lang="en-US" altLang="ja-JP" sz="1800" dirty="0" smtClean="0"/>
          </a:p>
          <a:p>
            <a:r>
              <a:rPr lang="ja-JP" altLang="en-US" sz="1800" dirty="0"/>
              <a:t>地は形なく、むなしく、やみが淵のおもてにあり、神の霊が水のおもてをおおっていた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神は「光あれ」と言われた。すると光があった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神はその光を見て、良しとされた。神はその光とやみとを分けられた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神は光を昼と名づけ、やみを夜と名づけられた。夕となり、また朝となった。第一日である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神はまた言われた、「水の間におおぞらがあって、水と水とを分けよ</a:t>
            </a:r>
            <a:r>
              <a:rPr lang="ja-JP" altLang="en-US" sz="1800" dirty="0" smtClean="0"/>
              <a:t>」</a:t>
            </a:r>
            <a:endParaRPr lang="en-US" altLang="ja-JP" sz="1800" dirty="0"/>
          </a:p>
          <a:p>
            <a:r>
              <a:rPr lang="ja-JP" altLang="en-US" sz="1800" dirty="0"/>
              <a:t>そのようになった。神はおおぞらを造って、おおぞらの下の水とおおぞらの上の水とを分けられた</a:t>
            </a:r>
            <a:r>
              <a:rPr lang="ja-JP" altLang="en-US" sz="1800" dirty="0" smtClean="0"/>
              <a:t>。</a:t>
            </a:r>
            <a:endParaRPr lang="en-US" altLang="ja-JP" sz="1800" dirty="0"/>
          </a:p>
          <a:p>
            <a:r>
              <a:rPr lang="ja-JP" altLang="en-US" sz="1800" dirty="0"/>
              <a:t>神はそのおおぞらを天と名づけられた。夕となり、また朝となった。第二日である</a:t>
            </a:r>
            <a:r>
              <a:rPr lang="ja-JP" altLang="en-US" sz="1800" dirty="0" smtClean="0"/>
              <a:t>。</a:t>
            </a:r>
            <a:endParaRPr lang="en-US" altLang="ja-JP" sz="1800" dirty="0" smtClean="0"/>
          </a:p>
          <a:p>
            <a:r>
              <a:rPr kumimoji="1" lang="en-US" altLang="ja-JP" sz="1800" dirty="0" smtClean="0"/>
              <a:t>...</a:t>
            </a:r>
            <a:endParaRPr kumimoji="1" lang="ja-JP" altLang="en-US" sz="1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656316" y="6029011"/>
            <a:ext cx="480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多くの民族が、「世界（宇宙）がどのようにできたか」の神話を持っている。</a:t>
            </a:r>
            <a:endParaRPr kumimoji="1" lang="en-US" altLang="ja-JP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64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2400" dirty="0" smtClean="0"/>
              <a:t>神話は、本当にあったことなんだろうか？</a:t>
            </a:r>
            <a:endParaRPr kumimoji="1" lang="en-US" altLang="ja-JP" sz="2400" dirty="0" smtClean="0"/>
          </a:p>
          <a:p>
            <a:pPr marL="0" indent="0" algn="ctr">
              <a:buNone/>
            </a:pPr>
            <a:endParaRPr lang="en-US" altLang="ja-JP" sz="2400" dirty="0"/>
          </a:p>
          <a:p>
            <a:pPr marL="0" indent="0" algn="ctr">
              <a:buNone/>
            </a:pPr>
            <a:r>
              <a:rPr lang="ja-JP" altLang="en-US" sz="2400" dirty="0" smtClean="0"/>
              <a:t>本当</a:t>
            </a:r>
            <a:r>
              <a:rPr kumimoji="1" lang="ja-JP" altLang="en-US" sz="2400" dirty="0" smtClean="0"/>
              <a:t>でないとしたら、なぜ昔の人はそんなことを</a:t>
            </a:r>
            <a:endParaRPr kumimoji="1" lang="en-US" altLang="ja-JP" sz="2400" dirty="0" smtClean="0"/>
          </a:p>
          <a:p>
            <a:pPr marL="0" indent="0" algn="ctr">
              <a:buNone/>
            </a:pPr>
            <a:r>
              <a:rPr kumimoji="1" lang="ja-JP" altLang="en-US" sz="2400" dirty="0" smtClean="0"/>
              <a:t>考えたのだろう？</a:t>
            </a:r>
            <a:endParaRPr kumimoji="1" lang="en-US" altLang="ja-JP" sz="2400" dirty="0" smtClean="0"/>
          </a:p>
          <a:p>
            <a:pPr marL="0" indent="0" algn="ctr">
              <a:buNone/>
            </a:pP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9993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334665"/>
            <a:ext cx="849757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dirty="0" smtClean="0"/>
              <a:t>自分が生まれてきた時のことを、覚えていますか？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90040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620" y="205244"/>
            <a:ext cx="3229746" cy="178878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42" y="4682104"/>
            <a:ext cx="1729462" cy="15722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51" y="3469553"/>
            <a:ext cx="2445643" cy="1331173"/>
          </a:xfrm>
          <a:prstGeom prst="rect">
            <a:avLst/>
          </a:prstGeom>
        </p:spPr>
      </p:pic>
      <p:pic>
        <p:nvPicPr>
          <p:cNvPr id="7" name="図 6" descr="Earth_GPN-2000-00113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925" y="1994026"/>
            <a:ext cx="1199389" cy="119938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415944" y="205244"/>
            <a:ext cx="553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NAOJ</a:t>
            </a:r>
            <a:endParaRPr kumimoji="1" lang="ja-JP" altLang="en-US" sz="1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05267" y="482243"/>
            <a:ext cx="48366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神話と</a:t>
            </a:r>
            <a:r>
              <a:rPr lang="ja-JP" altLang="en-US" dirty="0" smtClean="0"/>
              <a:t>は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わたしたち</a:t>
            </a:r>
            <a:r>
              <a:rPr lang="ja-JP" altLang="en-US" dirty="0" smtClean="0"/>
              <a:t>が</a:t>
            </a:r>
            <a:r>
              <a:rPr lang="ja-JP" altLang="en-US" dirty="0"/>
              <a:t>この世界の中で</a:t>
            </a:r>
            <a:r>
              <a:rPr lang="ja-JP" altLang="en-US" dirty="0" smtClean="0"/>
              <a:t>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なぜ</a:t>
            </a:r>
            <a:r>
              <a:rPr lang="ja-JP" altLang="en-US" dirty="0" smtClean="0"/>
              <a:t>、</a:t>
            </a:r>
            <a:r>
              <a:rPr lang="ja-JP" altLang="en-US" dirty="0" smtClean="0"/>
              <a:t>どの</a:t>
            </a:r>
            <a:r>
              <a:rPr lang="ja-JP" altLang="en-US" dirty="0"/>
              <a:t>ように存在するよう</a:t>
            </a:r>
            <a:r>
              <a:rPr lang="ja-JP" altLang="en-US" dirty="0" smtClean="0"/>
              <a:t>に</a:t>
            </a:r>
            <a:r>
              <a:rPr lang="ja-JP" altLang="en-US" dirty="0" smtClean="0"/>
              <a:t>な</a:t>
            </a:r>
            <a:r>
              <a:rPr lang="ja-JP" altLang="en-US" dirty="0" smtClean="0"/>
              <a:t>ったか、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これから</a:t>
            </a:r>
            <a:r>
              <a:rPr lang="ja-JP" altLang="en-US" dirty="0" smtClean="0"/>
              <a:t>どこ</a:t>
            </a:r>
            <a:r>
              <a:rPr lang="ja-JP" altLang="en-US" dirty="0"/>
              <a:t>に向かっているの</a:t>
            </a:r>
            <a:r>
              <a:rPr lang="ja-JP" altLang="en-US" dirty="0" smtClean="0"/>
              <a:t>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に</a:t>
            </a:r>
            <a:r>
              <a:rPr lang="ja-JP" altLang="en-US" dirty="0"/>
              <a:t>ついて</a:t>
            </a:r>
            <a:r>
              <a:rPr lang="ja-JP" altLang="en-US" dirty="0" smtClean="0"/>
              <a:t>の</a:t>
            </a:r>
            <a:r>
              <a:rPr lang="ja-JP" altLang="en-US" dirty="0" smtClean="0"/>
              <a:t>、</a:t>
            </a:r>
            <a:r>
              <a:rPr lang="ja-JP" altLang="en-US" dirty="0" smtClean="0"/>
              <a:t>物語</a:t>
            </a:r>
            <a:r>
              <a:rPr lang="ja-JP" altLang="en-US" dirty="0" smtClean="0"/>
              <a:t>的な</a:t>
            </a:r>
            <a:r>
              <a:rPr lang="ja-JP" altLang="en-US" dirty="0" smtClean="0"/>
              <a:t>説明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777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Woher_kommen_wir_Wer_sind_wir_Wohin_gehen_wi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" y="1600200"/>
            <a:ext cx="9078117" cy="340429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95745" y="5551391"/>
            <a:ext cx="8453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ja-JP" altLang="en-US" dirty="0" smtClean="0"/>
              <a:t>われわれはどこから来たのか？われわれは何者か？われわれはどこへ行くのか</a:t>
            </a:r>
            <a:r>
              <a:rPr kumimoji="1" lang="ja-JP" altLang="en-US" dirty="0" smtClean="0"/>
              <a:t>？</a:t>
            </a:r>
            <a:endParaRPr kumimoji="1" lang="en-US" altLang="ja-JP" dirty="0" smtClean="0"/>
          </a:p>
          <a:p>
            <a:pPr algn="r"/>
            <a:r>
              <a:rPr lang="ja-JP" altLang="en-US" dirty="0" smtClean="0"/>
              <a:t>（ポール・ゴーギャン）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38184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038"/>
            <a:ext cx="5691947" cy="23939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91728" y="6549868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ALMA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794" y="1685387"/>
            <a:ext cx="2113871" cy="135973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730" y="166759"/>
            <a:ext cx="2549267" cy="1454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4463069" y="150631"/>
            <a:ext cx="838855" cy="145061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30925" y="461793"/>
            <a:ext cx="361252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科学もまた、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わたしたちがどこから来て、</a:t>
            </a:r>
            <a:endParaRPr lang="en-US" altLang="ja-JP" dirty="0" smtClean="0"/>
          </a:p>
          <a:p>
            <a:endParaRPr kumimoji="1" lang="en-US" altLang="ja-JP" dirty="0" smtClean="0"/>
          </a:p>
          <a:p>
            <a:r>
              <a:rPr kumimoji="1" lang="ja-JP" altLang="en-US" dirty="0" smtClean="0"/>
              <a:t>いまどんなところに住んでいて、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どこに向かおうとしているのか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を探るためのいとなみ。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8581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92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kumimoji="1" lang="ja-JP" altLang="en-US" dirty="0" smtClean="0"/>
              <a:t>わたしたちはどこからきたのか？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82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トワイライト.thmx</Template>
  <TotalTime>7506</TotalTime>
  <Words>1256</Words>
  <Application>Microsoft Macintosh PowerPoint</Application>
  <PresentationFormat>画面に合わせる (4:3)</PresentationFormat>
  <Paragraphs>153</Paragraphs>
  <Slides>29</Slides>
  <Notes>8</Notes>
  <HiddenSlides>0</HiddenSlides>
  <MMClips>4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0" baseType="lpstr">
      <vt:lpstr>トワイライト</vt:lpstr>
      <vt:lpstr>宇宙の中の地球</vt:lpstr>
      <vt:lpstr>「古事記」を知っていますか？</vt:lpstr>
      <vt:lpstr>旧約聖書　創世記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わたしたちが住んでいるのはどんなところか？</vt:lpstr>
      <vt:lpstr>太陽</vt:lpstr>
      <vt:lpstr>コロナ: 100万度の超高温大気</vt:lpstr>
      <vt:lpstr>エックス線で見た太陽</vt:lpstr>
      <vt:lpstr>黒点</vt:lpstr>
      <vt:lpstr>PowerPoint プレゼンテーション</vt:lpstr>
      <vt:lpstr>太陽風とコロナ質量放出</vt:lpstr>
      <vt:lpstr>PowerPoint プレゼンテーション</vt:lpstr>
      <vt:lpstr>太陽活動は地球環境と人類の活動に様々な影響を与える。 これからは「宇宙の天気予報」が必要。</vt:lpstr>
      <vt:lpstr>PowerPoint プレゼンテーション</vt:lpstr>
      <vt:lpstr>PowerPoint プレゼンテーション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最新の太陽像と宇宙天気予報 </dc:title>
  <dc:creator>磯部 洋明</dc:creator>
  <cp:lastModifiedBy>磯部 洋明</cp:lastModifiedBy>
  <cp:revision>178</cp:revision>
  <cp:lastPrinted>2011-10-24T16:18:36Z</cp:lastPrinted>
  <dcterms:created xsi:type="dcterms:W3CDTF">2010-11-09T02:30:56Z</dcterms:created>
  <dcterms:modified xsi:type="dcterms:W3CDTF">2013-07-24T17:47:46Z</dcterms:modified>
</cp:coreProperties>
</file>