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71" r:id="rId2"/>
    <p:sldId id="299" r:id="rId3"/>
    <p:sldId id="301" r:id="rId4"/>
    <p:sldId id="303" r:id="rId5"/>
    <p:sldId id="304" r:id="rId6"/>
    <p:sldId id="305" r:id="rId7"/>
    <p:sldId id="302" r:id="rId8"/>
    <p:sldId id="307" r:id="rId9"/>
    <p:sldId id="297" r:id="rId10"/>
    <p:sldId id="308" r:id="rId11"/>
    <p:sldId id="310" r:id="rId12"/>
    <p:sldId id="311" r:id="rId13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81" autoAdjust="0"/>
  </p:normalViewPr>
  <p:slideViewPr>
    <p:cSldViewPr snapToGrid="0" snapToObjects="1" showGuides="1">
      <p:cViewPr>
        <p:scale>
          <a:sx n="75" d="100"/>
          <a:sy n="75" d="100"/>
        </p:scale>
        <p:origin x="-952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10代</c:v>
                </c:pt>
                <c:pt idx="1">
                  <c:v>20代</c:v>
                </c:pt>
                <c:pt idx="2">
                  <c:v>30代</c:v>
                </c:pt>
                <c:pt idx="3">
                  <c:v>40代</c:v>
                </c:pt>
                <c:pt idx="4">
                  <c:v>50代</c:v>
                </c:pt>
                <c:pt idx="5">
                  <c:v>60代</c:v>
                </c:pt>
                <c:pt idx="6">
                  <c:v>70代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23.80952380952358</c:v>
                </c:pt>
                <c:pt idx="1">
                  <c:v>9.523809523809523</c:v>
                </c:pt>
                <c:pt idx="2">
                  <c:v>19.04761904761903</c:v>
                </c:pt>
                <c:pt idx="3">
                  <c:v>14.2857142857143</c:v>
                </c:pt>
                <c:pt idx="4">
                  <c:v>0.0</c:v>
                </c:pt>
                <c:pt idx="5">
                  <c:v>9.523809523809523</c:v>
                </c:pt>
                <c:pt idx="6">
                  <c:v>9.523809523809523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19720936"/>
        <c:axId val="-2119815128"/>
        <c:axId val="0"/>
      </c:bar3DChart>
      <c:catAx>
        <c:axId val="-21197209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/>
          <a:lstStyle/>
          <a:p>
            <a:pPr>
              <a:defRPr b="1" i="0" kern="1200" baseline="0">
                <a:latin typeface="+mn-ea"/>
                <a:ea typeface="+mn-ea"/>
              </a:defRPr>
            </a:pPr>
            <a:endParaRPr lang="ja-JP"/>
          </a:p>
        </c:txPr>
        <c:crossAx val="-2119815128"/>
        <c:crosses val="autoZero"/>
        <c:auto val="1"/>
        <c:lblAlgn val="ctr"/>
        <c:lblOffset val="100"/>
        <c:noMultiLvlLbl val="0"/>
      </c:catAx>
      <c:valAx>
        <c:axId val="-2119815128"/>
        <c:scaling>
          <c:orientation val="minMax"/>
          <c:max val="50.0"/>
        </c:scaling>
        <c:delete val="0"/>
        <c:axPos val="l"/>
        <c:majorGridlines>
          <c:spPr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>
                <a:latin typeface="Arial" pitchFamily="34" charset="0"/>
                <a:ea typeface="メイリオ"/>
                <a:cs typeface="Arial" pitchFamily="34" charset="0"/>
              </a:defRPr>
            </a:pPr>
            <a:endParaRPr lang="ja-JP"/>
          </a:p>
        </c:txPr>
        <c:crossAx val="-2119720936"/>
        <c:crosses val="autoZero"/>
        <c:crossBetween val="between"/>
        <c:majorUnit val="10.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915421587926512"/>
          <c:y val="0.0587500000000001"/>
          <c:w val="0.760541174540687"/>
          <c:h val="0.729080708661417"/>
        </c:manualLayout>
      </c:layout>
      <c:bar3DChart>
        <c:barDir val="col"/>
        <c:grouping val="standard"/>
        <c:varyColors val="0"/>
        <c:ser>
          <c:idx val="0"/>
          <c:order val="0"/>
          <c:spPr>
            <a:solidFill>
              <a:srgbClr val="008000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関心層</c:v>
                </c:pt>
                <c:pt idx="1">
                  <c:v>潜在的関心層</c:v>
                </c:pt>
                <c:pt idx="2">
                  <c:v>無関心層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100.0</c:v>
                </c:pt>
                <c:pt idx="1">
                  <c:v>0.0</c:v>
                </c:pt>
                <c:pt idx="2">
                  <c:v>0.0</c:v>
                </c:pt>
              </c:numCache>
            </c:numRef>
          </c:val>
        </c:ser>
        <c:ser>
          <c:idx val="1"/>
          <c:order val="1"/>
          <c:spPr>
            <a:solidFill>
              <a:srgbClr val="CCFFCC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関心層</c:v>
                </c:pt>
                <c:pt idx="1">
                  <c:v>潜在的関心層</c:v>
                </c:pt>
                <c:pt idx="2">
                  <c:v>無関心層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50.92165898617538</c:v>
                </c:pt>
                <c:pt idx="1">
                  <c:v>23.27188940092163</c:v>
                </c:pt>
                <c:pt idx="2">
                  <c:v>25.80645161290322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095620280"/>
        <c:axId val="-2087029432"/>
        <c:axId val="-2092152664"/>
      </c:bar3DChart>
      <c:catAx>
        <c:axId val="-2095620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b="1" i="0">
                <a:latin typeface="+mn-ea"/>
                <a:ea typeface="+mn-ea"/>
              </a:defRPr>
            </a:pPr>
            <a:endParaRPr lang="ja-JP"/>
          </a:p>
        </c:txPr>
        <c:crossAx val="-2087029432"/>
        <c:crosses val="autoZero"/>
        <c:auto val="1"/>
        <c:lblAlgn val="ctr"/>
        <c:lblOffset val="100"/>
        <c:noMultiLvlLbl val="0"/>
      </c:catAx>
      <c:valAx>
        <c:axId val="-2087029432"/>
        <c:scaling>
          <c:orientation val="minMax"/>
          <c:max val="100.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 i="0">
                <a:latin typeface="Arial" pitchFamily="34" charset="0"/>
                <a:ea typeface="メイリオ"/>
                <a:cs typeface="Arial" pitchFamily="34" charset="0"/>
              </a:defRPr>
            </a:pPr>
            <a:endParaRPr lang="ja-JP"/>
          </a:p>
        </c:txPr>
        <c:crossAx val="-2095620280"/>
        <c:crosses val="autoZero"/>
        <c:crossBetween val="between"/>
        <c:majorUnit val="20.0"/>
      </c:valAx>
      <c:serAx>
        <c:axId val="-2092152664"/>
        <c:scaling>
          <c:orientation val="minMax"/>
        </c:scaling>
        <c:delete val="1"/>
        <c:axPos val="b"/>
        <c:majorTickMark val="out"/>
        <c:minorTickMark val="none"/>
        <c:tickLblPos val="none"/>
        <c:crossAx val="-2087029432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男性</c:v>
                </c:pt>
                <c:pt idx="1">
                  <c:v>女性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50.0</c:v>
                </c:pt>
                <c:pt idx="1">
                  <c:v>50.0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EFD1A-DE55-734B-B987-997DC0A035CC}" type="datetimeFigureOut">
              <a:rPr lang="ja-JP" altLang="en-US" smtClean="0"/>
              <a:pPr/>
              <a:t>16/04/21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248E9-DF06-9548-A04F-A387E702B5F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85482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C5FB-BD64-1248-B4A3-2A0B9971A618}" type="datetimeFigureOut">
              <a:rPr lang="ja-JP" altLang="en-US" smtClean="0"/>
              <a:pPr/>
              <a:t>16/04/21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9B89-367D-6D4C-93E8-C0D7FB6CDA4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C5FB-BD64-1248-B4A3-2A0B9971A618}" type="datetimeFigureOut">
              <a:rPr lang="ja-JP" altLang="en-US" smtClean="0"/>
              <a:pPr/>
              <a:t>16/04/21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9B89-367D-6D4C-93E8-C0D7FB6CDA4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C5FB-BD64-1248-B4A3-2A0B9971A618}" type="datetimeFigureOut">
              <a:rPr lang="ja-JP" altLang="en-US" smtClean="0"/>
              <a:pPr/>
              <a:t>16/04/21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9B89-367D-6D4C-93E8-C0D7FB6CDA4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C5FB-BD64-1248-B4A3-2A0B9971A618}" type="datetimeFigureOut">
              <a:rPr lang="ja-JP" altLang="en-US" smtClean="0"/>
              <a:pPr/>
              <a:t>16/04/21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9B89-367D-6D4C-93E8-C0D7FB6CDA4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C5FB-BD64-1248-B4A3-2A0B9971A618}" type="datetimeFigureOut">
              <a:rPr lang="ja-JP" altLang="en-US" smtClean="0"/>
              <a:pPr/>
              <a:t>16/04/21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9B89-367D-6D4C-93E8-C0D7FB6CDA4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C5FB-BD64-1248-B4A3-2A0B9971A618}" type="datetimeFigureOut">
              <a:rPr lang="ja-JP" altLang="en-US" smtClean="0"/>
              <a:pPr/>
              <a:t>16/04/21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9B89-367D-6D4C-93E8-C0D7FB6CDA4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C5FB-BD64-1248-B4A3-2A0B9971A618}" type="datetimeFigureOut">
              <a:rPr lang="ja-JP" altLang="en-US" smtClean="0"/>
              <a:pPr/>
              <a:t>16/04/21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9B89-367D-6D4C-93E8-C0D7FB6CDA4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C5FB-BD64-1248-B4A3-2A0B9971A618}" type="datetimeFigureOut">
              <a:rPr lang="ja-JP" altLang="en-US" smtClean="0"/>
              <a:pPr/>
              <a:t>16/04/21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9B89-367D-6D4C-93E8-C0D7FB6CDA4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C5FB-BD64-1248-B4A3-2A0B9971A618}" type="datetimeFigureOut">
              <a:rPr lang="ja-JP" altLang="en-US" smtClean="0"/>
              <a:pPr/>
              <a:t>16/04/21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9B89-367D-6D4C-93E8-C0D7FB6CDA4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C5FB-BD64-1248-B4A3-2A0B9971A618}" type="datetimeFigureOut">
              <a:rPr lang="ja-JP" altLang="en-US" smtClean="0"/>
              <a:pPr/>
              <a:t>16/04/21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9B89-367D-6D4C-93E8-C0D7FB6CDA4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C5FB-BD64-1248-B4A3-2A0B9971A618}" type="datetimeFigureOut">
              <a:rPr lang="ja-JP" altLang="en-US" smtClean="0"/>
              <a:pPr/>
              <a:t>16/04/21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9B89-367D-6D4C-93E8-C0D7FB6CDA4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DC5FB-BD64-1248-B4A3-2A0B9971A618}" type="datetimeFigureOut">
              <a:rPr lang="ja-JP" altLang="en-US" smtClean="0"/>
              <a:pPr/>
              <a:t>16/04/21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E9B89-367D-6D4C-93E8-C0D7FB6CDA4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isobe@kwasan.kyoto-u.ac.jp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20799" y="2282823"/>
            <a:ext cx="6549519" cy="1470025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科学・学術と社会のコミュニーション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lang="en-US" altLang="ja-JP" sz="3200" dirty="0" smtClean="0"/>
              <a:t>Science communication with public </a:t>
            </a:r>
            <a:endParaRPr kumimoji="1" lang="ja-JP" altLang="en-US" sz="32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7784" y="3963032"/>
            <a:ext cx="6400800" cy="1752600"/>
          </a:xfrm>
        </p:spPr>
        <p:txBody>
          <a:bodyPr>
            <a:normAutofit/>
          </a:bodyPr>
          <a:lstStyle/>
          <a:p>
            <a:r>
              <a:rPr lang="ja-JP" altLang="en-US" sz="2800" dirty="0" smtClean="0">
                <a:solidFill>
                  <a:schemeClr val="tx1"/>
                </a:solidFill>
              </a:rPr>
              <a:t>磯部洋明</a:t>
            </a:r>
            <a:r>
              <a:rPr lang="en-US" altLang="ja-JP" sz="2800" dirty="0">
                <a:solidFill>
                  <a:schemeClr val="tx1"/>
                </a:solidFill>
              </a:rPr>
              <a:t> </a:t>
            </a:r>
            <a:r>
              <a:rPr lang="en-US" altLang="ja-JP" sz="2800" dirty="0" smtClean="0">
                <a:solidFill>
                  <a:schemeClr val="tx1"/>
                </a:solidFill>
              </a:rPr>
              <a:t>Hiroaki Isobe</a:t>
            </a:r>
            <a:endParaRPr kumimoji="1" lang="en-US" altLang="ja-JP" sz="2800" dirty="0" smtClean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73552" y="5053912"/>
            <a:ext cx="45857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Contact: </a:t>
            </a:r>
          </a:p>
          <a:p>
            <a:pPr algn="ctr"/>
            <a:r>
              <a:rPr lang="en-US" altLang="ja-JP" sz="2000" dirty="0" err="1" smtClean="0"/>
              <a:t>Higashiichijokan</a:t>
            </a:r>
            <a:r>
              <a:rPr lang="en-US" altLang="ja-JP" sz="2000" dirty="0" smtClean="0"/>
              <a:t> </a:t>
            </a:r>
            <a:r>
              <a:rPr kumimoji="1" lang="en-US" altLang="ja-JP" sz="2000" dirty="0" smtClean="0"/>
              <a:t>Room 203</a:t>
            </a:r>
          </a:p>
          <a:p>
            <a:pPr algn="ctr"/>
            <a:r>
              <a:rPr lang="en-US" altLang="ja-JP" sz="2000" dirty="0" smtClean="0">
                <a:hlinkClick r:id="rId2"/>
              </a:rPr>
              <a:t>isobe@kwasan.kyoto-u.ac.jp</a:t>
            </a:r>
            <a:endParaRPr lang="en-US" altLang="ja-JP" sz="2000" dirty="0" smtClean="0"/>
          </a:p>
          <a:p>
            <a:pPr algn="ctr"/>
            <a:r>
              <a:rPr kumimoji="1" lang="en-US" altLang="ja-JP" sz="2000" dirty="0" smtClean="0"/>
              <a:t>http://</a:t>
            </a:r>
            <a:r>
              <a:rPr kumimoji="1" lang="en-US" altLang="ja-JP" sz="2000" dirty="0" err="1" smtClean="0"/>
              <a:t>www.kwasan</a:t>
            </a:r>
            <a:r>
              <a:rPr lang="en-US" altLang="ja-JP" sz="2000" dirty="0" err="1" smtClean="0"/>
              <a:t>.kyoto-u.ac.jp</a:t>
            </a:r>
            <a:r>
              <a:rPr lang="en-US" altLang="ja-JP" sz="2000" dirty="0" smtClean="0"/>
              <a:t>/~isobe/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66013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Why we need science communication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Accountability</a:t>
            </a:r>
          </a:p>
          <a:p>
            <a:r>
              <a:rPr lang="en-US" altLang="ja-JP" dirty="0" smtClean="0"/>
              <a:t>Contribution</a:t>
            </a:r>
          </a:p>
          <a:p>
            <a:r>
              <a:rPr kumimoji="1" lang="en-US" altLang="ja-JP" dirty="0" smtClean="0"/>
              <a:t>Better decision making  by individual/public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1476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/>
          <p:cNvGraphicFramePr/>
          <p:nvPr/>
        </p:nvGraphicFramePr>
        <p:xfrm>
          <a:off x="152400" y="1353586"/>
          <a:ext cx="3886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グラフ 2"/>
          <p:cNvGraphicFramePr>
            <a:graphicFrameLocks/>
          </p:cNvGraphicFramePr>
          <p:nvPr/>
        </p:nvGraphicFramePr>
        <p:xfrm>
          <a:off x="4986337" y="1382161"/>
          <a:ext cx="4310063" cy="522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テキスト ボックス 4"/>
          <p:cNvSpPr txBox="1">
            <a:spLocks noChangeArrowheads="1"/>
          </p:cNvSpPr>
          <p:nvPr/>
        </p:nvSpPr>
        <p:spPr bwMode="auto">
          <a:xfrm>
            <a:off x="883186" y="6001786"/>
            <a:ext cx="8105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dirty="0" smtClean="0">
                <a:latin typeface="小塚ゴシック Pro R"/>
                <a:ea typeface="小塚ゴシック Pro R"/>
                <a:cs typeface="小塚ゴシック Pro R"/>
              </a:rPr>
              <a:t>「となり</a:t>
            </a:r>
            <a:r>
              <a:rPr lang="ja-JP" altLang="en-US" dirty="0">
                <a:latin typeface="小塚ゴシック Pro R"/>
                <a:ea typeface="小塚ゴシック Pro R"/>
                <a:cs typeface="小塚ゴシック Pro R"/>
              </a:rPr>
              <a:t>の元素</a:t>
            </a:r>
            <a:r>
              <a:rPr lang="ja-JP" altLang="en-US" dirty="0" smtClean="0">
                <a:latin typeface="小塚ゴシック Pro R"/>
                <a:ea typeface="小塚ゴシック Pro R"/>
                <a:cs typeface="小塚ゴシック Pro R"/>
              </a:rPr>
              <a:t>　ー</a:t>
            </a:r>
            <a:r>
              <a:rPr lang="ja-JP" altLang="en-US" dirty="0">
                <a:latin typeface="小塚ゴシック Pro R"/>
                <a:ea typeface="小塚ゴシック Pro R"/>
                <a:cs typeface="小塚ゴシック Pro R"/>
              </a:rPr>
              <a:t>モトモトヒトは元素人！？</a:t>
            </a:r>
            <a:r>
              <a:rPr lang="ja-JP" altLang="en-US" dirty="0" smtClean="0">
                <a:latin typeface="小塚ゴシック Pro R"/>
                <a:ea typeface="小塚ゴシック Pro R"/>
                <a:cs typeface="小塚ゴシック Pro R"/>
              </a:rPr>
              <a:t>ー</a:t>
            </a:r>
            <a:r>
              <a:rPr lang="ja-JP" altLang="en-US" sz="1400" dirty="0" smtClean="0">
                <a:latin typeface="小塚ゴシック Pro R"/>
                <a:ea typeface="小塚ゴシック Pro R"/>
                <a:cs typeface="小塚ゴシック Pro R"/>
              </a:rPr>
              <a:t>（</a:t>
            </a:r>
            <a:r>
              <a:rPr lang="en-US" altLang="ja-JP" sz="1400" dirty="0" smtClean="0">
                <a:latin typeface="小塚ゴシック Pro R"/>
                <a:ea typeface="小塚ゴシック Pro R"/>
                <a:cs typeface="小塚ゴシック Pro R"/>
              </a:rPr>
              <a:t>2011</a:t>
            </a:r>
            <a:r>
              <a:rPr lang="ja-JP" altLang="en-US" sz="1400" dirty="0" smtClean="0">
                <a:latin typeface="小塚ゴシック Pro R"/>
                <a:ea typeface="小塚ゴシック Pro R"/>
                <a:cs typeface="小塚ゴシック Pro R"/>
              </a:rPr>
              <a:t>年</a:t>
            </a:r>
            <a:r>
              <a:rPr lang="en-US" altLang="ja-JP" sz="1400" dirty="0" smtClean="0">
                <a:latin typeface="小塚ゴシック Pro R"/>
                <a:ea typeface="小塚ゴシック Pro R"/>
                <a:cs typeface="小塚ゴシック Pro R"/>
              </a:rPr>
              <a:t>4</a:t>
            </a:r>
            <a:r>
              <a:rPr lang="ja-JP" altLang="en-US" sz="1400" dirty="0" smtClean="0">
                <a:latin typeface="小塚ゴシック Pro R"/>
                <a:ea typeface="小塚ゴシック Pro R"/>
                <a:cs typeface="小塚ゴシック Pro R"/>
              </a:rPr>
              <a:t>月</a:t>
            </a:r>
            <a:r>
              <a:rPr lang="en-US" altLang="ja-JP" sz="1400" dirty="0" smtClean="0">
                <a:latin typeface="小塚ゴシック Pro R"/>
                <a:ea typeface="小塚ゴシック Pro R"/>
                <a:cs typeface="小塚ゴシック Pro R"/>
              </a:rPr>
              <a:t>23</a:t>
            </a:r>
            <a:r>
              <a:rPr lang="ja-JP" altLang="en-US" sz="1400" dirty="0" smtClean="0">
                <a:latin typeface="小塚ゴシック Pro R"/>
                <a:ea typeface="小塚ゴシック Pro R"/>
                <a:cs typeface="小塚ゴシック Pro R"/>
              </a:rPr>
              <a:t>日実施）</a:t>
            </a:r>
            <a:r>
              <a:rPr lang="ja-JP" altLang="en-US" dirty="0" smtClean="0">
                <a:latin typeface="小塚ゴシック Pro R"/>
                <a:ea typeface="小塚ゴシック Pro R"/>
                <a:cs typeface="小塚ゴシック Pro R"/>
              </a:rPr>
              <a:t>」より</a:t>
            </a:r>
            <a:endParaRPr lang="en-US" altLang="ja-JP" dirty="0" smtClean="0">
              <a:latin typeface="小塚ゴシック Pro R"/>
              <a:ea typeface="小塚ゴシック Pro R"/>
              <a:cs typeface="小塚ゴシック Pro R"/>
            </a:endParaRPr>
          </a:p>
        </p:txBody>
      </p:sp>
      <p:sp>
        <p:nvSpPr>
          <p:cNvPr id="5" name="正方形/長方形 5"/>
          <p:cNvSpPr>
            <a:spLocks noChangeArrowheads="1"/>
          </p:cNvSpPr>
          <p:nvPr/>
        </p:nvSpPr>
        <p:spPr bwMode="auto">
          <a:xfrm>
            <a:off x="6875373" y="2435666"/>
            <a:ext cx="189477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600" dirty="0" smtClean="0">
                <a:latin typeface="+mn-ea"/>
              </a:rPr>
              <a:t>　緑：参加者</a:t>
            </a:r>
            <a:endParaRPr lang="en-US" altLang="ja-JP" sz="1600" dirty="0" smtClean="0">
              <a:latin typeface="+mn-ea"/>
            </a:endParaRPr>
          </a:p>
          <a:p>
            <a:pPr>
              <a:spcAft>
                <a:spcPts val="600"/>
              </a:spcAft>
            </a:pPr>
            <a:r>
              <a:rPr lang="en-US" altLang="ja-JP" sz="1600" dirty="0" smtClean="0">
                <a:latin typeface="+mn-ea"/>
              </a:rPr>
              <a:t>       </a:t>
            </a:r>
            <a:r>
              <a:rPr lang="ja-JP" altLang="en-US" sz="1600" dirty="0" smtClean="0">
                <a:latin typeface="Arial"/>
                <a:cs typeface="Arial"/>
              </a:rPr>
              <a:t>（</a:t>
            </a:r>
            <a:r>
              <a:rPr lang="en-US" altLang="ja-JP" sz="1600" dirty="0" smtClean="0">
                <a:latin typeface="Arial"/>
                <a:cs typeface="Arial"/>
              </a:rPr>
              <a:t>n=18</a:t>
            </a:r>
            <a:r>
              <a:rPr lang="ja-JP" altLang="en-US" sz="1600" dirty="0" smtClean="0">
                <a:latin typeface="Arial"/>
                <a:cs typeface="Arial"/>
              </a:rPr>
              <a:t>）</a:t>
            </a:r>
            <a:endParaRPr lang="en-US" altLang="ja-JP" sz="1600" dirty="0" smtClean="0">
              <a:latin typeface="Arial"/>
              <a:cs typeface="Arial"/>
            </a:endParaRPr>
          </a:p>
          <a:p>
            <a:r>
              <a:rPr lang="ja-JP" altLang="en-US" sz="1600" dirty="0" smtClean="0">
                <a:latin typeface="+mn-ea"/>
              </a:rPr>
              <a:t>薄緑：全国</a:t>
            </a:r>
            <a:r>
              <a:rPr lang="en-US" altLang="ja-JP" sz="1600" dirty="0" smtClean="0">
                <a:latin typeface="Arial"/>
                <a:cs typeface="Arial"/>
              </a:rPr>
              <a:t>web</a:t>
            </a:r>
            <a:r>
              <a:rPr lang="ja-JP" altLang="en-US" sz="1600" dirty="0" smtClean="0">
                <a:latin typeface="+mn-ea"/>
              </a:rPr>
              <a:t>調査</a:t>
            </a:r>
            <a:endParaRPr lang="en-US" altLang="ja-JP" sz="1600" dirty="0" smtClean="0">
              <a:latin typeface="+mn-ea"/>
            </a:endParaRPr>
          </a:p>
          <a:p>
            <a:r>
              <a:rPr lang="en-US" altLang="ja-JP" sz="1600" dirty="0" smtClean="0">
                <a:latin typeface="+mn-ea"/>
              </a:rPr>
              <a:t>       </a:t>
            </a:r>
            <a:r>
              <a:rPr lang="ja-JP" altLang="en-US" sz="1600" dirty="0" smtClean="0">
                <a:latin typeface="Arial"/>
                <a:cs typeface="Arial"/>
              </a:rPr>
              <a:t>（</a:t>
            </a:r>
            <a:r>
              <a:rPr lang="en-US" altLang="ja-JP" sz="1600" dirty="0" err="1" smtClean="0">
                <a:latin typeface="Arial"/>
                <a:cs typeface="Arial"/>
              </a:rPr>
              <a:t>n</a:t>
            </a:r>
            <a:r>
              <a:rPr lang="en-US" altLang="ja-JP" sz="1600" dirty="0" smtClean="0">
                <a:latin typeface="Arial"/>
                <a:cs typeface="Arial"/>
              </a:rPr>
              <a:t>=868</a:t>
            </a:r>
            <a:r>
              <a:rPr lang="ja-JP" altLang="en-US" sz="1600" dirty="0" smtClean="0">
                <a:latin typeface="Arial"/>
                <a:cs typeface="Arial"/>
              </a:rPr>
              <a:t>）</a:t>
            </a:r>
            <a:endParaRPr lang="en-US" altLang="ja-JP" sz="1600" dirty="0">
              <a:latin typeface="Arial"/>
              <a:cs typeface="Arial"/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4178971" y="4762892"/>
            <a:ext cx="757087" cy="690266"/>
          </a:xfrm>
          <a:prstGeom prst="rightArrow">
            <a:avLst>
              <a:gd name="adj1" fmla="val 50000"/>
              <a:gd name="adj2" fmla="val 53407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</a:endParaRPr>
          </a:p>
        </p:txBody>
      </p:sp>
      <p:graphicFrame>
        <p:nvGraphicFramePr>
          <p:cNvPr id="8" name="グラフ 7"/>
          <p:cNvGraphicFramePr/>
          <p:nvPr/>
        </p:nvGraphicFramePr>
        <p:xfrm>
          <a:off x="685085" y="1329024"/>
          <a:ext cx="1749742" cy="1413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1567447" y="1771510"/>
            <a:ext cx="6078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600" b="1" dirty="0" smtClean="0">
                <a:latin typeface="Arial"/>
                <a:cs typeface="Arial"/>
              </a:rPr>
              <a:t>男性</a:t>
            </a:r>
            <a:endParaRPr kumimoji="1" lang="en-US" altLang="ja-JP" sz="1600" b="1" dirty="0" smtClean="0">
              <a:latin typeface="Arial"/>
              <a:cs typeface="Arial"/>
            </a:endParaRPr>
          </a:p>
          <a:p>
            <a:pPr algn="ctr"/>
            <a:r>
              <a:rPr lang="en-US" altLang="ja-JP" sz="1600" b="1" dirty="0" smtClean="0">
                <a:latin typeface="Arial"/>
                <a:cs typeface="Arial"/>
              </a:rPr>
              <a:t>50%</a:t>
            </a:r>
            <a:endParaRPr kumimoji="1" lang="ja-JP" altLang="en-US" sz="1600" b="1" dirty="0">
              <a:latin typeface="Arial"/>
              <a:cs typeface="Arial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59588" y="1771510"/>
            <a:ext cx="6078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600" b="1" dirty="0" smtClean="0">
                <a:latin typeface="Arial"/>
                <a:cs typeface="Arial"/>
              </a:rPr>
              <a:t>女性</a:t>
            </a:r>
            <a:endParaRPr kumimoji="1" lang="en-US" altLang="ja-JP" sz="1600" b="1" dirty="0" smtClean="0">
              <a:latin typeface="Arial"/>
              <a:cs typeface="Arial"/>
            </a:endParaRPr>
          </a:p>
          <a:p>
            <a:pPr algn="ctr"/>
            <a:r>
              <a:rPr lang="en-US" altLang="ja-JP" sz="1600" b="1" dirty="0" smtClean="0">
                <a:latin typeface="Arial"/>
                <a:cs typeface="Arial"/>
              </a:rPr>
              <a:t>50%</a:t>
            </a:r>
            <a:endParaRPr kumimoji="1" lang="ja-JP" altLang="en-US" sz="1600" b="1" dirty="0">
              <a:latin typeface="Arial"/>
              <a:cs typeface="Arial"/>
            </a:endParaRPr>
          </a:p>
        </p:txBody>
      </p:sp>
      <p:sp>
        <p:nvSpPr>
          <p:cNvPr id="11" name="正方形/長方形 7"/>
          <p:cNvSpPr>
            <a:spLocks noChangeArrowheads="1"/>
          </p:cNvSpPr>
          <p:nvPr/>
        </p:nvSpPr>
        <p:spPr bwMode="auto">
          <a:xfrm>
            <a:off x="2358245" y="1233720"/>
            <a:ext cx="2577813" cy="293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1400" b="1" dirty="0">
                <a:latin typeface="Arial"/>
                <a:cs typeface="Arial"/>
              </a:rPr>
              <a:t>小</a:t>
            </a:r>
            <a:r>
              <a:rPr lang="en-US" altLang="ja-JP" sz="1400" b="1" dirty="0">
                <a:latin typeface="Arial"/>
                <a:cs typeface="Arial"/>
              </a:rPr>
              <a:t>/</a:t>
            </a:r>
            <a:r>
              <a:rPr lang="ja-JP" altLang="en-US" sz="1400" b="1" dirty="0" smtClean="0">
                <a:latin typeface="Arial"/>
                <a:cs typeface="Arial"/>
              </a:rPr>
              <a:t>中学生</a:t>
            </a:r>
            <a:r>
              <a:rPr lang="en-US" altLang="ja-JP" sz="1400" b="1" dirty="0" smtClean="0">
                <a:latin typeface="Arial"/>
                <a:cs typeface="Arial"/>
              </a:rPr>
              <a:t>		2</a:t>
            </a:r>
            <a:r>
              <a:rPr lang="ja-JP" altLang="en-US" sz="1400" b="1" dirty="0">
                <a:latin typeface="Arial"/>
                <a:cs typeface="Arial"/>
              </a:rPr>
              <a:t>名</a:t>
            </a:r>
            <a:endParaRPr lang="en-US" altLang="ja-JP" sz="1400" b="1" dirty="0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ja-JP" altLang="en-US" sz="1400" b="1" dirty="0" smtClean="0">
                <a:latin typeface="Arial"/>
                <a:cs typeface="Arial"/>
              </a:rPr>
              <a:t>高校生</a:t>
            </a:r>
            <a:r>
              <a:rPr lang="en-US" altLang="ja-JP" sz="1400" b="1" dirty="0" smtClean="0">
                <a:latin typeface="Arial"/>
                <a:cs typeface="Arial"/>
              </a:rPr>
              <a:t>		2</a:t>
            </a:r>
            <a:r>
              <a:rPr lang="ja-JP" altLang="en-US" sz="1400" b="1" dirty="0">
                <a:latin typeface="Arial"/>
                <a:cs typeface="Arial"/>
              </a:rPr>
              <a:t>名</a:t>
            </a:r>
            <a:endParaRPr lang="en-US" altLang="ja-JP" sz="1400" b="1" dirty="0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ja-JP" altLang="en-US" sz="1400" b="1" dirty="0" smtClean="0">
                <a:latin typeface="Arial"/>
                <a:cs typeface="Arial"/>
              </a:rPr>
              <a:t>大学生</a:t>
            </a:r>
            <a:r>
              <a:rPr lang="en-US" altLang="ja-JP" sz="1400" b="1" dirty="0" smtClean="0">
                <a:latin typeface="Arial"/>
                <a:cs typeface="Arial"/>
              </a:rPr>
              <a:t>/</a:t>
            </a:r>
            <a:r>
              <a:rPr lang="ja-JP" altLang="en-US" sz="1400" b="1" dirty="0" smtClean="0">
                <a:latin typeface="Arial"/>
                <a:cs typeface="Arial"/>
              </a:rPr>
              <a:t>院生</a:t>
            </a:r>
            <a:r>
              <a:rPr lang="en-US" altLang="ja-JP" sz="1400" b="1" dirty="0" smtClean="0">
                <a:latin typeface="Arial"/>
                <a:cs typeface="Arial"/>
              </a:rPr>
              <a:t>	3</a:t>
            </a:r>
            <a:r>
              <a:rPr lang="ja-JP" altLang="en-US" sz="1400" b="1" dirty="0">
                <a:latin typeface="Arial"/>
                <a:cs typeface="Arial"/>
              </a:rPr>
              <a:t>名</a:t>
            </a:r>
            <a:endParaRPr lang="en-US" altLang="ja-JP" sz="1400" b="1" dirty="0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ja-JP" altLang="en-US" sz="1400" b="1" dirty="0">
                <a:latin typeface="Arial"/>
                <a:cs typeface="Arial"/>
              </a:rPr>
              <a:t>会</a:t>
            </a:r>
            <a:r>
              <a:rPr lang="ja-JP" altLang="en-US" sz="1400" b="1" dirty="0" smtClean="0">
                <a:latin typeface="Arial"/>
                <a:cs typeface="Arial"/>
              </a:rPr>
              <a:t>社員</a:t>
            </a:r>
            <a:r>
              <a:rPr lang="en-US" altLang="ja-JP" sz="1400" b="1" dirty="0" smtClean="0">
                <a:latin typeface="Arial"/>
                <a:cs typeface="Arial"/>
              </a:rPr>
              <a:t>		2</a:t>
            </a:r>
            <a:r>
              <a:rPr lang="ja-JP" altLang="en-US" sz="1400" b="1" dirty="0">
                <a:latin typeface="Arial"/>
                <a:cs typeface="Arial"/>
              </a:rPr>
              <a:t>名</a:t>
            </a:r>
            <a:endParaRPr lang="en-US" altLang="ja-JP" sz="1400" b="1" dirty="0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ja-JP" altLang="en-US" sz="1400" b="1" dirty="0" smtClean="0">
                <a:latin typeface="Arial"/>
                <a:cs typeface="Arial"/>
              </a:rPr>
              <a:t>公務員</a:t>
            </a:r>
            <a:r>
              <a:rPr lang="en-US" altLang="ja-JP" sz="1400" b="1" dirty="0" smtClean="0">
                <a:latin typeface="Arial"/>
                <a:cs typeface="Arial"/>
              </a:rPr>
              <a:t>		1</a:t>
            </a:r>
            <a:r>
              <a:rPr lang="ja-JP" altLang="en-US" sz="1400" b="1" dirty="0">
                <a:latin typeface="Arial"/>
                <a:cs typeface="Arial"/>
              </a:rPr>
              <a:t>名</a:t>
            </a:r>
            <a:endParaRPr lang="en-US" altLang="ja-JP" sz="1400" b="1" dirty="0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ja-JP" altLang="en-US" sz="1400" b="1" dirty="0" smtClean="0">
                <a:latin typeface="Arial"/>
                <a:cs typeface="Arial"/>
              </a:rPr>
              <a:t>自営業</a:t>
            </a:r>
            <a:r>
              <a:rPr lang="en-US" altLang="ja-JP" sz="1400" b="1" dirty="0" smtClean="0">
                <a:latin typeface="Arial"/>
                <a:cs typeface="Arial"/>
              </a:rPr>
              <a:t>		1</a:t>
            </a:r>
            <a:r>
              <a:rPr lang="ja-JP" altLang="en-US" sz="1400" b="1" dirty="0">
                <a:latin typeface="Arial"/>
                <a:cs typeface="Arial"/>
              </a:rPr>
              <a:t>名</a:t>
            </a:r>
            <a:endParaRPr lang="en-US" altLang="ja-JP" sz="1400" b="1" dirty="0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ja-JP" altLang="en-US" sz="1400" b="1" dirty="0" smtClean="0">
                <a:latin typeface="Arial"/>
                <a:cs typeface="Arial"/>
              </a:rPr>
              <a:t>教職員</a:t>
            </a:r>
            <a:r>
              <a:rPr lang="en-US" altLang="ja-JP" sz="1400" b="1" dirty="0" smtClean="0">
                <a:latin typeface="Arial"/>
                <a:cs typeface="Arial"/>
              </a:rPr>
              <a:t>		4</a:t>
            </a:r>
            <a:r>
              <a:rPr lang="ja-JP" altLang="en-US" sz="1400" b="1" dirty="0">
                <a:latin typeface="Arial"/>
                <a:cs typeface="Arial"/>
              </a:rPr>
              <a:t>名</a:t>
            </a:r>
            <a:endParaRPr lang="en-US" altLang="ja-JP" sz="1400" b="1" dirty="0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ja-JP" altLang="en-US" sz="1400" b="1" dirty="0" smtClean="0">
                <a:latin typeface="Arial"/>
                <a:cs typeface="Arial"/>
              </a:rPr>
              <a:t>イラストレーター</a:t>
            </a:r>
            <a:r>
              <a:rPr lang="en-US" altLang="ja-JP" sz="1400" b="1" dirty="0" smtClean="0">
                <a:latin typeface="Arial"/>
                <a:cs typeface="Arial"/>
              </a:rPr>
              <a:t>	1</a:t>
            </a:r>
            <a:r>
              <a:rPr lang="ja-JP" altLang="en-US" sz="1400" b="1" dirty="0">
                <a:latin typeface="Arial"/>
                <a:cs typeface="Arial"/>
              </a:rPr>
              <a:t>名</a:t>
            </a:r>
            <a:endParaRPr lang="en-US" altLang="ja-JP" sz="1400" b="1" dirty="0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ja-JP" altLang="en-US" sz="1400" b="1" dirty="0" smtClean="0">
                <a:latin typeface="Arial"/>
                <a:cs typeface="Arial"/>
              </a:rPr>
              <a:t>退職</a:t>
            </a:r>
            <a:r>
              <a:rPr lang="en-US" altLang="ja-JP" sz="1400" b="1" dirty="0" smtClean="0">
                <a:latin typeface="Arial"/>
                <a:cs typeface="Arial"/>
              </a:rPr>
              <a:t>			1</a:t>
            </a:r>
            <a:r>
              <a:rPr lang="ja-JP" altLang="en-US" sz="1400" b="1" dirty="0">
                <a:latin typeface="Arial"/>
                <a:cs typeface="Arial"/>
              </a:rPr>
              <a:t>名</a:t>
            </a:r>
            <a:endParaRPr lang="en-US" altLang="ja-JP" sz="1400" b="1" dirty="0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ja-JP" altLang="en-US" sz="1400" b="1" dirty="0" smtClean="0">
                <a:latin typeface="Arial"/>
                <a:cs typeface="Arial"/>
              </a:rPr>
              <a:t>無回答</a:t>
            </a:r>
            <a:r>
              <a:rPr lang="en-US" altLang="ja-JP" sz="1400" b="1" dirty="0" smtClean="0">
                <a:latin typeface="Arial"/>
                <a:cs typeface="Arial"/>
              </a:rPr>
              <a:t>		1</a:t>
            </a:r>
            <a:r>
              <a:rPr lang="ja-JP" altLang="en-US" sz="1400" b="1" dirty="0" smtClean="0">
                <a:latin typeface="Arial"/>
                <a:cs typeface="Arial"/>
              </a:rPr>
              <a:t>名</a:t>
            </a:r>
            <a:endParaRPr lang="en-US" altLang="ja-JP" sz="1400" b="1" dirty="0">
              <a:latin typeface="Arial"/>
              <a:cs typeface="Arial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36744" y="1647512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(%)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71814" y="2426967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(%)</a:t>
            </a:r>
            <a:endParaRPr kumimoji="1" lang="ja-JP" altLang="en-US" sz="1400" dirty="0"/>
          </a:p>
        </p:txBody>
      </p:sp>
      <p:sp>
        <p:nvSpPr>
          <p:cNvPr id="15" name="正方形/長方形 14"/>
          <p:cNvSpPr/>
          <p:nvPr/>
        </p:nvSpPr>
        <p:spPr>
          <a:xfrm>
            <a:off x="152396" y="152397"/>
            <a:ext cx="78062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2400" dirty="0" smtClean="0">
                <a:latin typeface="+mj-ea"/>
                <a:ea typeface="+mj-ea"/>
                <a:cs typeface="小塚ゴシック Pro H"/>
              </a:rPr>
              <a:t>Science events attracting diverse people?</a:t>
            </a:r>
            <a:endParaRPr lang="en-US" altLang="ja-JP" sz="2400" b="1" dirty="0" smtClean="0">
              <a:solidFill>
                <a:srgbClr val="008000"/>
              </a:solidFill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75306" y="6404984"/>
            <a:ext cx="670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加納、水町、岩崎、磯部、川人、前</a:t>
            </a:r>
            <a:r>
              <a:rPr lang="ja-JP" altLang="en-US" dirty="0" smtClean="0"/>
              <a:t>波</a:t>
            </a:r>
            <a:r>
              <a:rPr lang="en-US" altLang="ja-JP" dirty="0" smtClean="0"/>
              <a:t> </a:t>
            </a:r>
            <a:r>
              <a:rPr lang="ja-JP" altLang="en-US" dirty="0" smtClean="0"/>
              <a:t>科学コミュニケーション</a:t>
            </a:r>
            <a:r>
              <a:rPr lang="en-US" altLang="ja-JP" dirty="0" smtClean="0"/>
              <a:t> (2013)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2937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30263"/>
            <a:ext cx="8229600" cy="767205"/>
          </a:xfrm>
        </p:spPr>
        <p:txBody>
          <a:bodyPr>
            <a:noAutofit/>
          </a:bodyPr>
          <a:lstStyle/>
          <a:p>
            <a:r>
              <a:rPr lang="en-US" altLang="ja-JP" sz="2800" dirty="0" smtClean="0"/>
              <a:t>Collaboration with arts/traditional cultures </a:t>
            </a:r>
            <a:br>
              <a:rPr lang="en-US" altLang="ja-JP" sz="2800" dirty="0" smtClean="0"/>
            </a:br>
            <a:r>
              <a:rPr lang="en-US" altLang="ja-JP" sz="2800" dirty="0" smtClean="0"/>
              <a:t>for public engagements</a:t>
            </a:r>
            <a:endParaRPr kumimoji="1" lang="ja-JP" altLang="en-US" sz="28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729" y="1430421"/>
            <a:ext cx="2644074" cy="175304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175" y="1430421"/>
            <a:ext cx="2337394" cy="175304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672625" y="1052177"/>
            <a:ext cx="226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Round table in temple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79461" y="1052177"/>
            <a:ext cx="1486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Tea </a:t>
            </a:r>
            <a:r>
              <a:rPr lang="en-US" altLang="ja-JP" dirty="0" err="1" smtClean="0"/>
              <a:t>celemony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7200" y="91671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Rakugo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788410" y="3681772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Caligraphy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741" y="1430421"/>
            <a:ext cx="2116726" cy="298831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1099" y="4418740"/>
            <a:ext cx="1513178" cy="227332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3948" y="4721786"/>
            <a:ext cx="1457734" cy="1943645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5737175" y="4174550"/>
            <a:ext cx="2041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Observatory </a:t>
            </a:r>
            <a:r>
              <a:rPr lang="en-US" altLang="ja-JP" sz="1400" dirty="0" err="1" smtClean="0"/>
              <a:t>Gellery</a:t>
            </a:r>
            <a:endParaRPr kumimoji="1" lang="en-US" altLang="ja-JP" sz="1400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4575393"/>
            <a:ext cx="3043475" cy="2282607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2672625" y="4206061"/>
            <a:ext cx="1401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Space Forum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60179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9330" y="274638"/>
            <a:ext cx="8906933" cy="1143000"/>
          </a:xfrm>
        </p:spPr>
        <p:txBody>
          <a:bodyPr>
            <a:noAutofit/>
          </a:bodyPr>
          <a:lstStyle/>
          <a:p>
            <a:r>
              <a:rPr kumimoji="1" lang="en-US" altLang="ja-JP" sz="3200" dirty="0" smtClean="0"/>
              <a:t>Why do scientists need to communicate with public?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4484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3600" dirty="0" smtClean="0"/>
              <a:t>Example 1: science project funded by science</a:t>
            </a:r>
            <a:endParaRPr kumimoji="1" lang="ja-JP" altLang="en-US" sz="36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68" y="1608667"/>
            <a:ext cx="2641600" cy="176106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393" y="1417638"/>
            <a:ext cx="1567808" cy="222779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9201" y="3836458"/>
            <a:ext cx="4034798" cy="226957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261598" y="1693333"/>
            <a:ext cx="38777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The asteroid exploration mission HAYABUSA brought about a big boom in public because of its dramatic journey </a:t>
            </a:r>
            <a:r>
              <a:rPr lang="en-US" altLang="ja-JP" sz="2000" dirty="0" smtClean="0"/>
              <a:t>to and back from the  asteroid ITOKAWA.</a:t>
            </a:r>
            <a:endParaRPr kumimoji="1" lang="en-US" altLang="ja-JP" sz="2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1735" y="3836458"/>
            <a:ext cx="44195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The successive mission HAYABUSA2 was put forward by the government without the usual process of competition based on the assessment of scientific impact and technical feasibility by the expert.</a:t>
            </a:r>
          </a:p>
          <a:p>
            <a:endParaRPr lang="en-US" altLang="ja-JP" sz="2000" dirty="0"/>
          </a:p>
          <a:p>
            <a:r>
              <a:rPr kumimoji="1" lang="en-US" altLang="ja-JP" sz="2000" dirty="0" smtClean="0"/>
              <a:t>Can enthusiasm in public justify </a:t>
            </a:r>
            <a:r>
              <a:rPr lang="en-US" altLang="ja-JP" sz="2000" dirty="0" smtClean="0"/>
              <a:t>this?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2668" y="6453201"/>
            <a:ext cx="8100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cf. Cost of the mission ~ 30 billion yen &gt; JAXA’s annual budget spent for pure science.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6879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 smtClean="0"/>
              <a:t>Example</a:t>
            </a:r>
            <a:r>
              <a:rPr lang="en-US" altLang="ja-JP" sz="4000" dirty="0"/>
              <a:t> </a:t>
            </a:r>
            <a:r>
              <a:rPr lang="en-US" altLang="ja-JP" sz="4000" dirty="0" smtClean="0"/>
              <a:t>2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After the </a:t>
            </a:r>
            <a:r>
              <a:rPr lang="en-US" altLang="ja-JP" dirty="0" smtClean="0"/>
              <a:t>accident of </a:t>
            </a:r>
            <a:r>
              <a:rPr kumimoji="1" lang="en-US" altLang="ja-JP" dirty="0" smtClean="0"/>
              <a:t>Fukushima nuclear plant, the provisional limit of radiation exposure </a:t>
            </a:r>
            <a:r>
              <a:rPr lang="en-US" altLang="ja-JP" dirty="0" smtClean="0"/>
              <a:t>was changed from the normal value of 1mSv/year to 20mSv/year. </a:t>
            </a:r>
          </a:p>
          <a:p>
            <a:endParaRPr kumimoji="1" lang="en-US" altLang="ja-JP" dirty="0"/>
          </a:p>
          <a:p>
            <a:r>
              <a:rPr lang="en-US" altLang="ja-JP" dirty="0" smtClean="0"/>
              <a:t>Is this acceptable?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95183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 smtClean="0"/>
              <a:t>“Scientific evidence” behind the 20mSv</a:t>
            </a:r>
            <a:endParaRPr kumimoji="1" lang="ja-JP" altLang="en-US" sz="36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02" y="1676400"/>
            <a:ext cx="4664226" cy="349817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676" y="1417638"/>
            <a:ext cx="226926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82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1219207"/>
            <a:ext cx="3216204" cy="438573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148666" y="1233446"/>
            <a:ext cx="45381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「 この数値を乳児、幼児、小学生に求めることは、学問上の</a:t>
            </a:r>
            <a:r>
              <a:rPr lang="ja-JP" altLang="en-US" dirty="0" smtClean="0"/>
              <a:t>見地</a:t>
            </a:r>
            <a:r>
              <a:rPr lang="ja-JP" altLang="en-US" dirty="0"/>
              <a:t>からのみならず、私のヒューマニズム からしても受け入れがたいものです。 </a:t>
            </a:r>
            <a:r>
              <a:rPr lang="ja-JP" altLang="en-US" dirty="0" smtClean="0"/>
              <a:t>」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lang="en-US" altLang="ja-JP" dirty="0" smtClean="0"/>
              <a:t>“I cannot require children to accept this threshold, not only from academic point of view, but also from my humanism”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84133" y="3573615"/>
            <a:ext cx="42841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小佐古敏荘東京大学教授　内閣官房参与辞任時の会見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lang="en-US" altLang="ja-JP" dirty="0" err="1" smtClean="0"/>
              <a:t>Dr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Toshiso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Kosako</a:t>
            </a:r>
            <a:r>
              <a:rPr lang="en-US" altLang="ja-JP" dirty="0" smtClean="0"/>
              <a:t>, Prof. in atomic engineering at Univ. Tokyo, at his press interview on resigning the special adviser of the cabinet.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57200" y="6233067"/>
            <a:ext cx="830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Should humanism of an expert </a:t>
            </a:r>
            <a:r>
              <a:rPr kumimoji="1" lang="en-US" altLang="ja-JP" dirty="0" smtClean="0"/>
              <a:t>be reflected to the decision making in the government?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2232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Example 3: Genetically modified cro</a:t>
            </a:r>
            <a:r>
              <a:rPr lang="en-US" altLang="ja-JP" dirty="0" smtClean="0"/>
              <a:t>p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176" y="1756305"/>
            <a:ext cx="3786624" cy="2815695"/>
          </a:xfrm>
          <a:prstGeom prst="rect">
            <a:avLst/>
          </a:prstGeom>
        </p:spPr>
      </p:pic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2471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Example 4: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/>
              <a:t>Non-invasive prenatal </a:t>
            </a:r>
            <a:r>
              <a:rPr lang="en-US" altLang="ja-JP" dirty="0" smtClean="0"/>
              <a:t>genetic testing is now available to </a:t>
            </a:r>
            <a:r>
              <a:rPr kumimoji="1" lang="en-US" altLang="ja-JP" dirty="0" smtClean="0"/>
              <a:t>diagnose 13 trisomy, 18 trisomy and 21 trisomy (</a:t>
            </a:r>
            <a:r>
              <a:rPr lang="en-US" altLang="ja-JP" dirty="0"/>
              <a:t>t</a:t>
            </a:r>
            <a:r>
              <a:rPr lang="en-US" altLang="ja-JP" dirty="0" smtClean="0"/>
              <a:t>he </a:t>
            </a:r>
            <a:r>
              <a:rPr lang="en-US" altLang="ja-JP" dirty="0"/>
              <a:t>Down's </a:t>
            </a:r>
            <a:r>
              <a:rPr lang="en-US" altLang="ja-JP" dirty="0" smtClean="0"/>
              <a:t>syndrome).</a:t>
            </a:r>
          </a:p>
          <a:p>
            <a:endParaRPr kumimoji="1" lang="en-US" altLang="ja-JP" dirty="0"/>
          </a:p>
          <a:p>
            <a:r>
              <a:rPr lang="en-US" altLang="ja-JP" dirty="0"/>
              <a:t>T</a:t>
            </a:r>
            <a:r>
              <a:rPr lang="en-US" altLang="ja-JP" dirty="0" smtClean="0"/>
              <a:t>risomy: anomaly of chromosome. 13 trisomy and 18 trisomy are fatal, while 21 trisomy is not.</a:t>
            </a:r>
          </a:p>
          <a:p>
            <a:endParaRPr kumimoji="1" lang="en-US" altLang="ja-JP" dirty="0"/>
          </a:p>
          <a:p>
            <a:r>
              <a:rPr lang="en-US" altLang="ja-JP" dirty="0" smtClean="0"/>
              <a:t>Is “informed consent”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7532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Public distrust of scientist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34" y="1608667"/>
            <a:ext cx="5186872" cy="40132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266" y="2946400"/>
            <a:ext cx="5111520" cy="348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00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3493</TotalTime>
  <Words>385</Words>
  <Application>Microsoft Macintosh PowerPoint</Application>
  <PresentationFormat>画面に合わせる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Office テーマ</vt:lpstr>
      <vt:lpstr>科学・学術と社会のコミュニーション Science communication with public </vt:lpstr>
      <vt:lpstr>Why do scientists need to communicate with public?</vt:lpstr>
      <vt:lpstr>Example 1: science project funded by science</vt:lpstr>
      <vt:lpstr>Example 2</vt:lpstr>
      <vt:lpstr>“Scientific evidence” behind the 20mSv</vt:lpstr>
      <vt:lpstr>PowerPoint プレゼンテーション</vt:lpstr>
      <vt:lpstr>Example 3: Genetically modified crop</vt:lpstr>
      <vt:lpstr>Example 4:</vt:lpstr>
      <vt:lpstr>Public distrust of scientist</vt:lpstr>
      <vt:lpstr>Why we need science communication</vt:lpstr>
      <vt:lpstr>PowerPoint プレゼンテーション</vt:lpstr>
      <vt:lpstr>Collaboration with arts/traditional cultures  for public engagements</vt:lpstr>
    </vt:vector>
  </TitlesOfParts>
  <Company>iCeMS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水町 衣里</dc:creator>
  <cp:lastModifiedBy>isobe</cp:lastModifiedBy>
  <cp:revision>68</cp:revision>
  <dcterms:created xsi:type="dcterms:W3CDTF">2013-08-29T05:52:43Z</dcterms:created>
  <dcterms:modified xsi:type="dcterms:W3CDTF">2016-04-21T05:15:00Z</dcterms:modified>
</cp:coreProperties>
</file>