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6"/>
  </p:notesMasterIdLst>
  <p:sldIdLst>
    <p:sldId id="445" r:id="rId2"/>
    <p:sldId id="481" r:id="rId3"/>
    <p:sldId id="502" r:id="rId4"/>
    <p:sldId id="503" r:id="rId5"/>
    <p:sldId id="508" r:id="rId6"/>
    <p:sldId id="510" r:id="rId7"/>
    <p:sldId id="513" r:id="rId8"/>
    <p:sldId id="515" r:id="rId9"/>
    <p:sldId id="514" r:id="rId10"/>
    <p:sldId id="504" r:id="rId11"/>
    <p:sldId id="505" r:id="rId12"/>
    <p:sldId id="507" r:id="rId13"/>
    <p:sldId id="519" r:id="rId14"/>
    <p:sldId id="516" r:id="rId15"/>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374" autoAdjust="0"/>
  </p:normalViewPr>
  <p:slideViewPr>
    <p:cSldViewPr snapToGrid="0" snapToObjects="1">
      <p:cViewPr varScale="1">
        <p:scale>
          <a:sx n="46" d="100"/>
          <a:sy n="46" d="100"/>
        </p:scale>
        <p:origin x="-118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746A40-7361-784B-A905-6AC4019CA961}" type="datetimeFigureOut">
              <a:rPr kumimoji="1" lang="ja-JP" altLang="en-US" smtClean="0"/>
              <a:t>15/11/22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756DB6-8320-A64C-A80D-D3890E55331B}" type="slidenum">
              <a:rPr kumimoji="1" lang="ja-JP" altLang="en-US" smtClean="0"/>
              <a:t>‹#›</a:t>
            </a:fld>
            <a:endParaRPr kumimoji="1" lang="ja-JP" altLang="en-US"/>
          </a:p>
        </p:txBody>
      </p:sp>
    </p:spTree>
    <p:extLst>
      <p:ext uri="{BB962C8B-B14F-4D97-AF65-F5344CB8AC3E}">
        <p14:creationId xmlns:p14="http://schemas.microsoft.com/office/powerpoint/2010/main" val="609336794"/>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0BA3D05-9B65-CA42-B0B3-3AC5B40F4F3C}" type="datetimeFigureOut">
              <a:rPr lang="ja-JP" altLang="en-US" smtClean="0"/>
              <a:t>15/11/22</a:t>
            </a:fld>
            <a:endParaRPr lang="ja-JP" altLang="en-US"/>
          </a:p>
        </p:txBody>
      </p:sp>
      <p:sp>
        <p:nvSpPr>
          <p:cNvPr id="5" name="フッター プレースホルダー 4"/>
          <p:cNvSpPr>
            <a:spLocks noGrp="1"/>
          </p:cNvSpPr>
          <p:nvPr>
            <p:ph type="ftr" sz="quarter" idx="11"/>
          </p:nvPr>
        </p:nvSpPr>
        <p:spPr/>
        <p:txBody>
          <a:bodyPr/>
          <a:lstStyle/>
          <a:p>
            <a:endParaRPr lang="ja-JP" altLang="en-US"/>
          </a:p>
        </p:txBody>
      </p:sp>
      <p:sp>
        <p:nvSpPr>
          <p:cNvPr id="6" name="スライド番号プレースホルダー 5"/>
          <p:cNvSpPr>
            <a:spLocks noGrp="1"/>
          </p:cNvSpPr>
          <p:nvPr>
            <p:ph type="sldNum" sz="quarter" idx="12"/>
          </p:nvPr>
        </p:nvSpPr>
        <p:spPr/>
        <p:txBody>
          <a:bodyPr/>
          <a:lstStyle/>
          <a:p>
            <a:fld id="{9191823F-A024-7F44-8A2A-05E42DE5D1C4}" type="slidenum">
              <a:rPr lang="ja-JP" altLang="en-US" smtClean="0"/>
              <a:t>‹#›</a:t>
            </a:fld>
            <a:endParaRPr lang="ja-JP" altLang="en-US"/>
          </a:p>
        </p:txBody>
      </p:sp>
    </p:spTree>
    <p:extLst>
      <p:ext uri="{BB962C8B-B14F-4D97-AF65-F5344CB8AC3E}">
        <p14:creationId xmlns:p14="http://schemas.microsoft.com/office/powerpoint/2010/main" val="2747506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0BA3D05-9B65-CA42-B0B3-3AC5B40F4F3C}" type="datetimeFigureOut">
              <a:rPr lang="ja-JP" altLang="en-US" smtClean="0"/>
              <a:t>15/11/22</a:t>
            </a:fld>
            <a:endParaRPr lang="ja-JP" altLang="en-US"/>
          </a:p>
        </p:txBody>
      </p:sp>
      <p:sp>
        <p:nvSpPr>
          <p:cNvPr id="5" name="フッター プレースホルダー 4"/>
          <p:cNvSpPr>
            <a:spLocks noGrp="1"/>
          </p:cNvSpPr>
          <p:nvPr>
            <p:ph type="ftr" sz="quarter" idx="11"/>
          </p:nvPr>
        </p:nvSpPr>
        <p:spPr/>
        <p:txBody>
          <a:bodyPr/>
          <a:lstStyle/>
          <a:p>
            <a:endParaRPr lang="ja-JP" altLang="en-US"/>
          </a:p>
        </p:txBody>
      </p:sp>
      <p:sp>
        <p:nvSpPr>
          <p:cNvPr id="6" name="スライド番号プレースホルダー 5"/>
          <p:cNvSpPr>
            <a:spLocks noGrp="1"/>
          </p:cNvSpPr>
          <p:nvPr>
            <p:ph type="sldNum" sz="quarter" idx="12"/>
          </p:nvPr>
        </p:nvSpPr>
        <p:spPr/>
        <p:txBody>
          <a:bodyPr/>
          <a:lstStyle/>
          <a:p>
            <a:fld id="{9191823F-A024-7F44-8A2A-05E42DE5D1C4}" type="slidenum">
              <a:rPr lang="ja-JP" altLang="en-US" smtClean="0"/>
              <a:t>‹#›</a:t>
            </a:fld>
            <a:endParaRPr lang="ja-JP" altLang="en-US"/>
          </a:p>
        </p:txBody>
      </p:sp>
    </p:spTree>
    <p:extLst>
      <p:ext uri="{BB962C8B-B14F-4D97-AF65-F5344CB8AC3E}">
        <p14:creationId xmlns:p14="http://schemas.microsoft.com/office/powerpoint/2010/main" val="3260832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0BA3D05-9B65-CA42-B0B3-3AC5B40F4F3C}" type="datetimeFigureOut">
              <a:rPr lang="ja-JP" altLang="en-US" smtClean="0"/>
              <a:pPr/>
              <a:t>15/11/22</a:t>
            </a:fld>
            <a:endParaRPr lang="ja-JP" altLang="en-US" dirty="0"/>
          </a:p>
        </p:txBody>
      </p:sp>
      <p:sp>
        <p:nvSpPr>
          <p:cNvPr id="5" name="フッター プレースホルダー 4"/>
          <p:cNvSpPr>
            <a:spLocks noGrp="1"/>
          </p:cNvSpPr>
          <p:nvPr>
            <p:ph type="ftr" sz="quarter" idx="11"/>
          </p:nvPr>
        </p:nvSpPr>
        <p:spPr/>
        <p:txBody>
          <a:bodyPr/>
          <a:lstStyle/>
          <a:p>
            <a:endParaRPr lang="ja-JP" altLang="en-US" dirty="0"/>
          </a:p>
        </p:txBody>
      </p:sp>
      <p:sp>
        <p:nvSpPr>
          <p:cNvPr id="6" name="スライド番号プレースホルダー 5"/>
          <p:cNvSpPr>
            <a:spLocks noGrp="1"/>
          </p:cNvSpPr>
          <p:nvPr>
            <p:ph type="sldNum" sz="quarter" idx="12"/>
          </p:nvPr>
        </p:nvSpPr>
        <p:spPr/>
        <p:txBody>
          <a:bodyPr/>
          <a:lstStyle/>
          <a:p>
            <a:fld id="{9191823F-A024-7F44-8A2A-05E42DE5D1C4}" type="slidenum">
              <a:rPr lang="ja-JP" altLang="en-US" smtClean="0"/>
              <a:pPr/>
              <a:t>‹#›</a:t>
            </a:fld>
            <a:endParaRPr lang="ja-JP" altLang="en-US" dirty="0"/>
          </a:p>
        </p:txBody>
      </p:sp>
    </p:spTree>
    <p:extLst>
      <p:ext uri="{BB962C8B-B14F-4D97-AF65-F5344CB8AC3E}">
        <p14:creationId xmlns:p14="http://schemas.microsoft.com/office/powerpoint/2010/main" val="1025330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0BA3D05-9B65-CA42-B0B3-3AC5B40F4F3C}" type="datetimeFigureOut">
              <a:rPr lang="ja-JP" altLang="en-US" smtClean="0"/>
              <a:t>15/11/22</a:t>
            </a:fld>
            <a:endParaRPr lang="ja-JP" altLang="en-US"/>
          </a:p>
        </p:txBody>
      </p:sp>
      <p:sp>
        <p:nvSpPr>
          <p:cNvPr id="5" name="フッター プレースホルダー 4"/>
          <p:cNvSpPr>
            <a:spLocks noGrp="1"/>
          </p:cNvSpPr>
          <p:nvPr>
            <p:ph type="ftr" sz="quarter" idx="11"/>
          </p:nvPr>
        </p:nvSpPr>
        <p:spPr/>
        <p:txBody>
          <a:bodyPr/>
          <a:lstStyle/>
          <a:p>
            <a:endParaRPr lang="ja-JP" altLang="en-US"/>
          </a:p>
        </p:txBody>
      </p:sp>
      <p:sp>
        <p:nvSpPr>
          <p:cNvPr id="6" name="スライド番号プレースホルダー 5"/>
          <p:cNvSpPr>
            <a:spLocks noGrp="1"/>
          </p:cNvSpPr>
          <p:nvPr>
            <p:ph type="sldNum" sz="quarter" idx="12"/>
          </p:nvPr>
        </p:nvSpPr>
        <p:spPr/>
        <p:txBody>
          <a:bodyPr/>
          <a:lstStyle/>
          <a:p>
            <a:fld id="{9191823F-A024-7F44-8A2A-05E42DE5D1C4}" type="slidenum">
              <a:rPr lang="ja-JP" altLang="en-US" smtClean="0"/>
              <a:t>‹#›</a:t>
            </a:fld>
            <a:endParaRPr lang="ja-JP" altLang="en-US"/>
          </a:p>
        </p:txBody>
      </p:sp>
    </p:spTree>
    <p:extLst>
      <p:ext uri="{BB962C8B-B14F-4D97-AF65-F5344CB8AC3E}">
        <p14:creationId xmlns:p14="http://schemas.microsoft.com/office/powerpoint/2010/main" val="1040228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0BA3D05-9B65-CA42-B0B3-3AC5B40F4F3C}" type="datetimeFigureOut">
              <a:rPr lang="ja-JP" altLang="en-US" smtClean="0"/>
              <a:pPr/>
              <a:t>15/11/22</a:t>
            </a:fld>
            <a:endParaRPr lang="ja-JP" altLang="en-US" dirty="0"/>
          </a:p>
        </p:txBody>
      </p:sp>
      <p:sp>
        <p:nvSpPr>
          <p:cNvPr id="5" name="フッター プレースホルダー 4"/>
          <p:cNvSpPr>
            <a:spLocks noGrp="1"/>
          </p:cNvSpPr>
          <p:nvPr>
            <p:ph type="ftr" sz="quarter" idx="11"/>
          </p:nvPr>
        </p:nvSpPr>
        <p:spPr/>
        <p:txBody>
          <a:bodyPr/>
          <a:lstStyle/>
          <a:p>
            <a:endParaRPr lang="ja-JP" altLang="en-US" dirty="0"/>
          </a:p>
        </p:txBody>
      </p:sp>
      <p:sp>
        <p:nvSpPr>
          <p:cNvPr id="6" name="スライド番号プレースホルダー 5"/>
          <p:cNvSpPr>
            <a:spLocks noGrp="1"/>
          </p:cNvSpPr>
          <p:nvPr>
            <p:ph type="sldNum" sz="quarter" idx="12"/>
          </p:nvPr>
        </p:nvSpPr>
        <p:spPr/>
        <p:txBody>
          <a:bodyPr/>
          <a:lstStyle/>
          <a:p>
            <a:fld id="{9191823F-A024-7F44-8A2A-05E42DE5D1C4}" type="slidenum">
              <a:rPr lang="ja-JP" altLang="en-US" smtClean="0"/>
              <a:pPr/>
              <a:t>‹#›</a:t>
            </a:fld>
            <a:endParaRPr lang="ja-JP" altLang="en-US" dirty="0"/>
          </a:p>
        </p:txBody>
      </p:sp>
    </p:spTree>
    <p:extLst>
      <p:ext uri="{BB962C8B-B14F-4D97-AF65-F5344CB8AC3E}">
        <p14:creationId xmlns:p14="http://schemas.microsoft.com/office/powerpoint/2010/main" val="4108351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0BA3D05-9B65-CA42-B0B3-3AC5B40F4F3C}" type="datetimeFigureOut">
              <a:rPr lang="ja-JP" altLang="en-US" smtClean="0"/>
              <a:t>15/11/22</a:t>
            </a:fld>
            <a:endParaRPr lang="ja-JP" altLang="en-US"/>
          </a:p>
        </p:txBody>
      </p:sp>
      <p:sp>
        <p:nvSpPr>
          <p:cNvPr id="6" name="フッター プレースホルダー 5"/>
          <p:cNvSpPr>
            <a:spLocks noGrp="1"/>
          </p:cNvSpPr>
          <p:nvPr>
            <p:ph type="ftr" sz="quarter" idx="11"/>
          </p:nvPr>
        </p:nvSpPr>
        <p:spPr/>
        <p:txBody>
          <a:bodyPr/>
          <a:lstStyle/>
          <a:p>
            <a:endParaRPr lang="ja-JP" altLang="en-US"/>
          </a:p>
        </p:txBody>
      </p:sp>
      <p:sp>
        <p:nvSpPr>
          <p:cNvPr id="7" name="スライド番号プレースホルダー 6"/>
          <p:cNvSpPr>
            <a:spLocks noGrp="1"/>
          </p:cNvSpPr>
          <p:nvPr>
            <p:ph type="sldNum" sz="quarter" idx="12"/>
          </p:nvPr>
        </p:nvSpPr>
        <p:spPr/>
        <p:txBody>
          <a:bodyPr/>
          <a:lstStyle/>
          <a:p>
            <a:fld id="{9191823F-A024-7F44-8A2A-05E42DE5D1C4}" type="slidenum">
              <a:rPr lang="ja-JP" altLang="en-US" smtClean="0"/>
              <a:t>‹#›</a:t>
            </a:fld>
            <a:endParaRPr lang="ja-JP" altLang="en-US"/>
          </a:p>
        </p:txBody>
      </p:sp>
    </p:spTree>
    <p:extLst>
      <p:ext uri="{BB962C8B-B14F-4D97-AF65-F5344CB8AC3E}">
        <p14:creationId xmlns:p14="http://schemas.microsoft.com/office/powerpoint/2010/main" val="1342776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0BA3D05-9B65-CA42-B0B3-3AC5B40F4F3C}" type="datetimeFigureOut">
              <a:rPr lang="ja-JP" altLang="en-US" smtClean="0"/>
              <a:t>15/11/22</a:t>
            </a:fld>
            <a:endParaRPr lang="ja-JP" altLang="en-US"/>
          </a:p>
        </p:txBody>
      </p:sp>
      <p:sp>
        <p:nvSpPr>
          <p:cNvPr id="8" name="フッター プレースホルダー 7"/>
          <p:cNvSpPr>
            <a:spLocks noGrp="1"/>
          </p:cNvSpPr>
          <p:nvPr>
            <p:ph type="ftr" sz="quarter" idx="11"/>
          </p:nvPr>
        </p:nvSpPr>
        <p:spPr/>
        <p:txBody>
          <a:bodyPr/>
          <a:lstStyle/>
          <a:p>
            <a:endParaRPr lang="ja-JP" altLang="en-US"/>
          </a:p>
        </p:txBody>
      </p:sp>
      <p:sp>
        <p:nvSpPr>
          <p:cNvPr id="9" name="スライド番号プレースホルダー 8"/>
          <p:cNvSpPr>
            <a:spLocks noGrp="1"/>
          </p:cNvSpPr>
          <p:nvPr>
            <p:ph type="sldNum" sz="quarter" idx="12"/>
          </p:nvPr>
        </p:nvSpPr>
        <p:spPr/>
        <p:txBody>
          <a:bodyPr/>
          <a:lstStyle/>
          <a:p>
            <a:fld id="{9191823F-A024-7F44-8A2A-05E42DE5D1C4}" type="slidenum">
              <a:rPr lang="ja-JP" altLang="en-US" smtClean="0"/>
              <a:t>‹#›</a:t>
            </a:fld>
            <a:endParaRPr lang="ja-JP" altLang="en-US"/>
          </a:p>
        </p:txBody>
      </p:sp>
    </p:spTree>
    <p:extLst>
      <p:ext uri="{BB962C8B-B14F-4D97-AF65-F5344CB8AC3E}">
        <p14:creationId xmlns:p14="http://schemas.microsoft.com/office/powerpoint/2010/main" val="4041392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0BA3D05-9B65-CA42-B0B3-3AC5B40F4F3C}" type="datetimeFigureOut">
              <a:rPr lang="ja-JP" altLang="en-US" smtClean="0"/>
              <a:t>15/11/22</a:t>
            </a:fld>
            <a:endParaRPr lang="ja-JP" altLang="en-US"/>
          </a:p>
        </p:txBody>
      </p:sp>
      <p:sp>
        <p:nvSpPr>
          <p:cNvPr id="4" name="フッター プレースホルダー 3"/>
          <p:cNvSpPr>
            <a:spLocks noGrp="1"/>
          </p:cNvSpPr>
          <p:nvPr>
            <p:ph type="ftr" sz="quarter" idx="11"/>
          </p:nvPr>
        </p:nvSpPr>
        <p:spPr/>
        <p:txBody>
          <a:bodyPr/>
          <a:lstStyle/>
          <a:p>
            <a:endParaRPr lang="ja-JP" altLang="en-US"/>
          </a:p>
        </p:txBody>
      </p:sp>
      <p:sp>
        <p:nvSpPr>
          <p:cNvPr id="5" name="スライド番号プレースホルダー 4"/>
          <p:cNvSpPr>
            <a:spLocks noGrp="1"/>
          </p:cNvSpPr>
          <p:nvPr>
            <p:ph type="sldNum" sz="quarter" idx="12"/>
          </p:nvPr>
        </p:nvSpPr>
        <p:spPr/>
        <p:txBody>
          <a:bodyPr/>
          <a:lstStyle/>
          <a:p>
            <a:fld id="{9191823F-A024-7F44-8A2A-05E42DE5D1C4}" type="slidenum">
              <a:rPr lang="ja-JP" altLang="en-US" smtClean="0"/>
              <a:t>‹#›</a:t>
            </a:fld>
            <a:endParaRPr lang="ja-JP" altLang="en-US"/>
          </a:p>
        </p:txBody>
      </p:sp>
    </p:spTree>
    <p:extLst>
      <p:ext uri="{BB962C8B-B14F-4D97-AF65-F5344CB8AC3E}">
        <p14:creationId xmlns:p14="http://schemas.microsoft.com/office/powerpoint/2010/main" val="3803247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0BA3D05-9B65-CA42-B0B3-3AC5B40F4F3C}" type="datetimeFigureOut">
              <a:rPr lang="ja-JP" altLang="en-US" smtClean="0"/>
              <a:t>15/11/22</a:t>
            </a:fld>
            <a:endParaRPr lang="ja-JP" altLang="en-US"/>
          </a:p>
        </p:txBody>
      </p:sp>
      <p:sp>
        <p:nvSpPr>
          <p:cNvPr id="3" name="フッター プレースホルダー 2"/>
          <p:cNvSpPr>
            <a:spLocks noGrp="1"/>
          </p:cNvSpPr>
          <p:nvPr>
            <p:ph type="ftr" sz="quarter" idx="11"/>
          </p:nvPr>
        </p:nvSpPr>
        <p:spPr/>
        <p:txBody>
          <a:bodyPr/>
          <a:lstStyle/>
          <a:p>
            <a:endParaRPr lang="ja-JP" altLang="en-US"/>
          </a:p>
        </p:txBody>
      </p:sp>
      <p:sp>
        <p:nvSpPr>
          <p:cNvPr id="4" name="スライド番号プレースホルダー 3"/>
          <p:cNvSpPr>
            <a:spLocks noGrp="1"/>
          </p:cNvSpPr>
          <p:nvPr>
            <p:ph type="sldNum" sz="quarter" idx="12"/>
          </p:nvPr>
        </p:nvSpPr>
        <p:spPr/>
        <p:txBody>
          <a:bodyPr/>
          <a:lstStyle/>
          <a:p>
            <a:fld id="{9191823F-A024-7F44-8A2A-05E42DE5D1C4}" type="slidenum">
              <a:rPr lang="ja-JP" altLang="en-US" smtClean="0"/>
              <a:t>‹#›</a:t>
            </a:fld>
            <a:endParaRPr lang="ja-JP" altLang="en-US"/>
          </a:p>
        </p:txBody>
      </p:sp>
    </p:spTree>
    <p:extLst>
      <p:ext uri="{BB962C8B-B14F-4D97-AF65-F5344CB8AC3E}">
        <p14:creationId xmlns:p14="http://schemas.microsoft.com/office/powerpoint/2010/main" val="2180002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0BA3D05-9B65-CA42-B0B3-3AC5B40F4F3C}" type="datetimeFigureOut">
              <a:rPr lang="ja-JP" altLang="en-US" smtClean="0"/>
              <a:t>15/11/22</a:t>
            </a:fld>
            <a:endParaRPr lang="ja-JP" altLang="en-US"/>
          </a:p>
        </p:txBody>
      </p:sp>
      <p:sp>
        <p:nvSpPr>
          <p:cNvPr id="6" name="フッター プレースホルダー 5"/>
          <p:cNvSpPr>
            <a:spLocks noGrp="1"/>
          </p:cNvSpPr>
          <p:nvPr>
            <p:ph type="ftr" sz="quarter" idx="11"/>
          </p:nvPr>
        </p:nvSpPr>
        <p:spPr/>
        <p:txBody>
          <a:bodyPr/>
          <a:lstStyle/>
          <a:p>
            <a:endParaRPr lang="ja-JP" altLang="en-US"/>
          </a:p>
        </p:txBody>
      </p:sp>
      <p:sp>
        <p:nvSpPr>
          <p:cNvPr id="7" name="スライド番号プレースホルダー 6"/>
          <p:cNvSpPr>
            <a:spLocks noGrp="1"/>
          </p:cNvSpPr>
          <p:nvPr>
            <p:ph type="sldNum" sz="quarter" idx="12"/>
          </p:nvPr>
        </p:nvSpPr>
        <p:spPr/>
        <p:txBody>
          <a:bodyPr/>
          <a:lstStyle/>
          <a:p>
            <a:fld id="{9191823F-A024-7F44-8A2A-05E42DE5D1C4}" type="slidenum">
              <a:rPr lang="ja-JP" altLang="en-US" smtClean="0"/>
              <a:t>‹#›</a:t>
            </a:fld>
            <a:endParaRPr lang="ja-JP" altLang="en-US"/>
          </a:p>
        </p:txBody>
      </p:sp>
    </p:spTree>
    <p:extLst>
      <p:ext uri="{BB962C8B-B14F-4D97-AF65-F5344CB8AC3E}">
        <p14:creationId xmlns:p14="http://schemas.microsoft.com/office/powerpoint/2010/main" val="1276490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0BA3D05-9B65-CA42-B0B3-3AC5B40F4F3C}" type="datetimeFigureOut">
              <a:rPr lang="ja-JP" altLang="en-US" smtClean="0"/>
              <a:pPr/>
              <a:t>15/11/22</a:t>
            </a:fld>
            <a:endParaRPr lang="ja-JP" altLang="en-US" dirty="0"/>
          </a:p>
        </p:txBody>
      </p:sp>
      <p:sp>
        <p:nvSpPr>
          <p:cNvPr id="6" name="フッター プレースホルダー 5"/>
          <p:cNvSpPr>
            <a:spLocks noGrp="1"/>
          </p:cNvSpPr>
          <p:nvPr>
            <p:ph type="ftr" sz="quarter" idx="11"/>
          </p:nvPr>
        </p:nvSpPr>
        <p:spPr/>
        <p:txBody>
          <a:bodyPr/>
          <a:lstStyle/>
          <a:p>
            <a:endParaRPr lang="ja-JP" altLang="en-US" dirty="0"/>
          </a:p>
        </p:txBody>
      </p:sp>
      <p:sp>
        <p:nvSpPr>
          <p:cNvPr id="7" name="スライド番号プレースホルダー 6"/>
          <p:cNvSpPr>
            <a:spLocks noGrp="1"/>
          </p:cNvSpPr>
          <p:nvPr>
            <p:ph type="sldNum" sz="quarter" idx="12"/>
          </p:nvPr>
        </p:nvSpPr>
        <p:spPr/>
        <p:txBody>
          <a:bodyPr/>
          <a:lstStyle/>
          <a:p>
            <a:fld id="{9191823F-A024-7F44-8A2A-05E42DE5D1C4}" type="slidenum">
              <a:rPr lang="ja-JP" altLang="en-US" smtClean="0"/>
              <a:pPr/>
              <a:t>‹#›</a:t>
            </a:fld>
            <a:endParaRPr lang="ja-JP" altLang="en-US" dirty="0"/>
          </a:p>
        </p:txBody>
      </p:sp>
    </p:spTree>
    <p:extLst>
      <p:ext uri="{BB962C8B-B14F-4D97-AF65-F5344CB8AC3E}">
        <p14:creationId xmlns:p14="http://schemas.microsoft.com/office/powerpoint/2010/main" val="8716553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BA3D05-9B65-CA42-B0B3-3AC5B40F4F3C}" type="datetimeFigureOut">
              <a:rPr lang="ja-JP" altLang="en-US" smtClean="0"/>
              <a:pPr/>
              <a:t>15/11/22</a:t>
            </a:fld>
            <a:endParaRPr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1823F-A024-7F44-8A2A-05E42DE5D1C4}" type="slidenum">
              <a:rPr lang="ja-JP" altLang="en-US" smtClean="0"/>
              <a:pPr/>
              <a:t>‹#›</a:t>
            </a:fld>
            <a:endParaRPr lang="ja-JP" altLang="en-US" dirty="0"/>
          </a:p>
        </p:txBody>
      </p:sp>
    </p:spTree>
    <p:extLst>
      <p:ext uri="{BB962C8B-B14F-4D97-AF65-F5344CB8AC3E}">
        <p14:creationId xmlns:p14="http://schemas.microsoft.com/office/powerpoint/2010/main" val="2440615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タイトル 3"/>
          <p:cNvSpPr>
            <a:spLocks noGrp="1"/>
          </p:cNvSpPr>
          <p:nvPr>
            <p:ph type="ctrTitle"/>
          </p:nvPr>
        </p:nvSpPr>
        <p:spPr>
          <a:xfrm>
            <a:off x="369734" y="279374"/>
            <a:ext cx="8880092" cy="1470025"/>
          </a:xfrm>
        </p:spPr>
        <p:txBody>
          <a:bodyPr>
            <a:normAutofit/>
          </a:bodyPr>
          <a:lstStyle/>
          <a:p>
            <a:pPr algn="l"/>
            <a:r>
              <a:rPr lang="ja-JP" altLang="en-US" sz="3200" dirty="0">
                <a:solidFill>
                  <a:schemeClr val="bg1"/>
                </a:solidFill>
                <a:latin typeface="メイリオ"/>
                <a:ea typeface="メイリオ"/>
                <a:cs typeface="メイリオ"/>
              </a:rPr>
              <a:t>宇宙探査・宇宙開発の意思決定の現状と課題 </a:t>
            </a:r>
          </a:p>
        </p:txBody>
      </p:sp>
      <p:sp>
        <p:nvSpPr>
          <p:cNvPr id="3" name="サブタイトル 2"/>
          <p:cNvSpPr>
            <a:spLocks noGrp="1"/>
          </p:cNvSpPr>
          <p:nvPr>
            <p:ph type="subTitle" idx="1"/>
          </p:nvPr>
        </p:nvSpPr>
        <p:spPr>
          <a:xfrm>
            <a:off x="661149" y="2894576"/>
            <a:ext cx="6400800" cy="1752600"/>
          </a:xfrm>
        </p:spPr>
        <p:txBody>
          <a:bodyPr>
            <a:normAutofit/>
          </a:bodyPr>
          <a:lstStyle/>
          <a:p>
            <a:pPr algn="l"/>
            <a:r>
              <a:rPr lang="ja-JP" altLang="en-US" sz="2800" dirty="0">
                <a:solidFill>
                  <a:schemeClr val="bg1"/>
                </a:solidFill>
                <a:latin typeface="メイリオ"/>
                <a:ea typeface="メイリオ"/>
                <a:cs typeface="メイリオ"/>
              </a:rPr>
              <a:t>磯部</a:t>
            </a:r>
            <a:r>
              <a:rPr lang="ja-JP" altLang="en-US" sz="2800" dirty="0" smtClean="0">
                <a:solidFill>
                  <a:schemeClr val="bg1"/>
                </a:solidFill>
                <a:latin typeface="メイリオ"/>
                <a:ea typeface="メイリオ"/>
                <a:cs typeface="メイリオ"/>
              </a:rPr>
              <a:t>洋明</a:t>
            </a:r>
            <a:endParaRPr lang="en-US" altLang="ja-JP" sz="2800" dirty="0" smtClean="0">
              <a:solidFill>
                <a:schemeClr val="bg1"/>
              </a:solidFill>
              <a:latin typeface="メイリオ"/>
              <a:ea typeface="メイリオ"/>
              <a:cs typeface="メイリオ"/>
            </a:endParaRPr>
          </a:p>
          <a:p>
            <a:pPr algn="l"/>
            <a:r>
              <a:rPr kumimoji="1" lang="ja-JP" altLang="en-US" sz="2000" dirty="0" smtClean="0">
                <a:solidFill>
                  <a:schemeClr val="bg1"/>
                </a:solidFill>
                <a:latin typeface="メイリオ"/>
                <a:ea typeface="メイリオ"/>
                <a:cs typeface="メイリオ"/>
              </a:rPr>
              <a:t>京都大学大学院総合生存学館</a:t>
            </a:r>
            <a:endParaRPr kumimoji="1" lang="en-US" altLang="ja-JP" sz="2000" dirty="0" smtClean="0">
              <a:solidFill>
                <a:schemeClr val="bg1"/>
              </a:solidFill>
              <a:latin typeface="メイリオ"/>
              <a:ea typeface="メイリオ"/>
              <a:cs typeface="メイリオ"/>
            </a:endParaRPr>
          </a:p>
          <a:p>
            <a:pPr algn="l"/>
            <a:r>
              <a:rPr lang="ja-JP" altLang="en-US" sz="2000" dirty="0" smtClean="0">
                <a:solidFill>
                  <a:schemeClr val="bg1"/>
                </a:solidFill>
                <a:latin typeface="メイリオ"/>
                <a:ea typeface="メイリオ"/>
                <a:cs typeface="メイリオ"/>
              </a:rPr>
              <a:t>宇宙総合学研究ユニット</a:t>
            </a:r>
            <a:endParaRPr kumimoji="1" lang="ja-JP" altLang="en-US" sz="2000" dirty="0">
              <a:solidFill>
                <a:schemeClr val="bg1"/>
              </a:solidFill>
              <a:latin typeface="メイリオ"/>
              <a:ea typeface="メイリオ"/>
              <a:cs typeface="メイリオ"/>
            </a:endParaRPr>
          </a:p>
        </p:txBody>
      </p:sp>
      <p:sp>
        <p:nvSpPr>
          <p:cNvPr id="5" name="テキスト ボックス 4"/>
          <p:cNvSpPr txBox="1"/>
          <p:nvPr/>
        </p:nvSpPr>
        <p:spPr>
          <a:xfrm>
            <a:off x="661149" y="5442409"/>
            <a:ext cx="3894616" cy="307777"/>
          </a:xfrm>
          <a:prstGeom prst="rect">
            <a:avLst/>
          </a:prstGeom>
          <a:noFill/>
        </p:spPr>
        <p:txBody>
          <a:bodyPr wrap="none" rtlCol="0">
            <a:spAutoFit/>
          </a:bodyPr>
          <a:lstStyle/>
          <a:p>
            <a:r>
              <a:rPr lang="ja-JP" altLang="en-US" sz="1400" dirty="0" smtClean="0">
                <a:solidFill>
                  <a:schemeClr val="bg1"/>
                </a:solidFill>
              </a:rPr>
              <a:t>科学技術社会論学会</a:t>
            </a:r>
            <a:r>
              <a:rPr kumimoji="1" lang="en-US" altLang="ja-JP" sz="1400" dirty="0" smtClean="0">
                <a:solidFill>
                  <a:schemeClr val="bg1"/>
                </a:solidFill>
              </a:rPr>
              <a:t> 2015</a:t>
            </a:r>
            <a:r>
              <a:rPr kumimoji="1" lang="ja-JP" altLang="en-US" sz="1400" dirty="0" smtClean="0">
                <a:solidFill>
                  <a:schemeClr val="bg1"/>
                </a:solidFill>
              </a:rPr>
              <a:t>年</a:t>
            </a:r>
            <a:r>
              <a:rPr lang="en-US" altLang="ja-JP" sz="1400" dirty="0" smtClean="0">
                <a:solidFill>
                  <a:schemeClr val="bg1"/>
                </a:solidFill>
              </a:rPr>
              <a:t>11</a:t>
            </a:r>
            <a:r>
              <a:rPr lang="ja-JP" altLang="en-US" sz="1400" dirty="0" smtClean="0">
                <a:solidFill>
                  <a:schemeClr val="bg1"/>
                </a:solidFill>
              </a:rPr>
              <a:t>月</a:t>
            </a:r>
            <a:r>
              <a:rPr lang="en-US" altLang="ja-JP" sz="1400" dirty="0" smtClean="0">
                <a:solidFill>
                  <a:schemeClr val="bg1"/>
                </a:solidFill>
              </a:rPr>
              <a:t>22</a:t>
            </a:r>
            <a:r>
              <a:rPr lang="ja-JP" altLang="en-US" sz="1400" dirty="0" smtClean="0">
                <a:solidFill>
                  <a:schemeClr val="bg1"/>
                </a:solidFill>
              </a:rPr>
              <a:t>日</a:t>
            </a:r>
            <a:r>
              <a:rPr lang="en-US" altLang="ja-JP" sz="1400" dirty="0" smtClean="0">
                <a:solidFill>
                  <a:schemeClr val="bg1"/>
                </a:solidFill>
              </a:rPr>
              <a:t> </a:t>
            </a:r>
            <a:r>
              <a:rPr lang="ja-JP" altLang="en-US" sz="1400" dirty="0" smtClean="0">
                <a:solidFill>
                  <a:schemeClr val="bg1"/>
                </a:solidFill>
              </a:rPr>
              <a:t>東北大学</a:t>
            </a:r>
            <a:endParaRPr kumimoji="1" lang="ja-JP" altLang="en-US" sz="1400" dirty="0">
              <a:solidFill>
                <a:schemeClr val="bg1"/>
              </a:solidFill>
            </a:endParaRPr>
          </a:p>
        </p:txBody>
      </p:sp>
      <p:pic>
        <p:nvPicPr>
          <p:cNvPr id="2" name="図 1" descr="Earth_GPN-2000-00113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9632" y="2156453"/>
            <a:ext cx="2968437" cy="2968437"/>
          </a:xfrm>
          <a:prstGeom prst="rect">
            <a:avLst/>
          </a:prstGeom>
        </p:spPr>
      </p:pic>
      <p:sp>
        <p:nvSpPr>
          <p:cNvPr id="6" name="テキスト ボックス 5"/>
          <p:cNvSpPr txBox="1"/>
          <p:nvPr/>
        </p:nvSpPr>
        <p:spPr>
          <a:xfrm>
            <a:off x="5439632" y="5442410"/>
            <a:ext cx="3045230" cy="307777"/>
          </a:xfrm>
          <a:prstGeom prst="rect">
            <a:avLst/>
          </a:prstGeom>
          <a:noFill/>
        </p:spPr>
        <p:txBody>
          <a:bodyPr wrap="none" rtlCol="0">
            <a:spAutoFit/>
          </a:bodyPr>
          <a:lstStyle/>
          <a:p>
            <a:r>
              <a:rPr kumimoji="1" lang="en-US" altLang="ja-JP" sz="1400" i="1" dirty="0" smtClean="0">
                <a:solidFill>
                  <a:srgbClr val="FFFFFF"/>
                </a:solidFill>
                <a:latin typeface="メイリオ"/>
                <a:ea typeface="メイリオ"/>
                <a:cs typeface="メイリオ"/>
              </a:rPr>
              <a:t>“The  blue marble” by Apollo 17</a:t>
            </a:r>
            <a:endParaRPr kumimoji="1" lang="ja-JP" altLang="en-US" sz="1400" i="1"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18794922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latin typeface="メイリオ"/>
                <a:ea typeface="メイリオ"/>
                <a:cs typeface="メイリオ"/>
              </a:rPr>
              <a:t>国際宇宙探査ロードマップ</a:t>
            </a:r>
            <a:endParaRPr kumimoji="1" lang="ja-JP" altLang="en-US" sz="3600" dirty="0">
              <a:latin typeface="メイリオ"/>
              <a:ea typeface="メイリオ"/>
              <a:cs typeface="メイリオ"/>
            </a:endParaRPr>
          </a:p>
        </p:txBody>
      </p:sp>
      <p:pic>
        <p:nvPicPr>
          <p:cNvPr id="4" name="図 3"/>
          <p:cNvPicPr>
            <a:picLocks noChangeAspect="1"/>
          </p:cNvPicPr>
          <p:nvPr/>
        </p:nvPicPr>
        <p:blipFill>
          <a:blip r:embed="rId2"/>
          <a:stretch>
            <a:fillRect/>
          </a:stretch>
        </p:blipFill>
        <p:spPr>
          <a:xfrm>
            <a:off x="457200" y="1306147"/>
            <a:ext cx="3890258" cy="5095289"/>
          </a:xfrm>
          <a:prstGeom prst="rect">
            <a:avLst/>
          </a:prstGeom>
        </p:spPr>
      </p:pic>
      <p:sp>
        <p:nvSpPr>
          <p:cNvPr id="5" name="テキスト ボックス 4"/>
          <p:cNvSpPr txBox="1"/>
          <p:nvPr/>
        </p:nvSpPr>
        <p:spPr>
          <a:xfrm>
            <a:off x="4537276" y="4476382"/>
            <a:ext cx="4404994" cy="2062103"/>
          </a:xfrm>
          <a:prstGeom prst="rect">
            <a:avLst/>
          </a:prstGeom>
          <a:noFill/>
        </p:spPr>
        <p:txBody>
          <a:bodyPr wrap="square" rtlCol="0">
            <a:spAutoFit/>
          </a:bodyPr>
          <a:lstStyle/>
          <a:p>
            <a:r>
              <a:rPr lang="en-US" altLang="ja-JP" sz="1600" dirty="0" smtClean="0">
                <a:latin typeface="メイリオ"/>
                <a:ea typeface="メイリオ"/>
                <a:cs typeface="メイリオ"/>
              </a:rPr>
              <a:t>ISECG(</a:t>
            </a:r>
            <a:r>
              <a:rPr lang="ja-JP" altLang="en-US" sz="1600" dirty="0" smtClean="0">
                <a:latin typeface="メイリオ"/>
                <a:ea typeface="メイリオ"/>
                <a:cs typeface="メイリオ"/>
              </a:rPr>
              <a:t>国際宇宙探査共同グループ）の出したもの。拘束力はない。</a:t>
            </a:r>
            <a:endParaRPr lang="en-US" altLang="ja-JP" sz="1600" dirty="0">
              <a:latin typeface="メイリオ"/>
              <a:ea typeface="メイリオ"/>
              <a:cs typeface="メイリオ"/>
            </a:endParaRPr>
          </a:p>
          <a:p>
            <a:endParaRPr kumimoji="1" lang="en-US" altLang="ja-JP" sz="1600" dirty="0" smtClean="0">
              <a:latin typeface="メイリオ"/>
              <a:ea typeface="メイリオ"/>
              <a:cs typeface="メイリオ"/>
            </a:endParaRPr>
          </a:p>
          <a:p>
            <a:r>
              <a:rPr kumimoji="1" lang="en-US" altLang="ja-JP" sz="1600" dirty="0" smtClean="0">
                <a:latin typeface="メイリオ"/>
                <a:ea typeface="メイリオ"/>
                <a:cs typeface="メイリオ"/>
              </a:rPr>
              <a:t>『ISS</a:t>
            </a:r>
            <a:r>
              <a:rPr kumimoji="1" lang="ja-JP" altLang="en-US" sz="1600" dirty="0" smtClean="0">
                <a:latin typeface="メイリオ"/>
                <a:ea typeface="メイリオ"/>
                <a:cs typeface="メイリオ"/>
              </a:rPr>
              <a:t>に始まり、人類の存在領域を太陽系へと拡大し、有人火星探査を最終目標とする、共通の長期探査戦略をまとめたものである。</a:t>
            </a:r>
            <a:r>
              <a:rPr kumimoji="1" lang="en-US" altLang="ja-JP" sz="1600" dirty="0" smtClean="0">
                <a:latin typeface="メイリオ"/>
                <a:ea typeface="メイリオ"/>
                <a:cs typeface="メイリオ"/>
              </a:rPr>
              <a:t>』</a:t>
            </a:r>
          </a:p>
          <a:p>
            <a:endParaRPr lang="en-US" altLang="ja-JP" sz="1600" dirty="0">
              <a:latin typeface="メイリオ"/>
              <a:ea typeface="メイリオ"/>
              <a:cs typeface="メイリオ"/>
            </a:endParaRPr>
          </a:p>
          <a:p>
            <a:r>
              <a:rPr kumimoji="1" lang="ja-JP" altLang="en-US" sz="1600" dirty="0" smtClean="0">
                <a:latin typeface="メイリオ"/>
                <a:ea typeface="メイリオ"/>
                <a:cs typeface="メイリオ"/>
              </a:rPr>
              <a:t>有人探査・無人探査の両方を含む</a:t>
            </a:r>
            <a:endParaRPr kumimoji="1" lang="ja-JP" altLang="en-US" sz="1600" dirty="0">
              <a:latin typeface="メイリオ"/>
              <a:ea typeface="メイリオ"/>
              <a:cs typeface="メイリオ"/>
            </a:endParaRPr>
          </a:p>
        </p:txBody>
      </p:sp>
      <p:pic>
        <p:nvPicPr>
          <p:cNvPr id="6" name="図 5"/>
          <p:cNvPicPr>
            <a:picLocks noChangeAspect="1"/>
          </p:cNvPicPr>
          <p:nvPr/>
        </p:nvPicPr>
        <p:blipFill>
          <a:blip r:embed="rId3"/>
          <a:stretch>
            <a:fillRect/>
          </a:stretch>
        </p:blipFill>
        <p:spPr>
          <a:xfrm>
            <a:off x="5262619" y="1417638"/>
            <a:ext cx="2838438" cy="2855589"/>
          </a:xfrm>
          <a:prstGeom prst="rect">
            <a:avLst/>
          </a:prstGeom>
        </p:spPr>
      </p:pic>
    </p:spTree>
    <p:extLst>
      <p:ext uri="{BB962C8B-B14F-4D97-AF65-F5344CB8AC3E}">
        <p14:creationId xmlns:p14="http://schemas.microsoft.com/office/powerpoint/2010/main" val="1360189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sz="2800" dirty="0" smtClean="0">
                <a:latin typeface="メイリオ"/>
                <a:ea typeface="メイリオ"/>
                <a:cs typeface="メイリオ"/>
              </a:rPr>
              <a:t>“</a:t>
            </a:r>
            <a:r>
              <a:rPr kumimoji="1" lang="ja-JP" altLang="en-US" sz="2800" dirty="0" smtClean="0">
                <a:latin typeface="メイリオ"/>
                <a:ea typeface="メイリオ"/>
                <a:cs typeface="メイリオ"/>
              </a:rPr>
              <a:t>宇宙</a:t>
            </a:r>
            <a:r>
              <a:rPr kumimoji="1" lang="ja-JP" altLang="en-US" sz="2800" dirty="0" smtClean="0">
                <a:latin typeface="メイリオ"/>
                <a:ea typeface="メイリオ"/>
                <a:cs typeface="メイリオ"/>
              </a:rPr>
              <a:t>探査の共通の</a:t>
            </a:r>
            <a:r>
              <a:rPr kumimoji="1" lang="ja-JP" altLang="en-US" sz="2800" dirty="0" smtClean="0">
                <a:latin typeface="メイリオ"/>
                <a:ea typeface="メイリオ"/>
                <a:cs typeface="メイリオ"/>
              </a:rPr>
              <a:t>目的</a:t>
            </a:r>
            <a:r>
              <a:rPr kumimoji="1" lang="en-US" altLang="ja-JP" sz="2800" dirty="0" smtClean="0">
                <a:latin typeface="メイリオ"/>
                <a:ea typeface="メイリオ"/>
                <a:cs typeface="メイリオ"/>
              </a:rPr>
              <a:t>” </a:t>
            </a:r>
            <a:r>
              <a:rPr kumimoji="1" lang="en-US" altLang="ja-JP" sz="2800" dirty="0" smtClean="0">
                <a:latin typeface="メイリオ"/>
                <a:ea typeface="メイリオ"/>
                <a:cs typeface="メイリオ"/>
              </a:rPr>
              <a:t/>
            </a:r>
            <a:br>
              <a:rPr kumimoji="1" lang="en-US" altLang="ja-JP" sz="2800" dirty="0" smtClean="0">
                <a:latin typeface="メイリオ"/>
                <a:ea typeface="メイリオ"/>
                <a:cs typeface="メイリオ"/>
              </a:rPr>
            </a:br>
            <a:r>
              <a:rPr kumimoji="1" lang="en-US" altLang="ja-JP" sz="2800" dirty="0" smtClean="0">
                <a:latin typeface="メイリオ"/>
                <a:ea typeface="メイリオ"/>
                <a:cs typeface="メイリオ"/>
              </a:rPr>
              <a:t>in </a:t>
            </a:r>
            <a:r>
              <a:rPr kumimoji="1" lang="ja-JP" altLang="en-US" sz="2800" dirty="0" smtClean="0">
                <a:latin typeface="メイリオ"/>
                <a:ea typeface="メイリオ"/>
                <a:cs typeface="メイリオ"/>
              </a:rPr>
              <a:t>宇宙探査ロードマップ</a:t>
            </a:r>
            <a:endParaRPr kumimoji="1" lang="ja-JP" altLang="en-US" sz="2800" dirty="0">
              <a:latin typeface="メイリオ"/>
              <a:ea typeface="メイリオ"/>
              <a:cs typeface="メイリオ"/>
            </a:endParaRPr>
          </a:p>
        </p:txBody>
      </p:sp>
      <p:sp>
        <p:nvSpPr>
          <p:cNvPr id="3" name="コンテンツ プレースホルダー 2"/>
          <p:cNvSpPr>
            <a:spLocks noGrp="1"/>
          </p:cNvSpPr>
          <p:nvPr>
            <p:ph idx="1"/>
          </p:nvPr>
        </p:nvSpPr>
        <p:spPr>
          <a:xfrm>
            <a:off x="457200" y="1600200"/>
            <a:ext cx="8229600" cy="3842357"/>
          </a:xfrm>
        </p:spPr>
        <p:txBody>
          <a:bodyPr>
            <a:normAutofit/>
          </a:bodyPr>
          <a:lstStyle/>
          <a:p>
            <a:r>
              <a:rPr kumimoji="1" lang="ja-JP" altLang="en-US" sz="2400" dirty="0" smtClean="0">
                <a:latin typeface="メイリオ"/>
                <a:ea typeface="メイリオ"/>
                <a:cs typeface="メイリオ"/>
              </a:rPr>
              <a:t>探査技術と能力の開発</a:t>
            </a:r>
            <a:endParaRPr kumimoji="1" lang="en-US" altLang="ja-JP" sz="2400" dirty="0" smtClean="0">
              <a:latin typeface="メイリオ"/>
              <a:ea typeface="メイリオ"/>
              <a:cs typeface="メイリオ"/>
            </a:endParaRPr>
          </a:p>
          <a:p>
            <a:r>
              <a:rPr lang="ja-JP" altLang="en-US" sz="2400" dirty="0" smtClean="0">
                <a:latin typeface="メイリオ"/>
                <a:ea typeface="メイリオ"/>
                <a:cs typeface="メイリオ"/>
              </a:rPr>
              <a:t>一般市民の探査への参加</a:t>
            </a:r>
            <a:endParaRPr lang="en-US" altLang="ja-JP" sz="2400" dirty="0" smtClean="0">
              <a:latin typeface="メイリオ"/>
              <a:ea typeface="メイリオ"/>
              <a:cs typeface="メイリオ"/>
            </a:endParaRPr>
          </a:p>
          <a:p>
            <a:r>
              <a:rPr kumimoji="1" lang="ja-JP" altLang="en-US" sz="2400" dirty="0" smtClean="0">
                <a:latin typeface="メイリオ"/>
                <a:ea typeface="メイリオ"/>
                <a:cs typeface="メイリオ"/>
              </a:rPr>
              <a:t>地球の安全性の向上</a:t>
            </a:r>
            <a:endParaRPr kumimoji="1" lang="en-US" altLang="ja-JP" sz="2400" dirty="0" smtClean="0">
              <a:latin typeface="メイリオ"/>
              <a:ea typeface="メイリオ"/>
              <a:cs typeface="メイリオ"/>
            </a:endParaRPr>
          </a:p>
          <a:p>
            <a:r>
              <a:rPr lang="ja-JP" altLang="en-US" sz="2400" dirty="0" smtClean="0">
                <a:latin typeface="メイリオ"/>
                <a:ea typeface="メイリオ"/>
                <a:cs typeface="メイリオ"/>
              </a:rPr>
              <a:t>人類の存在領域の拡大</a:t>
            </a:r>
            <a:endParaRPr lang="en-US" altLang="ja-JP" sz="2400" dirty="0" smtClean="0">
              <a:latin typeface="メイリオ"/>
              <a:ea typeface="メイリオ"/>
              <a:cs typeface="メイリオ"/>
            </a:endParaRPr>
          </a:p>
          <a:p>
            <a:r>
              <a:rPr kumimoji="1" lang="ja-JP" altLang="en-US" sz="2400" dirty="0" smtClean="0">
                <a:latin typeface="メイリオ"/>
                <a:ea typeface="メイリオ"/>
                <a:cs typeface="メイリオ"/>
              </a:rPr>
              <a:t>有人探査を可能にする科学の研究</a:t>
            </a:r>
            <a:endParaRPr kumimoji="1" lang="en-US" altLang="ja-JP" sz="2400" dirty="0" smtClean="0">
              <a:latin typeface="メイリオ"/>
              <a:ea typeface="メイリオ"/>
              <a:cs typeface="メイリオ"/>
            </a:endParaRPr>
          </a:p>
          <a:p>
            <a:r>
              <a:rPr lang="ja-JP" altLang="en-US" sz="2400" dirty="0" smtClean="0">
                <a:latin typeface="メイリオ"/>
                <a:ea typeface="メイリオ"/>
                <a:cs typeface="メイリオ"/>
              </a:rPr>
              <a:t>宇宙科学、地球科学、および応用科学の研究</a:t>
            </a:r>
            <a:endParaRPr lang="en-US" altLang="ja-JP" sz="2400" dirty="0" smtClean="0">
              <a:latin typeface="メイリオ"/>
              <a:ea typeface="メイリオ"/>
              <a:cs typeface="メイリオ"/>
            </a:endParaRPr>
          </a:p>
          <a:p>
            <a:r>
              <a:rPr kumimoji="1" lang="ja-JP" altLang="en-US" sz="2400" dirty="0" smtClean="0">
                <a:latin typeface="メイリオ"/>
                <a:ea typeface="メイリオ"/>
                <a:cs typeface="メイリオ"/>
              </a:rPr>
              <a:t>生命の探索</a:t>
            </a:r>
            <a:endParaRPr kumimoji="1" lang="en-US" altLang="ja-JP" sz="2400" dirty="0" smtClean="0">
              <a:latin typeface="メイリオ"/>
              <a:ea typeface="メイリオ"/>
              <a:cs typeface="メイリオ"/>
            </a:endParaRPr>
          </a:p>
          <a:p>
            <a:r>
              <a:rPr lang="ja-JP" altLang="en-US" sz="2400" dirty="0" smtClean="0">
                <a:latin typeface="メイリオ"/>
                <a:ea typeface="メイリオ"/>
                <a:cs typeface="メイリオ"/>
              </a:rPr>
              <a:t>経済拡大への刺激</a:t>
            </a:r>
            <a:endParaRPr kumimoji="1" lang="ja-JP" altLang="en-US" sz="2400" dirty="0">
              <a:latin typeface="メイリオ"/>
              <a:ea typeface="メイリオ"/>
              <a:cs typeface="メイリオ"/>
            </a:endParaRPr>
          </a:p>
        </p:txBody>
      </p:sp>
      <p:sp>
        <p:nvSpPr>
          <p:cNvPr id="4" name="テキスト ボックス 3"/>
          <p:cNvSpPr txBox="1"/>
          <p:nvPr/>
        </p:nvSpPr>
        <p:spPr>
          <a:xfrm>
            <a:off x="4111853" y="5001117"/>
            <a:ext cx="5032147" cy="1200329"/>
          </a:xfrm>
          <a:prstGeom prst="rect">
            <a:avLst/>
          </a:prstGeom>
          <a:noFill/>
        </p:spPr>
        <p:txBody>
          <a:bodyPr wrap="none" rtlCol="0">
            <a:spAutoFit/>
          </a:bodyPr>
          <a:lstStyle/>
          <a:p>
            <a:pPr marL="285750" indent="-285750">
              <a:buFont typeface="Arial"/>
              <a:buChar char="•"/>
            </a:pPr>
            <a:r>
              <a:rPr kumimoji="1" lang="ja-JP" altLang="en-US" dirty="0" smtClean="0">
                <a:latin typeface="メイリオ"/>
                <a:ea typeface="メイリオ"/>
                <a:cs typeface="メイリオ"/>
              </a:rPr>
              <a:t>内在的価値に基づく</a:t>
            </a:r>
            <a:r>
              <a:rPr kumimoji="1" lang="ja-JP" altLang="en-US" dirty="0" smtClean="0">
                <a:latin typeface="メイリオ"/>
                <a:ea typeface="メイリオ"/>
                <a:cs typeface="メイリオ"/>
              </a:rPr>
              <a:t>もの</a:t>
            </a:r>
            <a:endParaRPr kumimoji="1" lang="en-US" altLang="ja-JP" dirty="0" smtClean="0">
              <a:latin typeface="メイリオ"/>
              <a:ea typeface="メイリオ"/>
              <a:cs typeface="メイリオ"/>
            </a:endParaRPr>
          </a:p>
          <a:p>
            <a:pPr marL="285750" indent="-285750">
              <a:buFont typeface="Arial"/>
              <a:buChar char="•"/>
            </a:pPr>
            <a:r>
              <a:rPr lang="ja-JP" altLang="en-US" dirty="0" smtClean="0">
                <a:latin typeface="メイリオ"/>
                <a:ea typeface="メイリオ"/>
                <a:cs typeface="メイリオ"/>
              </a:rPr>
              <a:t>目的的価値に基づく</a:t>
            </a:r>
            <a:r>
              <a:rPr lang="ja-JP" altLang="en-US" dirty="0" smtClean="0">
                <a:latin typeface="メイリオ"/>
                <a:ea typeface="メイリオ"/>
                <a:cs typeface="メイリオ"/>
              </a:rPr>
              <a:t>もの</a:t>
            </a:r>
            <a:endParaRPr lang="en-US" altLang="ja-JP" dirty="0" smtClean="0">
              <a:latin typeface="メイリオ"/>
              <a:ea typeface="メイリオ"/>
              <a:cs typeface="メイリオ"/>
            </a:endParaRPr>
          </a:p>
          <a:p>
            <a:pPr marL="285750" indent="-285750">
              <a:buFont typeface="Arial"/>
              <a:buChar char="•"/>
            </a:pPr>
            <a:r>
              <a:rPr kumimoji="1" lang="ja-JP" altLang="en-US" dirty="0" smtClean="0">
                <a:latin typeface="メイリオ"/>
                <a:ea typeface="メイリオ"/>
                <a:cs typeface="メイリオ"/>
              </a:rPr>
              <a:t>有人の目的</a:t>
            </a:r>
            <a:r>
              <a:rPr kumimoji="1" lang="ja-JP" altLang="en-US" dirty="0" smtClean="0">
                <a:latin typeface="メイリオ"/>
                <a:ea typeface="メイリオ"/>
                <a:cs typeface="メイリオ"/>
              </a:rPr>
              <a:t>？</a:t>
            </a:r>
            <a:r>
              <a:rPr kumimoji="1" lang="ja-JP" altLang="en-US" dirty="0" smtClean="0">
                <a:latin typeface="メイリオ"/>
                <a:ea typeface="メイリオ"/>
                <a:cs typeface="メイリオ"/>
              </a:rPr>
              <a:t>無人含む</a:t>
            </a:r>
            <a:r>
              <a:rPr lang="ja-JP" altLang="en-US" dirty="0" smtClean="0">
                <a:latin typeface="メイリオ"/>
                <a:ea typeface="メイリオ"/>
                <a:cs typeface="メイリオ"/>
              </a:rPr>
              <a:t>宇宙探査一般</a:t>
            </a:r>
            <a:r>
              <a:rPr kumimoji="1" lang="ja-JP" altLang="en-US" dirty="0" smtClean="0">
                <a:latin typeface="メイリオ"/>
                <a:ea typeface="メイリオ"/>
                <a:cs typeface="メイリオ"/>
              </a:rPr>
              <a:t>の</a:t>
            </a:r>
            <a:r>
              <a:rPr kumimoji="1" lang="ja-JP" altLang="en-US" dirty="0" smtClean="0">
                <a:latin typeface="メイリオ"/>
                <a:ea typeface="メイリオ"/>
                <a:cs typeface="メイリオ"/>
              </a:rPr>
              <a:t>目的？</a:t>
            </a:r>
            <a:endParaRPr kumimoji="1" lang="en-US" altLang="ja-JP" dirty="0" smtClean="0">
              <a:latin typeface="メイリオ"/>
              <a:ea typeface="メイリオ"/>
              <a:cs typeface="メイリオ"/>
            </a:endParaRPr>
          </a:p>
          <a:p>
            <a:pPr marL="285750" indent="-285750">
              <a:buFont typeface="Arial"/>
              <a:buChar char="•"/>
            </a:pPr>
            <a:r>
              <a:rPr kumimoji="1" lang="ja-JP" altLang="en-US" dirty="0" smtClean="0">
                <a:latin typeface="メイリオ"/>
                <a:ea typeface="メイリオ"/>
                <a:cs typeface="メイリオ"/>
              </a:rPr>
              <a:t>人類の目的？各国の目的？</a:t>
            </a:r>
            <a:endParaRPr kumimoji="1" lang="en-US" altLang="ja-JP" dirty="0" smtClean="0">
              <a:latin typeface="メイリオ"/>
              <a:ea typeface="メイリオ"/>
              <a:cs typeface="メイリオ"/>
            </a:endParaRPr>
          </a:p>
        </p:txBody>
      </p:sp>
    </p:spTree>
    <p:extLst>
      <p:ext uri="{BB962C8B-B14F-4D97-AF65-F5344CB8AC3E}">
        <p14:creationId xmlns:p14="http://schemas.microsoft.com/office/powerpoint/2010/main" val="22368465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7148" y="0"/>
            <a:ext cx="8229600" cy="1143000"/>
          </a:xfrm>
        </p:spPr>
        <p:txBody>
          <a:bodyPr>
            <a:normAutofit/>
          </a:bodyPr>
          <a:lstStyle/>
          <a:p>
            <a:pPr algn="r"/>
            <a:r>
              <a:rPr kumimoji="1" lang="ja-JP" altLang="en-US" sz="2400" dirty="0" smtClean="0">
                <a:latin typeface="メイリオ"/>
                <a:ea typeface="メイリオ"/>
                <a:cs typeface="メイリオ"/>
              </a:rPr>
              <a:t>そうこう言ってるうちに</a:t>
            </a:r>
            <a:endParaRPr kumimoji="1" lang="ja-JP" altLang="en-US" sz="2400" dirty="0">
              <a:latin typeface="メイリオ"/>
              <a:ea typeface="メイリオ"/>
              <a:cs typeface="メイリオ"/>
            </a:endParaRPr>
          </a:p>
        </p:txBody>
      </p:sp>
      <p:pic>
        <p:nvPicPr>
          <p:cNvPr id="4" name="図 3"/>
          <p:cNvPicPr>
            <a:picLocks noChangeAspect="1"/>
          </p:cNvPicPr>
          <p:nvPr/>
        </p:nvPicPr>
        <p:blipFill>
          <a:blip r:embed="rId2"/>
          <a:stretch>
            <a:fillRect/>
          </a:stretch>
        </p:blipFill>
        <p:spPr>
          <a:xfrm>
            <a:off x="333131" y="494922"/>
            <a:ext cx="3443877" cy="3651548"/>
          </a:xfrm>
          <a:prstGeom prst="rect">
            <a:avLst/>
          </a:prstGeom>
        </p:spPr>
      </p:pic>
      <p:pic>
        <p:nvPicPr>
          <p:cNvPr id="5" name="図 4"/>
          <p:cNvPicPr>
            <a:picLocks noChangeAspect="1"/>
          </p:cNvPicPr>
          <p:nvPr/>
        </p:nvPicPr>
        <p:blipFill>
          <a:blip r:embed="rId3"/>
          <a:stretch>
            <a:fillRect/>
          </a:stretch>
        </p:blipFill>
        <p:spPr>
          <a:xfrm>
            <a:off x="3867652" y="929781"/>
            <a:ext cx="5157294" cy="3280992"/>
          </a:xfrm>
          <a:prstGeom prst="rect">
            <a:avLst/>
          </a:prstGeom>
        </p:spPr>
      </p:pic>
      <p:pic>
        <p:nvPicPr>
          <p:cNvPr id="6" name="図 5" descr="v.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161604"/>
            <a:ext cx="5175450" cy="2696396"/>
          </a:xfrm>
          <a:prstGeom prst="rect">
            <a:avLst/>
          </a:prstGeom>
        </p:spPr>
      </p:pic>
      <p:pic>
        <p:nvPicPr>
          <p:cNvPr id="7" name="図 6"/>
          <p:cNvPicPr>
            <a:picLocks noChangeAspect="1"/>
          </p:cNvPicPr>
          <p:nvPr/>
        </p:nvPicPr>
        <p:blipFill>
          <a:blip r:embed="rId5"/>
          <a:stretch>
            <a:fillRect/>
          </a:stretch>
        </p:blipFill>
        <p:spPr>
          <a:xfrm>
            <a:off x="3777008" y="4210773"/>
            <a:ext cx="5247938" cy="2647227"/>
          </a:xfrm>
          <a:prstGeom prst="rect">
            <a:avLst/>
          </a:prstGeom>
        </p:spPr>
      </p:pic>
    </p:spTree>
    <p:extLst>
      <p:ext uri="{BB962C8B-B14F-4D97-AF65-F5344CB8AC3E}">
        <p14:creationId xmlns:p14="http://schemas.microsoft.com/office/powerpoint/2010/main" val="42406257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2800" dirty="0" smtClean="0">
                <a:latin typeface="メイリオ"/>
                <a:ea typeface="メイリオ"/>
                <a:cs typeface="メイリオ"/>
              </a:rPr>
              <a:t>まとめ</a:t>
            </a:r>
            <a:endParaRPr kumimoji="1" lang="ja-JP" altLang="en-US" sz="2800" dirty="0">
              <a:latin typeface="メイリオ"/>
              <a:ea typeface="メイリオ"/>
              <a:cs typeface="メイリオ"/>
            </a:endParaRPr>
          </a:p>
        </p:txBody>
      </p:sp>
      <p:sp>
        <p:nvSpPr>
          <p:cNvPr id="3" name="コンテンツ プレースホルダー 2"/>
          <p:cNvSpPr>
            <a:spLocks noGrp="1"/>
          </p:cNvSpPr>
          <p:nvPr>
            <p:ph idx="1"/>
          </p:nvPr>
        </p:nvSpPr>
        <p:spPr>
          <a:xfrm>
            <a:off x="457200" y="1272110"/>
            <a:ext cx="8229600" cy="5054392"/>
          </a:xfrm>
        </p:spPr>
        <p:txBody>
          <a:bodyPr>
            <a:normAutofit fontScale="92500" lnSpcReduction="10000"/>
          </a:bodyPr>
          <a:lstStyle/>
          <a:p>
            <a:r>
              <a:rPr kumimoji="1" lang="ja-JP" altLang="en-US" sz="2400" dirty="0" smtClean="0">
                <a:latin typeface="メイリオ"/>
                <a:ea typeface="メイリオ"/>
                <a:cs typeface="メイリオ"/>
              </a:rPr>
              <a:t>宇宙開発利用とその望ましい意思決定のあり方は事業によって異なる</a:t>
            </a:r>
            <a:endParaRPr kumimoji="1" lang="en-US" altLang="ja-JP" sz="2400" dirty="0" smtClean="0">
              <a:latin typeface="メイリオ"/>
              <a:ea typeface="メイリオ"/>
              <a:cs typeface="メイリオ"/>
            </a:endParaRPr>
          </a:p>
          <a:p>
            <a:endParaRPr kumimoji="1" lang="en-US" altLang="ja-JP" sz="2400" dirty="0" smtClean="0">
              <a:latin typeface="メイリオ"/>
              <a:ea typeface="メイリオ"/>
              <a:cs typeface="メイリオ"/>
            </a:endParaRPr>
          </a:p>
          <a:p>
            <a:r>
              <a:rPr kumimoji="1" lang="ja-JP" altLang="en-US" sz="2400" dirty="0" smtClean="0">
                <a:latin typeface="メイリオ"/>
                <a:ea typeface="メイリオ"/>
                <a:cs typeface="メイリオ"/>
              </a:rPr>
              <a:t>実用（外交安全保障、経済、行政）</a:t>
            </a:r>
            <a:endParaRPr kumimoji="1" lang="en-US" altLang="ja-JP" sz="2400" dirty="0" smtClean="0">
              <a:latin typeface="メイリオ"/>
              <a:ea typeface="メイリオ"/>
              <a:cs typeface="メイリオ"/>
            </a:endParaRPr>
          </a:p>
          <a:p>
            <a:pPr lvl="1"/>
            <a:r>
              <a:rPr lang="ja-JP" altLang="en-US" sz="2000" dirty="0" smtClean="0">
                <a:latin typeface="メイリオ"/>
                <a:ea typeface="メイリオ"/>
                <a:cs typeface="メイリオ"/>
              </a:rPr>
              <a:t>コストと便益のバランスは比較的分かりやすい</a:t>
            </a:r>
            <a:endParaRPr lang="en-US" altLang="ja-JP" sz="2000" dirty="0" smtClean="0">
              <a:latin typeface="メイリオ"/>
              <a:ea typeface="メイリオ"/>
              <a:cs typeface="メイリオ"/>
            </a:endParaRPr>
          </a:p>
          <a:p>
            <a:endParaRPr lang="en-US" altLang="ja-JP" sz="2400" dirty="0" smtClean="0">
              <a:latin typeface="メイリオ"/>
              <a:ea typeface="メイリオ"/>
              <a:cs typeface="メイリオ"/>
            </a:endParaRPr>
          </a:p>
          <a:p>
            <a:r>
              <a:rPr lang="ja-JP" altLang="en-US" sz="2400" dirty="0" smtClean="0">
                <a:latin typeface="メイリオ"/>
                <a:ea typeface="メイリオ"/>
                <a:cs typeface="メイリオ"/>
              </a:rPr>
              <a:t>科学・（無人）探査</a:t>
            </a:r>
            <a:endParaRPr lang="en-US" altLang="ja-JP" sz="2400" dirty="0" smtClean="0">
              <a:latin typeface="メイリオ"/>
              <a:ea typeface="メイリオ"/>
              <a:cs typeface="メイリオ"/>
            </a:endParaRPr>
          </a:p>
          <a:p>
            <a:pPr lvl="1"/>
            <a:r>
              <a:rPr lang="ja-JP" altLang="en-US" sz="2000" dirty="0" smtClean="0">
                <a:latin typeface="メイリオ"/>
                <a:ea typeface="メイリオ"/>
                <a:cs typeface="メイリオ"/>
              </a:rPr>
              <a:t>他の巨大基礎科学が抱える問題と大体似ている？</a:t>
            </a:r>
            <a:endParaRPr kumimoji="1" lang="en-US" altLang="ja-JP" sz="2000" dirty="0" smtClean="0">
              <a:latin typeface="メイリオ"/>
              <a:ea typeface="メイリオ"/>
              <a:cs typeface="メイリオ"/>
            </a:endParaRPr>
          </a:p>
          <a:p>
            <a:endParaRPr lang="en-US" altLang="ja-JP" sz="2400" dirty="0">
              <a:latin typeface="メイリオ"/>
              <a:ea typeface="メイリオ"/>
              <a:cs typeface="メイリオ"/>
            </a:endParaRPr>
          </a:p>
          <a:p>
            <a:r>
              <a:rPr kumimoji="1" lang="ja-JP" altLang="en-US" sz="2400" dirty="0" smtClean="0">
                <a:latin typeface="メイリオ"/>
                <a:ea typeface="メイリオ"/>
                <a:cs typeface="メイリオ"/>
              </a:rPr>
              <a:t>有人</a:t>
            </a:r>
            <a:endParaRPr kumimoji="1" lang="en-US" altLang="ja-JP" sz="2400" dirty="0" smtClean="0">
              <a:latin typeface="メイリオ"/>
              <a:ea typeface="メイリオ"/>
              <a:cs typeface="メイリオ"/>
            </a:endParaRPr>
          </a:p>
          <a:p>
            <a:pPr lvl="1"/>
            <a:r>
              <a:rPr lang="ja-JP" altLang="en-US" sz="2000" dirty="0" smtClean="0">
                <a:latin typeface="メイリオ"/>
                <a:ea typeface="メイリオ"/>
                <a:cs typeface="メイリオ"/>
              </a:rPr>
              <a:t>誰が何のためにやるのかという議論の根本から混乱している</a:t>
            </a:r>
            <a:r>
              <a:rPr lang="en-US" altLang="ja-JP" sz="2000" dirty="0" smtClean="0">
                <a:latin typeface="メイリオ"/>
                <a:ea typeface="メイリオ"/>
                <a:cs typeface="メイリオ"/>
              </a:rPr>
              <a:t>…</a:t>
            </a:r>
          </a:p>
          <a:p>
            <a:endParaRPr kumimoji="1" lang="en-US" altLang="ja-JP" sz="2400" dirty="0">
              <a:latin typeface="メイリオ"/>
              <a:ea typeface="メイリオ"/>
              <a:cs typeface="メイリオ"/>
            </a:endParaRPr>
          </a:p>
          <a:p>
            <a:r>
              <a:rPr lang="ja-JP" altLang="en-US" sz="2400" dirty="0" smtClean="0">
                <a:latin typeface="メイリオ"/>
                <a:ea typeface="メイリオ"/>
                <a:cs typeface="メイリオ"/>
              </a:rPr>
              <a:t>これらの事業は、基盤となる技術や施設、予算に重なりがあり、互いに深く関連している</a:t>
            </a:r>
            <a:endParaRPr lang="en-US" altLang="ja-JP" sz="2400" dirty="0" smtClean="0">
              <a:latin typeface="メイリオ"/>
              <a:ea typeface="メイリオ"/>
              <a:cs typeface="メイリオ"/>
            </a:endParaRPr>
          </a:p>
          <a:p>
            <a:endParaRPr lang="en-US" altLang="ja-JP" sz="2400" dirty="0">
              <a:latin typeface="メイリオ"/>
              <a:ea typeface="メイリオ"/>
              <a:cs typeface="メイリオ"/>
            </a:endParaRPr>
          </a:p>
          <a:p>
            <a:pPr marL="0" indent="0">
              <a:buNone/>
            </a:pPr>
            <a:endParaRPr lang="en-US" altLang="ja-JP" sz="2400" dirty="0" smtClean="0">
              <a:latin typeface="メイリオ"/>
              <a:ea typeface="メイリオ"/>
              <a:cs typeface="メイリオ"/>
            </a:endParaRPr>
          </a:p>
        </p:txBody>
      </p:sp>
    </p:spTree>
    <p:extLst>
      <p:ext uri="{BB962C8B-B14F-4D97-AF65-F5344CB8AC3E}">
        <p14:creationId xmlns:p14="http://schemas.microsoft.com/office/powerpoint/2010/main" val="17979106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5029990" y="620554"/>
            <a:ext cx="2605804" cy="3083792"/>
          </a:xfrm>
          <a:prstGeom prst="rect">
            <a:avLst/>
          </a:prstGeom>
        </p:spPr>
      </p:pic>
      <p:sp>
        <p:nvSpPr>
          <p:cNvPr id="9" name="テキスト ボックス 8"/>
          <p:cNvSpPr txBox="1"/>
          <p:nvPr/>
        </p:nvSpPr>
        <p:spPr>
          <a:xfrm>
            <a:off x="4735336" y="3720587"/>
            <a:ext cx="3324183" cy="307777"/>
          </a:xfrm>
          <a:prstGeom prst="rect">
            <a:avLst/>
          </a:prstGeom>
          <a:noFill/>
        </p:spPr>
        <p:txBody>
          <a:bodyPr wrap="square" rtlCol="0">
            <a:spAutoFit/>
          </a:bodyPr>
          <a:lstStyle/>
          <a:p>
            <a:r>
              <a:rPr kumimoji="1" lang="en-US" altLang="ja-JP" sz="1400" dirty="0" smtClean="0"/>
              <a:t>“The </a:t>
            </a:r>
            <a:r>
              <a:rPr kumimoji="1" lang="en-US" altLang="ja-JP" sz="1400" dirty="0" smtClean="0"/>
              <a:t>Lament for </a:t>
            </a:r>
            <a:r>
              <a:rPr kumimoji="1" lang="en-US" altLang="ja-JP" sz="1400" dirty="0" smtClean="0"/>
              <a:t>Icarus” Herbert Draper</a:t>
            </a:r>
            <a:endParaRPr kumimoji="1" lang="ja-JP" altLang="en-US" sz="1400" dirty="0"/>
          </a:p>
        </p:txBody>
      </p:sp>
      <p:pic>
        <p:nvPicPr>
          <p:cNvPr id="2" name="図 1"/>
          <p:cNvPicPr>
            <a:picLocks noChangeAspect="1"/>
          </p:cNvPicPr>
          <p:nvPr/>
        </p:nvPicPr>
        <p:blipFill>
          <a:blip r:embed="rId3"/>
          <a:stretch>
            <a:fillRect/>
          </a:stretch>
        </p:blipFill>
        <p:spPr>
          <a:xfrm>
            <a:off x="1371600" y="1098922"/>
            <a:ext cx="2267481" cy="2267481"/>
          </a:xfrm>
          <a:prstGeom prst="rect">
            <a:avLst/>
          </a:prstGeom>
        </p:spPr>
      </p:pic>
      <p:sp>
        <p:nvSpPr>
          <p:cNvPr id="7" name="サブタイトル 6"/>
          <p:cNvSpPr>
            <a:spLocks noGrp="1"/>
          </p:cNvSpPr>
          <p:nvPr>
            <p:ph type="subTitle" idx="1"/>
          </p:nvPr>
        </p:nvSpPr>
        <p:spPr>
          <a:xfrm>
            <a:off x="1371600" y="4256635"/>
            <a:ext cx="6400800" cy="1752600"/>
          </a:xfrm>
        </p:spPr>
        <p:txBody>
          <a:bodyPr>
            <a:normAutofit fontScale="70000" lnSpcReduction="20000"/>
          </a:bodyPr>
          <a:lstStyle/>
          <a:p>
            <a:pPr algn="l"/>
            <a:r>
              <a:rPr lang="en-US" altLang="ja-JP" i="1" dirty="0" smtClean="0">
                <a:solidFill>
                  <a:schemeClr val="tx1"/>
                </a:solidFill>
                <a:latin typeface="+mj-lt"/>
                <a:ea typeface="メイリオ"/>
                <a:cs typeface="メイリオ"/>
              </a:rPr>
              <a:t>“ I </a:t>
            </a:r>
            <a:r>
              <a:rPr lang="en-US" altLang="ja-JP" i="1" dirty="0">
                <a:solidFill>
                  <a:schemeClr val="tx1"/>
                </a:solidFill>
                <a:latin typeface="+mj-lt"/>
                <a:ea typeface="メイリオ"/>
                <a:cs typeface="メイリオ"/>
              </a:rPr>
              <a:t>am compelled to fear that science will be used to promote the power </a:t>
            </a:r>
            <a:r>
              <a:rPr lang="en-US" altLang="ja-JP" i="1" dirty="0" smtClean="0">
                <a:solidFill>
                  <a:schemeClr val="tx1"/>
                </a:solidFill>
                <a:latin typeface="+mj-lt"/>
                <a:ea typeface="メイリオ"/>
                <a:cs typeface="メイリオ"/>
              </a:rPr>
              <a:t>of dominant </a:t>
            </a:r>
            <a:r>
              <a:rPr lang="en-US" altLang="ja-JP" i="1" dirty="0">
                <a:solidFill>
                  <a:schemeClr val="tx1"/>
                </a:solidFill>
                <a:latin typeface="+mj-lt"/>
                <a:ea typeface="メイリオ"/>
                <a:cs typeface="メイリオ"/>
              </a:rPr>
              <a:t>groups, rather than to make men </a:t>
            </a:r>
            <a:r>
              <a:rPr lang="en-US" altLang="ja-JP" i="1" dirty="0" smtClean="0">
                <a:solidFill>
                  <a:schemeClr val="tx1"/>
                </a:solidFill>
                <a:latin typeface="+mj-lt"/>
                <a:ea typeface="メイリオ"/>
                <a:cs typeface="メイリオ"/>
              </a:rPr>
              <a:t>happy.”</a:t>
            </a:r>
          </a:p>
          <a:p>
            <a:pPr algn="r"/>
            <a:r>
              <a:rPr lang="en-US" altLang="ja-JP" dirty="0" smtClean="0">
                <a:solidFill>
                  <a:srgbClr val="000000"/>
                </a:solidFill>
              </a:rPr>
              <a:t>ICARUS, </a:t>
            </a:r>
            <a:r>
              <a:rPr lang="en-US" altLang="ja-JP" dirty="0">
                <a:solidFill>
                  <a:srgbClr val="000000"/>
                </a:solidFill>
              </a:rPr>
              <a:t>or The Future of </a:t>
            </a:r>
            <a:r>
              <a:rPr lang="en-US" altLang="ja-JP" dirty="0" smtClean="0">
                <a:solidFill>
                  <a:srgbClr val="000000"/>
                </a:solidFill>
              </a:rPr>
              <a:t>Science</a:t>
            </a:r>
          </a:p>
          <a:p>
            <a:pPr algn="r"/>
            <a:r>
              <a:rPr lang="en-US" altLang="ja-JP" dirty="0">
                <a:solidFill>
                  <a:srgbClr val="000000"/>
                </a:solidFill>
              </a:rPr>
              <a:t>Bertrand Russell (1924</a:t>
            </a:r>
            <a:r>
              <a:rPr lang="en-US" altLang="ja-JP" dirty="0" smtClean="0">
                <a:solidFill>
                  <a:srgbClr val="000000"/>
                </a:solidFill>
              </a:rPr>
              <a:t>)</a:t>
            </a:r>
            <a:endParaRPr lang="en-US" altLang="ja-JP" dirty="0">
              <a:solidFill>
                <a:srgbClr val="000000"/>
              </a:solidFill>
            </a:endParaRPr>
          </a:p>
        </p:txBody>
      </p:sp>
      <p:sp>
        <p:nvSpPr>
          <p:cNvPr id="10" name="テキスト ボックス 9"/>
          <p:cNvSpPr txBox="1"/>
          <p:nvPr/>
        </p:nvSpPr>
        <p:spPr>
          <a:xfrm>
            <a:off x="1481559" y="3409145"/>
            <a:ext cx="1988721" cy="646331"/>
          </a:xfrm>
          <a:prstGeom prst="rect">
            <a:avLst/>
          </a:prstGeom>
          <a:noFill/>
        </p:spPr>
        <p:txBody>
          <a:bodyPr wrap="none" rtlCol="0">
            <a:spAutoFit/>
          </a:bodyPr>
          <a:lstStyle/>
          <a:p>
            <a:r>
              <a:rPr kumimoji="1" lang="en-US" altLang="ja-JP" dirty="0" smtClean="0"/>
              <a:t>IKAROS</a:t>
            </a:r>
            <a:r>
              <a:rPr lang="ja-JP" altLang="en-US" dirty="0" smtClean="0"/>
              <a:t>君</a:t>
            </a:r>
            <a:r>
              <a:rPr kumimoji="1" lang="en-US" altLang="ja-JP" dirty="0" smtClean="0"/>
              <a:t> (JAXA)</a:t>
            </a:r>
          </a:p>
          <a:p>
            <a:r>
              <a:rPr lang="en-US" altLang="ja-JP" dirty="0" smtClean="0"/>
              <a:t>twitter @</a:t>
            </a:r>
            <a:r>
              <a:rPr lang="en-US" altLang="ja-JP" dirty="0" err="1" smtClean="0"/>
              <a:t>ikaroskun</a:t>
            </a:r>
            <a:endParaRPr kumimoji="1" lang="ja-JP" altLang="en-US" dirty="0"/>
          </a:p>
        </p:txBody>
      </p:sp>
    </p:spTree>
    <p:extLst>
      <p:ext uri="{BB962C8B-B14F-4D97-AF65-F5344CB8AC3E}">
        <p14:creationId xmlns:p14="http://schemas.microsoft.com/office/powerpoint/2010/main" val="622258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8511"/>
            <a:ext cx="8229600" cy="1143000"/>
          </a:xfrm>
        </p:spPr>
        <p:txBody>
          <a:bodyPr>
            <a:normAutofit/>
          </a:bodyPr>
          <a:lstStyle/>
          <a:p>
            <a:r>
              <a:rPr kumimoji="1" lang="ja-JP" altLang="en-US" sz="3200" dirty="0" smtClean="0">
                <a:latin typeface="メイリオ"/>
                <a:ea typeface="メイリオ"/>
                <a:cs typeface="メイリオ"/>
              </a:rPr>
              <a:t>京都大学宇宙総合学研究ユニット</a:t>
            </a:r>
            <a:endParaRPr kumimoji="1" lang="ja-JP" altLang="en-US" sz="3200" dirty="0">
              <a:latin typeface="メイリオ"/>
              <a:ea typeface="メイリオ"/>
              <a:cs typeface="メイリオ"/>
            </a:endParaRPr>
          </a:p>
        </p:txBody>
      </p:sp>
      <p:sp>
        <p:nvSpPr>
          <p:cNvPr id="3" name="コンテンツ プレースホルダー 2"/>
          <p:cNvSpPr>
            <a:spLocks noGrp="1"/>
          </p:cNvSpPr>
          <p:nvPr>
            <p:ph idx="1"/>
          </p:nvPr>
        </p:nvSpPr>
        <p:spPr>
          <a:xfrm>
            <a:off x="457200" y="1502330"/>
            <a:ext cx="8229600" cy="3167791"/>
          </a:xfrm>
        </p:spPr>
        <p:txBody>
          <a:bodyPr>
            <a:normAutofit/>
          </a:bodyPr>
          <a:lstStyle/>
          <a:p>
            <a:r>
              <a:rPr lang="ja-JP" altLang="en-US" sz="2000" dirty="0" smtClean="0">
                <a:latin typeface="メイリオ"/>
                <a:ea typeface="メイリオ"/>
                <a:cs typeface="メイリオ"/>
              </a:rPr>
              <a:t>理工系から人文社会系まで、様々な分野の研究者が集まって総合的に宇宙を研究し、新しい学問を開拓するために、</a:t>
            </a:r>
            <a:r>
              <a:rPr lang="en-US" altLang="ja-JP" sz="2000" dirty="0" smtClean="0">
                <a:latin typeface="メイリオ"/>
                <a:ea typeface="メイリオ"/>
                <a:cs typeface="メイリオ"/>
              </a:rPr>
              <a:t>2008</a:t>
            </a:r>
            <a:r>
              <a:rPr lang="ja-JP" altLang="en-US" sz="2000" dirty="0" smtClean="0">
                <a:latin typeface="メイリオ"/>
                <a:ea typeface="メイリオ"/>
                <a:cs typeface="メイリオ"/>
              </a:rPr>
              <a:t>年に発足。専任（任期付き）数名、併任</a:t>
            </a:r>
            <a:r>
              <a:rPr lang="en-US" altLang="ja-JP" sz="2000" dirty="0" smtClean="0">
                <a:latin typeface="メイリオ"/>
                <a:ea typeface="メイリオ"/>
                <a:cs typeface="メイリオ"/>
              </a:rPr>
              <a:t>70</a:t>
            </a:r>
            <a:r>
              <a:rPr lang="ja-JP" altLang="en-US" sz="2000" dirty="0" smtClean="0">
                <a:latin typeface="メイリオ"/>
                <a:ea typeface="メイリオ"/>
                <a:cs typeface="メイリオ"/>
              </a:rPr>
              <a:t>余名。</a:t>
            </a:r>
            <a:endParaRPr lang="en-US" altLang="ja-JP" sz="2000" dirty="0">
              <a:latin typeface="メイリオ"/>
              <a:ea typeface="メイリオ"/>
              <a:cs typeface="メイリオ"/>
            </a:endParaRPr>
          </a:p>
          <a:p>
            <a:endParaRPr lang="en-US" altLang="ja-JP" sz="2000" dirty="0" smtClean="0">
              <a:latin typeface="メイリオ"/>
              <a:ea typeface="メイリオ"/>
              <a:cs typeface="メイリオ"/>
            </a:endParaRPr>
          </a:p>
          <a:p>
            <a:r>
              <a:rPr lang="ja-JP" altLang="en-US" sz="2000" dirty="0" smtClean="0">
                <a:latin typeface="メイリオ"/>
                <a:ea typeface="メイリオ"/>
                <a:cs typeface="メイリオ"/>
              </a:rPr>
              <a:t>特徴的な活動例</a:t>
            </a:r>
            <a:endParaRPr lang="en-US" altLang="ja-JP" sz="2000" dirty="0" smtClean="0">
              <a:latin typeface="メイリオ"/>
              <a:ea typeface="メイリオ"/>
              <a:cs typeface="メイリオ"/>
            </a:endParaRPr>
          </a:p>
          <a:p>
            <a:pPr lvl="1"/>
            <a:r>
              <a:rPr lang="ja-JP" altLang="en-US" sz="1600" dirty="0" smtClean="0">
                <a:latin typeface="メイリオ"/>
                <a:ea typeface="メイリオ"/>
                <a:cs typeface="メイリオ"/>
              </a:rPr>
              <a:t>学際型の研究：古文献を使った過去の太陽活動の</a:t>
            </a:r>
            <a:r>
              <a:rPr lang="ja-JP" altLang="en-US" sz="1600" dirty="0" smtClean="0">
                <a:latin typeface="メイリオ"/>
                <a:ea typeface="メイリオ"/>
                <a:cs typeface="メイリオ"/>
              </a:rPr>
              <a:t>研究</a:t>
            </a:r>
            <a:r>
              <a:rPr lang="ja-JP" altLang="en-US" sz="1600" dirty="0" smtClean="0">
                <a:latin typeface="メイリオ"/>
                <a:ea typeface="メイリオ"/>
                <a:cs typeface="メイリオ"/>
              </a:rPr>
              <a:t>とか</a:t>
            </a:r>
            <a:endParaRPr lang="en-US" altLang="ja-JP" sz="1600" dirty="0" smtClean="0">
              <a:latin typeface="メイリオ"/>
              <a:ea typeface="メイリオ"/>
              <a:cs typeface="メイリオ"/>
            </a:endParaRPr>
          </a:p>
          <a:p>
            <a:pPr lvl="1"/>
            <a:r>
              <a:rPr lang="ja-JP" altLang="en-US" sz="1600" dirty="0" smtClean="0">
                <a:latin typeface="メイリオ"/>
                <a:ea typeface="メイリオ"/>
                <a:cs typeface="メイリオ"/>
              </a:rPr>
              <a:t>パブリックエンゲージメント</a:t>
            </a:r>
            <a:r>
              <a:rPr lang="ja-JP" altLang="en-US" sz="1600" dirty="0" smtClean="0">
                <a:latin typeface="メイリオ"/>
                <a:ea typeface="メイリオ"/>
                <a:cs typeface="メイリオ"/>
              </a:rPr>
              <a:t>：</a:t>
            </a:r>
            <a:r>
              <a:rPr lang="ja-JP" altLang="en-US" sz="1600" dirty="0" smtClean="0">
                <a:latin typeface="メイリオ"/>
                <a:ea typeface="メイリオ"/>
                <a:cs typeface="メイリオ"/>
              </a:rPr>
              <a:t>宇宙</a:t>
            </a:r>
            <a:r>
              <a:rPr lang="ja-JP" altLang="en-US" sz="1600" dirty="0" smtClean="0">
                <a:latin typeface="メイリオ"/>
                <a:ea typeface="メイリオ"/>
                <a:cs typeface="メイリオ"/>
              </a:rPr>
              <a:t>落語</a:t>
            </a:r>
            <a:r>
              <a:rPr lang="ja-JP" altLang="en-US" sz="1600" dirty="0" smtClean="0">
                <a:latin typeface="メイリオ"/>
                <a:ea typeface="メイリオ"/>
                <a:cs typeface="メイリオ"/>
              </a:rPr>
              <a:t>とか</a:t>
            </a:r>
            <a:endParaRPr lang="en-US" altLang="ja-JP" sz="1600" dirty="0" smtClean="0">
              <a:latin typeface="メイリオ"/>
              <a:ea typeface="メイリオ"/>
              <a:cs typeface="メイリオ"/>
            </a:endParaRPr>
          </a:p>
          <a:p>
            <a:pPr lvl="1"/>
            <a:r>
              <a:rPr lang="ja-JP" altLang="en-US" sz="1600" dirty="0" smtClean="0">
                <a:latin typeface="メイリオ"/>
                <a:ea typeface="メイリオ"/>
                <a:cs typeface="メイリオ"/>
              </a:rPr>
              <a:t>人文社会系の新しい宇宙研究</a:t>
            </a:r>
            <a:r>
              <a:rPr lang="ja-JP" altLang="en-US" sz="1600" dirty="0" smtClean="0">
                <a:latin typeface="メイリオ"/>
                <a:ea typeface="メイリオ"/>
                <a:cs typeface="メイリオ"/>
              </a:rPr>
              <a:t>：</a:t>
            </a:r>
            <a:r>
              <a:rPr lang="ja-JP" altLang="en-US" sz="1600" dirty="0" smtClean="0">
                <a:latin typeface="メイリオ"/>
                <a:ea typeface="メイリオ"/>
                <a:cs typeface="メイリオ"/>
              </a:rPr>
              <a:t>宇宙人類学とか宇宙倫理学（伊勢田、呉羽）とか社会調査（太郎丸・藤田）とか</a:t>
            </a:r>
            <a:endParaRPr lang="en-US" altLang="ja-JP" sz="1600" dirty="0" smtClean="0">
              <a:latin typeface="メイリオ"/>
              <a:ea typeface="メイリオ"/>
              <a:cs typeface="メイリオ"/>
            </a:endParaRPr>
          </a:p>
          <a:p>
            <a:endParaRPr kumimoji="1" lang="en-US" altLang="ja-JP" sz="2000" dirty="0">
              <a:latin typeface="メイリオ"/>
              <a:ea typeface="メイリオ"/>
              <a:cs typeface="メイリオ"/>
            </a:endParaRPr>
          </a:p>
          <a:p>
            <a:endParaRPr kumimoji="1" lang="en-US" altLang="ja-JP" sz="2000" dirty="0" smtClean="0">
              <a:latin typeface="メイリオ"/>
              <a:ea typeface="メイリオ"/>
              <a:cs typeface="メイリオ"/>
            </a:endParaRPr>
          </a:p>
        </p:txBody>
      </p:sp>
      <p:pic>
        <p:nvPicPr>
          <p:cNvPr id="4" name="図 3" descr="USSS-logo-blu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6050" y="187325"/>
            <a:ext cx="1143000" cy="1143000"/>
          </a:xfrm>
          <a:prstGeom prst="rect">
            <a:avLst/>
          </a:prstGeom>
        </p:spPr>
      </p:pic>
      <p:sp>
        <p:nvSpPr>
          <p:cNvPr id="5" name="テキスト ボックス 4"/>
          <p:cNvSpPr txBox="1"/>
          <p:nvPr/>
        </p:nvSpPr>
        <p:spPr>
          <a:xfrm>
            <a:off x="571500" y="6028293"/>
            <a:ext cx="8115300" cy="369332"/>
          </a:xfrm>
          <a:prstGeom prst="rect">
            <a:avLst/>
          </a:prstGeom>
          <a:noFill/>
        </p:spPr>
        <p:txBody>
          <a:bodyPr wrap="square" rtlCol="0">
            <a:spAutoFit/>
          </a:bodyPr>
          <a:lstStyle/>
          <a:p>
            <a:endParaRPr kumimoji="1" lang="ja-JP" altLang="en-US" dirty="0">
              <a:latin typeface="メイリオ"/>
              <a:ea typeface="メイリオ"/>
              <a:cs typeface="メイリオ"/>
            </a:endParaRPr>
          </a:p>
        </p:txBody>
      </p:sp>
      <p:pic>
        <p:nvPicPr>
          <p:cNvPr id="6" name="図 5"/>
          <p:cNvPicPr>
            <a:picLocks noChangeAspect="1"/>
          </p:cNvPicPr>
          <p:nvPr/>
        </p:nvPicPr>
        <p:blipFill>
          <a:blip r:embed="rId3"/>
          <a:stretch>
            <a:fillRect/>
          </a:stretch>
        </p:blipFill>
        <p:spPr>
          <a:xfrm>
            <a:off x="1314048" y="4481594"/>
            <a:ext cx="1584485" cy="2242449"/>
          </a:xfrm>
          <a:prstGeom prst="rect">
            <a:avLst/>
          </a:prstGeom>
        </p:spPr>
      </p:pic>
      <p:pic>
        <p:nvPicPr>
          <p:cNvPr id="7" name="図 6"/>
          <p:cNvPicPr>
            <a:picLocks noChangeAspect="1"/>
          </p:cNvPicPr>
          <p:nvPr/>
        </p:nvPicPr>
        <p:blipFill>
          <a:blip r:embed="rId4"/>
          <a:stretch>
            <a:fillRect/>
          </a:stretch>
        </p:blipFill>
        <p:spPr>
          <a:xfrm>
            <a:off x="3764988" y="4508054"/>
            <a:ext cx="1493433" cy="2187879"/>
          </a:xfrm>
          <a:prstGeom prst="rect">
            <a:avLst/>
          </a:prstGeom>
        </p:spPr>
      </p:pic>
      <p:pic>
        <p:nvPicPr>
          <p:cNvPr id="8" name="図 7"/>
          <p:cNvPicPr>
            <a:picLocks noChangeAspect="1"/>
          </p:cNvPicPr>
          <p:nvPr/>
        </p:nvPicPr>
        <p:blipFill>
          <a:blip r:embed="rId5"/>
          <a:stretch>
            <a:fillRect/>
          </a:stretch>
        </p:blipFill>
        <p:spPr>
          <a:xfrm>
            <a:off x="6173966" y="4481594"/>
            <a:ext cx="1600260" cy="2250365"/>
          </a:xfrm>
          <a:prstGeom prst="rect">
            <a:avLst/>
          </a:prstGeom>
        </p:spPr>
      </p:pic>
    </p:spTree>
    <p:extLst>
      <p:ext uri="{BB962C8B-B14F-4D97-AF65-F5344CB8AC3E}">
        <p14:creationId xmlns:p14="http://schemas.microsoft.com/office/powerpoint/2010/main" val="1691874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latin typeface="メイリオ"/>
                <a:ea typeface="メイリオ"/>
                <a:cs typeface="メイリオ"/>
              </a:rPr>
              <a:t>人類</a:t>
            </a:r>
            <a:r>
              <a:rPr kumimoji="1" lang="ja-JP" altLang="en-US" sz="3200" dirty="0" smtClean="0">
                <a:latin typeface="メイリオ"/>
                <a:ea typeface="メイリオ"/>
                <a:cs typeface="メイリオ"/>
              </a:rPr>
              <a:t>は宇宙で何をしているの</a:t>
            </a:r>
            <a:r>
              <a:rPr kumimoji="1" lang="ja-JP" altLang="en-US" sz="3200" dirty="0" smtClean="0">
                <a:latin typeface="メイリオ"/>
                <a:ea typeface="メイリオ"/>
                <a:cs typeface="メイリオ"/>
              </a:rPr>
              <a:t>か</a:t>
            </a:r>
            <a:endParaRPr kumimoji="1" lang="ja-JP" altLang="en-US" sz="2400" dirty="0">
              <a:latin typeface="メイリオ"/>
              <a:ea typeface="メイリオ"/>
              <a:cs typeface="メイリオ"/>
            </a:endParaRPr>
          </a:p>
        </p:txBody>
      </p:sp>
      <p:sp>
        <p:nvSpPr>
          <p:cNvPr id="3" name="コンテンツ プレースホルダー 2"/>
          <p:cNvSpPr>
            <a:spLocks noGrp="1"/>
          </p:cNvSpPr>
          <p:nvPr>
            <p:ph idx="1"/>
          </p:nvPr>
        </p:nvSpPr>
        <p:spPr>
          <a:xfrm>
            <a:off x="333969" y="1600200"/>
            <a:ext cx="5971710" cy="4525963"/>
          </a:xfrm>
        </p:spPr>
        <p:txBody>
          <a:bodyPr>
            <a:noAutofit/>
          </a:bodyPr>
          <a:lstStyle/>
          <a:p>
            <a:r>
              <a:rPr kumimoji="1" lang="ja-JP" altLang="en-US" sz="2000" dirty="0" smtClean="0">
                <a:latin typeface="メイリオ"/>
                <a:ea typeface="メイリオ"/>
                <a:cs typeface="メイリオ"/>
              </a:rPr>
              <a:t>安全保障利用</a:t>
            </a:r>
            <a:endParaRPr kumimoji="1" lang="en-US" altLang="ja-JP" sz="2000" dirty="0" smtClean="0">
              <a:latin typeface="メイリオ"/>
              <a:ea typeface="メイリオ"/>
              <a:cs typeface="メイリオ"/>
            </a:endParaRPr>
          </a:p>
          <a:p>
            <a:pPr lvl="1"/>
            <a:r>
              <a:rPr lang="ja-JP" altLang="en-US" sz="1800" dirty="0" smtClean="0">
                <a:latin typeface="メイリオ"/>
                <a:ea typeface="メイリオ"/>
                <a:cs typeface="メイリオ"/>
              </a:rPr>
              <a:t>測位（</a:t>
            </a:r>
            <a:r>
              <a:rPr lang="en-US" altLang="ja-JP" sz="1800" dirty="0" smtClean="0">
                <a:latin typeface="メイリオ"/>
                <a:ea typeface="メイリオ"/>
                <a:cs typeface="メイリオ"/>
              </a:rPr>
              <a:t>GPS</a:t>
            </a:r>
            <a:r>
              <a:rPr lang="ja-JP" altLang="en-US" sz="1800" dirty="0" smtClean="0">
                <a:latin typeface="メイリオ"/>
                <a:ea typeface="メイリオ"/>
                <a:cs typeface="メイリオ"/>
              </a:rPr>
              <a:t>）、偵察、（大陸間弾道ミサイル）</a:t>
            </a:r>
            <a:endParaRPr lang="en-US" altLang="ja-JP" sz="1800" dirty="0" smtClean="0">
              <a:latin typeface="メイリオ"/>
              <a:ea typeface="メイリオ"/>
              <a:cs typeface="メイリオ"/>
            </a:endParaRPr>
          </a:p>
          <a:p>
            <a:r>
              <a:rPr kumimoji="1" lang="ja-JP" altLang="en-US" sz="2000" dirty="0" smtClean="0">
                <a:latin typeface="メイリオ"/>
                <a:ea typeface="メイリオ"/>
                <a:cs typeface="メイリオ"/>
              </a:rPr>
              <a:t>衛星通信・放送</a:t>
            </a:r>
            <a:endParaRPr kumimoji="1" lang="en-US" altLang="ja-JP" sz="2000" dirty="0" smtClean="0">
              <a:latin typeface="メイリオ"/>
              <a:ea typeface="メイリオ"/>
              <a:cs typeface="メイリオ"/>
            </a:endParaRPr>
          </a:p>
          <a:p>
            <a:pPr lvl="1"/>
            <a:r>
              <a:rPr lang="ja-JP" altLang="en-US" sz="1800" dirty="0" smtClean="0">
                <a:latin typeface="メイリオ"/>
                <a:ea typeface="メイリオ"/>
                <a:cs typeface="メイリオ"/>
              </a:rPr>
              <a:t>この部分は民業ビジネスとして成立</a:t>
            </a:r>
            <a:endParaRPr kumimoji="1" lang="en-US" altLang="ja-JP" sz="1800" dirty="0" smtClean="0">
              <a:latin typeface="メイリオ"/>
              <a:ea typeface="メイリオ"/>
              <a:cs typeface="メイリオ"/>
            </a:endParaRPr>
          </a:p>
          <a:p>
            <a:r>
              <a:rPr lang="ja-JP" altLang="en-US" sz="2000" dirty="0" smtClean="0">
                <a:latin typeface="メイリオ"/>
                <a:ea typeface="メイリオ"/>
                <a:cs typeface="メイリオ"/>
              </a:rPr>
              <a:t>地球観測（安全保障利用以外）</a:t>
            </a:r>
            <a:endParaRPr lang="en-US" altLang="ja-JP" sz="2000" dirty="0" smtClean="0">
              <a:latin typeface="メイリオ"/>
              <a:ea typeface="メイリオ"/>
              <a:cs typeface="メイリオ"/>
            </a:endParaRPr>
          </a:p>
          <a:p>
            <a:pPr lvl="1"/>
            <a:r>
              <a:rPr lang="ja-JP" altLang="en-US" sz="1800" dirty="0" smtClean="0">
                <a:latin typeface="メイリオ"/>
                <a:ea typeface="メイリオ"/>
                <a:cs typeface="メイリオ"/>
              </a:rPr>
              <a:t>気象、防災、</a:t>
            </a:r>
            <a:r>
              <a:rPr lang="ja-JP" altLang="en-US" sz="1800" dirty="0" smtClean="0">
                <a:latin typeface="メイリオ"/>
                <a:ea typeface="メイリオ"/>
                <a:cs typeface="メイリオ"/>
              </a:rPr>
              <a:t>環境</a:t>
            </a:r>
            <a:r>
              <a:rPr lang="ja-JP" altLang="en-US" sz="1800" dirty="0" smtClean="0">
                <a:latin typeface="メイリオ"/>
                <a:ea typeface="メイリオ"/>
                <a:cs typeface="メイリオ"/>
              </a:rPr>
              <a:t>モニター</a:t>
            </a:r>
            <a:r>
              <a:rPr lang="en-US" altLang="ja-JP" sz="1800" dirty="0" smtClean="0">
                <a:latin typeface="メイリオ"/>
                <a:ea typeface="メイリオ"/>
                <a:cs typeface="メイリオ"/>
              </a:rPr>
              <a:t> </a:t>
            </a:r>
            <a:r>
              <a:rPr lang="en-US" altLang="ja-JP" sz="1800" dirty="0" err="1" smtClean="0">
                <a:latin typeface="メイリオ"/>
                <a:ea typeface="メイリオ"/>
                <a:cs typeface="メイリオ"/>
              </a:rPr>
              <a:t>etc</a:t>
            </a:r>
            <a:endParaRPr lang="en-US" altLang="ja-JP" sz="1800" dirty="0">
              <a:latin typeface="メイリオ"/>
              <a:ea typeface="メイリオ"/>
              <a:cs typeface="メイリオ"/>
            </a:endParaRPr>
          </a:p>
          <a:p>
            <a:endParaRPr kumimoji="1" lang="en-US" altLang="ja-JP" sz="2000" dirty="0" smtClean="0">
              <a:latin typeface="メイリオ"/>
              <a:ea typeface="メイリオ"/>
              <a:cs typeface="メイリオ"/>
            </a:endParaRPr>
          </a:p>
          <a:p>
            <a:r>
              <a:rPr kumimoji="1" lang="ja-JP" altLang="en-US" sz="2000" dirty="0" smtClean="0">
                <a:latin typeface="メイリオ"/>
                <a:ea typeface="メイリオ"/>
                <a:cs typeface="メイリオ"/>
              </a:rPr>
              <a:t>有人活動</a:t>
            </a:r>
            <a:endParaRPr lang="en-US" altLang="ja-JP" sz="2000" dirty="0">
              <a:latin typeface="メイリオ"/>
              <a:ea typeface="メイリオ"/>
              <a:cs typeface="メイリオ"/>
            </a:endParaRPr>
          </a:p>
          <a:p>
            <a:endParaRPr kumimoji="1" lang="en-US" altLang="ja-JP" sz="2000" dirty="0" smtClean="0">
              <a:latin typeface="メイリオ"/>
              <a:ea typeface="メイリオ"/>
              <a:cs typeface="メイリオ"/>
            </a:endParaRPr>
          </a:p>
          <a:p>
            <a:r>
              <a:rPr kumimoji="1" lang="ja-JP" altLang="en-US" sz="2000" dirty="0" smtClean="0">
                <a:latin typeface="メイリオ"/>
                <a:ea typeface="メイリオ"/>
                <a:cs typeface="メイリオ"/>
              </a:rPr>
              <a:t>科学・</a:t>
            </a:r>
            <a:r>
              <a:rPr kumimoji="1" lang="ja-JP" altLang="en-US" sz="2000" dirty="0" smtClean="0">
                <a:latin typeface="メイリオ"/>
                <a:ea typeface="メイリオ"/>
                <a:cs typeface="メイリオ"/>
              </a:rPr>
              <a:t>探査</a:t>
            </a:r>
            <a:endParaRPr kumimoji="1" lang="en-US" altLang="ja-JP" sz="2000" dirty="0" smtClean="0">
              <a:latin typeface="メイリオ"/>
              <a:ea typeface="メイリオ"/>
              <a:cs typeface="メイリオ"/>
            </a:endParaRPr>
          </a:p>
          <a:p>
            <a:endParaRPr lang="en-US" altLang="ja-JP" sz="2000" dirty="0">
              <a:latin typeface="メイリオ"/>
              <a:ea typeface="メイリオ"/>
              <a:cs typeface="メイリオ"/>
            </a:endParaRPr>
          </a:p>
          <a:p>
            <a:r>
              <a:rPr kumimoji="1" lang="ja-JP" altLang="en-US" sz="2000" dirty="0" smtClean="0">
                <a:latin typeface="メイリオ"/>
                <a:ea typeface="メイリオ"/>
                <a:cs typeface="メイリオ"/>
              </a:rPr>
              <a:t>宇宙観光</a:t>
            </a:r>
            <a:r>
              <a:rPr kumimoji="1" lang="en-US" altLang="ja-JP" sz="2000" dirty="0" smtClean="0">
                <a:latin typeface="メイリオ"/>
                <a:ea typeface="メイリオ"/>
                <a:cs typeface="メイリオ"/>
              </a:rPr>
              <a:t>…</a:t>
            </a:r>
            <a:r>
              <a:rPr kumimoji="1" lang="ja-JP" altLang="en-US" sz="2000" dirty="0" smtClean="0">
                <a:latin typeface="メイリオ"/>
                <a:ea typeface="メイリオ"/>
                <a:cs typeface="メイリオ"/>
              </a:rPr>
              <a:t>民間で始まりつつある</a:t>
            </a:r>
            <a:endParaRPr kumimoji="1" lang="en-US" altLang="ja-JP" sz="2000" dirty="0" smtClean="0">
              <a:latin typeface="メイリオ"/>
              <a:ea typeface="メイリオ"/>
              <a:cs typeface="メイリオ"/>
            </a:endParaRPr>
          </a:p>
        </p:txBody>
      </p:sp>
      <p:sp>
        <p:nvSpPr>
          <p:cNvPr id="4" name="テキスト ボックス 3"/>
          <p:cNvSpPr txBox="1"/>
          <p:nvPr/>
        </p:nvSpPr>
        <p:spPr>
          <a:xfrm>
            <a:off x="9674511" y="5364406"/>
            <a:ext cx="184666" cy="369332"/>
          </a:xfrm>
          <a:prstGeom prst="rect">
            <a:avLst/>
          </a:prstGeom>
          <a:noFill/>
        </p:spPr>
        <p:txBody>
          <a:bodyPr wrap="none" rtlCol="0">
            <a:spAutoFit/>
          </a:bodyPr>
          <a:lstStyle/>
          <a:p>
            <a:endParaRPr kumimoji="1" lang="ja-JP" altLang="en-US">
              <a:latin typeface="メイリオ"/>
              <a:ea typeface="メイリオ"/>
              <a:cs typeface="メイリオ"/>
            </a:endParaRPr>
          </a:p>
        </p:txBody>
      </p:sp>
      <p:sp>
        <p:nvSpPr>
          <p:cNvPr id="6" name="テキスト ボックス 5"/>
          <p:cNvSpPr txBox="1"/>
          <p:nvPr/>
        </p:nvSpPr>
        <p:spPr>
          <a:xfrm flipH="1">
            <a:off x="5564903" y="1256831"/>
            <a:ext cx="867028" cy="2646878"/>
          </a:xfrm>
          <a:prstGeom prst="rect">
            <a:avLst/>
          </a:prstGeom>
          <a:noFill/>
        </p:spPr>
        <p:txBody>
          <a:bodyPr wrap="square" rtlCol="0">
            <a:spAutoFit/>
          </a:bodyPr>
          <a:lstStyle/>
          <a:p>
            <a:r>
              <a:rPr kumimoji="1" lang="ja-JP" altLang="en-US" sz="16600" dirty="0" smtClean="0"/>
              <a:t>｝</a:t>
            </a:r>
            <a:endParaRPr kumimoji="1" lang="ja-JP" altLang="en-US" sz="16600" dirty="0"/>
          </a:p>
        </p:txBody>
      </p:sp>
      <p:sp>
        <p:nvSpPr>
          <p:cNvPr id="5" name="テキスト ボックス 4"/>
          <p:cNvSpPr txBox="1"/>
          <p:nvPr/>
        </p:nvSpPr>
        <p:spPr>
          <a:xfrm>
            <a:off x="6411506" y="1931551"/>
            <a:ext cx="2838321" cy="1754327"/>
          </a:xfrm>
          <a:prstGeom prst="rect">
            <a:avLst/>
          </a:prstGeom>
          <a:noFill/>
        </p:spPr>
        <p:txBody>
          <a:bodyPr wrap="square" rtlCol="0">
            <a:spAutoFit/>
          </a:bodyPr>
          <a:lstStyle/>
          <a:p>
            <a:r>
              <a:rPr lang="ja-JP" altLang="en-US" dirty="0" smtClean="0">
                <a:latin typeface="メイリオ"/>
                <a:ea typeface="メイリオ"/>
                <a:cs typeface="メイリオ"/>
              </a:rPr>
              <a:t>政策目的は比較的明確</a:t>
            </a:r>
            <a:endParaRPr lang="en-US" altLang="ja-JP" dirty="0" smtClean="0">
              <a:latin typeface="メイリオ"/>
              <a:ea typeface="メイリオ"/>
              <a:cs typeface="メイリオ"/>
            </a:endParaRPr>
          </a:p>
          <a:p>
            <a:endParaRPr lang="en-US" altLang="ja-JP" dirty="0" smtClean="0">
              <a:latin typeface="メイリオ"/>
              <a:ea typeface="メイリオ"/>
              <a:cs typeface="メイリオ"/>
            </a:endParaRPr>
          </a:p>
          <a:p>
            <a:r>
              <a:rPr lang="ja-JP" altLang="en-US" dirty="0" smtClean="0">
                <a:latin typeface="メイリオ"/>
                <a:ea typeface="メイリオ"/>
                <a:cs typeface="メイリオ"/>
              </a:rPr>
              <a:t>安全保障利用及び民生との</a:t>
            </a:r>
            <a:r>
              <a:rPr lang="en-US" altLang="ja-JP" dirty="0" smtClean="0">
                <a:latin typeface="メイリオ"/>
                <a:ea typeface="メイリオ"/>
                <a:cs typeface="メイリオ"/>
              </a:rPr>
              <a:t>dual use</a:t>
            </a:r>
            <a:r>
              <a:rPr lang="ja-JP" altLang="en-US" dirty="0" smtClean="0">
                <a:latin typeface="メイリオ"/>
                <a:ea typeface="メイリオ"/>
                <a:cs typeface="メイリオ"/>
              </a:rPr>
              <a:t>の是非などの問題はある</a:t>
            </a:r>
            <a:endParaRPr lang="en-US" altLang="ja-JP" dirty="0" smtClean="0">
              <a:latin typeface="メイリオ"/>
              <a:ea typeface="メイリオ"/>
              <a:cs typeface="メイリオ"/>
            </a:endParaRPr>
          </a:p>
          <a:p>
            <a:pPr marL="285750" indent="-285750">
              <a:buFont typeface="Arial"/>
              <a:buChar char="•"/>
            </a:pPr>
            <a:endParaRPr kumimoji="1" lang="ja-JP" altLang="en-US" dirty="0">
              <a:latin typeface="メイリオ"/>
              <a:ea typeface="メイリオ"/>
              <a:cs typeface="メイリオ"/>
            </a:endParaRPr>
          </a:p>
        </p:txBody>
      </p:sp>
      <p:sp>
        <p:nvSpPr>
          <p:cNvPr id="8" name="テキスト ボックス 7"/>
          <p:cNvSpPr txBox="1"/>
          <p:nvPr/>
        </p:nvSpPr>
        <p:spPr>
          <a:xfrm flipH="1">
            <a:off x="2265042" y="3784639"/>
            <a:ext cx="867028" cy="1446550"/>
          </a:xfrm>
          <a:prstGeom prst="rect">
            <a:avLst/>
          </a:prstGeom>
          <a:noFill/>
        </p:spPr>
        <p:txBody>
          <a:bodyPr wrap="square" rtlCol="0">
            <a:spAutoFit/>
          </a:bodyPr>
          <a:lstStyle/>
          <a:p>
            <a:r>
              <a:rPr kumimoji="1" lang="ja-JP" altLang="en-US" sz="8800" dirty="0" smtClean="0"/>
              <a:t>｝</a:t>
            </a:r>
            <a:endParaRPr kumimoji="1" lang="ja-JP" altLang="en-US" sz="8800" dirty="0"/>
          </a:p>
        </p:txBody>
      </p:sp>
      <p:sp>
        <p:nvSpPr>
          <p:cNvPr id="9" name="テキスト ボックス 8"/>
          <p:cNvSpPr txBox="1"/>
          <p:nvPr/>
        </p:nvSpPr>
        <p:spPr>
          <a:xfrm>
            <a:off x="2873234" y="4353337"/>
            <a:ext cx="2838321" cy="369332"/>
          </a:xfrm>
          <a:prstGeom prst="rect">
            <a:avLst/>
          </a:prstGeom>
          <a:noFill/>
        </p:spPr>
        <p:txBody>
          <a:bodyPr wrap="square" rtlCol="0">
            <a:spAutoFit/>
          </a:bodyPr>
          <a:lstStyle/>
          <a:p>
            <a:r>
              <a:rPr kumimoji="1" lang="ja-JP" altLang="en-US" dirty="0" smtClean="0">
                <a:latin typeface="メイリオ"/>
                <a:ea typeface="メイリオ"/>
                <a:cs typeface="メイリオ"/>
              </a:rPr>
              <a:t>今回の主なテーマ</a:t>
            </a:r>
            <a:endParaRPr kumimoji="1" lang="ja-JP" altLang="en-US" dirty="0">
              <a:latin typeface="メイリオ"/>
              <a:ea typeface="メイリオ"/>
              <a:cs typeface="メイリオ"/>
            </a:endParaRPr>
          </a:p>
        </p:txBody>
      </p:sp>
      <p:sp>
        <p:nvSpPr>
          <p:cNvPr id="10" name="正方形/長方形 9"/>
          <p:cNvSpPr/>
          <p:nvPr/>
        </p:nvSpPr>
        <p:spPr>
          <a:xfrm>
            <a:off x="333969" y="3903709"/>
            <a:ext cx="5036684" cy="146069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686488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latin typeface="メイリオ"/>
                <a:ea typeface="メイリオ"/>
                <a:cs typeface="メイリオ"/>
              </a:rPr>
              <a:t>日本の宇宙予算と宇宙機器産業</a:t>
            </a:r>
            <a:endParaRPr kumimoji="1" lang="ja-JP" altLang="en-US" sz="2400" dirty="0">
              <a:latin typeface="メイリオ"/>
              <a:ea typeface="メイリオ"/>
              <a:cs typeface="メイリオ"/>
            </a:endParaRPr>
          </a:p>
        </p:txBody>
      </p:sp>
      <p:sp>
        <p:nvSpPr>
          <p:cNvPr id="3" name="コンテンツ プレースホルダー 2"/>
          <p:cNvSpPr>
            <a:spLocks noGrp="1"/>
          </p:cNvSpPr>
          <p:nvPr>
            <p:ph idx="1"/>
          </p:nvPr>
        </p:nvSpPr>
        <p:spPr>
          <a:xfrm>
            <a:off x="333968" y="1417639"/>
            <a:ext cx="8352832" cy="2247018"/>
          </a:xfrm>
          <a:ln>
            <a:noFill/>
          </a:ln>
        </p:spPr>
        <p:txBody>
          <a:bodyPr>
            <a:noAutofit/>
          </a:bodyPr>
          <a:lstStyle/>
          <a:p>
            <a:r>
              <a:rPr kumimoji="1" lang="ja-JP" altLang="en-US" sz="2000" dirty="0" smtClean="0">
                <a:latin typeface="メイリオ"/>
                <a:ea typeface="メイリオ"/>
                <a:cs typeface="メイリオ"/>
              </a:rPr>
              <a:t>宇宙予算：</a:t>
            </a:r>
            <a:r>
              <a:rPr kumimoji="1" lang="en-US" altLang="ja-JP" sz="2000" dirty="0" smtClean="0">
                <a:latin typeface="メイリオ"/>
                <a:ea typeface="メイリオ"/>
                <a:cs typeface="メイリオ"/>
              </a:rPr>
              <a:t>~3000</a:t>
            </a:r>
            <a:r>
              <a:rPr kumimoji="1" lang="ja-JP" altLang="en-US" sz="2000" dirty="0" smtClean="0">
                <a:latin typeface="メイリオ"/>
                <a:ea typeface="メイリオ"/>
                <a:cs typeface="メイリオ"/>
              </a:rPr>
              <a:t>億円</a:t>
            </a:r>
            <a:r>
              <a:rPr kumimoji="1" lang="en-US" altLang="ja-JP" sz="2000" dirty="0" smtClean="0">
                <a:latin typeface="メイリオ"/>
                <a:ea typeface="メイリオ"/>
                <a:cs typeface="メイリオ"/>
              </a:rPr>
              <a:t>/</a:t>
            </a:r>
            <a:r>
              <a:rPr kumimoji="1" lang="ja-JP" altLang="en-US" sz="2000" dirty="0" smtClean="0">
                <a:latin typeface="メイリオ"/>
                <a:ea typeface="メイリオ"/>
                <a:cs typeface="メイリオ"/>
              </a:rPr>
              <a:t>年でほぼ一定</a:t>
            </a:r>
            <a:endParaRPr lang="en-US" altLang="ja-JP" sz="2000" dirty="0" smtClean="0">
              <a:latin typeface="メイリオ"/>
              <a:ea typeface="メイリオ"/>
              <a:cs typeface="メイリオ"/>
            </a:endParaRPr>
          </a:p>
          <a:p>
            <a:pPr lvl="1"/>
            <a:r>
              <a:rPr lang="ja-JP" altLang="en-US" sz="1600" dirty="0" smtClean="0">
                <a:latin typeface="メイリオ"/>
                <a:ea typeface="メイリオ"/>
                <a:cs typeface="メイリオ"/>
              </a:rPr>
              <a:t>情報収集衛星（内閣官房）</a:t>
            </a:r>
            <a:r>
              <a:rPr lang="en-US" altLang="ja-JP" sz="1600" dirty="0" smtClean="0">
                <a:latin typeface="メイリオ"/>
                <a:ea typeface="メイリオ"/>
                <a:cs typeface="メイリオ"/>
              </a:rPr>
              <a:t>~600</a:t>
            </a:r>
            <a:r>
              <a:rPr lang="ja-JP" altLang="en-US" sz="1600" dirty="0" smtClean="0">
                <a:latin typeface="メイリオ"/>
                <a:ea typeface="メイリオ"/>
                <a:cs typeface="メイリオ"/>
              </a:rPr>
              <a:t>億円</a:t>
            </a:r>
            <a:r>
              <a:rPr lang="en-US" altLang="ja-JP" sz="1600" dirty="0" smtClean="0">
                <a:latin typeface="メイリオ"/>
                <a:ea typeface="メイリオ"/>
                <a:cs typeface="メイリオ"/>
              </a:rPr>
              <a:t>/</a:t>
            </a:r>
            <a:r>
              <a:rPr lang="ja-JP" altLang="en-US" sz="1600" dirty="0" smtClean="0">
                <a:latin typeface="メイリオ"/>
                <a:ea typeface="メイリオ"/>
                <a:cs typeface="メイリオ"/>
              </a:rPr>
              <a:t>年</a:t>
            </a:r>
            <a:endParaRPr lang="en-US" altLang="ja-JP" sz="1600" dirty="0" smtClean="0">
              <a:latin typeface="メイリオ"/>
              <a:ea typeface="メイリオ"/>
              <a:cs typeface="メイリオ"/>
            </a:endParaRPr>
          </a:p>
          <a:p>
            <a:pPr lvl="1"/>
            <a:r>
              <a:rPr lang="ja-JP" altLang="en-US" sz="1600" dirty="0" smtClean="0">
                <a:latin typeface="メイリオ"/>
                <a:ea typeface="メイリオ"/>
                <a:cs typeface="メイリオ"/>
              </a:rPr>
              <a:t>準天頂衛星（日本版</a:t>
            </a:r>
            <a:r>
              <a:rPr lang="en-US" altLang="ja-JP" sz="1600" dirty="0" smtClean="0">
                <a:latin typeface="メイリオ"/>
                <a:ea typeface="メイリオ"/>
                <a:cs typeface="メイリオ"/>
              </a:rPr>
              <a:t>GPS, </a:t>
            </a:r>
            <a:r>
              <a:rPr lang="ja-JP" altLang="en-US" sz="1600" dirty="0" smtClean="0">
                <a:latin typeface="メイリオ"/>
                <a:ea typeface="メイリオ"/>
                <a:cs typeface="メイリオ"/>
              </a:rPr>
              <a:t>内閣府）</a:t>
            </a:r>
            <a:r>
              <a:rPr lang="en-US" altLang="ja-JP" sz="1600" dirty="0" smtClean="0">
                <a:latin typeface="メイリオ"/>
                <a:ea typeface="メイリオ"/>
                <a:cs typeface="メイリオ"/>
              </a:rPr>
              <a:t> ~ 200</a:t>
            </a:r>
            <a:r>
              <a:rPr lang="ja-JP" altLang="en-US" sz="1600" dirty="0" smtClean="0">
                <a:latin typeface="メイリオ"/>
                <a:ea typeface="メイリオ"/>
                <a:cs typeface="メイリオ"/>
              </a:rPr>
              <a:t>億円</a:t>
            </a:r>
            <a:r>
              <a:rPr lang="en-US" altLang="ja-JP" sz="1600" dirty="0" smtClean="0">
                <a:latin typeface="メイリオ"/>
                <a:ea typeface="メイリオ"/>
                <a:cs typeface="メイリオ"/>
              </a:rPr>
              <a:t>/</a:t>
            </a:r>
            <a:r>
              <a:rPr lang="ja-JP" altLang="en-US" sz="1600" dirty="0" smtClean="0">
                <a:latin typeface="メイリオ"/>
                <a:ea typeface="メイリオ"/>
                <a:cs typeface="メイリオ"/>
              </a:rPr>
              <a:t>年</a:t>
            </a:r>
            <a:endParaRPr lang="en-US" altLang="ja-JP" sz="1600" dirty="0" smtClean="0">
              <a:latin typeface="メイリオ"/>
              <a:ea typeface="メイリオ"/>
              <a:cs typeface="メイリオ"/>
            </a:endParaRPr>
          </a:p>
          <a:p>
            <a:pPr lvl="1"/>
            <a:r>
              <a:rPr lang="ja-JP" altLang="en-US" sz="1600" dirty="0" smtClean="0">
                <a:latin typeface="メイリオ"/>
                <a:ea typeface="メイリオ"/>
                <a:cs typeface="メイリオ"/>
              </a:rPr>
              <a:t>ロケット、民生衛星、基盤維持（文科省）</a:t>
            </a:r>
            <a:r>
              <a:rPr lang="en-US" altLang="ja-JP" sz="1600" dirty="0" smtClean="0">
                <a:latin typeface="メイリオ"/>
                <a:ea typeface="メイリオ"/>
                <a:cs typeface="メイリオ"/>
              </a:rPr>
              <a:t>~ 1000</a:t>
            </a:r>
            <a:r>
              <a:rPr lang="ja-JP" altLang="en-US" sz="1600" dirty="0" smtClean="0">
                <a:latin typeface="メイリオ"/>
                <a:ea typeface="メイリオ"/>
                <a:cs typeface="メイリオ"/>
              </a:rPr>
              <a:t>億円</a:t>
            </a:r>
            <a:r>
              <a:rPr lang="en-US" altLang="ja-JP" sz="1600" dirty="0" smtClean="0">
                <a:latin typeface="メイリオ"/>
                <a:ea typeface="メイリオ"/>
                <a:cs typeface="メイリオ"/>
              </a:rPr>
              <a:t>/</a:t>
            </a:r>
            <a:r>
              <a:rPr lang="ja-JP" altLang="en-US" sz="1600" dirty="0" smtClean="0">
                <a:latin typeface="メイリオ"/>
                <a:ea typeface="メイリオ"/>
                <a:cs typeface="メイリオ"/>
              </a:rPr>
              <a:t>年</a:t>
            </a:r>
            <a:endParaRPr lang="en-US" altLang="ja-JP" sz="1600" dirty="0" smtClean="0">
              <a:latin typeface="メイリオ"/>
              <a:ea typeface="メイリオ"/>
              <a:cs typeface="メイリオ"/>
            </a:endParaRPr>
          </a:p>
          <a:p>
            <a:pPr lvl="1"/>
            <a:r>
              <a:rPr lang="ja-JP" altLang="en-US" sz="1600" dirty="0" smtClean="0">
                <a:solidFill>
                  <a:srgbClr val="FF0000"/>
                </a:solidFill>
                <a:latin typeface="メイリオ"/>
                <a:ea typeface="メイリオ"/>
                <a:cs typeface="メイリオ"/>
              </a:rPr>
              <a:t>有人宇宙活動</a:t>
            </a:r>
            <a:r>
              <a:rPr lang="ja-JP" altLang="en-US" sz="1600" dirty="0" smtClean="0">
                <a:solidFill>
                  <a:srgbClr val="FF0000"/>
                </a:solidFill>
                <a:latin typeface="メイリオ"/>
                <a:ea typeface="メイリオ"/>
                <a:cs typeface="メイリオ"/>
              </a:rPr>
              <a:t>（文科省）</a:t>
            </a:r>
            <a:r>
              <a:rPr lang="en-US" altLang="ja-JP" sz="1600" dirty="0" smtClean="0">
                <a:solidFill>
                  <a:srgbClr val="FF0000"/>
                </a:solidFill>
                <a:latin typeface="メイリオ"/>
                <a:ea typeface="メイリオ"/>
                <a:cs typeface="メイリオ"/>
              </a:rPr>
              <a:t>~400</a:t>
            </a:r>
            <a:r>
              <a:rPr lang="ja-JP" altLang="en-US" sz="1600" dirty="0" smtClean="0">
                <a:solidFill>
                  <a:srgbClr val="FF0000"/>
                </a:solidFill>
                <a:latin typeface="メイリオ"/>
                <a:ea typeface="メイリオ"/>
                <a:cs typeface="メイリオ"/>
              </a:rPr>
              <a:t>億円</a:t>
            </a:r>
            <a:r>
              <a:rPr lang="en-US" altLang="ja-JP" sz="1600" dirty="0" smtClean="0">
                <a:solidFill>
                  <a:srgbClr val="FF0000"/>
                </a:solidFill>
                <a:latin typeface="メイリオ"/>
                <a:ea typeface="メイリオ"/>
                <a:cs typeface="メイリオ"/>
              </a:rPr>
              <a:t>/</a:t>
            </a:r>
            <a:r>
              <a:rPr lang="ja-JP" altLang="en-US" sz="1600" dirty="0" smtClean="0">
                <a:solidFill>
                  <a:srgbClr val="FF0000"/>
                </a:solidFill>
                <a:latin typeface="メイリオ"/>
                <a:ea typeface="メイリオ"/>
                <a:cs typeface="メイリオ"/>
              </a:rPr>
              <a:t>年</a:t>
            </a:r>
            <a:endParaRPr lang="en-US" altLang="ja-JP" sz="1600" dirty="0" smtClean="0">
              <a:solidFill>
                <a:srgbClr val="FF0000"/>
              </a:solidFill>
              <a:latin typeface="メイリオ"/>
              <a:ea typeface="メイリオ"/>
              <a:cs typeface="メイリオ"/>
            </a:endParaRPr>
          </a:p>
          <a:p>
            <a:pPr lvl="1"/>
            <a:r>
              <a:rPr lang="ja-JP" altLang="en-US" sz="1600" dirty="0" smtClean="0">
                <a:solidFill>
                  <a:srgbClr val="FF0000"/>
                </a:solidFill>
                <a:latin typeface="メイリオ"/>
                <a:ea typeface="メイリオ"/>
                <a:cs typeface="メイリオ"/>
              </a:rPr>
              <a:t>科学・探査（文科省）</a:t>
            </a:r>
            <a:r>
              <a:rPr lang="en-US" altLang="ja-JP" sz="1600" dirty="0" smtClean="0">
                <a:solidFill>
                  <a:srgbClr val="FF0000"/>
                </a:solidFill>
                <a:latin typeface="メイリオ"/>
                <a:ea typeface="メイリオ"/>
                <a:cs typeface="メイリオ"/>
              </a:rPr>
              <a:t>~250</a:t>
            </a:r>
            <a:r>
              <a:rPr lang="ja-JP" altLang="en-US" sz="1600" dirty="0" smtClean="0">
                <a:solidFill>
                  <a:srgbClr val="FF0000"/>
                </a:solidFill>
                <a:latin typeface="メイリオ"/>
                <a:ea typeface="メイリオ"/>
                <a:cs typeface="メイリオ"/>
              </a:rPr>
              <a:t>億円</a:t>
            </a:r>
            <a:r>
              <a:rPr lang="en-US" altLang="ja-JP" sz="1600" dirty="0" smtClean="0">
                <a:solidFill>
                  <a:srgbClr val="FF0000"/>
                </a:solidFill>
                <a:latin typeface="メイリオ"/>
                <a:ea typeface="メイリオ"/>
                <a:cs typeface="メイリオ"/>
              </a:rPr>
              <a:t>/</a:t>
            </a:r>
            <a:r>
              <a:rPr lang="ja-JP" altLang="en-US" sz="1600" dirty="0" smtClean="0">
                <a:solidFill>
                  <a:srgbClr val="FF0000"/>
                </a:solidFill>
                <a:latin typeface="メイリオ"/>
                <a:ea typeface="メイリオ"/>
                <a:cs typeface="メイリオ"/>
              </a:rPr>
              <a:t>年</a:t>
            </a:r>
            <a:endParaRPr lang="en-US" altLang="ja-JP" sz="1600" dirty="0">
              <a:solidFill>
                <a:srgbClr val="FF0000"/>
              </a:solidFill>
              <a:latin typeface="メイリオ"/>
              <a:ea typeface="メイリオ"/>
              <a:cs typeface="メイリオ"/>
            </a:endParaRPr>
          </a:p>
          <a:p>
            <a:pPr lvl="1"/>
            <a:r>
              <a:rPr lang="ja-JP" altLang="en-US" sz="1600" dirty="0" smtClean="0">
                <a:latin typeface="メイリオ"/>
                <a:ea typeface="メイリオ"/>
                <a:cs typeface="メイリオ"/>
              </a:rPr>
              <a:t>残りは防衛省、国交省、環境省、経産省の事業など</a:t>
            </a:r>
            <a:endParaRPr lang="en-US" altLang="ja-JP" sz="1600" dirty="0" smtClean="0">
              <a:latin typeface="メイリオ"/>
              <a:ea typeface="メイリオ"/>
              <a:cs typeface="メイリオ"/>
            </a:endParaRPr>
          </a:p>
          <a:p>
            <a:pPr lvl="1"/>
            <a:endParaRPr lang="en-US" altLang="ja-JP" sz="1600" dirty="0" smtClean="0">
              <a:latin typeface="メイリオ"/>
              <a:ea typeface="メイリオ"/>
              <a:cs typeface="メイリオ"/>
            </a:endParaRPr>
          </a:p>
          <a:p>
            <a:r>
              <a:rPr lang="ja-JP" altLang="en-US" sz="2000" dirty="0" smtClean="0">
                <a:latin typeface="メイリオ"/>
                <a:ea typeface="メイリオ"/>
                <a:cs typeface="メイリオ"/>
              </a:rPr>
              <a:t>宇宙</a:t>
            </a:r>
            <a:r>
              <a:rPr lang="ja-JP" altLang="en-US" sz="2000" dirty="0">
                <a:latin typeface="メイリオ"/>
                <a:ea typeface="メイリオ"/>
                <a:cs typeface="メイリオ"/>
              </a:rPr>
              <a:t>機器産業：</a:t>
            </a:r>
            <a:r>
              <a:rPr lang="en-US" altLang="ja-JP" sz="2000" dirty="0">
                <a:latin typeface="メイリオ"/>
                <a:ea typeface="メイリオ"/>
                <a:cs typeface="メイリオ"/>
              </a:rPr>
              <a:t>~3000</a:t>
            </a:r>
            <a:r>
              <a:rPr lang="ja-JP" altLang="en-US" sz="2000" dirty="0">
                <a:latin typeface="メイリオ"/>
                <a:ea typeface="メイリオ"/>
                <a:cs typeface="メイリオ"/>
              </a:rPr>
              <a:t>億円</a:t>
            </a:r>
            <a:r>
              <a:rPr lang="en-US" altLang="ja-JP" sz="2000" dirty="0">
                <a:latin typeface="メイリオ"/>
                <a:ea typeface="メイリオ"/>
                <a:cs typeface="メイリオ"/>
              </a:rPr>
              <a:t>/</a:t>
            </a:r>
            <a:r>
              <a:rPr lang="ja-JP" altLang="en-US" sz="2000" dirty="0">
                <a:latin typeface="メイリオ"/>
                <a:ea typeface="メイリオ"/>
                <a:cs typeface="メイリオ"/>
              </a:rPr>
              <a:t>年（</a:t>
            </a:r>
            <a:r>
              <a:rPr lang="en-US" altLang="ja-JP" sz="2000" dirty="0">
                <a:latin typeface="メイリオ"/>
                <a:ea typeface="メイリオ"/>
                <a:cs typeface="メイリオ"/>
              </a:rPr>
              <a:t>9</a:t>
            </a:r>
            <a:r>
              <a:rPr lang="ja-JP" altLang="en-US" sz="2000" dirty="0">
                <a:latin typeface="メイリオ"/>
                <a:ea typeface="メイリオ"/>
                <a:cs typeface="メイリオ"/>
              </a:rPr>
              <a:t>割官需）</a:t>
            </a:r>
          </a:p>
          <a:p>
            <a:pPr lvl="1"/>
            <a:r>
              <a:rPr lang="ja-JP" altLang="en-US" sz="1600" dirty="0">
                <a:latin typeface="メイリオ"/>
                <a:ea typeface="メイリオ"/>
                <a:cs typeface="メイリオ"/>
              </a:rPr>
              <a:t>世界の宇宙産業は成長するも日本は停滞し、撤退する社も。</a:t>
            </a:r>
            <a:endParaRPr lang="en-US" altLang="ja-JP" sz="1600" dirty="0">
              <a:latin typeface="メイリオ"/>
              <a:ea typeface="メイリオ"/>
              <a:cs typeface="メイリオ"/>
            </a:endParaRPr>
          </a:p>
          <a:p>
            <a:pPr lvl="1"/>
            <a:r>
              <a:rPr lang="ja-JP" altLang="en-US" sz="1600" dirty="0">
                <a:latin typeface="メイリオ"/>
                <a:ea typeface="メイリオ"/>
                <a:cs typeface="メイリオ"/>
              </a:rPr>
              <a:t>メーカー撤退＝国内でロケット・衛星が作れない＝国家戦略的課題</a:t>
            </a:r>
            <a:endParaRPr lang="en-US" altLang="ja-JP" sz="1600" dirty="0">
              <a:latin typeface="メイリオ"/>
              <a:ea typeface="メイリオ"/>
              <a:cs typeface="メイリオ"/>
            </a:endParaRPr>
          </a:p>
          <a:p>
            <a:pPr lvl="1"/>
            <a:endParaRPr lang="en-US" altLang="ja-JP" sz="1600" dirty="0">
              <a:latin typeface="メイリオ"/>
              <a:ea typeface="メイリオ"/>
              <a:cs typeface="メイリオ"/>
            </a:endParaRPr>
          </a:p>
        </p:txBody>
      </p:sp>
      <p:sp>
        <p:nvSpPr>
          <p:cNvPr id="4" name="テキスト ボックス 3"/>
          <p:cNvSpPr txBox="1"/>
          <p:nvPr/>
        </p:nvSpPr>
        <p:spPr>
          <a:xfrm>
            <a:off x="9674511" y="5364406"/>
            <a:ext cx="184666" cy="369332"/>
          </a:xfrm>
          <a:prstGeom prst="rect">
            <a:avLst/>
          </a:prstGeom>
          <a:noFill/>
        </p:spPr>
        <p:txBody>
          <a:bodyPr wrap="none" rtlCol="0">
            <a:spAutoFit/>
          </a:bodyPr>
          <a:lstStyle/>
          <a:p>
            <a:endParaRPr kumimoji="1" lang="ja-JP" altLang="en-US">
              <a:latin typeface="メイリオ"/>
              <a:ea typeface="メイリオ"/>
              <a:cs typeface="メイリオ"/>
            </a:endParaRPr>
          </a:p>
        </p:txBody>
      </p:sp>
      <p:sp>
        <p:nvSpPr>
          <p:cNvPr id="13" name="テキスト ボックス 12"/>
          <p:cNvSpPr txBox="1"/>
          <p:nvPr/>
        </p:nvSpPr>
        <p:spPr>
          <a:xfrm>
            <a:off x="1018573" y="5549072"/>
            <a:ext cx="5865708" cy="707886"/>
          </a:xfrm>
          <a:prstGeom prst="rect">
            <a:avLst/>
          </a:prstGeom>
          <a:noFill/>
          <a:ln>
            <a:solidFill>
              <a:srgbClr val="FF0000"/>
            </a:solidFill>
          </a:ln>
        </p:spPr>
        <p:txBody>
          <a:bodyPr wrap="none" rtlCol="0">
            <a:spAutoFit/>
          </a:bodyPr>
          <a:lstStyle/>
          <a:p>
            <a:pPr marL="285750" indent="-285750">
              <a:buFont typeface="Arial"/>
              <a:buChar char="•"/>
            </a:pPr>
            <a:r>
              <a:rPr kumimoji="1" lang="ja-JP" altLang="en-US" sz="2000" dirty="0" smtClean="0">
                <a:latin typeface="メイリオ"/>
                <a:ea typeface="メイリオ"/>
                <a:cs typeface="メイリオ"/>
              </a:rPr>
              <a:t>安全保障・日米協力と産業基盤維持が優先課題</a:t>
            </a:r>
            <a:endParaRPr kumimoji="1" lang="en-US" altLang="ja-JP" sz="2000" dirty="0" smtClean="0">
              <a:latin typeface="メイリオ"/>
              <a:ea typeface="メイリオ"/>
              <a:cs typeface="メイリオ"/>
            </a:endParaRPr>
          </a:p>
          <a:p>
            <a:pPr marL="285750" indent="-285750">
              <a:buFont typeface="Arial"/>
              <a:buChar char="•"/>
            </a:pPr>
            <a:r>
              <a:rPr lang="ja-JP" altLang="en-US" sz="2000" dirty="0" smtClean="0">
                <a:latin typeface="メイリオ"/>
                <a:ea typeface="メイリオ"/>
                <a:cs typeface="メイリオ"/>
              </a:rPr>
              <a:t>「宇宙予算」としての大枠は</a:t>
            </a:r>
            <a:r>
              <a:rPr lang="en-US" altLang="ja-JP" sz="2000" dirty="0" smtClean="0">
                <a:latin typeface="メイリオ"/>
                <a:ea typeface="メイリオ"/>
                <a:cs typeface="メイリオ"/>
              </a:rPr>
              <a:t>~3000</a:t>
            </a:r>
            <a:r>
              <a:rPr lang="ja-JP" altLang="en-US" sz="2000" dirty="0" smtClean="0">
                <a:latin typeface="メイリオ"/>
                <a:ea typeface="メイリオ"/>
                <a:cs typeface="メイリオ"/>
              </a:rPr>
              <a:t>億なので、</a:t>
            </a:r>
            <a:endParaRPr lang="en-US" altLang="ja-JP" sz="2000" dirty="0">
              <a:latin typeface="メイリオ"/>
              <a:ea typeface="メイリオ"/>
              <a:cs typeface="メイリオ"/>
            </a:endParaRPr>
          </a:p>
        </p:txBody>
      </p:sp>
    </p:spTree>
    <p:extLst>
      <p:ext uri="{BB962C8B-B14F-4D97-AF65-F5344CB8AC3E}">
        <p14:creationId xmlns:p14="http://schemas.microsoft.com/office/powerpoint/2010/main" val="6510451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0" y="50800"/>
            <a:ext cx="9144000" cy="6733309"/>
          </a:xfrm>
          <a:prstGeom prst="rect">
            <a:avLst/>
          </a:prstGeom>
        </p:spPr>
      </p:pic>
    </p:spTree>
    <p:extLst>
      <p:ext uri="{BB962C8B-B14F-4D97-AF65-F5344CB8AC3E}">
        <p14:creationId xmlns:p14="http://schemas.microsoft.com/office/powerpoint/2010/main" val="33892647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latin typeface="メイリオ"/>
                <a:ea typeface="メイリオ"/>
                <a:cs typeface="メイリオ"/>
              </a:rPr>
              <a:t>科学・探査・有人宇宙活動</a:t>
            </a:r>
            <a:endParaRPr kumimoji="1" lang="ja-JP" altLang="en-US" sz="3200" dirty="0">
              <a:latin typeface="メイリオ"/>
              <a:ea typeface="メイリオ"/>
              <a:cs typeface="メイリオ"/>
            </a:endParaRPr>
          </a:p>
        </p:txBody>
      </p:sp>
      <p:sp>
        <p:nvSpPr>
          <p:cNvPr id="3" name="コンテンツ プレースホルダー 2"/>
          <p:cNvSpPr>
            <a:spLocks noGrp="1"/>
          </p:cNvSpPr>
          <p:nvPr>
            <p:ph idx="1"/>
          </p:nvPr>
        </p:nvSpPr>
        <p:spPr>
          <a:xfrm>
            <a:off x="333968" y="1417639"/>
            <a:ext cx="6372734" cy="2247018"/>
          </a:xfrm>
          <a:ln>
            <a:noFill/>
          </a:ln>
        </p:spPr>
        <p:txBody>
          <a:bodyPr>
            <a:noAutofit/>
          </a:bodyPr>
          <a:lstStyle/>
          <a:p>
            <a:r>
              <a:rPr kumimoji="1" lang="ja-JP" altLang="en-US" sz="2000" dirty="0" smtClean="0">
                <a:latin typeface="メイリオ"/>
                <a:ea typeface="メイリオ"/>
                <a:cs typeface="メイリオ"/>
              </a:rPr>
              <a:t>科学</a:t>
            </a:r>
            <a:r>
              <a:rPr kumimoji="1" lang="en-US" altLang="ja-JP" sz="2000" dirty="0" smtClean="0">
                <a:latin typeface="メイリオ"/>
                <a:ea typeface="メイリオ"/>
                <a:cs typeface="メイリオ"/>
              </a:rPr>
              <a:t>(Science)</a:t>
            </a:r>
            <a:r>
              <a:rPr kumimoji="1" lang="ja-JP" altLang="en-US" sz="2000" dirty="0" smtClean="0">
                <a:latin typeface="メイリオ"/>
                <a:ea typeface="メイリオ"/>
                <a:cs typeface="メイリオ"/>
              </a:rPr>
              <a:t>＝学術的探求</a:t>
            </a:r>
            <a:endParaRPr kumimoji="1" lang="en-US" altLang="ja-JP" sz="1600" dirty="0" smtClean="0">
              <a:latin typeface="メイリオ"/>
              <a:ea typeface="メイリオ"/>
              <a:cs typeface="メイリオ"/>
            </a:endParaRPr>
          </a:p>
          <a:p>
            <a:pPr lvl="1"/>
            <a:r>
              <a:rPr lang="ja-JP" altLang="en-US" sz="1600" dirty="0" smtClean="0">
                <a:latin typeface="メイリオ"/>
                <a:ea typeface="メイリオ"/>
                <a:cs typeface="メイリオ"/>
              </a:rPr>
              <a:t>天文学・宇宙物理学、惑星科学、宇宙工学など</a:t>
            </a:r>
            <a:endParaRPr lang="en-US" altLang="ja-JP" sz="1600" dirty="0" smtClean="0">
              <a:latin typeface="メイリオ"/>
              <a:ea typeface="メイリオ"/>
              <a:cs typeface="メイリオ"/>
            </a:endParaRPr>
          </a:p>
          <a:p>
            <a:endParaRPr lang="en-US" altLang="ja-JP" sz="2000" dirty="0" smtClean="0">
              <a:latin typeface="メイリオ"/>
              <a:ea typeface="メイリオ"/>
              <a:cs typeface="メイリオ"/>
            </a:endParaRPr>
          </a:p>
          <a:p>
            <a:r>
              <a:rPr lang="ja-JP" altLang="en-US" sz="2000" dirty="0" smtClean="0">
                <a:latin typeface="メイリオ"/>
                <a:ea typeface="メイリオ"/>
                <a:cs typeface="メイリオ"/>
              </a:rPr>
              <a:t>探査</a:t>
            </a:r>
            <a:r>
              <a:rPr lang="en-US" altLang="ja-JP" sz="2000" dirty="0" smtClean="0">
                <a:latin typeface="メイリオ"/>
                <a:ea typeface="メイリオ"/>
                <a:cs typeface="メイリオ"/>
              </a:rPr>
              <a:t>(Exploration)</a:t>
            </a:r>
            <a:r>
              <a:rPr lang="ja-JP" altLang="en-US" sz="2000" dirty="0" smtClean="0">
                <a:latin typeface="メイリオ"/>
                <a:ea typeface="メイリオ"/>
                <a:cs typeface="メイリオ"/>
              </a:rPr>
              <a:t>＝人類の活動領域拡大</a:t>
            </a:r>
            <a:endParaRPr lang="en-US" altLang="ja-JP" sz="2000" dirty="0" smtClean="0">
              <a:latin typeface="メイリオ"/>
              <a:ea typeface="メイリオ"/>
              <a:cs typeface="メイリオ"/>
            </a:endParaRPr>
          </a:p>
          <a:p>
            <a:pPr lvl="1"/>
            <a:r>
              <a:rPr lang="ja-JP" altLang="en-US" sz="1600" dirty="0" smtClean="0">
                <a:latin typeface="メイリオ"/>
                <a:ea typeface="メイリオ"/>
                <a:cs typeface="メイリオ"/>
              </a:rPr>
              <a:t>これまでは宇宙科学とほぼ同一視（はやぶさ）</a:t>
            </a:r>
            <a:endParaRPr lang="en-US" altLang="ja-JP" sz="1600" dirty="0" smtClean="0">
              <a:latin typeface="メイリオ"/>
              <a:ea typeface="メイリオ"/>
              <a:cs typeface="メイリオ"/>
            </a:endParaRPr>
          </a:p>
          <a:p>
            <a:pPr lvl="1"/>
            <a:r>
              <a:rPr lang="ja-JP" altLang="en-US" sz="1600" dirty="0" smtClean="0">
                <a:latin typeface="メイリオ"/>
                <a:ea typeface="メイリオ"/>
                <a:cs typeface="メイリオ"/>
              </a:rPr>
              <a:t>大型の太陽系探査は有人活動と似てきた</a:t>
            </a:r>
            <a:endParaRPr lang="en-US" altLang="ja-JP" sz="1600" dirty="0" smtClean="0">
              <a:latin typeface="メイリオ"/>
              <a:ea typeface="メイリオ"/>
              <a:cs typeface="メイリオ"/>
            </a:endParaRPr>
          </a:p>
          <a:p>
            <a:pPr marL="0" indent="0">
              <a:buNone/>
            </a:pPr>
            <a:endParaRPr lang="en-US" altLang="ja-JP" sz="2000" dirty="0" smtClean="0">
              <a:latin typeface="メイリオ"/>
              <a:ea typeface="メイリオ"/>
              <a:cs typeface="メイリオ"/>
            </a:endParaRPr>
          </a:p>
          <a:p>
            <a:r>
              <a:rPr lang="ja-JP" altLang="en-US" sz="2000" dirty="0" smtClean="0">
                <a:latin typeface="メイリオ"/>
                <a:ea typeface="メイリオ"/>
                <a:cs typeface="メイリオ"/>
              </a:rPr>
              <a:t>有人活動＝人間が宇宙で行う活動全般</a:t>
            </a:r>
            <a:endParaRPr lang="en-US" altLang="ja-JP" sz="2000" dirty="0" smtClean="0">
              <a:latin typeface="メイリオ"/>
              <a:ea typeface="メイリオ"/>
              <a:cs typeface="メイリオ"/>
            </a:endParaRPr>
          </a:p>
          <a:p>
            <a:pPr lvl="1"/>
            <a:r>
              <a:rPr lang="ja-JP" altLang="en-US" sz="1600" dirty="0" smtClean="0">
                <a:latin typeface="メイリオ"/>
                <a:ea typeface="メイリオ"/>
                <a:cs typeface="メイリオ"/>
              </a:rPr>
              <a:t>科学研究</a:t>
            </a:r>
            <a:endParaRPr lang="en-US" altLang="ja-JP" sz="1600" dirty="0" smtClean="0">
              <a:latin typeface="メイリオ"/>
              <a:ea typeface="メイリオ"/>
              <a:cs typeface="メイリオ"/>
            </a:endParaRPr>
          </a:p>
          <a:p>
            <a:pPr lvl="1"/>
            <a:r>
              <a:rPr lang="ja-JP" altLang="en-US" sz="1600" dirty="0" smtClean="0">
                <a:latin typeface="メイリオ"/>
                <a:ea typeface="メイリオ"/>
                <a:cs typeface="メイリオ"/>
              </a:rPr>
              <a:t>産業利用（材料・新薬開発等）</a:t>
            </a:r>
            <a:endParaRPr lang="en-US" altLang="ja-JP" sz="1600" dirty="0" smtClean="0">
              <a:latin typeface="メイリオ"/>
              <a:ea typeface="メイリオ"/>
              <a:cs typeface="メイリオ"/>
            </a:endParaRPr>
          </a:p>
          <a:p>
            <a:pPr lvl="1"/>
            <a:r>
              <a:rPr lang="ja-JP" altLang="en-US" sz="1600" dirty="0" smtClean="0">
                <a:latin typeface="メイリオ"/>
                <a:ea typeface="メイリオ"/>
                <a:cs typeface="メイリオ"/>
              </a:rPr>
              <a:t>教育（青少年に夢を</a:t>
            </a:r>
            <a:r>
              <a:rPr lang="en-US" altLang="ja-JP" sz="1600" dirty="0" smtClean="0">
                <a:latin typeface="メイリオ"/>
                <a:ea typeface="メイリオ"/>
                <a:cs typeface="メイリオ"/>
              </a:rPr>
              <a:t>…</a:t>
            </a:r>
            <a:r>
              <a:rPr lang="ja-JP" altLang="en-US" sz="1600" dirty="0" smtClean="0">
                <a:latin typeface="メイリオ"/>
                <a:ea typeface="メイリオ"/>
                <a:cs typeface="メイリオ"/>
              </a:rPr>
              <a:t>）</a:t>
            </a:r>
            <a:endParaRPr lang="en-US" altLang="ja-JP" sz="1600" dirty="0" smtClean="0">
              <a:latin typeface="メイリオ"/>
              <a:ea typeface="メイリオ"/>
              <a:cs typeface="メイリオ"/>
            </a:endParaRPr>
          </a:p>
          <a:p>
            <a:pPr lvl="1"/>
            <a:r>
              <a:rPr lang="ja-JP" altLang="en-US" sz="1600" dirty="0" smtClean="0">
                <a:latin typeface="メイリオ"/>
                <a:ea typeface="メイリオ"/>
                <a:cs typeface="メイリオ"/>
              </a:rPr>
              <a:t>外交・国際協力（例：ウクライナ危機）</a:t>
            </a:r>
            <a:endParaRPr lang="en-US" altLang="ja-JP" sz="1600" dirty="0" smtClean="0">
              <a:latin typeface="メイリオ"/>
              <a:ea typeface="メイリオ"/>
              <a:cs typeface="メイリオ"/>
            </a:endParaRPr>
          </a:p>
          <a:p>
            <a:pPr lvl="1"/>
            <a:endParaRPr lang="en-US" altLang="ja-JP" sz="1600" dirty="0">
              <a:latin typeface="メイリオ"/>
              <a:ea typeface="メイリオ"/>
              <a:cs typeface="メイリオ"/>
            </a:endParaRPr>
          </a:p>
          <a:p>
            <a:pPr marL="457200" lvl="1" indent="0">
              <a:buNone/>
            </a:pPr>
            <a:endParaRPr lang="en-US" altLang="ja-JP" sz="1600" dirty="0">
              <a:latin typeface="メイリオ"/>
              <a:ea typeface="メイリオ"/>
              <a:cs typeface="メイリオ"/>
            </a:endParaRPr>
          </a:p>
        </p:txBody>
      </p:sp>
      <p:sp>
        <p:nvSpPr>
          <p:cNvPr id="4" name="テキスト ボックス 3"/>
          <p:cNvSpPr txBox="1"/>
          <p:nvPr/>
        </p:nvSpPr>
        <p:spPr>
          <a:xfrm>
            <a:off x="9674511" y="5364406"/>
            <a:ext cx="184666" cy="369332"/>
          </a:xfrm>
          <a:prstGeom prst="rect">
            <a:avLst/>
          </a:prstGeom>
          <a:noFill/>
        </p:spPr>
        <p:txBody>
          <a:bodyPr wrap="none" rtlCol="0">
            <a:spAutoFit/>
          </a:bodyPr>
          <a:lstStyle/>
          <a:p>
            <a:endParaRPr kumimoji="1" lang="ja-JP" altLang="en-US">
              <a:latin typeface="メイリオ"/>
              <a:ea typeface="メイリオ"/>
              <a:cs typeface="メイリオ"/>
            </a:endParaRPr>
          </a:p>
        </p:txBody>
      </p:sp>
      <p:sp>
        <p:nvSpPr>
          <p:cNvPr id="10" name="フリーフォーム 9"/>
          <p:cNvSpPr/>
          <p:nvPr/>
        </p:nvSpPr>
        <p:spPr>
          <a:xfrm>
            <a:off x="5714588" y="2844407"/>
            <a:ext cx="291019" cy="2889331"/>
          </a:xfrm>
          <a:custGeom>
            <a:avLst/>
            <a:gdLst>
              <a:gd name="connsiteX0" fmla="*/ 0 w 555612"/>
              <a:gd name="connsiteY0" fmla="*/ 0 h 1971241"/>
              <a:gd name="connsiteX1" fmla="*/ 555585 w 555612"/>
              <a:gd name="connsiteY1" fmla="*/ 1018695 h 1971241"/>
              <a:gd name="connsiteX2" fmla="*/ 26456 w 555612"/>
              <a:gd name="connsiteY2" fmla="*/ 1971241 h 1971241"/>
            </a:gdLst>
            <a:ahLst/>
            <a:cxnLst>
              <a:cxn ang="0">
                <a:pos x="connsiteX0" y="connsiteY0"/>
              </a:cxn>
              <a:cxn ang="0">
                <a:pos x="connsiteX1" y="connsiteY1"/>
              </a:cxn>
              <a:cxn ang="0">
                <a:pos x="connsiteX2" y="connsiteY2"/>
              </a:cxn>
            </a:cxnLst>
            <a:rect l="l" t="t" r="r" b="b"/>
            <a:pathLst>
              <a:path w="555612" h="1971241">
                <a:moveTo>
                  <a:pt x="0" y="0"/>
                </a:moveTo>
                <a:cubicBezTo>
                  <a:pt x="275588" y="345077"/>
                  <a:pt x="551176" y="690155"/>
                  <a:pt x="555585" y="1018695"/>
                </a:cubicBezTo>
                <a:cubicBezTo>
                  <a:pt x="559994" y="1347235"/>
                  <a:pt x="26456" y="1971241"/>
                  <a:pt x="26456" y="1971241"/>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1" name="フリーフォーム 10"/>
          <p:cNvSpPr/>
          <p:nvPr/>
        </p:nvSpPr>
        <p:spPr>
          <a:xfrm>
            <a:off x="5616202" y="1417640"/>
            <a:ext cx="389405" cy="2154407"/>
          </a:xfrm>
          <a:custGeom>
            <a:avLst/>
            <a:gdLst>
              <a:gd name="connsiteX0" fmla="*/ 0 w 555612"/>
              <a:gd name="connsiteY0" fmla="*/ 0 h 1971241"/>
              <a:gd name="connsiteX1" fmla="*/ 555585 w 555612"/>
              <a:gd name="connsiteY1" fmla="*/ 1018695 h 1971241"/>
              <a:gd name="connsiteX2" fmla="*/ 26456 w 555612"/>
              <a:gd name="connsiteY2" fmla="*/ 1971241 h 1971241"/>
            </a:gdLst>
            <a:ahLst/>
            <a:cxnLst>
              <a:cxn ang="0">
                <a:pos x="connsiteX0" y="connsiteY0"/>
              </a:cxn>
              <a:cxn ang="0">
                <a:pos x="connsiteX1" y="connsiteY1"/>
              </a:cxn>
              <a:cxn ang="0">
                <a:pos x="connsiteX2" y="connsiteY2"/>
              </a:cxn>
            </a:cxnLst>
            <a:rect l="l" t="t" r="r" b="b"/>
            <a:pathLst>
              <a:path w="555612" h="1971241">
                <a:moveTo>
                  <a:pt x="0" y="0"/>
                </a:moveTo>
                <a:cubicBezTo>
                  <a:pt x="275588" y="345077"/>
                  <a:pt x="551176" y="690155"/>
                  <a:pt x="555585" y="1018695"/>
                </a:cubicBezTo>
                <a:cubicBezTo>
                  <a:pt x="559994" y="1347235"/>
                  <a:pt x="26456" y="1971241"/>
                  <a:pt x="26456" y="1971241"/>
                </a:cubicBezTo>
              </a:path>
            </a:pathLst>
          </a:cu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9" name="テキスト ボックス 8"/>
          <p:cNvSpPr txBox="1"/>
          <p:nvPr/>
        </p:nvSpPr>
        <p:spPr>
          <a:xfrm>
            <a:off x="6190801" y="2037390"/>
            <a:ext cx="2807688" cy="1200329"/>
          </a:xfrm>
          <a:prstGeom prst="rect">
            <a:avLst/>
          </a:prstGeom>
          <a:noFill/>
          <a:ln>
            <a:solidFill>
              <a:srgbClr val="0000FF"/>
            </a:solidFill>
          </a:ln>
        </p:spPr>
        <p:txBody>
          <a:bodyPr wrap="square" rtlCol="0">
            <a:spAutoFit/>
          </a:bodyPr>
          <a:lstStyle/>
          <a:p>
            <a:r>
              <a:rPr kumimoji="1" lang="ja-JP" altLang="en-US" dirty="0" smtClean="0">
                <a:latin typeface="メイリオ"/>
                <a:ea typeface="メイリオ"/>
                <a:cs typeface="メイリオ"/>
              </a:rPr>
              <a:t>予算規模は政策判断だが</a:t>
            </a:r>
            <a:r>
              <a:rPr lang="ja-JP" altLang="en-US" dirty="0" smtClean="0">
                <a:latin typeface="メイリオ"/>
                <a:ea typeface="メイリオ"/>
                <a:cs typeface="メイリオ"/>
              </a:rPr>
              <a:t>、</a:t>
            </a:r>
            <a:r>
              <a:rPr kumimoji="1" lang="ja-JP" altLang="en-US" dirty="0" smtClean="0">
                <a:latin typeface="メイリオ"/>
                <a:ea typeface="メイリオ"/>
                <a:cs typeface="メイリオ"/>
              </a:rPr>
              <a:t>何をやるかは学術コミュニティが決めている</a:t>
            </a:r>
            <a:endParaRPr kumimoji="1" lang="en-US" altLang="ja-JP" dirty="0" smtClean="0">
              <a:latin typeface="メイリオ"/>
              <a:ea typeface="メイリオ"/>
              <a:cs typeface="メイリオ"/>
            </a:endParaRPr>
          </a:p>
          <a:p>
            <a:r>
              <a:rPr lang="ja-JP" altLang="en-US" dirty="0" smtClean="0">
                <a:latin typeface="メイリオ"/>
                <a:ea typeface="メイリオ"/>
                <a:cs typeface="メイリオ"/>
              </a:rPr>
              <a:t>（はやぶさ２は</a:t>
            </a:r>
            <a:r>
              <a:rPr lang="en-US" altLang="ja-JP" dirty="0" smtClean="0">
                <a:latin typeface="メイリオ"/>
                <a:ea typeface="メイリオ"/>
                <a:cs typeface="メイリオ"/>
              </a:rPr>
              <a:t>…</a:t>
            </a:r>
            <a:r>
              <a:rPr lang="ja-JP" altLang="en-US" dirty="0" smtClean="0">
                <a:latin typeface="メイリオ"/>
                <a:ea typeface="メイリオ"/>
                <a:cs typeface="メイリオ"/>
              </a:rPr>
              <a:t>）</a:t>
            </a:r>
            <a:endParaRPr kumimoji="1" lang="ja-JP" altLang="en-US" dirty="0">
              <a:latin typeface="メイリオ"/>
              <a:ea typeface="メイリオ"/>
              <a:cs typeface="メイリオ"/>
            </a:endParaRPr>
          </a:p>
        </p:txBody>
      </p:sp>
      <p:sp>
        <p:nvSpPr>
          <p:cNvPr id="12" name="テキスト ボックス 11"/>
          <p:cNvSpPr txBox="1"/>
          <p:nvPr/>
        </p:nvSpPr>
        <p:spPr>
          <a:xfrm>
            <a:off x="906959" y="6193477"/>
            <a:ext cx="6955750" cy="584776"/>
          </a:xfrm>
          <a:prstGeom prst="rect">
            <a:avLst/>
          </a:prstGeom>
          <a:noFill/>
        </p:spPr>
        <p:txBody>
          <a:bodyPr wrap="none" rtlCol="0">
            <a:spAutoFit/>
          </a:bodyPr>
          <a:lstStyle/>
          <a:p>
            <a:r>
              <a:rPr kumimoji="1" lang="ja-JP" altLang="en-US" sz="1600" dirty="0" smtClean="0">
                <a:latin typeface="メイリオ"/>
                <a:ea typeface="メイリオ"/>
                <a:cs typeface="メイリオ"/>
              </a:rPr>
              <a:t>別のファクター：「宇宙予算の中でいくら宇宙科学に向けるか」</a:t>
            </a:r>
            <a:endParaRPr kumimoji="1" lang="en-US" altLang="ja-JP" sz="1600" dirty="0" smtClean="0">
              <a:latin typeface="メイリオ"/>
              <a:ea typeface="メイリオ"/>
              <a:cs typeface="メイリオ"/>
            </a:endParaRPr>
          </a:p>
          <a:p>
            <a:r>
              <a:rPr lang="ja-JP" altLang="ja-JP" sz="1600" dirty="0">
                <a:latin typeface="メイリオ"/>
                <a:ea typeface="メイリオ"/>
                <a:cs typeface="メイリオ"/>
              </a:rPr>
              <a:t>　</a:t>
            </a:r>
            <a:r>
              <a:rPr lang="ja-JP" altLang="en-US" sz="1600" dirty="0" smtClean="0">
                <a:latin typeface="メイリオ"/>
                <a:ea typeface="メイリオ"/>
                <a:cs typeface="メイリオ"/>
              </a:rPr>
              <a:t>　　　　　　　「科学技術予算の中でいくら宇宙（科学）に向けるか」</a:t>
            </a:r>
            <a:endParaRPr kumimoji="1" lang="ja-JP" altLang="en-US" sz="1600" dirty="0">
              <a:latin typeface="メイリオ"/>
              <a:ea typeface="メイリオ"/>
              <a:cs typeface="メイリオ"/>
            </a:endParaRPr>
          </a:p>
        </p:txBody>
      </p:sp>
      <p:sp>
        <p:nvSpPr>
          <p:cNvPr id="14" name="テキスト ボックス 13"/>
          <p:cNvSpPr txBox="1"/>
          <p:nvPr/>
        </p:nvSpPr>
        <p:spPr>
          <a:xfrm>
            <a:off x="6190801" y="4441076"/>
            <a:ext cx="2807688" cy="646331"/>
          </a:xfrm>
          <a:prstGeom prst="rect">
            <a:avLst/>
          </a:prstGeom>
          <a:noFill/>
          <a:ln>
            <a:solidFill>
              <a:srgbClr val="FF0000"/>
            </a:solidFill>
          </a:ln>
        </p:spPr>
        <p:txBody>
          <a:bodyPr wrap="square" rtlCol="0">
            <a:spAutoFit/>
          </a:bodyPr>
          <a:lstStyle/>
          <a:p>
            <a:r>
              <a:rPr kumimoji="1" lang="ja-JP" altLang="en-US" dirty="0" smtClean="0">
                <a:latin typeface="メイリオ"/>
                <a:ea typeface="メイリオ"/>
                <a:cs typeface="メイリオ"/>
              </a:rPr>
              <a:t>学術的意義以上の政策判断</a:t>
            </a:r>
            <a:endParaRPr kumimoji="1" lang="ja-JP" altLang="en-US" dirty="0">
              <a:latin typeface="メイリオ"/>
              <a:ea typeface="メイリオ"/>
              <a:cs typeface="メイリオ"/>
            </a:endParaRPr>
          </a:p>
        </p:txBody>
      </p:sp>
    </p:spTree>
    <p:extLst>
      <p:ext uri="{BB962C8B-B14F-4D97-AF65-F5344CB8AC3E}">
        <p14:creationId xmlns:p14="http://schemas.microsoft.com/office/powerpoint/2010/main" val="11881215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3600" dirty="0" smtClean="0">
                <a:latin typeface="メイリオ"/>
                <a:ea typeface="メイリオ"/>
                <a:cs typeface="メイリオ"/>
              </a:rPr>
              <a:t>有人宇宙活動の岐路：</a:t>
            </a:r>
            <a:r>
              <a:rPr lang="en-US" altLang="ja-JP" sz="3600" dirty="0" smtClean="0">
                <a:latin typeface="メイリオ"/>
                <a:ea typeface="メイリオ"/>
                <a:cs typeface="メイリオ"/>
              </a:rPr>
              <a:t/>
            </a:r>
            <a:br>
              <a:rPr lang="en-US" altLang="ja-JP" sz="3600" dirty="0" smtClean="0">
                <a:latin typeface="メイリオ"/>
                <a:ea typeface="メイリオ"/>
                <a:cs typeface="メイリオ"/>
              </a:rPr>
            </a:br>
            <a:r>
              <a:rPr lang="ja-JP" altLang="en-US" sz="3600" dirty="0" smtClean="0">
                <a:latin typeface="メイリオ"/>
                <a:ea typeface="メイリオ"/>
                <a:cs typeface="メイリオ"/>
              </a:rPr>
              <a:t>ポスト</a:t>
            </a:r>
            <a:r>
              <a:rPr lang="ja-JP" altLang="en-US" sz="3600" dirty="0" smtClean="0">
                <a:latin typeface="メイリオ"/>
                <a:ea typeface="メイリオ"/>
                <a:cs typeface="メイリオ"/>
              </a:rPr>
              <a:t>国際</a:t>
            </a:r>
            <a:r>
              <a:rPr lang="ja-JP" altLang="en-US" sz="3600" dirty="0" smtClean="0">
                <a:latin typeface="メイリオ"/>
                <a:ea typeface="メイリオ"/>
                <a:cs typeface="メイリオ"/>
              </a:rPr>
              <a:t>宇宙</a:t>
            </a:r>
            <a:r>
              <a:rPr lang="ja-JP" altLang="en-US" sz="3600" dirty="0" smtClean="0">
                <a:latin typeface="メイリオ"/>
                <a:ea typeface="メイリオ"/>
                <a:cs typeface="メイリオ"/>
              </a:rPr>
              <a:t>ステーション</a:t>
            </a:r>
            <a:r>
              <a:rPr lang="en-US" altLang="ja-JP" sz="3600" dirty="0" smtClean="0">
                <a:latin typeface="メイリオ"/>
                <a:ea typeface="メイリオ"/>
                <a:cs typeface="メイリオ"/>
              </a:rPr>
              <a:t>(ISS)</a:t>
            </a:r>
            <a:endParaRPr kumimoji="1" lang="ja-JP" altLang="en-US" sz="3600" dirty="0">
              <a:latin typeface="メイリオ"/>
              <a:ea typeface="メイリオ"/>
              <a:cs typeface="メイリオ"/>
            </a:endParaRPr>
          </a:p>
        </p:txBody>
      </p:sp>
      <p:sp>
        <p:nvSpPr>
          <p:cNvPr id="3" name="コンテンツ プレースホルダー 2"/>
          <p:cNvSpPr>
            <a:spLocks noGrp="1"/>
          </p:cNvSpPr>
          <p:nvPr>
            <p:ph idx="1"/>
          </p:nvPr>
        </p:nvSpPr>
        <p:spPr>
          <a:xfrm>
            <a:off x="457200" y="1600200"/>
            <a:ext cx="4609204" cy="4525963"/>
          </a:xfrm>
        </p:spPr>
        <p:txBody>
          <a:bodyPr>
            <a:noAutofit/>
          </a:bodyPr>
          <a:lstStyle/>
          <a:p>
            <a:r>
              <a:rPr lang="en-US" altLang="ja-JP" sz="2000" dirty="0" smtClean="0">
                <a:latin typeface="メイリオ"/>
                <a:ea typeface="メイリオ"/>
                <a:cs typeface="メイリオ"/>
              </a:rPr>
              <a:t>ISS: International Space </a:t>
            </a:r>
            <a:r>
              <a:rPr lang="en-US" altLang="ja-JP" sz="2000" dirty="0" err="1" smtClean="0">
                <a:latin typeface="メイリオ"/>
                <a:ea typeface="メイリオ"/>
                <a:cs typeface="メイリオ"/>
              </a:rPr>
              <a:t>Staion</a:t>
            </a:r>
            <a:r>
              <a:rPr lang="en-US" altLang="ja-JP" sz="2000" dirty="0" smtClean="0">
                <a:latin typeface="メイリオ"/>
                <a:ea typeface="メイリオ"/>
                <a:cs typeface="メイリオ"/>
              </a:rPr>
              <a:t> </a:t>
            </a:r>
            <a:r>
              <a:rPr lang="ja-JP" altLang="en-US" sz="2000" dirty="0" smtClean="0">
                <a:latin typeface="メイリオ"/>
                <a:ea typeface="メイリオ"/>
                <a:cs typeface="メイリオ"/>
              </a:rPr>
              <a:t>米国</a:t>
            </a:r>
            <a:r>
              <a:rPr lang="ja-JP" altLang="en-US" sz="2000" dirty="0" smtClean="0">
                <a:latin typeface="メイリオ"/>
                <a:ea typeface="メイリオ"/>
                <a:cs typeface="メイリオ"/>
              </a:rPr>
              <a:t>、日本、カナダ、</a:t>
            </a:r>
            <a:r>
              <a:rPr lang="ja-JP" altLang="en-US" sz="2000" dirty="0" smtClean="0">
                <a:latin typeface="メイリオ"/>
                <a:ea typeface="メイリオ"/>
                <a:cs typeface="メイリオ"/>
              </a:rPr>
              <a:t>欧州、ロシア</a:t>
            </a:r>
            <a:r>
              <a:rPr lang="ja-JP" altLang="en-US" sz="2000" dirty="0" smtClean="0">
                <a:latin typeface="メイリオ"/>
                <a:ea typeface="メイリオ"/>
                <a:cs typeface="メイリオ"/>
              </a:rPr>
              <a:t>の５極による国際プロジェクト</a:t>
            </a:r>
            <a:endParaRPr lang="ja-JP" altLang="en-US" sz="2000" dirty="0" smtClean="0">
              <a:latin typeface="メイリオ"/>
              <a:ea typeface="メイリオ"/>
              <a:cs typeface="メイリオ"/>
            </a:endParaRPr>
          </a:p>
          <a:p>
            <a:endParaRPr lang="en-US" altLang="ja-JP" sz="2000" dirty="0" smtClean="0">
              <a:latin typeface="メイリオ"/>
              <a:ea typeface="メイリオ"/>
              <a:cs typeface="メイリオ"/>
            </a:endParaRPr>
          </a:p>
          <a:p>
            <a:r>
              <a:rPr lang="en-US" altLang="ja-JP" sz="2000" dirty="0" smtClean="0">
                <a:latin typeface="メイリオ"/>
                <a:ea typeface="メイリオ"/>
                <a:cs typeface="メイリオ"/>
              </a:rPr>
              <a:t>2010</a:t>
            </a:r>
            <a:r>
              <a:rPr lang="ja-JP" altLang="en-US" sz="2000" dirty="0" smtClean="0">
                <a:latin typeface="メイリオ"/>
                <a:ea typeface="メイリオ"/>
                <a:cs typeface="メイリオ"/>
              </a:rPr>
              <a:t>年完成。</a:t>
            </a:r>
            <a:r>
              <a:rPr lang="en-US" altLang="ja-JP" sz="2000" dirty="0" smtClean="0">
                <a:latin typeface="メイリオ"/>
                <a:ea typeface="メイリオ"/>
                <a:cs typeface="メイリオ"/>
              </a:rPr>
              <a:t>2020</a:t>
            </a:r>
            <a:r>
              <a:rPr lang="ja-JP" altLang="en-US" sz="2000" dirty="0" smtClean="0">
                <a:latin typeface="メイリオ"/>
                <a:ea typeface="メイリオ"/>
                <a:cs typeface="メイリオ"/>
              </a:rPr>
              <a:t>年</a:t>
            </a:r>
            <a:r>
              <a:rPr lang="ja-JP" altLang="en-US" sz="2000" dirty="0" smtClean="0">
                <a:latin typeface="メイリオ"/>
                <a:ea typeface="メイリオ"/>
                <a:cs typeface="メイリオ"/>
              </a:rPr>
              <a:t>まで</a:t>
            </a:r>
            <a:r>
              <a:rPr lang="ja-JP" altLang="en-US" sz="2000" dirty="0" smtClean="0">
                <a:latin typeface="メイリオ"/>
                <a:ea typeface="メイリオ"/>
                <a:cs typeface="メイリオ"/>
              </a:rPr>
              <a:t>の</a:t>
            </a:r>
            <a:r>
              <a:rPr lang="ja-JP" altLang="en-US" sz="2000" dirty="0" smtClean="0">
                <a:latin typeface="メイリオ"/>
                <a:ea typeface="メイリオ"/>
                <a:cs typeface="メイリオ"/>
              </a:rPr>
              <a:t>運用</a:t>
            </a:r>
            <a:r>
              <a:rPr lang="ja-JP" altLang="en-US" sz="2000" dirty="0" smtClean="0">
                <a:latin typeface="メイリオ"/>
                <a:ea typeface="メイリオ"/>
                <a:cs typeface="メイリオ"/>
              </a:rPr>
              <a:t>は決定済み</a:t>
            </a:r>
            <a:endParaRPr lang="en-US" altLang="ja-JP" sz="2000" dirty="0" smtClean="0">
              <a:latin typeface="メイリオ"/>
              <a:ea typeface="メイリオ"/>
              <a:cs typeface="メイリオ"/>
            </a:endParaRPr>
          </a:p>
          <a:p>
            <a:endParaRPr lang="en-US" altLang="ja-JP" sz="2000" dirty="0">
              <a:latin typeface="メイリオ"/>
              <a:ea typeface="メイリオ"/>
              <a:cs typeface="メイリオ"/>
            </a:endParaRPr>
          </a:p>
          <a:p>
            <a:r>
              <a:rPr lang="ja-JP" altLang="en-US" sz="2000" dirty="0" smtClean="0">
                <a:latin typeface="メイリオ"/>
                <a:ea typeface="メイリオ"/>
                <a:cs typeface="メイリオ"/>
              </a:rPr>
              <a:t>アメリカ</a:t>
            </a:r>
            <a:r>
              <a:rPr lang="ja-JP" altLang="en-US" sz="2000" dirty="0" smtClean="0">
                <a:latin typeface="メイリオ"/>
                <a:ea typeface="メイリオ"/>
                <a:cs typeface="メイリオ"/>
              </a:rPr>
              <a:t>が</a:t>
            </a:r>
            <a:r>
              <a:rPr lang="en-US" altLang="ja-JP" sz="2000" dirty="0" smtClean="0">
                <a:latin typeface="メイリオ"/>
                <a:ea typeface="メイリオ"/>
                <a:cs typeface="メイリオ"/>
              </a:rPr>
              <a:t>2024</a:t>
            </a:r>
            <a:r>
              <a:rPr lang="ja-JP" altLang="en-US" sz="2000" dirty="0" smtClean="0">
                <a:latin typeface="メイリオ"/>
                <a:ea typeface="メイリオ"/>
                <a:cs typeface="メイリオ"/>
              </a:rPr>
              <a:t>年度までの延長を各国に</a:t>
            </a:r>
            <a:r>
              <a:rPr lang="ja-JP" altLang="en-US" sz="2000" dirty="0" smtClean="0">
                <a:latin typeface="メイリオ"/>
                <a:ea typeface="メイリオ"/>
                <a:cs typeface="メイリオ"/>
              </a:rPr>
              <a:t>提案</a:t>
            </a:r>
            <a:r>
              <a:rPr lang="ja-JP" altLang="en-US" sz="2000" dirty="0" smtClean="0">
                <a:latin typeface="メイリオ"/>
                <a:ea typeface="メイリオ"/>
                <a:cs typeface="メイリオ"/>
              </a:rPr>
              <a:t>中</a:t>
            </a:r>
            <a:endParaRPr lang="en-US" altLang="ja-JP" sz="2000" dirty="0" smtClean="0">
              <a:latin typeface="メイリオ"/>
              <a:ea typeface="メイリオ"/>
              <a:cs typeface="メイリオ"/>
            </a:endParaRPr>
          </a:p>
        </p:txBody>
      </p:sp>
      <p:pic>
        <p:nvPicPr>
          <p:cNvPr id="4" name="図 3"/>
          <p:cNvPicPr>
            <a:picLocks noChangeAspect="1"/>
          </p:cNvPicPr>
          <p:nvPr/>
        </p:nvPicPr>
        <p:blipFill>
          <a:blip r:embed="rId2"/>
          <a:stretch>
            <a:fillRect/>
          </a:stretch>
        </p:blipFill>
        <p:spPr>
          <a:xfrm>
            <a:off x="5192190" y="1600200"/>
            <a:ext cx="3732410" cy="2799307"/>
          </a:xfrm>
          <a:prstGeom prst="rect">
            <a:avLst/>
          </a:prstGeom>
        </p:spPr>
      </p:pic>
      <p:sp>
        <p:nvSpPr>
          <p:cNvPr id="5" name="テキスト ボックス 4"/>
          <p:cNvSpPr txBox="1"/>
          <p:nvPr/>
        </p:nvSpPr>
        <p:spPr>
          <a:xfrm>
            <a:off x="457201" y="5268096"/>
            <a:ext cx="8364190" cy="923330"/>
          </a:xfrm>
          <a:prstGeom prst="rect">
            <a:avLst/>
          </a:prstGeom>
          <a:noFill/>
          <a:ln>
            <a:solidFill>
              <a:srgbClr val="FF0000"/>
            </a:solidFill>
          </a:ln>
        </p:spPr>
        <p:txBody>
          <a:bodyPr wrap="square" rtlCol="0">
            <a:spAutoFit/>
          </a:bodyPr>
          <a:lstStyle/>
          <a:p>
            <a:pPr marL="285750" indent="-285750">
              <a:buFont typeface="Arial"/>
              <a:buChar char="•"/>
            </a:pPr>
            <a:r>
              <a:rPr kumimoji="1" lang="ja-JP" altLang="en-US" dirty="0" smtClean="0">
                <a:latin typeface="メイリオ"/>
                <a:ea typeface="メイリオ"/>
                <a:cs typeface="メイリオ"/>
              </a:rPr>
              <a:t>日本はまだポスト</a:t>
            </a:r>
            <a:r>
              <a:rPr kumimoji="1" lang="en-US" altLang="ja-JP" dirty="0" smtClean="0">
                <a:latin typeface="メイリオ"/>
                <a:ea typeface="メイリオ"/>
                <a:cs typeface="メイリオ"/>
              </a:rPr>
              <a:t>ISS</a:t>
            </a:r>
            <a:r>
              <a:rPr lang="ja-JP" altLang="en-US" dirty="0" smtClean="0">
                <a:latin typeface="メイリオ"/>
                <a:ea typeface="メイリオ"/>
                <a:cs typeface="メイリオ"/>
              </a:rPr>
              <a:t>の具体的計画なし。</a:t>
            </a:r>
            <a:endParaRPr kumimoji="1" lang="en-US" altLang="ja-JP" dirty="0" smtClean="0">
              <a:latin typeface="メイリオ"/>
              <a:ea typeface="メイリオ"/>
              <a:cs typeface="メイリオ"/>
            </a:endParaRPr>
          </a:p>
          <a:p>
            <a:pPr marL="285750" indent="-285750">
              <a:buFont typeface="Arial"/>
              <a:buChar char="•"/>
            </a:pPr>
            <a:r>
              <a:rPr kumimoji="1" lang="ja-JP" altLang="en-US" dirty="0" smtClean="0">
                <a:latin typeface="メイリオ"/>
                <a:ea typeface="メイリオ"/>
                <a:cs typeface="メイリオ"/>
              </a:rPr>
              <a:t>宇宙開発には時間がかかる</a:t>
            </a:r>
            <a:r>
              <a:rPr lang="ja-JP" altLang="en-US" dirty="0" smtClean="0">
                <a:latin typeface="メイリオ"/>
                <a:ea typeface="メイリオ"/>
                <a:cs typeface="メイリオ"/>
              </a:rPr>
              <a:t>（</a:t>
            </a:r>
            <a:r>
              <a:rPr lang="en-US" altLang="ja-JP" dirty="0" smtClean="0">
                <a:latin typeface="メイリオ"/>
                <a:ea typeface="メイリオ"/>
                <a:cs typeface="メイリオ"/>
              </a:rPr>
              <a:t>&gt;10</a:t>
            </a:r>
            <a:r>
              <a:rPr lang="ja-JP" altLang="en-US" dirty="0" smtClean="0">
                <a:latin typeface="メイリオ"/>
                <a:ea typeface="メイリオ"/>
                <a:cs typeface="メイリオ"/>
              </a:rPr>
              <a:t>年）ので、有人宇宙活動にとっては危機的</a:t>
            </a:r>
            <a:endParaRPr lang="en-US" altLang="ja-JP" dirty="0" smtClean="0">
              <a:latin typeface="メイリオ"/>
              <a:ea typeface="メイリオ"/>
              <a:cs typeface="メイリオ"/>
            </a:endParaRPr>
          </a:p>
          <a:p>
            <a:pPr marL="285750" indent="-285750">
              <a:buFont typeface="Arial"/>
              <a:buChar char="•"/>
            </a:pPr>
            <a:r>
              <a:rPr lang="ja-JP" altLang="en-US" dirty="0" smtClean="0">
                <a:latin typeface="メイリオ"/>
                <a:ea typeface="メイリオ"/>
                <a:cs typeface="メイリオ"/>
              </a:rPr>
              <a:t>日本開催の</a:t>
            </a:r>
            <a:r>
              <a:rPr lang="en-US" altLang="ja-JP" dirty="0" smtClean="0">
                <a:latin typeface="メイリオ"/>
                <a:ea typeface="メイリオ"/>
                <a:cs typeface="メイリオ"/>
              </a:rPr>
              <a:t>2016</a:t>
            </a:r>
            <a:r>
              <a:rPr lang="ja-JP" altLang="en-US" dirty="0" smtClean="0">
                <a:latin typeface="メイリオ"/>
                <a:ea typeface="メイリオ"/>
                <a:cs typeface="メイリオ"/>
              </a:rPr>
              <a:t>年国際宇宙探査フォーラム（閣僚級）で将来計画を出さねば</a:t>
            </a:r>
            <a:endParaRPr kumimoji="1" lang="ja-JP" altLang="en-US" dirty="0">
              <a:latin typeface="メイリオ"/>
              <a:ea typeface="メイリオ"/>
              <a:cs typeface="メイリオ"/>
            </a:endParaRPr>
          </a:p>
        </p:txBody>
      </p:sp>
    </p:spTree>
    <p:extLst>
      <p:ext uri="{BB962C8B-B14F-4D97-AF65-F5344CB8AC3E}">
        <p14:creationId xmlns:p14="http://schemas.microsoft.com/office/powerpoint/2010/main" val="34157187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800" dirty="0" smtClean="0">
                <a:latin typeface="メイリオ"/>
                <a:ea typeface="メイリオ"/>
                <a:cs typeface="メイリオ"/>
              </a:rPr>
              <a:t>日本における有人宇宙活動</a:t>
            </a:r>
            <a:r>
              <a:rPr kumimoji="1" lang="en-US" altLang="ja-JP" sz="2800" dirty="0" smtClean="0">
                <a:latin typeface="メイリオ"/>
                <a:ea typeface="メイリオ"/>
                <a:cs typeface="メイリオ"/>
              </a:rPr>
              <a:t>(ISS)</a:t>
            </a:r>
            <a:r>
              <a:rPr kumimoji="1" lang="ja-JP" altLang="en-US" sz="2800" dirty="0" smtClean="0">
                <a:latin typeface="メイリオ"/>
                <a:ea typeface="メイリオ"/>
                <a:cs typeface="メイリオ"/>
              </a:rPr>
              <a:t>への批判と弁護</a:t>
            </a:r>
            <a:endParaRPr kumimoji="1" lang="ja-JP" altLang="en-US" sz="2800" dirty="0">
              <a:latin typeface="メイリオ"/>
              <a:ea typeface="メイリオ"/>
              <a:cs typeface="メイリオ"/>
            </a:endParaRPr>
          </a:p>
        </p:txBody>
      </p:sp>
      <p:sp>
        <p:nvSpPr>
          <p:cNvPr id="3" name="コンテンツ プレースホルダー 2"/>
          <p:cNvSpPr>
            <a:spLocks noGrp="1"/>
          </p:cNvSpPr>
          <p:nvPr>
            <p:ph idx="1"/>
          </p:nvPr>
        </p:nvSpPr>
        <p:spPr>
          <a:xfrm>
            <a:off x="457200" y="1390572"/>
            <a:ext cx="8229600" cy="4525963"/>
          </a:xfrm>
        </p:spPr>
        <p:txBody>
          <a:bodyPr>
            <a:noAutofit/>
          </a:bodyPr>
          <a:lstStyle/>
          <a:p>
            <a:r>
              <a:rPr lang="ja-JP" altLang="en-US" sz="2000" dirty="0" smtClean="0">
                <a:latin typeface="メイリオ"/>
                <a:ea typeface="メイリオ"/>
                <a:cs typeface="メイリオ"/>
              </a:rPr>
              <a:t>批判</a:t>
            </a:r>
            <a:endParaRPr lang="en-US" altLang="ja-JP" sz="2000" dirty="0" smtClean="0">
              <a:latin typeface="メイリオ"/>
              <a:ea typeface="メイリオ"/>
              <a:cs typeface="メイリオ"/>
            </a:endParaRPr>
          </a:p>
          <a:p>
            <a:pPr lvl="1"/>
            <a:r>
              <a:rPr lang="ja-JP" altLang="en-US" sz="1800" dirty="0" smtClean="0">
                <a:latin typeface="メイリオ"/>
                <a:ea typeface="メイリオ"/>
                <a:cs typeface="メイリオ"/>
              </a:rPr>
              <a:t>科学研究、産業応用では費用対効果がとにかく悪すぎる</a:t>
            </a:r>
            <a:endParaRPr lang="en-US" altLang="ja-JP" sz="1800" dirty="0">
              <a:latin typeface="メイリオ"/>
              <a:ea typeface="メイリオ"/>
              <a:cs typeface="メイリオ"/>
            </a:endParaRPr>
          </a:p>
          <a:p>
            <a:pPr lvl="1"/>
            <a:r>
              <a:rPr kumimoji="1" lang="ja-JP" altLang="en-US" sz="1800" dirty="0" smtClean="0">
                <a:latin typeface="メイリオ"/>
                <a:ea typeface="メイリオ"/>
                <a:cs typeface="メイリオ"/>
              </a:rPr>
              <a:t>宇宙ムラ内からも批判</a:t>
            </a:r>
            <a:r>
              <a:rPr lang="ja-JP" altLang="en-US" sz="1800" dirty="0" smtClean="0">
                <a:latin typeface="メイリオ"/>
                <a:ea typeface="メイリオ"/>
                <a:cs typeface="メイリオ"/>
              </a:rPr>
              <a:t>。コスト削減圧力</a:t>
            </a:r>
            <a:endParaRPr lang="en-US" altLang="ja-JP" sz="1800" dirty="0" smtClean="0">
              <a:latin typeface="メイリオ"/>
              <a:ea typeface="メイリオ"/>
              <a:cs typeface="メイリオ"/>
            </a:endParaRPr>
          </a:p>
          <a:p>
            <a:pPr lvl="1"/>
            <a:r>
              <a:rPr lang="ja-JP" altLang="en-US" sz="1800" dirty="0" smtClean="0">
                <a:latin typeface="メイリオ"/>
                <a:ea typeface="メイリオ"/>
                <a:cs typeface="メイリオ"/>
              </a:rPr>
              <a:t>安全性：犠牲者が出た時に社会は宇宙開発を許容しない（立花隆）</a:t>
            </a:r>
            <a:endParaRPr lang="en-US" altLang="ja-JP" sz="1800" dirty="0" smtClean="0">
              <a:latin typeface="メイリオ"/>
              <a:ea typeface="メイリオ"/>
              <a:cs typeface="メイリオ"/>
            </a:endParaRPr>
          </a:p>
          <a:p>
            <a:endParaRPr kumimoji="1" lang="en-US" altLang="ja-JP" sz="2000" dirty="0">
              <a:latin typeface="メイリオ"/>
              <a:ea typeface="メイリオ"/>
              <a:cs typeface="メイリオ"/>
            </a:endParaRPr>
          </a:p>
          <a:p>
            <a:r>
              <a:rPr lang="ja-JP" altLang="en-US" sz="2000" dirty="0" smtClean="0">
                <a:latin typeface="メイリオ"/>
                <a:ea typeface="メイリオ"/>
                <a:cs typeface="メイリオ"/>
              </a:rPr>
              <a:t>弁護</a:t>
            </a:r>
            <a:endParaRPr lang="en-US" altLang="ja-JP" sz="2000" dirty="0" smtClean="0">
              <a:latin typeface="メイリオ"/>
              <a:ea typeface="メイリオ"/>
              <a:cs typeface="メイリオ"/>
            </a:endParaRPr>
          </a:p>
          <a:p>
            <a:pPr lvl="1"/>
            <a:r>
              <a:rPr kumimoji="1" lang="ja-JP" altLang="en-US" sz="1800" dirty="0" smtClean="0">
                <a:latin typeface="メイリオ"/>
                <a:ea typeface="メイリオ"/>
                <a:cs typeface="メイリオ"/>
              </a:rPr>
              <a:t>人間でしかできないことがある</a:t>
            </a:r>
            <a:r>
              <a:rPr lang="ja-JP" altLang="en-US" sz="1800" dirty="0" smtClean="0">
                <a:latin typeface="メイリオ"/>
                <a:ea typeface="メイリオ"/>
                <a:cs typeface="メイリオ"/>
              </a:rPr>
              <a:t>（医学研究とか、ロボットにできない自律判断とか）</a:t>
            </a:r>
            <a:endParaRPr lang="en-US" altLang="ja-JP" sz="1800" dirty="0" smtClean="0">
              <a:latin typeface="メイリオ"/>
              <a:ea typeface="メイリオ"/>
              <a:cs typeface="メイリオ"/>
            </a:endParaRPr>
          </a:p>
          <a:p>
            <a:pPr lvl="1"/>
            <a:r>
              <a:rPr lang="ja-JP" altLang="en-US" sz="1800" dirty="0" smtClean="0">
                <a:latin typeface="メイリオ"/>
                <a:ea typeface="メイリオ"/>
                <a:cs typeface="メイリオ"/>
              </a:rPr>
              <a:t>人類の夢。</a:t>
            </a:r>
            <a:r>
              <a:rPr lang="ja-JP" altLang="en-US" sz="1800" dirty="0" smtClean="0">
                <a:latin typeface="メイリオ"/>
                <a:ea typeface="メイリオ"/>
                <a:cs typeface="メイリオ"/>
              </a:rPr>
              <a:t>人間</a:t>
            </a:r>
            <a:r>
              <a:rPr lang="ja-JP" altLang="en-US" sz="1800" dirty="0">
                <a:latin typeface="メイリオ"/>
                <a:ea typeface="メイリオ"/>
                <a:cs typeface="メイリオ"/>
              </a:rPr>
              <a:t>か行くことにこそ意味が</a:t>
            </a:r>
            <a:r>
              <a:rPr lang="ja-JP" altLang="en-US" sz="1800" dirty="0" smtClean="0">
                <a:latin typeface="メイリオ"/>
                <a:ea typeface="メイリオ"/>
                <a:cs typeface="メイリオ"/>
              </a:rPr>
              <a:t>ある</a:t>
            </a:r>
            <a:endParaRPr kumimoji="1" lang="en-US" altLang="ja-JP" sz="1800" dirty="0" smtClean="0">
              <a:latin typeface="メイリオ"/>
              <a:ea typeface="メイリオ"/>
              <a:cs typeface="メイリオ"/>
            </a:endParaRPr>
          </a:p>
          <a:p>
            <a:pPr lvl="1"/>
            <a:r>
              <a:rPr kumimoji="1" lang="ja-JP" altLang="en-US" sz="1800" dirty="0" smtClean="0">
                <a:latin typeface="メイリオ"/>
                <a:ea typeface="メイリオ"/>
                <a:cs typeface="メイリオ"/>
              </a:rPr>
              <a:t>子どもたち・若者に夢と希望を与え、科学への関心を喚起</a:t>
            </a:r>
            <a:endParaRPr kumimoji="1" lang="en-US" altLang="ja-JP" sz="1800" dirty="0" smtClean="0">
              <a:latin typeface="メイリオ"/>
              <a:ea typeface="メイリオ"/>
              <a:cs typeface="メイリオ"/>
            </a:endParaRPr>
          </a:p>
          <a:p>
            <a:pPr lvl="1"/>
            <a:r>
              <a:rPr kumimoji="1" lang="ja-JP" altLang="en-US" sz="1800" dirty="0" smtClean="0">
                <a:latin typeface="メイリオ"/>
                <a:ea typeface="メイリオ"/>
                <a:cs typeface="メイリオ"/>
              </a:rPr>
              <a:t>国際協力の象徴。外交ツール</a:t>
            </a:r>
            <a:endParaRPr kumimoji="1" lang="en-US" altLang="ja-JP" sz="1800" dirty="0" smtClean="0">
              <a:latin typeface="メイリオ"/>
              <a:ea typeface="メイリオ"/>
              <a:cs typeface="メイリオ"/>
            </a:endParaRPr>
          </a:p>
          <a:p>
            <a:pPr lvl="1"/>
            <a:r>
              <a:rPr lang="ja-JP" altLang="en-US" sz="1800" dirty="0" smtClean="0">
                <a:latin typeface="メイリオ"/>
                <a:ea typeface="メイリオ"/>
                <a:cs typeface="メイリオ"/>
              </a:rPr>
              <a:t>宇宙で培われた技術が様々な方面で活用されている</a:t>
            </a:r>
            <a:endParaRPr lang="en-US" altLang="ja-JP" sz="1800" dirty="0" smtClean="0">
              <a:latin typeface="メイリオ"/>
              <a:ea typeface="メイリオ"/>
              <a:cs typeface="メイリオ"/>
            </a:endParaRPr>
          </a:p>
          <a:p>
            <a:pPr lvl="1"/>
            <a:r>
              <a:rPr kumimoji="1" lang="ja-JP" altLang="en-US" sz="1800" dirty="0" smtClean="0">
                <a:latin typeface="メイリオ"/>
                <a:ea typeface="メイリオ"/>
                <a:cs typeface="メイリオ"/>
              </a:rPr>
              <a:t>日本だけ取り残されていいのか</a:t>
            </a:r>
            <a:endParaRPr kumimoji="1" lang="en-US" altLang="ja-JP" sz="1800" dirty="0" smtClean="0">
              <a:latin typeface="メイリオ"/>
              <a:ea typeface="メイリオ"/>
              <a:cs typeface="メイリオ"/>
            </a:endParaRPr>
          </a:p>
          <a:p>
            <a:pPr lvl="1"/>
            <a:r>
              <a:rPr kumimoji="1" lang="ja-JP" altLang="en-US" sz="1800" dirty="0" smtClean="0">
                <a:latin typeface="メイリオ"/>
                <a:ea typeface="メイリオ"/>
                <a:cs typeface="メイリオ"/>
              </a:rPr>
              <a:t>いつか地球は住めなくなるのだから</a:t>
            </a:r>
            <a:r>
              <a:rPr kumimoji="1" lang="en-US" altLang="ja-JP" sz="1800" dirty="0" smtClean="0">
                <a:latin typeface="メイリオ"/>
                <a:ea typeface="メイリオ"/>
                <a:cs typeface="メイリオ"/>
              </a:rPr>
              <a:t>…</a:t>
            </a:r>
          </a:p>
          <a:p>
            <a:pPr lvl="1"/>
            <a:r>
              <a:rPr lang="ja-JP" altLang="en-US" sz="1800" dirty="0" smtClean="0">
                <a:latin typeface="メイリオ"/>
                <a:ea typeface="メイリオ"/>
                <a:cs typeface="メイリオ"/>
              </a:rPr>
              <a:t>やめれば技術は失われる。やめちゃっていいのか？</a:t>
            </a:r>
            <a:endParaRPr kumimoji="1" lang="en-US" altLang="ja-JP" sz="1800" dirty="0" smtClean="0">
              <a:latin typeface="メイリオ"/>
              <a:ea typeface="メイリオ"/>
              <a:cs typeface="メイリオ"/>
            </a:endParaRPr>
          </a:p>
        </p:txBody>
      </p:sp>
    </p:spTree>
    <p:extLst>
      <p:ext uri="{BB962C8B-B14F-4D97-AF65-F5344CB8AC3E}">
        <p14:creationId xmlns:p14="http://schemas.microsoft.com/office/powerpoint/2010/main" val="280078270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smtClean="0">
                <a:latin typeface="メイリオ"/>
                <a:ea typeface="メイリオ"/>
                <a:cs typeface="メイリオ"/>
              </a:rPr>
              <a:t>ポスト</a:t>
            </a:r>
            <a:r>
              <a:rPr lang="en-US" altLang="ja-JP" sz="3600" dirty="0" smtClean="0">
                <a:latin typeface="メイリオ"/>
                <a:ea typeface="メイリオ"/>
                <a:cs typeface="メイリオ"/>
              </a:rPr>
              <a:t>ISS</a:t>
            </a:r>
            <a:r>
              <a:rPr kumimoji="1" lang="ja-JP" altLang="en-US" sz="3600" dirty="0" smtClean="0">
                <a:latin typeface="メイリオ"/>
                <a:ea typeface="メイリオ"/>
                <a:cs typeface="メイリオ"/>
              </a:rPr>
              <a:t>への各国のスタンス</a:t>
            </a:r>
            <a:endParaRPr kumimoji="1" lang="ja-JP" altLang="en-US" sz="3600" dirty="0">
              <a:latin typeface="メイリオ"/>
              <a:ea typeface="メイリオ"/>
              <a:cs typeface="メイリオ"/>
            </a:endParaRPr>
          </a:p>
        </p:txBody>
      </p:sp>
      <p:sp>
        <p:nvSpPr>
          <p:cNvPr id="3" name="コンテンツ プレースホルダー 2"/>
          <p:cNvSpPr>
            <a:spLocks noGrp="1"/>
          </p:cNvSpPr>
          <p:nvPr>
            <p:ph idx="1"/>
          </p:nvPr>
        </p:nvSpPr>
        <p:spPr/>
        <p:txBody>
          <a:bodyPr>
            <a:normAutofit fontScale="62500" lnSpcReduction="20000"/>
          </a:bodyPr>
          <a:lstStyle/>
          <a:p>
            <a:r>
              <a:rPr kumimoji="1" lang="ja-JP" altLang="en-US" dirty="0" smtClean="0">
                <a:latin typeface="メイリオ"/>
                <a:ea typeface="メイリオ"/>
                <a:cs typeface="メイリオ"/>
              </a:rPr>
              <a:t>米国</a:t>
            </a:r>
            <a:endParaRPr kumimoji="1" lang="en-US" altLang="ja-JP" dirty="0" smtClean="0">
              <a:latin typeface="メイリオ"/>
              <a:ea typeface="メイリオ"/>
              <a:cs typeface="メイリオ"/>
            </a:endParaRPr>
          </a:p>
          <a:p>
            <a:pPr lvl="1"/>
            <a:r>
              <a:rPr lang="ja-JP" altLang="en-US" dirty="0" smtClean="0">
                <a:latin typeface="メイリオ"/>
                <a:ea typeface="メイリオ"/>
                <a:cs typeface="メイリオ"/>
              </a:rPr>
              <a:t>地球周回軌道は民間に任せ、</a:t>
            </a:r>
            <a:r>
              <a:rPr lang="en-US" altLang="ja-JP" dirty="0" smtClean="0">
                <a:latin typeface="メイリオ"/>
                <a:ea typeface="メイリオ"/>
                <a:cs typeface="メイリオ"/>
              </a:rPr>
              <a:t>NASA</a:t>
            </a:r>
            <a:r>
              <a:rPr lang="ja-JP" altLang="en-US" dirty="0" smtClean="0">
                <a:latin typeface="メイリオ"/>
                <a:ea typeface="メイリオ"/>
                <a:cs typeface="メイリオ"/>
              </a:rPr>
              <a:t>は</a:t>
            </a:r>
            <a:r>
              <a:rPr lang="ja-JP" altLang="en-US" dirty="0" smtClean="0">
                <a:latin typeface="メイリオ"/>
                <a:ea typeface="メイリオ"/>
                <a:cs typeface="メイリオ"/>
              </a:rPr>
              <a:t>小惑星</a:t>
            </a:r>
            <a:r>
              <a:rPr lang="ja-JP" altLang="en-US" dirty="0">
                <a:latin typeface="メイリオ"/>
                <a:ea typeface="メイリオ"/>
                <a:cs typeface="メイリオ"/>
              </a:rPr>
              <a:t>・火星の有人探査</a:t>
            </a:r>
            <a:r>
              <a:rPr lang="ja-JP" altLang="en-US" dirty="0" smtClean="0">
                <a:latin typeface="メイリオ"/>
                <a:ea typeface="メイリオ"/>
                <a:cs typeface="メイリオ"/>
              </a:rPr>
              <a:t>。</a:t>
            </a:r>
            <a:r>
              <a:rPr lang="ja-JP" altLang="en-US" dirty="0" smtClean="0">
                <a:latin typeface="メイリオ"/>
                <a:ea typeface="メイリオ"/>
                <a:cs typeface="メイリオ"/>
              </a:rPr>
              <a:t>お金はかかるので米主導の国際協力でやりたいが、</a:t>
            </a:r>
            <a:r>
              <a:rPr lang="ja-JP" altLang="en-US" dirty="0">
                <a:latin typeface="メイリオ"/>
                <a:ea typeface="メイリオ"/>
                <a:cs typeface="メイリオ"/>
              </a:rPr>
              <a:t>世界最先端を譲るという選択肢はない。</a:t>
            </a:r>
            <a:endParaRPr lang="en-US" altLang="ja-JP" dirty="0" smtClean="0">
              <a:latin typeface="メイリオ"/>
              <a:ea typeface="メイリオ"/>
              <a:cs typeface="メイリオ"/>
            </a:endParaRPr>
          </a:p>
          <a:p>
            <a:r>
              <a:rPr kumimoji="1" lang="ja-JP" altLang="en-US" dirty="0" smtClean="0">
                <a:latin typeface="メイリオ"/>
                <a:ea typeface="メイリオ"/>
                <a:cs typeface="メイリオ"/>
              </a:rPr>
              <a:t>欧州</a:t>
            </a:r>
            <a:endParaRPr kumimoji="1" lang="en-US" altLang="ja-JP" dirty="0" smtClean="0">
              <a:latin typeface="メイリオ"/>
              <a:ea typeface="メイリオ"/>
              <a:cs typeface="メイリオ"/>
            </a:endParaRPr>
          </a:p>
          <a:p>
            <a:pPr lvl="1"/>
            <a:r>
              <a:rPr lang="ja-JP" altLang="en-US" dirty="0" smtClean="0">
                <a:latin typeface="メイリオ"/>
                <a:ea typeface="メイリオ"/>
                <a:cs typeface="メイリオ"/>
              </a:rPr>
              <a:t>あまり有人にリソース割きたくないが完全撤退するのもアレなので米国に付き合いつつ一定の技術力確保。日本と同じで独自の有人宇宙輸送機は持っていない</a:t>
            </a:r>
            <a:endParaRPr lang="en-US" altLang="ja-JP" dirty="0" smtClean="0">
              <a:latin typeface="メイリオ"/>
              <a:ea typeface="メイリオ"/>
              <a:cs typeface="メイリオ"/>
            </a:endParaRPr>
          </a:p>
          <a:p>
            <a:r>
              <a:rPr lang="ja-JP" altLang="en-US" dirty="0" smtClean="0">
                <a:latin typeface="メイリオ"/>
                <a:ea typeface="メイリオ"/>
                <a:cs typeface="メイリオ"/>
              </a:rPr>
              <a:t>ロシア</a:t>
            </a:r>
            <a:endParaRPr lang="en-US" altLang="ja-JP" dirty="0" smtClean="0">
              <a:latin typeface="メイリオ"/>
              <a:ea typeface="メイリオ"/>
              <a:cs typeface="メイリオ"/>
            </a:endParaRPr>
          </a:p>
          <a:p>
            <a:pPr lvl="1"/>
            <a:r>
              <a:rPr kumimoji="1" lang="ja-JP" altLang="en-US" dirty="0" smtClean="0">
                <a:latin typeface="メイリオ"/>
                <a:ea typeface="メイリオ"/>
                <a:cs typeface="メイリオ"/>
              </a:rPr>
              <a:t>やめることはないと思うがポスト</a:t>
            </a:r>
            <a:r>
              <a:rPr kumimoji="1" lang="en-US" altLang="ja-JP" dirty="0" smtClean="0">
                <a:latin typeface="メイリオ"/>
                <a:ea typeface="メイリオ"/>
                <a:cs typeface="メイリオ"/>
              </a:rPr>
              <a:t>ISS</a:t>
            </a:r>
            <a:r>
              <a:rPr kumimoji="1" lang="ja-JP" altLang="en-US" dirty="0" smtClean="0">
                <a:latin typeface="メイリオ"/>
                <a:ea typeface="メイリオ"/>
                <a:cs typeface="メイリオ"/>
              </a:rPr>
              <a:t>計画はよく分からない。技術者が高齢化しているらしい</a:t>
            </a:r>
            <a:endParaRPr kumimoji="1" lang="en-US" altLang="ja-JP" dirty="0" smtClean="0">
              <a:latin typeface="メイリオ"/>
              <a:ea typeface="メイリオ"/>
              <a:cs typeface="メイリオ"/>
            </a:endParaRPr>
          </a:p>
          <a:p>
            <a:r>
              <a:rPr lang="ja-JP" altLang="en-US" dirty="0" smtClean="0">
                <a:latin typeface="メイリオ"/>
                <a:ea typeface="メイリオ"/>
                <a:cs typeface="メイリオ"/>
              </a:rPr>
              <a:t>中国</a:t>
            </a:r>
            <a:endParaRPr lang="en-US" altLang="ja-JP" dirty="0" smtClean="0">
              <a:latin typeface="メイリオ"/>
              <a:ea typeface="メイリオ"/>
              <a:cs typeface="メイリオ"/>
            </a:endParaRPr>
          </a:p>
          <a:p>
            <a:pPr lvl="1"/>
            <a:r>
              <a:rPr lang="ja-JP" altLang="en-US" dirty="0" smtClean="0">
                <a:latin typeface="メイリオ"/>
                <a:ea typeface="メイリオ"/>
                <a:cs typeface="メイリオ"/>
              </a:rPr>
              <a:t>米露以外で唯一有人宇宙輸送能力を持ち、独自の宇宙ステーション（天宮）など積極的</a:t>
            </a:r>
            <a:endParaRPr lang="en-US" altLang="ja-JP" dirty="0" smtClean="0">
              <a:latin typeface="メイリオ"/>
              <a:ea typeface="メイリオ"/>
              <a:cs typeface="メイリオ"/>
            </a:endParaRPr>
          </a:p>
          <a:p>
            <a:r>
              <a:rPr kumimoji="1" lang="ja-JP" altLang="en-US" dirty="0" smtClean="0">
                <a:latin typeface="メイリオ"/>
                <a:ea typeface="メイリオ"/>
                <a:cs typeface="メイリオ"/>
              </a:rPr>
              <a:t>その他</a:t>
            </a:r>
            <a:endParaRPr kumimoji="1" lang="en-US" altLang="ja-JP" dirty="0" smtClean="0">
              <a:latin typeface="メイリオ"/>
              <a:ea typeface="メイリオ"/>
              <a:cs typeface="メイリオ"/>
            </a:endParaRPr>
          </a:p>
          <a:p>
            <a:pPr lvl="1"/>
            <a:r>
              <a:rPr lang="ja-JP" altLang="en-US" dirty="0" smtClean="0">
                <a:latin typeface="メイリオ"/>
                <a:ea typeface="メイリオ"/>
                <a:cs typeface="メイリオ"/>
              </a:rPr>
              <a:t>インド宇宙開発は急速に伸びている。いずれ有人もやるか？</a:t>
            </a:r>
            <a:r>
              <a:rPr kumimoji="1" lang="ja-JP" altLang="en-US" dirty="0" smtClean="0">
                <a:latin typeface="メイリオ"/>
                <a:ea typeface="メイリオ"/>
                <a:cs typeface="メイリオ"/>
              </a:rPr>
              <a:t>湾岸諸国も宇宙に関心を抱きだしている</a:t>
            </a:r>
            <a:endParaRPr kumimoji="1" lang="en-US" altLang="ja-JP" dirty="0" smtClean="0">
              <a:latin typeface="メイリオ"/>
              <a:ea typeface="メイリオ"/>
              <a:cs typeface="メイリオ"/>
            </a:endParaRPr>
          </a:p>
        </p:txBody>
      </p:sp>
    </p:spTree>
    <p:extLst>
      <p:ext uri="{BB962C8B-B14F-4D97-AF65-F5344CB8AC3E}">
        <p14:creationId xmlns:p14="http://schemas.microsoft.com/office/powerpoint/2010/main" val="140628580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15244</TotalTime>
  <Words>1262</Words>
  <Application>Microsoft Macintosh PowerPoint</Application>
  <PresentationFormat>画面に合わせる (4:3)</PresentationFormat>
  <Paragraphs>138</Paragraphs>
  <Slides>14</Slides>
  <Notes>0</Notes>
  <HiddenSlides>0</HiddenSlides>
  <MMClips>0</MMClips>
  <ScaleCrop>false</ScaleCrop>
  <HeadingPairs>
    <vt:vector size="4" baseType="variant">
      <vt:variant>
        <vt:lpstr>テーマ</vt:lpstr>
      </vt:variant>
      <vt:variant>
        <vt:i4>1</vt:i4>
      </vt:variant>
      <vt:variant>
        <vt:lpstr>スライド タイトル</vt:lpstr>
      </vt:variant>
      <vt:variant>
        <vt:i4>14</vt:i4>
      </vt:variant>
    </vt:vector>
  </HeadingPairs>
  <TitlesOfParts>
    <vt:vector size="15" baseType="lpstr">
      <vt:lpstr>ホワイト</vt:lpstr>
      <vt:lpstr>宇宙探査・宇宙開発の意思決定の現状と課題 </vt:lpstr>
      <vt:lpstr>京都大学宇宙総合学研究ユニット</vt:lpstr>
      <vt:lpstr>人類は宇宙で何をしているのか</vt:lpstr>
      <vt:lpstr>日本の宇宙予算と宇宙機器産業</vt:lpstr>
      <vt:lpstr>PowerPoint プレゼンテーション</vt:lpstr>
      <vt:lpstr>科学・探査・有人宇宙活動</vt:lpstr>
      <vt:lpstr>有人宇宙活動の岐路： ポスト国際宇宙ステーション(ISS)</vt:lpstr>
      <vt:lpstr>日本における有人宇宙活動(ISS)への批判と弁護</vt:lpstr>
      <vt:lpstr>ポストISSへの各国のスタンス</vt:lpstr>
      <vt:lpstr>国際宇宙探査ロードマップ</vt:lpstr>
      <vt:lpstr>“宇宙探査の共通の目的”  in 宇宙探査ロードマップ</vt:lpstr>
      <vt:lpstr>そうこう言ってるうちに</vt:lpstr>
      <vt:lpstr>まとめ</vt:lpstr>
      <vt:lpstr>PowerPoint プレゼンテーション</vt:lpstr>
    </vt:vector>
  </TitlesOfParts>
  <Company>京都大学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宇宙生存学研究会の活動</dc:title>
  <dc:creator>磯部 洋明</dc:creator>
  <cp:lastModifiedBy>isobe</cp:lastModifiedBy>
  <cp:revision>274</cp:revision>
  <dcterms:created xsi:type="dcterms:W3CDTF">2010-11-16T18:03:00Z</dcterms:created>
  <dcterms:modified xsi:type="dcterms:W3CDTF">2015-11-22T11:06:33Z</dcterms:modified>
</cp:coreProperties>
</file>