
<file path=[Content_Types].xml><?xml version="1.0" encoding="utf-8"?>
<Types xmlns="http://schemas.openxmlformats.org/package/2006/content-types">
  <Default Extension="xml" ContentType="application/xml"/>
  <Default Extension="jpeg" ContentType="image/jpeg"/>
  <Default Extension="mpg" ContentType="video/unknown"/>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347" r:id="rId3"/>
    <p:sldId id="338" r:id="rId4"/>
    <p:sldId id="342" r:id="rId5"/>
    <p:sldId id="265" r:id="rId6"/>
    <p:sldId id="348" r:id="rId7"/>
    <p:sldId id="349" r:id="rId8"/>
    <p:sldId id="350" r:id="rId9"/>
    <p:sldId id="315" r:id="rId10"/>
    <p:sldId id="351" r:id="rId11"/>
    <p:sldId id="352" r:id="rId12"/>
    <p:sldId id="353" r:id="rId13"/>
    <p:sldId id="355" r:id="rId14"/>
    <p:sldId id="356" r:id="rId15"/>
    <p:sldId id="272" r:id="rId16"/>
    <p:sldId id="288" r:id="rId17"/>
    <p:sldId id="289" r:id="rId18"/>
    <p:sldId id="290" r:id="rId19"/>
    <p:sldId id="291" r:id="rId20"/>
    <p:sldId id="333" r:id="rId21"/>
    <p:sldId id="292" r:id="rId22"/>
    <p:sldId id="357" r:id="rId23"/>
    <p:sldId id="358" r:id="rId24"/>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374" autoAdjust="0"/>
  </p:normalViewPr>
  <p:slideViewPr>
    <p:cSldViewPr snapToGrid="0" snapToObjects="1">
      <p:cViewPr varScale="1">
        <p:scale>
          <a:sx n="93" d="100"/>
          <a:sy n="93" d="100"/>
        </p:scale>
        <p:origin x="-22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13/01/29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5" name="フッター プレースホルダ 4"/>
          <p:cNvSpPr>
            <a:spLocks noGrp="1"/>
          </p:cNvSpPr>
          <p:nvPr>
            <p:ph type="ftr" sz="quarter" idx="11"/>
          </p:nvPr>
        </p:nvSpPr>
        <p:spPr/>
        <p:txBody>
          <a:bodyPr/>
          <a:lstStyle/>
          <a:p>
            <a:endParaRPr lang="ja-JP" altLang="en-US"/>
          </a:p>
        </p:txBody>
      </p:sp>
      <p:sp>
        <p:nvSpPr>
          <p:cNvPr id="6" name="スライド番号プレースホルダ 5"/>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8" name="フッター プレースホルダ 7"/>
          <p:cNvSpPr>
            <a:spLocks noGrp="1"/>
          </p:cNvSpPr>
          <p:nvPr>
            <p:ph type="ftr" sz="quarter" idx="11"/>
          </p:nvPr>
        </p:nvSpPr>
        <p:spPr/>
        <p:txBody>
          <a:bodyPr/>
          <a:lstStyle/>
          <a:p>
            <a:endParaRPr lang="ja-JP" altLang="en-US"/>
          </a:p>
        </p:txBody>
      </p:sp>
      <p:sp>
        <p:nvSpPr>
          <p:cNvPr id="9" name="スライド番号プレースホルダ 8"/>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4" name="フッター プレースホルダ 3"/>
          <p:cNvSpPr>
            <a:spLocks noGrp="1"/>
          </p:cNvSpPr>
          <p:nvPr>
            <p:ph type="ftr" sz="quarter" idx="11"/>
          </p:nvPr>
        </p:nvSpPr>
        <p:spPr/>
        <p:txBody>
          <a:bodyPr/>
          <a:lstStyle/>
          <a:p>
            <a:endParaRPr lang="ja-JP" altLang="en-US"/>
          </a:p>
        </p:txBody>
      </p:sp>
      <p:sp>
        <p:nvSpPr>
          <p:cNvPr id="5" name="スライド番号プレースホルダ 4"/>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3" name="フッター プレースホルダ 2"/>
          <p:cNvSpPr>
            <a:spLocks noGrp="1"/>
          </p:cNvSpPr>
          <p:nvPr>
            <p:ph type="ftr" sz="quarter" idx="11"/>
          </p:nvPr>
        </p:nvSpPr>
        <p:spPr/>
        <p:txBody>
          <a:bodyPr/>
          <a:lstStyle/>
          <a:p>
            <a:endParaRPr lang="ja-JP" altLang="en-US"/>
          </a:p>
        </p:txBody>
      </p:sp>
      <p:sp>
        <p:nvSpPr>
          <p:cNvPr id="4" name="スライド番号プレースホルダ 3"/>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p>
            <a:fld id="{C0BA3D05-9B65-CA42-B0B3-3AC5B40F4F3C}" type="datetimeFigureOut">
              <a:rPr lang="ja-JP" altLang="en-US" smtClean="0"/>
              <a:t>13/01/29</a:t>
            </a:fld>
            <a:endParaRPr lang="ja-JP" altLang="en-US"/>
          </a:p>
        </p:txBody>
      </p:sp>
      <p:sp>
        <p:nvSpPr>
          <p:cNvPr id="6" name="フッター プレースホルダ 5"/>
          <p:cNvSpPr>
            <a:spLocks noGrp="1"/>
          </p:cNvSpPr>
          <p:nvPr>
            <p:ph type="ftr" sz="quarter" idx="11"/>
          </p:nvPr>
        </p:nvSpPr>
        <p:spPr/>
        <p:txBody>
          <a:bodyPr/>
          <a:lstStyle/>
          <a:p>
            <a:endParaRPr lang="ja-JP" altLang="en-US"/>
          </a:p>
        </p:txBody>
      </p:sp>
      <p:sp>
        <p:nvSpPr>
          <p:cNvPr id="7" name="スライド番号プレースホルダ 6"/>
          <p:cNvSpPr>
            <a:spLocks noGrp="1"/>
          </p:cNvSpPr>
          <p:nvPr>
            <p:ph type="sldNum" sz="quarter" idx="12"/>
          </p:nvPr>
        </p:nvSpPr>
        <p:spPr/>
        <p:txBody>
          <a:bodyPr/>
          <a:lstStyle/>
          <a:p>
            <a:fld id="{9191823F-A024-7F44-8A2A-05E42DE5D1C4}" type="slidenum">
              <a:rPr lang="ja-JP" altLang="en-US" smtClean="0"/>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ヒラギノ丸ゴ Pro W4"/>
              </a:defRPr>
            </a:lvl1pPr>
          </a:lstStyle>
          <a:p>
            <a:fld id="{C0BA3D05-9B65-CA42-B0B3-3AC5B40F4F3C}" type="datetimeFigureOut">
              <a:rPr lang="ja-JP" altLang="en-US" smtClean="0"/>
              <a:pPr/>
              <a:t>13/01/29</a:t>
            </a:fld>
            <a:endParaRPr lang="ja-JP" altLang="en-US" dirty="0"/>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ヒラギノ丸ゴ Pro W4"/>
              </a:defRPr>
            </a:lvl1pPr>
          </a:lstStyle>
          <a:p>
            <a:endParaRPr lang="ja-JP" altLang="en-US" dirty="0"/>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ヒラギノ丸ゴ Pro W4"/>
              </a:defRPr>
            </a:lvl1pPr>
          </a:lstStyle>
          <a:p>
            <a:fld id="{9191823F-A024-7F44-8A2A-05E42DE5D1C4}"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kumimoji="1" sz="4400" kern="1200">
          <a:solidFill>
            <a:schemeClr val="tx1"/>
          </a:solidFill>
          <a:latin typeface="+mj-lt"/>
          <a:ea typeface="ヒラギノ丸ゴ Pro W4"/>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ヒラギノ丸ゴ Pro W4"/>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ヒラギノ丸ゴ Pro W4"/>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ヒラギノ丸ゴ Pro W4"/>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ヒラギノ丸ゴ Pro W4"/>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microsoft.com/office/2007/relationships/media" Target="../media/media1.mpg"/><Relationship Id="rId2" Type="http://schemas.openxmlformats.org/officeDocument/2006/relationships/video" Target="../media/media1.m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09023" y="2127829"/>
            <a:ext cx="5414684" cy="1470025"/>
          </a:xfrm>
        </p:spPr>
        <p:txBody>
          <a:bodyPr>
            <a:normAutofit/>
          </a:bodyPr>
          <a:lstStyle/>
          <a:p>
            <a:r>
              <a:rPr lang="ja-JP" altLang="en-US" sz="3600" dirty="0" smtClean="0">
                <a:latin typeface="ヒラギノ丸ゴ Pro W4"/>
                <a:ea typeface="ヒラギノ丸ゴ Pro W4"/>
                <a:cs typeface="ヒラギノ丸ゴ Pro W4"/>
              </a:rPr>
              <a:t>宇宙</a:t>
            </a:r>
            <a:r>
              <a:rPr lang="ja-JP" altLang="en-US" sz="3600" dirty="0" smtClean="0">
                <a:latin typeface="ヒラギノ丸ゴ Pro W4"/>
                <a:ea typeface="ヒラギノ丸ゴ Pro W4"/>
                <a:cs typeface="ヒラギノ丸ゴ Pro W4"/>
              </a:rPr>
              <a:t>ユニット的社会連携</a:t>
            </a:r>
            <a:endParaRPr lang="ja-JP" altLang="en-US" sz="3600" dirty="0">
              <a:latin typeface="ヒラギノ丸ゴ Pro W4"/>
              <a:ea typeface="ヒラギノ丸ゴ Pro W4"/>
              <a:cs typeface="ヒラギノ丸ゴ Pro W4"/>
            </a:endParaRPr>
          </a:p>
        </p:txBody>
      </p:sp>
      <p:sp>
        <p:nvSpPr>
          <p:cNvPr id="3" name="サブタイトル 2"/>
          <p:cNvSpPr>
            <a:spLocks noGrp="1"/>
          </p:cNvSpPr>
          <p:nvPr>
            <p:ph type="subTitle" idx="1"/>
          </p:nvPr>
        </p:nvSpPr>
        <p:spPr>
          <a:xfrm>
            <a:off x="1429492" y="3871686"/>
            <a:ext cx="6269326" cy="1752600"/>
          </a:xfrm>
        </p:spPr>
        <p:txBody>
          <a:bodyPr>
            <a:normAutofit/>
          </a:bodyPr>
          <a:lstStyle/>
          <a:p>
            <a:r>
              <a:rPr lang="ja-JP" altLang="en-US" sz="2800" dirty="0" smtClean="0">
                <a:solidFill>
                  <a:schemeClr val="tx1"/>
                </a:solidFill>
                <a:latin typeface="ヒラギノ丸ゴ Pro W4"/>
                <a:ea typeface="ヒラギノ丸ゴ Pro W4"/>
                <a:cs typeface="ヒラギノ丸ゴ Pro W4"/>
              </a:rPr>
              <a:t>磯部</a:t>
            </a:r>
            <a:r>
              <a:rPr lang="ja-JP" altLang="en-US" sz="2800" dirty="0" smtClean="0">
                <a:solidFill>
                  <a:schemeClr val="tx1"/>
                </a:solidFill>
                <a:latin typeface="ヒラギノ丸ゴ Pro W4"/>
                <a:ea typeface="ヒラギノ丸ゴ Pro W4"/>
                <a:cs typeface="ヒラギノ丸ゴ Pro W4"/>
              </a:rPr>
              <a:t>洋明</a:t>
            </a:r>
            <a:endParaRPr lang="en-US" altLang="ja-JP" sz="2800" dirty="0" smtClean="0">
              <a:solidFill>
                <a:schemeClr val="tx1"/>
              </a:solidFill>
              <a:latin typeface="ヒラギノ丸ゴ Pro W4"/>
              <a:ea typeface="ヒラギノ丸ゴ Pro W4"/>
              <a:cs typeface="ヒラギノ丸ゴ Pro W4"/>
            </a:endParaRPr>
          </a:p>
          <a:p>
            <a:r>
              <a:rPr lang="ja-JP" altLang="en-US" sz="2400" dirty="0" smtClean="0">
                <a:solidFill>
                  <a:schemeClr val="tx1"/>
                </a:solidFill>
                <a:latin typeface="ヒラギノ丸ゴ Pro W4"/>
                <a:cs typeface="ヒラギノ丸ゴ Pro W4"/>
              </a:rPr>
              <a:t>京都大学学際融合教育研究推進センター</a:t>
            </a:r>
            <a:endParaRPr lang="en-US" altLang="ja-JP" sz="2400" dirty="0" smtClean="0">
              <a:solidFill>
                <a:schemeClr val="tx1"/>
              </a:solidFill>
              <a:latin typeface="ヒラギノ丸ゴ Pro W4"/>
              <a:ea typeface="ヒラギノ丸ゴ Pro W4"/>
              <a:cs typeface="ヒラギノ丸ゴ Pro W4"/>
            </a:endParaRPr>
          </a:p>
          <a:p>
            <a:r>
              <a:rPr lang="ja-JP" altLang="en-US" sz="2400" dirty="0" smtClean="0">
                <a:solidFill>
                  <a:schemeClr val="tx1"/>
                </a:solidFill>
                <a:latin typeface="ヒラギノ丸ゴ Pro W4"/>
                <a:ea typeface="ヒラギノ丸ゴ Pro W4"/>
                <a:cs typeface="ヒラギノ丸ゴ Pro W4"/>
              </a:rPr>
              <a:t>京都大学宇宙総合学研究ユニット</a:t>
            </a:r>
            <a:endParaRPr lang="en-US" altLang="ja-JP" sz="2400" dirty="0" smtClean="0">
              <a:solidFill>
                <a:schemeClr val="tx1"/>
              </a:solidFill>
              <a:latin typeface="ヒラギノ丸ゴ Pro W4"/>
              <a:ea typeface="ヒラギノ丸ゴ Pro W4"/>
              <a:cs typeface="ヒラギノ丸ゴ Pro W4"/>
            </a:endParaRPr>
          </a:p>
        </p:txBody>
      </p:sp>
      <p:pic>
        <p:nvPicPr>
          <p:cNvPr id="4" name="図 3" descr="USSS-Logo-blu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71" y="217714"/>
            <a:ext cx="1124857" cy="112485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 y="274638"/>
            <a:ext cx="9144000" cy="1143000"/>
          </a:xfrm>
        </p:spPr>
        <p:txBody>
          <a:bodyPr>
            <a:noAutofit/>
          </a:bodyPr>
          <a:lstStyle/>
          <a:p>
            <a:r>
              <a:rPr kumimoji="1" lang="ja-JP" altLang="en-US" sz="4000" dirty="0" smtClean="0"/>
              <a:t>お寺で宇宙学</a:t>
            </a:r>
            <a:endParaRPr kumimoji="1" lang="ja-JP" altLang="en-US" sz="4000" dirty="0"/>
          </a:p>
        </p:txBody>
      </p:sp>
      <p:pic>
        <p:nvPicPr>
          <p:cNvPr id="4" name="図 3"/>
          <p:cNvPicPr>
            <a:picLocks noChangeAspect="1"/>
          </p:cNvPicPr>
          <p:nvPr/>
        </p:nvPicPr>
        <p:blipFill>
          <a:blip r:embed="rId2"/>
          <a:stretch>
            <a:fillRect/>
          </a:stretch>
        </p:blipFill>
        <p:spPr>
          <a:xfrm>
            <a:off x="5000337" y="4042744"/>
            <a:ext cx="3866573" cy="2696256"/>
          </a:xfrm>
          <a:prstGeom prst="rect">
            <a:avLst/>
          </a:prstGeom>
        </p:spPr>
      </p:pic>
      <p:pic>
        <p:nvPicPr>
          <p:cNvPr id="7" name="図 6"/>
          <p:cNvPicPr>
            <a:picLocks noChangeAspect="1"/>
          </p:cNvPicPr>
          <p:nvPr/>
        </p:nvPicPr>
        <p:blipFill>
          <a:blip r:embed="rId3"/>
          <a:stretch>
            <a:fillRect/>
          </a:stretch>
        </p:blipFill>
        <p:spPr>
          <a:xfrm>
            <a:off x="4954156" y="1197888"/>
            <a:ext cx="3958936" cy="2624812"/>
          </a:xfrm>
          <a:prstGeom prst="rect">
            <a:avLst/>
          </a:prstGeom>
        </p:spPr>
      </p:pic>
      <p:sp>
        <p:nvSpPr>
          <p:cNvPr id="9" name="テキスト ボックス 8"/>
          <p:cNvSpPr txBox="1"/>
          <p:nvPr/>
        </p:nvSpPr>
        <p:spPr>
          <a:xfrm>
            <a:off x="184728" y="1394547"/>
            <a:ext cx="4595090" cy="4154983"/>
          </a:xfrm>
          <a:prstGeom prst="rect">
            <a:avLst/>
          </a:prstGeom>
          <a:noFill/>
        </p:spPr>
        <p:txBody>
          <a:bodyPr wrap="square" rtlCol="0">
            <a:spAutoFit/>
          </a:bodyPr>
          <a:lstStyle/>
          <a:p>
            <a:pPr marL="285750" indent="-285750">
              <a:buFont typeface="Arial"/>
              <a:buChar char="•"/>
            </a:pPr>
            <a:r>
              <a:rPr kumimoji="1" lang="ja-JP" altLang="en-US" sz="2400" dirty="0" smtClean="0"/>
              <a:t>京都近辺のお寺を会場に、科学者、お坊さん、市民が宇宙を語る会</a:t>
            </a:r>
            <a:endParaRPr kumimoji="1" lang="en-US" altLang="ja-JP" sz="2400" dirty="0" smtClean="0"/>
          </a:p>
          <a:p>
            <a:pPr marL="285750" indent="-285750">
              <a:buFont typeface="Arial"/>
              <a:buChar char="•"/>
            </a:pPr>
            <a:endParaRPr lang="en-US" altLang="ja-JP" sz="2400" dirty="0"/>
          </a:p>
          <a:p>
            <a:pPr marL="285750" indent="-285750">
              <a:buFont typeface="Arial"/>
              <a:buChar char="•"/>
            </a:pPr>
            <a:r>
              <a:rPr kumimoji="1" lang="ja-JP" altLang="en-US" sz="2400" dirty="0" smtClean="0"/>
              <a:t>科学者の講演だけでなく、必ず同じだけ僧侶の方のお話も頂く。その後全員で座談会</a:t>
            </a:r>
            <a:endParaRPr kumimoji="1" lang="en-US" altLang="ja-JP" sz="2400" dirty="0" smtClean="0"/>
          </a:p>
          <a:p>
            <a:pPr marL="285750" indent="-285750">
              <a:buFont typeface="Arial"/>
              <a:buChar char="•"/>
            </a:pPr>
            <a:endParaRPr lang="en-US" altLang="ja-JP" sz="2400" dirty="0"/>
          </a:p>
          <a:p>
            <a:pPr marL="285750" indent="-285750">
              <a:buFont typeface="Arial"/>
              <a:buChar char="•"/>
            </a:pPr>
            <a:r>
              <a:rPr kumimoji="1" lang="en-US" altLang="ja-JP" sz="2400" dirty="0" smtClean="0"/>
              <a:t>2</a:t>
            </a:r>
            <a:r>
              <a:rPr kumimoji="1" lang="ja-JP" altLang="en-US" sz="2400" dirty="0" smtClean="0"/>
              <a:t>月に</a:t>
            </a:r>
            <a:r>
              <a:rPr kumimoji="1" lang="en-US" altLang="ja-JP" sz="2400" dirty="0" smtClean="0"/>
              <a:t>1</a:t>
            </a:r>
            <a:r>
              <a:rPr lang="ja-JP" altLang="en-US" sz="2400" dirty="0" smtClean="0"/>
              <a:t>回程度不定期開催</a:t>
            </a:r>
            <a:r>
              <a:rPr lang="ja-JP" altLang="en-US" sz="2400" dirty="0" smtClean="0"/>
              <a:t>。</a:t>
            </a:r>
            <a:r>
              <a:rPr lang="ja-JP" altLang="en-US" sz="2400" dirty="0" smtClean="0"/>
              <a:t>（最近お休み中だけど近日復活予定）</a:t>
            </a:r>
            <a:endParaRPr kumimoji="1" lang="ja-JP" altLang="en-US" sz="2400" dirty="0"/>
          </a:p>
        </p:txBody>
      </p:sp>
      <p:sp>
        <p:nvSpPr>
          <p:cNvPr id="3" name="テキスト ボックス 2"/>
          <p:cNvSpPr txBox="1"/>
          <p:nvPr/>
        </p:nvSpPr>
        <p:spPr>
          <a:xfrm>
            <a:off x="184728" y="274638"/>
            <a:ext cx="1006105" cy="369332"/>
          </a:xfrm>
          <a:prstGeom prst="rect">
            <a:avLst/>
          </a:prstGeom>
          <a:noFill/>
        </p:spPr>
        <p:txBody>
          <a:bodyPr wrap="none" rtlCol="0">
            <a:spAutoFit/>
          </a:bodyPr>
          <a:lstStyle/>
          <a:p>
            <a:r>
              <a:rPr kumimoji="1" lang="ja-JP" altLang="en-US" dirty="0" smtClean="0"/>
              <a:t>コラボ系</a:t>
            </a:r>
            <a:endParaRPr kumimoji="1" lang="ja-JP" altLang="en-US" dirty="0"/>
          </a:p>
        </p:txBody>
      </p:sp>
    </p:spTree>
    <p:extLst>
      <p:ext uri="{BB962C8B-B14F-4D97-AF65-F5344CB8AC3E}">
        <p14:creationId xmlns:p14="http://schemas.microsoft.com/office/powerpoint/2010/main" val="293467058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smtClean="0"/>
              <a:t>京大宇宙ユニット</a:t>
            </a:r>
            <a:r>
              <a:rPr lang="en-US" altLang="ja-JP" sz="3200" dirty="0" smtClean="0"/>
              <a:t>×</a:t>
            </a:r>
            <a:r>
              <a:rPr lang="ja-JP" altLang="en-US" sz="3200" dirty="0" smtClean="0"/>
              <a:t>京都精華大学</a:t>
            </a:r>
            <a:r>
              <a:rPr lang="en-US" altLang="ja-JP" sz="3200" dirty="0" smtClean="0"/>
              <a:t/>
            </a:r>
            <a:br>
              <a:rPr lang="en-US" altLang="ja-JP" sz="3200" dirty="0" smtClean="0"/>
            </a:br>
            <a:r>
              <a:rPr lang="ja-JP" altLang="en-US" sz="3200" dirty="0" smtClean="0"/>
              <a:t>「宇宙とアート」</a:t>
            </a:r>
            <a:endParaRPr lang="ja-JP" altLang="en-US" sz="3200" dirty="0"/>
          </a:p>
        </p:txBody>
      </p:sp>
      <p:sp>
        <p:nvSpPr>
          <p:cNvPr id="3" name="コンテンツ プレースホルダ 2"/>
          <p:cNvSpPr>
            <a:spLocks noGrp="1"/>
          </p:cNvSpPr>
          <p:nvPr>
            <p:ph idx="1"/>
          </p:nvPr>
        </p:nvSpPr>
        <p:spPr>
          <a:xfrm>
            <a:off x="83731" y="1600200"/>
            <a:ext cx="5234686" cy="4525963"/>
          </a:xfrm>
        </p:spPr>
        <p:txBody>
          <a:bodyPr>
            <a:normAutofit/>
          </a:bodyPr>
          <a:lstStyle/>
          <a:p>
            <a:r>
              <a:rPr lang="ja-JP" altLang="en-US" sz="2000" dirty="0" smtClean="0"/>
              <a:t>京都精華大学はマンガ、デザイン、芸術、人文の</a:t>
            </a:r>
            <a:r>
              <a:rPr lang="en-US" altLang="ja-JP" sz="2000" dirty="0" smtClean="0"/>
              <a:t>4</a:t>
            </a:r>
            <a:r>
              <a:rPr lang="ja-JP" altLang="en-US" sz="2000" dirty="0" smtClean="0"/>
              <a:t>学部を擁する「表現の総合大学」</a:t>
            </a:r>
            <a:endParaRPr lang="en-US" altLang="ja-JP" sz="2000" dirty="0" smtClean="0"/>
          </a:p>
          <a:p>
            <a:r>
              <a:rPr lang="ja-JP" altLang="en-US" sz="2000" dirty="0" smtClean="0"/>
              <a:t>両学の学生が京大の研究をマンガで紹介するプロジェクトをきっかけに連携協定締結</a:t>
            </a:r>
            <a:r>
              <a:rPr lang="en-US" altLang="ja-JP" sz="2000" dirty="0" smtClean="0"/>
              <a:t>(2008</a:t>
            </a:r>
            <a:r>
              <a:rPr lang="ja-JP" altLang="en-US" sz="2000" dirty="0" smtClean="0"/>
              <a:t>年</a:t>
            </a:r>
            <a:r>
              <a:rPr lang="en-US" altLang="ja-JP" sz="2000" dirty="0" smtClean="0"/>
              <a:t>)</a:t>
            </a:r>
          </a:p>
          <a:p>
            <a:endParaRPr lang="en-US" altLang="ja-JP" sz="2000" dirty="0" smtClean="0"/>
          </a:p>
          <a:p>
            <a:r>
              <a:rPr lang="ja-JP" altLang="en-US" sz="2000" dirty="0" smtClean="0"/>
              <a:t>宇宙ユニットと京都精華大学で、宇宙科学とマンガ・アートの協力、融合をめざした「宇宙とアート</a:t>
            </a:r>
            <a:r>
              <a:rPr lang="ja-JP" altLang="ja-JP" sz="2000" dirty="0" smtClean="0"/>
              <a:t>」</a:t>
            </a:r>
            <a:r>
              <a:rPr lang="ja-JP" altLang="en-US" sz="2000" dirty="0" smtClean="0"/>
              <a:t>プロジェクトをスタート</a:t>
            </a:r>
            <a:r>
              <a:rPr lang="en-US" altLang="ja-JP" sz="2000" dirty="0" smtClean="0"/>
              <a:t>(2009</a:t>
            </a:r>
            <a:r>
              <a:rPr lang="ja-JP" altLang="en-US" sz="2000" dirty="0" smtClean="0"/>
              <a:t>年</a:t>
            </a:r>
            <a:r>
              <a:rPr lang="en-US" altLang="ja-JP" sz="2000" dirty="0" smtClean="0"/>
              <a:t>)</a:t>
            </a:r>
          </a:p>
          <a:p>
            <a:endParaRPr lang="en-US" altLang="ja-JP" sz="2000" dirty="0" smtClean="0"/>
          </a:p>
          <a:p>
            <a:r>
              <a:rPr lang="ja-JP" altLang="en-US" sz="2000" dirty="0" smtClean="0"/>
              <a:t>宇宙の観測データを取り入れた作品制作やイベント、精華大学での授業など</a:t>
            </a:r>
            <a:endParaRPr lang="en-US" altLang="ja-JP" sz="2000" dirty="0" smtClean="0"/>
          </a:p>
          <a:p>
            <a:endParaRPr lang="ja-JP" altLang="en-US" sz="2000" dirty="0"/>
          </a:p>
        </p:txBody>
      </p:sp>
      <p:pic>
        <p:nvPicPr>
          <p:cNvPr id="4" name="図 3" descr="スナップショット 2009-02-22 13-02-05.tiff"/>
          <p:cNvPicPr>
            <a:picLocks noChangeAspect="1"/>
          </p:cNvPicPr>
          <p:nvPr/>
        </p:nvPicPr>
        <p:blipFill>
          <a:blip r:embed="rId2"/>
          <a:srcRect/>
          <a:stretch>
            <a:fillRect/>
          </a:stretch>
        </p:blipFill>
        <p:spPr bwMode="auto">
          <a:xfrm>
            <a:off x="5318417" y="1244288"/>
            <a:ext cx="3507933" cy="5058755"/>
          </a:xfrm>
          <a:prstGeom prst="rect">
            <a:avLst/>
          </a:prstGeom>
          <a:noFill/>
          <a:ln w="9525">
            <a:noFill/>
            <a:miter lim="800000"/>
            <a:headEnd/>
            <a:tailEnd/>
          </a:ln>
        </p:spPr>
      </p:pic>
      <p:sp>
        <p:nvSpPr>
          <p:cNvPr id="5" name="テキスト ボックス 4"/>
          <p:cNvSpPr txBox="1"/>
          <p:nvPr/>
        </p:nvSpPr>
        <p:spPr>
          <a:xfrm>
            <a:off x="184728" y="274638"/>
            <a:ext cx="1006105" cy="369332"/>
          </a:xfrm>
          <a:prstGeom prst="rect">
            <a:avLst/>
          </a:prstGeom>
          <a:noFill/>
        </p:spPr>
        <p:txBody>
          <a:bodyPr wrap="none" rtlCol="0">
            <a:spAutoFit/>
          </a:bodyPr>
          <a:lstStyle/>
          <a:p>
            <a:r>
              <a:rPr kumimoji="1" lang="ja-JP" altLang="en-US" dirty="0" smtClean="0"/>
              <a:t>コラボ系</a:t>
            </a:r>
            <a:endParaRPr kumimoji="1" lang="ja-JP" altLang="en-US" dirty="0"/>
          </a:p>
        </p:txBody>
      </p:sp>
    </p:spTree>
    <p:extLst>
      <p:ext uri="{BB962C8B-B14F-4D97-AF65-F5344CB8AC3E}">
        <p14:creationId xmlns:p14="http://schemas.microsoft.com/office/powerpoint/2010/main" val="39387488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kumimoji="1" lang="ja-JP" altLang="en-US" sz="3200" dirty="0" smtClean="0"/>
              <a:t>「宇宙とアート」企業との連携</a:t>
            </a:r>
            <a:endParaRPr kumimoji="1" lang="ja-JP" altLang="en-US" sz="3200" dirty="0"/>
          </a:p>
        </p:txBody>
      </p:sp>
      <p:pic>
        <p:nvPicPr>
          <p:cNvPr id="4" name="図 3" descr="スナップショット 2009-09-09 10-41-07.tiff"/>
          <p:cNvPicPr>
            <a:picLocks noChangeAspect="1"/>
          </p:cNvPicPr>
          <p:nvPr/>
        </p:nvPicPr>
        <p:blipFill>
          <a:blip r:embed="rId2"/>
          <a:srcRect/>
          <a:stretch>
            <a:fillRect/>
          </a:stretch>
        </p:blipFill>
        <p:spPr bwMode="auto">
          <a:xfrm>
            <a:off x="3976378" y="2103800"/>
            <a:ext cx="4918240" cy="3466089"/>
          </a:xfrm>
          <a:prstGeom prst="rect">
            <a:avLst/>
          </a:prstGeom>
          <a:noFill/>
          <a:ln w="9525">
            <a:noFill/>
            <a:miter lim="800000"/>
            <a:headEnd/>
            <a:tailEnd/>
          </a:ln>
        </p:spPr>
      </p:pic>
      <p:pic>
        <p:nvPicPr>
          <p:cNvPr id="5" name="図 4" descr="スナップショット 2009-09-09 06-33-22.tiff"/>
          <p:cNvPicPr>
            <a:picLocks noChangeAspect="1"/>
          </p:cNvPicPr>
          <p:nvPr/>
        </p:nvPicPr>
        <p:blipFill>
          <a:blip r:embed="rId3"/>
          <a:srcRect/>
          <a:stretch>
            <a:fillRect/>
          </a:stretch>
        </p:blipFill>
        <p:spPr bwMode="auto">
          <a:xfrm>
            <a:off x="457200" y="1417638"/>
            <a:ext cx="3228605" cy="4501566"/>
          </a:xfrm>
          <a:prstGeom prst="rect">
            <a:avLst/>
          </a:prstGeom>
          <a:noFill/>
          <a:ln w="9525">
            <a:noFill/>
            <a:miter lim="800000"/>
            <a:headEnd/>
            <a:tailEnd/>
          </a:ln>
        </p:spPr>
      </p:pic>
      <p:sp>
        <p:nvSpPr>
          <p:cNvPr id="6" name="テキスト ボックス 5"/>
          <p:cNvSpPr txBox="1"/>
          <p:nvPr/>
        </p:nvSpPr>
        <p:spPr>
          <a:xfrm>
            <a:off x="768689" y="5929893"/>
            <a:ext cx="2623735" cy="646331"/>
          </a:xfrm>
          <a:prstGeom prst="rect">
            <a:avLst/>
          </a:prstGeom>
          <a:noFill/>
        </p:spPr>
        <p:txBody>
          <a:bodyPr wrap="none" rtlCol="0">
            <a:spAutoFit/>
          </a:bodyPr>
          <a:lstStyle/>
          <a:p>
            <a:r>
              <a:rPr kumimoji="1" lang="ja-JP" altLang="en-US" dirty="0" smtClean="0"/>
              <a:t>京セラと組んだ「宇宙」</a:t>
            </a:r>
            <a:endParaRPr kumimoji="1" lang="en-US" altLang="ja-JP" dirty="0" smtClean="0"/>
          </a:p>
          <a:p>
            <a:r>
              <a:rPr kumimoji="1" lang="ja-JP" altLang="en-US" dirty="0" smtClean="0"/>
              <a:t>ジュエリーデザインコンペ</a:t>
            </a:r>
            <a:endParaRPr kumimoji="1" lang="ja-JP" altLang="en-US" dirty="0"/>
          </a:p>
        </p:txBody>
      </p:sp>
      <p:sp>
        <p:nvSpPr>
          <p:cNvPr id="7" name="テキスト ボックス 6"/>
          <p:cNvSpPr txBox="1"/>
          <p:nvPr/>
        </p:nvSpPr>
        <p:spPr>
          <a:xfrm>
            <a:off x="4283559" y="5724481"/>
            <a:ext cx="4836480" cy="646331"/>
          </a:xfrm>
          <a:prstGeom prst="rect">
            <a:avLst/>
          </a:prstGeom>
          <a:noFill/>
        </p:spPr>
        <p:txBody>
          <a:bodyPr wrap="none" rtlCol="0">
            <a:spAutoFit/>
          </a:bodyPr>
          <a:lstStyle/>
          <a:p>
            <a:r>
              <a:rPr kumimoji="1" lang="ja-JP" altLang="en-US" dirty="0" smtClean="0"/>
              <a:t>名古屋市のサイエンスカフェ「ガリレオ・ガリレイ」</a:t>
            </a:r>
            <a:endParaRPr kumimoji="1" lang="en-US" altLang="ja-JP" dirty="0" smtClean="0"/>
          </a:p>
          <a:p>
            <a:r>
              <a:rPr lang="ja-JP" altLang="en-US" dirty="0" smtClean="0"/>
              <a:t>で使われた科学記事付きランチョンマット</a:t>
            </a:r>
            <a:endParaRPr kumimoji="1" lang="ja-JP" altLang="en-US" dirty="0"/>
          </a:p>
        </p:txBody>
      </p:sp>
      <p:sp>
        <p:nvSpPr>
          <p:cNvPr id="8" name="テキスト ボックス 7"/>
          <p:cNvSpPr txBox="1"/>
          <p:nvPr/>
        </p:nvSpPr>
        <p:spPr>
          <a:xfrm>
            <a:off x="184728" y="274638"/>
            <a:ext cx="1006105" cy="369332"/>
          </a:xfrm>
          <a:prstGeom prst="rect">
            <a:avLst/>
          </a:prstGeom>
          <a:noFill/>
        </p:spPr>
        <p:txBody>
          <a:bodyPr wrap="none" rtlCol="0">
            <a:spAutoFit/>
          </a:bodyPr>
          <a:lstStyle/>
          <a:p>
            <a:r>
              <a:rPr kumimoji="1" lang="ja-JP" altLang="en-US" dirty="0" smtClean="0"/>
              <a:t>コラボ系</a:t>
            </a:r>
            <a:endParaRPr kumimoji="1" lang="ja-JP" altLang="en-US" dirty="0"/>
          </a:p>
        </p:txBody>
      </p:sp>
    </p:spTree>
    <p:extLst>
      <p:ext uri="{BB962C8B-B14F-4D97-AF65-F5344CB8AC3E}">
        <p14:creationId xmlns:p14="http://schemas.microsoft.com/office/powerpoint/2010/main" val="2670208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229020" y="737853"/>
            <a:ext cx="1996395" cy="2878336"/>
          </a:xfrm>
          <a:prstGeom prst="rect">
            <a:avLst/>
          </a:prstGeom>
        </p:spPr>
      </p:pic>
      <p:pic>
        <p:nvPicPr>
          <p:cNvPr id="5" name="図 4"/>
          <p:cNvPicPr>
            <a:picLocks noChangeAspect="1"/>
          </p:cNvPicPr>
          <p:nvPr/>
        </p:nvPicPr>
        <p:blipFill>
          <a:blip r:embed="rId3"/>
          <a:stretch>
            <a:fillRect/>
          </a:stretch>
        </p:blipFill>
        <p:spPr>
          <a:xfrm>
            <a:off x="2414708" y="2424662"/>
            <a:ext cx="3685971" cy="2054354"/>
          </a:xfrm>
          <a:prstGeom prst="rect">
            <a:avLst/>
          </a:prstGeom>
        </p:spPr>
      </p:pic>
      <p:sp>
        <p:nvSpPr>
          <p:cNvPr id="6" name="テキスト ボックス 5"/>
          <p:cNvSpPr txBox="1"/>
          <p:nvPr/>
        </p:nvSpPr>
        <p:spPr>
          <a:xfrm>
            <a:off x="315383" y="3616189"/>
            <a:ext cx="1983235" cy="461665"/>
          </a:xfrm>
          <a:prstGeom prst="rect">
            <a:avLst/>
          </a:prstGeom>
          <a:noFill/>
        </p:spPr>
        <p:txBody>
          <a:bodyPr wrap="none" rtlCol="0">
            <a:spAutoFit/>
          </a:bodyPr>
          <a:lstStyle/>
          <a:p>
            <a:r>
              <a:rPr lang="en-US" altLang="en-US" sz="2400" dirty="0" smtClean="0"/>
              <a:t>銀</a:t>
            </a:r>
            <a:r>
              <a:rPr lang="en-US" altLang="en-US" sz="2400" dirty="0" smtClean="0"/>
              <a:t>河</a:t>
            </a:r>
            <a:r>
              <a:rPr lang="ja-JP" altLang="en-US" sz="2400" dirty="0" smtClean="0"/>
              <a:t>の焼き物</a:t>
            </a:r>
            <a:endParaRPr kumimoji="1" lang="ja-JP" altLang="en-US" sz="2400" dirty="0"/>
          </a:p>
        </p:txBody>
      </p:sp>
      <p:sp>
        <p:nvSpPr>
          <p:cNvPr id="9" name="テキスト ボックス 8"/>
          <p:cNvSpPr txBox="1"/>
          <p:nvPr/>
        </p:nvSpPr>
        <p:spPr>
          <a:xfrm>
            <a:off x="2414708" y="4479016"/>
            <a:ext cx="2102258" cy="461665"/>
          </a:xfrm>
          <a:prstGeom prst="rect">
            <a:avLst/>
          </a:prstGeom>
          <a:noFill/>
        </p:spPr>
        <p:txBody>
          <a:bodyPr wrap="none" rtlCol="0">
            <a:spAutoFit/>
          </a:bodyPr>
          <a:lstStyle/>
          <a:p>
            <a:r>
              <a:rPr lang="ja-JP" altLang="en-US" sz="2400" dirty="0" smtClean="0"/>
              <a:t>木星風くつした</a:t>
            </a:r>
            <a:endParaRPr kumimoji="1" lang="ja-JP" altLang="en-US" sz="2400" dirty="0"/>
          </a:p>
        </p:txBody>
      </p:sp>
      <p:sp>
        <p:nvSpPr>
          <p:cNvPr id="12" name="テキスト ボックス 11"/>
          <p:cNvSpPr txBox="1"/>
          <p:nvPr/>
        </p:nvSpPr>
        <p:spPr>
          <a:xfrm>
            <a:off x="229020" y="5582232"/>
            <a:ext cx="3818633" cy="1015663"/>
          </a:xfrm>
          <a:prstGeom prst="rect">
            <a:avLst/>
          </a:prstGeom>
          <a:noFill/>
        </p:spPr>
        <p:txBody>
          <a:bodyPr wrap="square" rtlCol="0">
            <a:spAutoFit/>
          </a:bodyPr>
          <a:lstStyle/>
          <a:p>
            <a:r>
              <a:rPr kumimoji="1" lang="ja-JP" altLang="en-US" sz="2000" dirty="0" smtClean="0"/>
              <a:t>この他、イラスト、小説、詩、音楽</a:t>
            </a:r>
            <a:r>
              <a:rPr kumimoji="1" lang="ja-JP" altLang="en-US" sz="2000" dirty="0" smtClean="0"/>
              <a:t>、</a:t>
            </a:r>
            <a:r>
              <a:rPr kumimoji="1" lang="ja-JP" altLang="en-US" sz="2000" dirty="0" smtClean="0"/>
              <a:t>入浴剤、</a:t>
            </a:r>
            <a:r>
              <a:rPr kumimoji="1" lang="ja-JP" altLang="en-US" sz="2000" dirty="0" smtClean="0"/>
              <a:t>身体</a:t>
            </a:r>
            <a:r>
              <a:rPr kumimoji="1" lang="ja-JP" altLang="en-US" sz="2000" dirty="0" smtClean="0"/>
              <a:t>パフォーマンスなど</a:t>
            </a:r>
            <a:r>
              <a:rPr lang="en-US" altLang="ja-JP" sz="2000" dirty="0" smtClean="0"/>
              <a:t>150</a:t>
            </a:r>
            <a:r>
              <a:rPr lang="ja-JP" altLang="en-US" sz="2000" dirty="0" smtClean="0"/>
              <a:t>点</a:t>
            </a:r>
            <a:r>
              <a:rPr kumimoji="1" lang="ja-JP" altLang="en-US" sz="2000" dirty="0" smtClean="0"/>
              <a:t>以上</a:t>
            </a:r>
            <a:endParaRPr kumimoji="1" lang="ja-JP" altLang="en-US" sz="2000" dirty="0"/>
          </a:p>
        </p:txBody>
      </p:sp>
      <p:sp>
        <p:nvSpPr>
          <p:cNvPr id="3" name="テキスト ボックス 2"/>
          <p:cNvSpPr txBox="1"/>
          <p:nvPr/>
        </p:nvSpPr>
        <p:spPr>
          <a:xfrm>
            <a:off x="4047653" y="204818"/>
            <a:ext cx="4954171" cy="1015663"/>
          </a:xfrm>
          <a:prstGeom prst="rect">
            <a:avLst/>
          </a:prstGeom>
          <a:noFill/>
        </p:spPr>
        <p:txBody>
          <a:bodyPr wrap="square" rtlCol="0">
            <a:spAutoFit/>
          </a:bodyPr>
          <a:lstStyle/>
          <a:p>
            <a:r>
              <a:rPr kumimoji="1" lang="ja-JP" altLang="en-US" sz="2000" dirty="0" smtClean="0"/>
              <a:t>磯部が京都精華大学で開講している「自然科学論」の提出課題（宇宙を題材にした作品）</a:t>
            </a:r>
            <a:endParaRPr kumimoji="1" lang="ja-JP" altLang="en-US" sz="2000" dirty="0"/>
          </a:p>
        </p:txBody>
      </p:sp>
      <p:pic>
        <p:nvPicPr>
          <p:cNvPr id="13" name="図 12"/>
          <p:cNvPicPr>
            <a:picLocks noChangeAspect="1"/>
          </p:cNvPicPr>
          <p:nvPr/>
        </p:nvPicPr>
        <p:blipFill>
          <a:blip r:embed="rId4"/>
          <a:stretch>
            <a:fillRect/>
          </a:stretch>
        </p:blipFill>
        <p:spPr>
          <a:xfrm>
            <a:off x="6100679" y="1898490"/>
            <a:ext cx="3124426" cy="4564035"/>
          </a:xfrm>
          <a:prstGeom prst="rect">
            <a:avLst/>
          </a:prstGeom>
        </p:spPr>
      </p:pic>
      <p:sp>
        <p:nvSpPr>
          <p:cNvPr id="7" name="テキスト ボックス 6"/>
          <p:cNvSpPr txBox="1"/>
          <p:nvPr/>
        </p:nvSpPr>
        <p:spPr>
          <a:xfrm>
            <a:off x="6152014" y="1542812"/>
            <a:ext cx="1959190" cy="369332"/>
          </a:xfrm>
          <a:prstGeom prst="rect">
            <a:avLst/>
          </a:prstGeom>
          <a:noFill/>
        </p:spPr>
        <p:txBody>
          <a:bodyPr wrap="none" rtlCol="0">
            <a:spAutoFit/>
          </a:bodyPr>
          <a:lstStyle/>
          <a:p>
            <a:r>
              <a:rPr kumimoji="1" lang="ja-JP" altLang="en-US" dirty="0" smtClean="0"/>
              <a:t>惑星擬人化マンガ</a:t>
            </a:r>
            <a:endParaRPr kumimoji="1" lang="ja-JP" altLang="en-US" dirty="0"/>
          </a:p>
        </p:txBody>
      </p:sp>
      <p:sp>
        <p:nvSpPr>
          <p:cNvPr id="14" name="テキスト ボックス 13"/>
          <p:cNvSpPr txBox="1"/>
          <p:nvPr/>
        </p:nvSpPr>
        <p:spPr>
          <a:xfrm>
            <a:off x="184728" y="274638"/>
            <a:ext cx="3014167" cy="369332"/>
          </a:xfrm>
          <a:prstGeom prst="rect">
            <a:avLst/>
          </a:prstGeom>
          <a:noFill/>
        </p:spPr>
        <p:txBody>
          <a:bodyPr wrap="none" rtlCol="0">
            <a:spAutoFit/>
          </a:bodyPr>
          <a:lstStyle/>
          <a:p>
            <a:r>
              <a:rPr kumimoji="1" lang="ja-JP" altLang="en-US" dirty="0" smtClean="0"/>
              <a:t>コラボ系というかなんというか</a:t>
            </a:r>
            <a:endParaRPr kumimoji="1" lang="ja-JP" altLang="en-US" dirty="0"/>
          </a:p>
        </p:txBody>
      </p:sp>
    </p:spTree>
    <p:extLst>
      <p:ext uri="{BB962C8B-B14F-4D97-AF65-F5344CB8AC3E}">
        <p14:creationId xmlns:p14="http://schemas.microsoft.com/office/powerpoint/2010/main" val="12478213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800" dirty="0" smtClean="0"/>
              <a:t>宇宙科学データを用いたアート作品</a:t>
            </a:r>
            <a:endParaRPr kumimoji="1" lang="ja-JP" altLang="en-US" sz="2800" dirty="0"/>
          </a:p>
        </p:txBody>
      </p:sp>
      <p:pic>
        <p:nvPicPr>
          <p:cNvPr id="4" name="図 3"/>
          <p:cNvPicPr>
            <a:picLocks noChangeAspect="1"/>
          </p:cNvPicPr>
          <p:nvPr/>
        </p:nvPicPr>
        <p:blipFill>
          <a:blip r:embed="rId2"/>
          <a:stretch>
            <a:fillRect/>
          </a:stretch>
        </p:blipFill>
        <p:spPr>
          <a:xfrm>
            <a:off x="526473" y="1256001"/>
            <a:ext cx="3126006" cy="4447454"/>
          </a:xfrm>
          <a:prstGeom prst="rect">
            <a:avLst/>
          </a:prstGeom>
        </p:spPr>
      </p:pic>
      <p:pic>
        <p:nvPicPr>
          <p:cNvPr id="3" name="図 2"/>
          <p:cNvPicPr>
            <a:picLocks noChangeAspect="1"/>
          </p:cNvPicPr>
          <p:nvPr/>
        </p:nvPicPr>
        <p:blipFill>
          <a:blip r:embed="rId3"/>
          <a:stretch>
            <a:fillRect/>
          </a:stretch>
        </p:blipFill>
        <p:spPr>
          <a:xfrm>
            <a:off x="4193308" y="1817254"/>
            <a:ext cx="4950691" cy="2784764"/>
          </a:xfrm>
          <a:prstGeom prst="rect">
            <a:avLst/>
          </a:prstGeom>
        </p:spPr>
      </p:pic>
      <p:sp>
        <p:nvSpPr>
          <p:cNvPr id="5" name="テキスト ボックス 4"/>
          <p:cNvSpPr txBox="1"/>
          <p:nvPr/>
        </p:nvSpPr>
        <p:spPr>
          <a:xfrm>
            <a:off x="549564" y="5749637"/>
            <a:ext cx="3217723" cy="1015663"/>
          </a:xfrm>
          <a:prstGeom prst="rect">
            <a:avLst/>
          </a:prstGeom>
          <a:noFill/>
        </p:spPr>
        <p:txBody>
          <a:bodyPr wrap="none" rtlCol="0">
            <a:spAutoFit/>
          </a:bodyPr>
          <a:lstStyle/>
          <a:p>
            <a:r>
              <a:rPr kumimoji="1" lang="ja-JP" altLang="en-US" sz="2000" dirty="0" smtClean="0"/>
              <a:t>平野知映</a:t>
            </a:r>
            <a:r>
              <a:rPr kumimoji="1" lang="en-US" altLang="ja-JP" sz="2000" dirty="0" smtClean="0"/>
              <a:t> Hirano Cantabile</a:t>
            </a:r>
          </a:p>
          <a:p>
            <a:r>
              <a:rPr lang="en-US" altLang="ja-JP" sz="2000" dirty="0" smtClean="0"/>
              <a:t>Toyota Art Competition 2010 </a:t>
            </a:r>
          </a:p>
          <a:p>
            <a:r>
              <a:rPr kumimoji="1" lang="ja-JP" altLang="en-US" sz="2000" dirty="0" smtClean="0"/>
              <a:t>準大賞</a:t>
            </a:r>
            <a:r>
              <a:rPr kumimoji="1" lang="en-US" altLang="ja-JP" sz="2000" dirty="0" smtClean="0"/>
              <a:t> </a:t>
            </a:r>
            <a:endParaRPr kumimoji="1" lang="ja-JP" altLang="en-US" sz="2000" dirty="0"/>
          </a:p>
        </p:txBody>
      </p:sp>
      <p:sp>
        <p:nvSpPr>
          <p:cNvPr id="6" name="テキスト ボックス 5"/>
          <p:cNvSpPr txBox="1"/>
          <p:nvPr/>
        </p:nvSpPr>
        <p:spPr>
          <a:xfrm>
            <a:off x="4425497" y="4900229"/>
            <a:ext cx="4261303" cy="1015663"/>
          </a:xfrm>
          <a:prstGeom prst="rect">
            <a:avLst/>
          </a:prstGeom>
          <a:noFill/>
        </p:spPr>
        <p:txBody>
          <a:bodyPr wrap="none" rtlCol="0">
            <a:spAutoFit/>
          </a:bodyPr>
          <a:lstStyle/>
          <a:p>
            <a:r>
              <a:rPr kumimoji="1" lang="ja-JP" altLang="en-US" sz="2000" dirty="0" smtClean="0"/>
              <a:t>平野知映</a:t>
            </a:r>
            <a:r>
              <a:rPr lang="en-US" altLang="ja-JP" sz="2000" dirty="0"/>
              <a:t> </a:t>
            </a:r>
            <a:r>
              <a:rPr lang="en-US" altLang="ja-JP" sz="2000" dirty="0" smtClean="0"/>
              <a:t>DESPARATE COSMOS</a:t>
            </a:r>
          </a:p>
          <a:p>
            <a:r>
              <a:rPr kumimoji="1" lang="ja-JP" altLang="en-US" sz="2000" dirty="0" smtClean="0"/>
              <a:t>文化庁メディア芸術祭　一般公募部門</a:t>
            </a:r>
            <a:endParaRPr kumimoji="1" lang="en-US" altLang="ja-JP" sz="2000" dirty="0" smtClean="0"/>
          </a:p>
          <a:p>
            <a:r>
              <a:rPr lang="ja-JP" altLang="en-US" sz="2000" dirty="0" smtClean="0"/>
              <a:t>最優秀賞</a:t>
            </a:r>
            <a:endParaRPr kumimoji="1" lang="en-US" altLang="ja-JP" sz="2000" dirty="0" smtClean="0"/>
          </a:p>
        </p:txBody>
      </p:sp>
      <p:sp>
        <p:nvSpPr>
          <p:cNvPr id="7" name="テキスト ボックス 6"/>
          <p:cNvSpPr txBox="1"/>
          <p:nvPr/>
        </p:nvSpPr>
        <p:spPr>
          <a:xfrm>
            <a:off x="4425497" y="6294746"/>
            <a:ext cx="4084772" cy="584776"/>
          </a:xfrm>
          <a:prstGeom prst="rect">
            <a:avLst/>
          </a:prstGeom>
          <a:noFill/>
        </p:spPr>
        <p:txBody>
          <a:bodyPr wrap="none" rtlCol="0">
            <a:spAutoFit/>
          </a:bodyPr>
          <a:lstStyle/>
          <a:p>
            <a:r>
              <a:rPr kumimoji="1" lang="ja-JP" altLang="en-US" sz="1600" dirty="0" smtClean="0"/>
              <a:t>科学的意味は（たぶん）特に表現してません。</a:t>
            </a:r>
            <a:endParaRPr kumimoji="1" lang="en-US" altLang="ja-JP" sz="1600" dirty="0" smtClean="0"/>
          </a:p>
          <a:p>
            <a:r>
              <a:rPr lang="ja-JP" altLang="en-US" sz="1600" dirty="0" smtClean="0"/>
              <a:t>純粋な映像アート。</a:t>
            </a:r>
            <a:endParaRPr kumimoji="1" lang="ja-JP" altLang="en-US" sz="1600" dirty="0"/>
          </a:p>
        </p:txBody>
      </p:sp>
      <p:sp>
        <p:nvSpPr>
          <p:cNvPr id="8" name="テキスト ボックス 7"/>
          <p:cNvSpPr txBox="1"/>
          <p:nvPr/>
        </p:nvSpPr>
        <p:spPr>
          <a:xfrm>
            <a:off x="184728" y="138088"/>
            <a:ext cx="2781531" cy="369332"/>
          </a:xfrm>
          <a:prstGeom prst="rect">
            <a:avLst/>
          </a:prstGeom>
          <a:noFill/>
        </p:spPr>
        <p:txBody>
          <a:bodyPr wrap="none" rtlCol="0">
            <a:spAutoFit/>
          </a:bodyPr>
          <a:lstStyle/>
          <a:p>
            <a:r>
              <a:rPr kumimoji="1" lang="ja-JP" altLang="en-US" dirty="0" smtClean="0"/>
              <a:t>コラボというより、素材提供</a:t>
            </a:r>
            <a:endParaRPr kumimoji="1" lang="ja-JP" altLang="en-US" dirty="0"/>
          </a:p>
        </p:txBody>
      </p:sp>
    </p:spTree>
    <p:extLst>
      <p:ext uri="{BB962C8B-B14F-4D97-AF65-F5344CB8AC3E}">
        <p14:creationId xmlns:p14="http://schemas.microsoft.com/office/powerpoint/2010/main" val="40886175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512"/>
            <a:ext cx="8229600" cy="1143000"/>
          </a:xfrm>
        </p:spPr>
        <p:txBody>
          <a:bodyPr>
            <a:normAutofit/>
          </a:bodyPr>
          <a:lstStyle/>
          <a:p>
            <a:r>
              <a:rPr lang="ja-JP" altLang="en-US" sz="3600" dirty="0" smtClean="0"/>
              <a:t>人類</a:t>
            </a:r>
            <a:r>
              <a:rPr lang="en-US" altLang="ja-JP" sz="3600" dirty="0" smtClean="0"/>
              <a:t>50</a:t>
            </a:r>
            <a:r>
              <a:rPr lang="ja-JP" altLang="en-US" sz="3600" dirty="0" smtClean="0"/>
              <a:t>億年すごろく</a:t>
            </a:r>
            <a:endParaRPr lang="ja-JP" altLang="en-US" sz="3600" dirty="0"/>
          </a:p>
        </p:txBody>
      </p:sp>
      <p:pic>
        <p:nvPicPr>
          <p:cNvPr id="4" name="図 3" descr="zu.jpg"/>
          <p:cNvPicPr>
            <a:picLocks noChangeAspect="1"/>
          </p:cNvPicPr>
          <p:nvPr/>
        </p:nvPicPr>
        <p:blipFill>
          <a:blip r:embed="rId2"/>
          <a:stretch>
            <a:fillRect/>
          </a:stretch>
        </p:blipFill>
        <p:spPr>
          <a:xfrm>
            <a:off x="850006" y="868832"/>
            <a:ext cx="7737655" cy="5480838"/>
          </a:xfrm>
          <a:prstGeom prst="rect">
            <a:avLst/>
          </a:prstGeom>
        </p:spPr>
      </p:pic>
      <p:sp>
        <p:nvSpPr>
          <p:cNvPr id="5" name="テキスト ボックス 4"/>
          <p:cNvSpPr txBox="1"/>
          <p:nvPr/>
        </p:nvSpPr>
        <p:spPr>
          <a:xfrm>
            <a:off x="6179246" y="6492358"/>
            <a:ext cx="2417649" cy="338554"/>
          </a:xfrm>
          <a:prstGeom prst="rect">
            <a:avLst/>
          </a:prstGeom>
          <a:noFill/>
        </p:spPr>
        <p:txBody>
          <a:bodyPr wrap="none" rtlCol="0">
            <a:spAutoFit/>
          </a:bodyPr>
          <a:lstStyle/>
          <a:p>
            <a:r>
              <a:rPr kumimoji="1" lang="ja-JP" altLang="en-US" sz="1600" dirty="0" smtClean="0"/>
              <a:t>磯部洋明、どうのよしのぶ</a:t>
            </a:r>
            <a:endParaRPr kumimoji="1" lang="ja-JP" altLang="en-US" sz="1600" dirty="0"/>
          </a:p>
        </p:txBody>
      </p:sp>
      <p:sp>
        <p:nvSpPr>
          <p:cNvPr id="3" name="テキスト ボックス 2"/>
          <p:cNvSpPr txBox="1"/>
          <p:nvPr/>
        </p:nvSpPr>
        <p:spPr>
          <a:xfrm>
            <a:off x="150211" y="6499564"/>
            <a:ext cx="5632672" cy="369332"/>
          </a:xfrm>
          <a:prstGeom prst="rect">
            <a:avLst/>
          </a:prstGeom>
          <a:noFill/>
        </p:spPr>
        <p:txBody>
          <a:bodyPr wrap="none" rtlCol="0">
            <a:spAutoFit/>
          </a:bodyPr>
          <a:lstStyle/>
          <a:p>
            <a:r>
              <a:rPr kumimoji="1" lang="ja-JP" altLang="en-US" dirty="0" smtClean="0"/>
              <a:t>太陽系が滅びるまでの遠未来を、人生ゲーム風双六で。</a:t>
            </a:r>
            <a:endParaRPr kumimoji="1" lang="ja-JP" altLang="en-US" dirty="0"/>
          </a:p>
        </p:txBody>
      </p:sp>
      <p:sp>
        <p:nvSpPr>
          <p:cNvPr id="6" name="テキスト ボックス 5"/>
          <p:cNvSpPr txBox="1"/>
          <p:nvPr/>
        </p:nvSpPr>
        <p:spPr>
          <a:xfrm>
            <a:off x="150211" y="218473"/>
            <a:ext cx="2090837" cy="369332"/>
          </a:xfrm>
          <a:prstGeom prst="rect">
            <a:avLst/>
          </a:prstGeom>
          <a:noFill/>
        </p:spPr>
        <p:txBody>
          <a:bodyPr wrap="none" rtlCol="0">
            <a:spAutoFit/>
          </a:bodyPr>
          <a:lstStyle/>
          <a:p>
            <a:r>
              <a:rPr kumimoji="1" lang="ja-JP" altLang="en-US" dirty="0" smtClean="0"/>
              <a:t>これはコラボ系かな</a:t>
            </a:r>
            <a:endParaRPr kumimoji="1" lang="ja-JP" alt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04800" y="0"/>
            <a:ext cx="8229600" cy="1143000"/>
          </a:xfrm>
        </p:spPr>
        <p:txBody>
          <a:bodyPr>
            <a:normAutofit/>
          </a:bodyPr>
          <a:lstStyle/>
          <a:p>
            <a:r>
              <a:rPr kumimoji="1" lang="ja-JP" altLang="en-US" sz="4000" dirty="0" smtClean="0"/>
              <a:t>宇宙茶会</a:t>
            </a:r>
            <a:endParaRPr kumimoji="1" lang="ja-JP" altLang="en-US" sz="4000" dirty="0"/>
          </a:p>
        </p:txBody>
      </p:sp>
      <p:sp>
        <p:nvSpPr>
          <p:cNvPr id="3" name="コンテンツ プレースホルダー 2"/>
          <p:cNvSpPr>
            <a:spLocks noGrp="1"/>
          </p:cNvSpPr>
          <p:nvPr>
            <p:ph idx="1"/>
          </p:nvPr>
        </p:nvSpPr>
        <p:spPr>
          <a:xfrm>
            <a:off x="457200" y="1600200"/>
            <a:ext cx="4576618" cy="4525963"/>
          </a:xfrm>
        </p:spPr>
        <p:txBody>
          <a:bodyPr>
            <a:normAutofit/>
          </a:bodyPr>
          <a:lstStyle/>
          <a:p>
            <a:r>
              <a:rPr lang="ja-JP" altLang="en-US" sz="2400" dirty="0" smtClean="0"/>
              <a:t>「アヴァンギャルド茶会」を主催されている茶人の近藤俊太郎さんと、京大花山天文台で天体観測とお茶を楽しむ会を開催</a:t>
            </a:r>
            <a:endParaRPr kumimoji="1" lang="ja-JP" altLang="en-US" sz="2400" dirty="0"/>
          </a:p>
        </p:txBody>
      </p:sp>
      <p:pic>
        <p:nvPicPr>
          <p:cNvPr id="6" name="図 5"/>
          <p:cNvPicPr>
            <a:picLocks noChangeAspect="1"/>
          </p:cNvPicPr>
          <p:nvPr/>
        </p:nvPicPr>
        <p:blipFill>
          <a:blip r:embed="rId2"/>
          <a:stretch>
            <a:fillRect/>
          </a:stretch>
        </p:blipFill>
        <p:spPr>
          <a:xfrm>
            <a:off x="5334000" y="631537"/>
            <a:ext cx="3810000" cy="2857500"/>
          </a:xfrm>
          <a:prstGeom prst="rect">
            <a:avLst/>
          </a:prstGeom>
        </p:spPr>
      </p:pic>
      <p:pic>
        <p:nvPicPr>
          <p:cNvPr id="7" name="図 6"/>
          <p:cNvPicPr>
            <a:picLocks noChangeAspect="1"/>
          </p:cNvPicPr>
          <p:nvPr/>
        </p:nvPicPr>
        <p:blipFill>
          <a:blip r:embed="rId3"/>
          <a:stretch>
            <a:fillRect/>
          </a:stretch>
        </p:blipFill>
        <p:spPr>
          <a:xfrm>
            <a:off x="5033818" y="3908136"/>
            <a:ext cx="3810000" cy="2857500"/>
          </a:xfrm>
          <a:prstGeom prst="rect">
            <a:avLst/>
          </a:prstGeom>
        </p:spPr>
      </p:pic>
      <p:pic>
        <p:nvPicPr>
          <p:cNvPr id="8" name="図 7"/>
          <p:cNvPicPr>
            <a:picLocks noChangeAspect="1"/>
          </p:cNvPicPr>
          <p:nvPr/>
        </p:nvPicPr>
        <p:blipFill>
          <a:blip r:embed="rId4"/>
          <a:stretch>
            <a:fillRect/>
          </a:stretch>
        </p:blipFill>
        <p:spPr>
          <a:xfrm>
            <a:off x="242454" y="3908136"/>
            <a:ext cx="3810000" cy="2857500"/>
          </a:xfrm>
          <a:prstGeom prst="rect">
            <a:avLst/>
          </a:prstGeom>
        </p:spPr>
      </p:pic>
      <p:sp>
        <p:nvSpPr>
          <p:cNvPr id="4" name="テキスト ボックス 3"/>
          <p:cNvSpPr txBox="1"/>
          <p:nvPr/>
        </p:nvSpPr>
        <p:spPr>
          <a:xfrm>
            <a:off x="122898" y="136546"/>
            <a:ext cx="1929434" cy="369332"/>
          </a:xfrm>
          <a:prstGeom prst="rect">
            <a:avLst/>
          </a:prstGeom>
          <a:noFill/>
        </p:spPr>
        <p:txBody>
          <a:bodyPr wrap="none" rtlCol="0">
            <a:spAutoFit/>
          </a:bodyPr>
          <a:lstStyle/>
          <a:p>
            <a:r>
              <a:rPr kumimoji="1" lang="ja-JP" altLang="en-US" dirty="0" smtClean="0"/>
              <a:t>伝統文化コラボ系</a:t>
            </a:r>
            <a:endParaRPr kumimoji="1" lang="ja-JP" altLang="en-US" dirty="0"/>
          </a:p>
        </p:txBody>
      </p:sp>
    </p:spTree>
    <p:extLst>
      <p:ext uri="{BB962C8B-B14F-4D97-AF65-F5344CB8AC3E}">
        <p14:creationId xmlns:p14="http://schemas.microsoft.com/office/powerpoint/2010/main" val="287127980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0124"/>
            <a:ext cx="8229600" cy="1143000"/>
          </a:xfrm>
        </p:spPr>
        <p:txBody>
          <a:bodyPr>
            <a:normAutofit/>
          </a:bodyPr>
          <a:lstStyle/>
          <a:p>
            <a:r>
              <a:rPr kumimoji="1" lang="ja-JP" altLang="en-US" sz="3600" dirty="0" smtClean="0"/>
              <a:t>宇宙十職</a:t>
            </a:r>
            <a:endParaRPr kumimoji="1" lang="ja-JP" altLang="en-US" sz="3600" dirty="0"/>
          </a:p>
        </p:txBody>
      </p:sp>
      <p:sp>
        <p:nvSpPr>
          <p:cNvPr id="3" name="コンテンツ プレースホルダー 2"/>
          <p:cNvSpPr>
            <a:spLocks noGrp="1"/>
          </p:cNvSpPr>
          <p:nvPr>
            <p:ph idx="1"/>
          </p:nvPr>
        </p:nvSpPr>
        <p:spPr>
          <a:xfrm>
            <a:off x="457200" y="960474"/>
            <a:ext cx="8229600" cy="1493983"/>
          </a:xfrm>
        </p:spPr>
        <p:txBody>
          <a:bodyPr>
            <a:normAutofit fontScale="92500"/>
          </a:bodyPr>
          <a:lstStyle/>
          <a:p>
            <a:r>
              <a:rPr kumimoji="1" lang="ja-JP" altLang="en-US" sz="2400" dirty="0" smtClean="0"/>
              <a:t>「アヴァンギャルド茶会」近藤</a:t>
            </a:r>
            <a:r>
              <a:rPr lang="ja-JP" altLang="en-US" sz="2400" dirty="0" smtClean="0"/>
              <a:t>さんの呼びかけで、全国の作家が、好きな天体をテーマにお茶碗や茶道具を制作。購入可。</a:t>
            </a:r>
            <a:endParaRPr lang="en-US" altLang="ja-JP" sz="2400" dirty="0" smtClean="0"/>
          </a:p>
          <a:p>
            <a:r>
              <a:rPr kumimoji="1" lang="ja-JP" altLang="en-US" sz="2400" dirty="0" smtClean="0"/>
              <a:t>科学者主導</a:t>
            </a:r>
            <a:r>
              <a:rPr kumimoji="1" lang="ja-JP" altLang="en-US" sz="2400" dirty="0" smtClean="0"/>
              <a:t>でなく</a:t>
            </a:r>
            <a:r>
              <a:rPr kumimoji="1" lang="ja-JP" altLang="en-US" sz="2400" dirty="0" smtClean="0"/>
              <a:t>、</a:t>
            </a:r>
            <a:r>
              <a:rPr kumimoji="1" lang="ja-JP" altLang="en-US" sz="2400" u="sng" dirty="0" smtClean="0">
                <a:solidFill>
                  <a:srgbClr val="FF0000"/>
                </a:solidFill>
              </a:rPr>
              <a:t>茶人や作家が主導</a:t>
            </a:r>
            <a:r>
              <a:rPr kumimoji="1" lang="ja-JP" altLang="en-US" sz="2400" dirty="0" smtClean="0"/>
              <a:t>の宇宙プロジェクト！</a:t>
            </a:r>
            <a:endParaRPr kumimoji="1" lang="ja-JP" altLang="en-US" sz="2400" dirty="0"/>
          </a:p>
        </p:txBody>
      </p:sp>
      <p:pic>
        <p:nvPicPr>
          <p:cNvPr id="5" name="図 4"/>
          <p:cNvPicPr>
            <a:picLocks noChangeAspect="1"/>
          </p:cNvPicPr>
          <p:nvPr/>
        </p:nvPicPr>
        <p:blipFill>
          <a:blip r:embed="rId2"/>
          <a:stretch>
            <a:fillRect/>
          </a:stretch>
        </p:blipFill>
        <p:spPr>
          <a:xfrm>
            <a:off x="7215906" y="2747817"/>
            <a:ext cx="1905000" cy="1905000"/>
          </a:xfrm>
          <a:prstGeom prst="rect">
            <a:avLst/>
          </a:prstGeom>
        </p:spPr>
      </p:pic>
      <p:pic>
        <p:nvPicPr>
          <p:cNvPr id="6" name="図 5"/>
          <p:cNvPicPr>
            <a:picLocks noChangeAspect="1"/>
          </p:cNvPicPr>
          <p:nvPr/>
        </p:nvPicPr>
        <p:blipFill>
          <a:blip r:embed="rId3"/>
          <a:stretch>
            <a:fillRect/>
          </a:stretch>
        </p:blipFill>
        <p:spPr>
          <a:xfrm>
            <a:off x="3445158" y="4652817"/>
            <a:ext cx="1905000" cy="1905000"/>
          </a:xfrm>
          <a:prstGeom prst="rect">
            <a:avLst/>
          </a:prstGeom>
        </p:spPr>
      </p:pic>
      <p:pic>
        <p:nvPicPr>
          <p:cNvPr id="7" name="図 6"/>
          <p:cNvPicPr>
            <a:picLocks noChangeAspect="1"/>
          </p:cNvPicPr>
          <p:nvPr/>
        </p:nvPicPr>
        <p:blipFill>
          <a:blip r:embed="rId4"/>
          <a:stretch>
            <a:fillRect/>
          </a:stretch>
        </p:blipFill>
        <p:spPr>
          <a:xfrm>
            <a:off x="3445158" y="2724727"/>
            <a:ext cx="1905000" cy="1905000"/>
          </a:xfrm>
          <a:prstGeom prst="rect">
            <a:avLst/>
          </a:prstGeom>
        </p:spPr>
      </p:pic>
      <p:pic>
        <p:nvPicPr>
          <p:cNvPr id="8" name="図 7"/>
          <p:cNvPicPr>
            <a:picLocks noChangeAspect="1"/>
          </p:cNvPicPr>
          <p:nvPr/>
        </p:nvPicPr>
        <p:blipFill>
          <a:blip r:embed="rId5"/>
          <a:stretch>
            <a:fillRect/>
          </a:stretch>
        </p:blipFill>
        <p:spPr>
          <a:xfrm>
            <a:off x="-120074" y="2724727"/>
            <a:ext cx="1905000" cy="1905000"/>
          </a:xfrm>
          <a:prstGeom prst="rect">
            <a:avLst/>
          </a:prstGeom>
        </p:spPr>
      </p:pic>
      <p:pic>
        <p:nvPicPr>
          <p:cNvPr id="9" name="図 8"/>
          <p:cNvPicPr>
            <a:picLocks noChangeAspect="1"/>
          </p:cNvPicPr>
          <p:nvPr/>
        </p:nvPicPr>
        <p:blipFill>
          <a:blip r:embed="rId6"/>
          <a:stretch>
            <a:fillRect/>
          </a:stretch>
        </p:blipFill>
        <p:spPr>
          <a:xfrm>
            <a:off x="5310906" y="4652817"/>
            <a:ext cx="1905000" cy="1905000"/>
          </a:xfrm>
          <a:prstGeom prst="rect">
            <a:avLst/>
          </a:prstGeom>
        </p:spPr>
      </p:pic>
      <p:pic>
        <p:nvPicPr>
          <p:cNvPr id="10" name="図 9"/>
          <p:cNvPicPr>
            <a:picLocks noChangeAspect="1"/>
          </p:cNvPicPr>
          <p:nvPr/>
        </p:nvPicPr>
        <p:blipFill>
          <a:blip r:embed="rId7"/>
          <a:stretch>
            <a:fillRect/>
          </a:stretch>
        </p:blipFill>
        <p:spPr>
          <a:xfrm>
            <a:off x="5316675" y="2742044"/>
            <a:ext cx="1905000" cy="1905000"/>
          </a:xfrm>
          <a:prstGeom prst="rect">
            <a:avLst/>
          </a:prstGeom>
        </p:spPr>
      </p:pic>
      <p:pic>
        <p:nvPicPr>
          <p:cNvPr id="11" name="図 10"/>
          <p:cNvPicPr>
            <a:picLocks noChangeAspect="1"/>
          </p:cNvPicPr>
          <p:nvPr/>
        </p:nvPicPr>
        <p:blipFill>
          <a:blip r:embed="rId8"/>
          <a:stretch>
            <a:fillRect/>
          </a:stretch>
        </p:blipFill>
        <p:spPr>
          <a:xfrm>
            <a:off x="1669471" y="2724727"/>
            <a:ext cx="1905000" cy="1905000"/>
          </a:xfrm>
          <a:prstGeom prst="rect">
            <a:avLst/>
          </a:prstGeom>
        </p:spPr>
      </p:pic>
      <p:pic>
        <p:nvPicPr>
          <p:cNvPr id="12" name="図 11"/>
          <p:cNvPicPr>
            <a:picLocks noChangeAspect="1"/>
          </p:cNvPicPr>
          <p:nvPr/>
        </p:nvPicPr>
        <p:blipFill>
          <a:blip r:embed="rId9"/>
          <a:stretch>
            <a:fillRect/>
          </a:stretch>
        </p:blipFill>
        <p:spPr>
          <a:xfrm>
            <a:off x="-189347" y="4652817"/>
            <a:ext cx="1905000" cy="1905000"/>
          </a:xfrm>
          <a:prstGeom prst="rect">
            <a:avLst/>
          </a:prstGeom>
        </p:spPr>
      </p:pic>
      <p:pic>
        <p:nvPicPr>
          <p:cNvPr id="13" name="図 12"/>
          <p:cNvPicPr>
            <a:picLocks noChangeAspect="1"/>
          </p:cNvPicPr>
          <p:nvPr/>
        </p:nvPicPr>
        <p:blipFill>
          <a:blip r:embed="rId10"/>
          <a:stretch>
            <a:fillRect/>
          </a:stretch>
        </p:blipFill>
        <p:spPr>
          <a:xfrm>
            <a:off x="1715653" y="4652817"/>
            <a:ext cx="1905000" cy="1905000"/>
          </a:xfrm>
          <a:prstGeom prst="rect">
            <a:avLst/>
          </a:prstGeom>
        </p:spPr>
      </p:pic>
      <p:pic>
        <p:nvPicPr>
          <p:cNvPr id="14" name="図 13"/>
          <p:cNvPicPr>
            <a:picLocks noChangeAspect="1"/>
          </p:cNvPicPr>
          <p:nvPr/>
        </p:nvPicPr>
        <p:blipFill>
          <a:blip r:embed="rId11"/>
          <a:stretch>
            <a:fillRect/>
          </a:stretch>
        </p:blipFill>
        <p:spPr>
          <a:xfrm>
            <a:off x="7215909" y="4652817"/>
            <a:ext cx="1905000" cy="1905000"/>
          </a:xfrm>
          <a:prstGeom prst="rect">
            <a:avLst/>
          </a:prstGeom>
        </p:spPr>
      </p:pic>
      <p:sp>
        <p:nvSpPr>
          <p:cNvPr id="15" name="テキスト ボックス 14"/>
          <p:cNvSpPr txBox="1"/>
          <p:nvPr/>
        </p:nvSpPr>
        <p:spPr>
          <a:xfrm>
            <a:off x="184727" y="2817213"/>
            <a:ext cx="7927170" cy="523220"/>
          </a:xfrm>
          <a:prstGeom prst="rect">
            <a:avLst/>
          </a:prstGeom>
          <a:noFill/>
        </p:spPr>
        <p:txBody>
          <a:bodyPr wrap="none" rtlCol="0">
            <a:spAutoFit/>
          </a:bodyPr>
          <a:lstStyle/>
          <a:p>
            <a:r>
              <a:rPr kumimoji="1" lang="ja-JP" altLang="en-US" sz="2800" dirty="0" smtClean="0"/>
              <a:t>日　　　　　　水　　　　　　金　　　　　　地　　　　　　　火</a:t>
            </a:r>
            <a:endParaRPr kumimoji="1" lang="ja-JP" altLang="en-US" sz="2800" dirty="0"/>
          </a:p>
        </p:txBody>
      </p:sp>
      <p:sp>
        <p:nvSpPr>
          <p:cNvPr id="16" name="テキスト ボックス 15"/>
          <p:cNvSpPr txBox="1"/>
          <p:nvPr/>
        </p:nvSpPr>
        <p:spPr>
          <a:xfrm>
            <a:off x="106217" y="4701438"/>
            <a:ext cx="7941196" cy="523220"/>
          </a:xfrm>
          <a:prstGeom prst="rect">
            <a:avLst/>
          </a:prstGeom>
          <a:noFill/>
        </p:spPr>
        <p:txBody>
          <a:bodyPr wrap="none" rtlCol="0">
            <a:spAutoFit/>
          </a:bodyPr>
          <a:lstStyle/>
          <a:p>
            <a:r>
              <a:rPr lang="ja-JP" altLang="en-US" sz="2800" dirty="0" smtClean="0"/>
              <a:t>木</a:t>
            </a:r>
            <a:r>
              <a:rPr kumimoji="1" lang="ja-JP" altLang="en-US" sz="2800" dirty="0" smtClean="0"/>
              <a:t>　　　　　　土　　　　　　天　　　　　　海　　　　　　　冥</a:t>
            </a:r>
            <a:endParaRPr kumimoji="1" lang="ja-JP" altLang="en-US" sz="2800" dirty="0"/>
          </a:p>
        </p:txBody>
      </p:sp>
      <p:sp>
        <p:nvSpPr>
          <p:cNvPr id="17" name="テキスト ボックス 16"/>
          <p:cNvSpPr txBox="1"/>
          <p:nvPr/>
        </p:nvSpPr>
        <p:spPr>
          <a:xfrm>
            <a:off x="122898" y="136546"/>
            <a:ext cx="1929434" cy="369332"/>
          </a:xfrm>
          <a:prstGeom prst="rect">
            <a:avLst/>
          </a:prstGeom>
          <a:noFill/>
        </p:spPr>
        <p:txBody>
          <a:bodyPr wrap="none" rtlCol="0">
            <a:spAutoFit/>
          </a:bodyPr>
          <a:lstStyle/>
          <a:p>
            <a:r>
              <a:rPr kumimoji="1" lang="ja-JP" altLang="en-US" dirty="0" smtClean="0"/>
              <a:t>伝統文化コラボ系</a:t>
            </a:r>
            <a:endParaRPr kumimoji="1" lang="ja-JP" altLang="en-US" dirty="0"/>
          </a:p>
        </p:txBody>
      </p:sp>
    </p:spTree>
    <p:extLst>
      <p:ext uri="{BB962C8B-B14F-4D97-AF65-F5344CB8AC3E}">
        <p14:creationId xmlns:p14="http://schemas.microsoft.com/office/powerpoint/2010/main" val="27537713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37"/>
            <a:ext cx="8229600" cy="1143000"/>
          </a:xfrm>
        </p:spPr>
        <p:txBody>
          <a:bodyPr>
            <a:normAutofit/>
          </a:bodyPr>
          <a:lstStyle/>
          <a:p>
            <a:r>
              <a:rPr kumimoji="1" lang="ja-JP" altLang="en-US" sz="4000" dirty="0" smtClean="0"/>
              <a:t>再び宇宙茶会</a:t>
            </a:r>
            <a:endParaRPr kumimoji="1" lang="ja-JP" altLang="en-US" sz="4000" dirty="0"/>
          </a:p>
        </p:txBody>
      </p:sp>
      <p:sp>
        <p:nvSpPr>
          <p:cNvPr id="3" name="コンテンツ プレースホルダー 2"/>
          <p:cNvSpPr>
            <a:spLocks noGrp="1"/>
          </p:cNvSpPr>
          <p:nvPr>
            <p:ph idx="1"/>
          </p:nvPr>
        </p:nvSpPr>
        <p:spPr>
          <a:xfrm>
            <a:off x="457200" y="1624158"/>
            <a:ext cx="4645891" cy="4525963"/>
          </a:xfrm>
        </p:spPr>
        <p:txBody>
          <a:bodyPr>
            <a:noAutofit/>
          </a:bodyPr>
          <a:lstStyle/>
          <a:p>
            <a:r>
              <a:rPr kumimoji="1" lang="ja-JP" altLang="en-US" sz="2400" dirty="0" smtClean="0"/>
              <a:t>「宇宙十職」を用いたお茶会開催</a:t>
            </a:r>
            <a:endParaRPr kumimoji="1" lang="en-US" altLang="ja-JP" sz="2400" dirty="0" smtClean="0"/>
          </a:p>
          <a:p>
            <a:r>
              <a:rPr lang="ja-JP" altLang="en-US" sz="2400" dirty="0" smtClean="0"/>
              <a:t>近藤さん主催で東京にて数回。京都でも開催</a:t>
            </a:r>
            <a:endParaRPr lang="en-US" altLang="ja-JP" sz="2400" dirty="0"/>
          </a:p>
          <a:p>
            <a:r>
              <a:rPr lang="ja-JP" altLang="en-US" sz="2400" dirty="0" smtClean="0"/>
              <a:t>お茶会だけではなく、宇宙科学の専門家によるお話も入れる</a:t>
            </a:r>
            <a:endParaRPr lang="en-US" altLang="ja-JP" sz="2400" dirty="0"/>
          </a:p>
          <a:p>
            <a:r>
              <a:rPr lang="ja-JP" altLang="en-US" sz="2400" dirty="0" smtClean="0"/>
              <a:t>お茶好き、宇宙好きの両方が</a:t>
            </a:r>
            <a:r>
              <a:rPr lang="ja-JP" altLang="en-US" sz="2400" dirty="0" smtClean="0"/>
              <a:t>参加</a:t>
            </a:r>
            <a:endParaRPr lang="en-US" altLang="ja-JP" sz="2400" dirty="0" smtClean="0"/>
          </a:p>
          <a:p>
            <a:r>
              <a:rPr lang="en-US" altLang="ja-JP" sz="2400" dirty="0" smtClean="0"/>
              <a:t>2012</a:t>
            </a:r>
            <a:r>
              <a:rPr lang="ja-JP" altLang="en-US" sz="2400" dirty="0" smtClean="0"/>
              <a:t>年</a:t>
            </a:r>
            <a:r>
              <a:rPr lang="en-US" altLang="ja-JP" sz="2400" dirty="0" smtClean="0"/>
              <a:t>9</a:t>
            </a:r>
            <a:r>
              <a:rPr lang="ja-JP" altLang="en-US" sz="2400" dirty="0" smtClean="0"/>
              <a:t>月の京大アカデミックデイでも開催</a:t>
            </a:r>
            <a:endParaRPr lang="en-US" altLang="ja-JP" sz="2400" dirty="0" smtClean="0"/>
          </a:p>
        </p:txBody>
      </p:sp>
      <p:pic>
        <p:nvPicPr>
          <p:cNvPr id="4" name="図 3"/>
          <p:cNvPicPr>
            <a:picLocks noChangeAspect="1"/>
          </p:cNvPicPr>
          <p:nvPr/>
        </p:nvPicPr>
        <p:blipFill>
          <a:blip r:embed="rId2"/>
          <a:stretch>
            <a:fillRect/>
          </a:stretch>
        </p:blipFill>
        <p:spPr>
          <a:xfrm>
            <a:off x="5226241" y="932728"/>
            <a:ext cx="3848485" cy="2886364"/>
          </a:xfrm>
          <a:prstGeom prst="rect">
            <a:avLst/>
          </a:prstGeom>
        </p:spPr>
      </p:pic>
      <p:pic>
        <p:nvPicPr>
          <p:cNvPr id="5" name="図 4"/>
          <p:cNvPicPr>
            <a:picLocks noChangeAspect="1"/>
          </p:cNvPicPr>
          <p:nvPr/>
        </p:nvPicPr>
        <p:blipFill>
          <a:blip r:embed="rId3"/>
          <a:stretch>
            <a:fillRect/>
          </a:stretch>
        </p:blipFill>
        <p:spPr>
          <a:xfrm>
            <a:off x="5215274" y="3911456"/>
            <a:ext cx="3928726" cy="2946544"/>
          </a:xfrm>
          <a:prstGeom prst="rect">
            <a:avLst/>
          </a:prstGeom>
        </p:spPr>
      </p:pic>
      <p:sp>
        <p:nvSpPr>
          <p:cNvPr id="6" name="テキスト ボックス 5"/>
          <p:cNvSpPr txBox="1"/>
          <p:nvPr/>
        </p:nvSpPr>
        <p:spPr>
          <a:xfrm>
            <a:off x="122898" y="136546"/>
            <a:ext cx="1929434" cy="369332"/>
          </a:xfrm>
          <a:prstGeom prst="rect">
            <a:avLst/>
          </a:prstGeom>
          <a:noFill/>
        </p:spPr>
        <p:txBody>
          <a:bodyPr wrap="none" rtlCol="0">
            <a:spAutoFit/>
          </a:bodyPr>
          <a:lstStyle/>
          <a:p>
            <a:r>
              <a:rPr kumimoji="1" lang="ja-JP" altLang="en-US" dirty="0" smtClean="0"/>
              <a:t>伝統文化コラボ系</a:t>
            </a:r>
            <a:endParaRPr kumimoji="1" lang="ja-JP" altLang="en-US" dirty="0"/>
          </a:p>
        </p:txBody>
      </p:sp>
    </p:spTree>
    <p:extLst>
      <p:ext uri="{BB962C8B-B14F-4D97-AF65-F5344CB8AC3E}">
        <p14:creationId xmlns:p14="http://schemas.microsoft.com/office/powerpoint/2010/main" val="150533215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宇宙のお香</a:t>
            </a:r>
            <a:endParaRPr kumimoji="1" lang="ja-JP" altLang="en-US" dirty="0"/>
          </a:p>
        </p:txBody>
      </p:sp>
      <p:sp>
        <p:nvSpPr>
          <p:cNvPr id="3" name="コンテンツ プレースホルダー 2"/>
          <p:cNvSpPr>
            <a:spLocks noGrp="1"/>
          </p:cNvSpPr>
          <p:nvPr>
            <p:ph idx="1"/>
          </p:nvPr>
        </p:nvSpPr>
        <p:spPr>
          <a:xfrm>
            <a:off x="457200" y="1600200"/>
            <a:ext cx="5292436" cy="4525963"/>
          </a:xfrm>
        </p:spPr>
        <p:txBody>
          <a:bodyPr>
            <a:normAutofit fontScale="77500" lnSpcReduction="20000"/>
          </a:bodyPr>
          <a:lstStyle/>
          <a:p>
            <a:r>
              <a:rPr lang="ja-JP" altLang="en-US" sz="2800" dirty="0" smtClean="0"/>
              <a:t>触ってわかる天文教材、波動現象を可聴化</a:t>
            </a:r>
            <a:r>
              <a:rPr lang="en-US" altLang="ja-JP" sz="2800" dirty="0" smtClean="0"/>
              <a:t>...</a:t>
            </a:r>
            <a:r>
              <a:rPr lang="ja-JP" altLang="en-US" sz="2800" dirty="0" smtClean="0"/>
              <a:t>なら次は嗅覚と味覚やろ！</a:t>
            </a:r>
            <a:endParaRPr kumimoji="1" lang="en-US" altLang="ja-JP" sz="2800" dirty="0"/>
          </a:p>
          <a:p>
            <a:endParaRPr lang="en-US" altLang="ja-JP" sz="2800" dirty="0" smtClean="0"/>
          </a:p>
          <a:p>
            <a:r>
              <a:rPr lang="ja-JP" altLang="en-US" sz="2800" dirty="0" smtClean="0"/>
              <a:t>和のお香の先生にお願いし、原料を自由に調合して「宇宙」をイメージしたお香を制作するワークショップを開催＠京都の銭湯</a:t>
            </a:r>
            <a:r>
              <a:rPr lang="en-US" altLang="ja-JP" sz="2800" dirty="0" smtClean="0"/>
              <a:t> 2011</a:t>
            </a:r>
            <a:r>
              <a:rPr lang="ja-JP" altLang="en-US" sz="2800" dirty="0" smtClean="0"/>
              <a:t>年</a:t>
            </a:r>
            <a:r>
              <a:rPr lang="en-US" altLang="ja-JP" sz="2800" dirty="0" smtClean="0"/>
              <a:t>9</a:t>
            </a:r>
            <a:r>
              <a:rPr lang="ja-JP" altLang="en-US" sz="2800" dirty="0" smtClean="0"/>
              <a:t>月</a:t>
            </a:r>
            <a:endParaRPr lang="en-US" altLang="ja-JP" sz="2800" dirty="0" smtClean="0"/>
          </a:p>
          <a:p>
            <a:endParaRPr kumimoji="1" lang="en-US" altLang="ja-JP" sz="2800" dirty="0"/>
          </a:p>
          <a:p>
            <a:r>
              <a:rPr lang="ja-JP" altLang="en-US" sz="2800" dirty="0" smtClean="0"/>
              <a:t>「太陽香」「超新星爆発香」「宇宙円満香」など様々なお香が完成</a:t>
            </a:r>
            <a:endParaRPr lang="en-US" altLang="ja-JP" sz="2800" dirty="0" smtClean="0"/>
          </a:p>
          <a:p>
            <a:endParaRPr kumimoji="1" lang="en-US" altLang="ja-JP" sz="2800" dirty="0"/>
          </a:p>
          <a:p>
            <a:r>
              <a:rPr lang="ja-JP" altLang="en-US" sz="2800" dirty="0" smtClean="0"/>
              <a:t>伝統文化と最新科学を</a:t>
            </a:r>
            <a:r>
              <a:rPr lang="ja-JP" altLang="en-US" sz="2800" u="sng" dirty="0" smtClean="0"/>
              <a:t>ムリヤリくっつけるバカバカしさを楽しむ</a:t>
            </a:r>
            <a:endParaRPr kumimoji="1" lang="en-US" altLang="ja-JP" sz="2800" u="sng" dirty="0" smtClean="0"/>
          </a:p>
        </p:txBody>
      </p:sp>
      <p:pic>
        <p:nvPicPr>
          <p:cNvPr id="4" name="図 3"/>
          <p:cNvPicPr>
            <a:picLocks noChangeAspect="1"/>
          </p:cNvPicPr>
          <p:nvPr/>
        </p:nvPicPr>
        <p:blipFill>
          <a:blip r:embed="rId2"/>
          <a:stretch>
            <a:fillRect/>
          </a:stretch>
        </p:blipFill>
        <p:spPr>
          <a:xfrm>
            <a:off x="6211455" y="796636"/>
            <a:ext cx="2932545" cy="2932545"/>
          </a:xfrm>
          <a:prstGeom prst="rect">
            <a:avLst/>
          </a:prstGeom>
        </p:spPr>
      </p:pic>
      <p:pic>
        <p:nvPicPr>
          <p:cNvPr id="5" name="図 4"/>
          <p:cNvPicPr>
            <a:picLocks noChangeAspect="1"/>
          </p:cNvPicPr>
          <p:nvPr/>
        </p:nvPicPr>
        <p:blipFill>
          <a:blip r:embed="rId3"/>
          <a:stretch>
            <a:fillRect/>
          </a:stretch>
        </p:blipFill>
        <p:spPr>
          <a:xfrm>
            <a:off x="6211454" y="3729180"/>
            <a:ext cx="2932545" cy="2932545"/>
          </a:xfrm>
          <a:prstGeom prst="rect">
            <a:avLst/>
          </a:prstGeom>
        </p:spPr>
      </p:pic>
      <p:sp>
        <p:nvSpPr>
          <p:cNvPr id="6" name="テキスト ボックス 5"/>
          <p:cNvSpPr txBox="1"/>
          <p:nvPr/>
        </p:nvSpPr>
        <p:spPr>
          <a:xfrm>
            <a:off x="122898" y="150201"/>
            <a:ext cx="1929434" cy="369332"/>
          </a:xfrm>
          <a:prstGeom prst="rect">
            <a:avLst/>
          </a:prstGeom>
          <a:noFill/>
        </p:spPr>
        <p:txBody>
          <a:bodyPr wrap="none" rtlCol="0">
            <a:spAutoFit/>
          </a:bodyPr>
          <a:lstStyle/>
          <a:p>
            <a:r>
              <a:rPr kumimoji="1" lang="ja-JP" altLang="en-US" dirty="0" smtClean="0"/>
              <a:t>伝統文化コラボ系</a:t>
            </a:r>
            <a:endParaRPr kumimoji="1" lang="ja-JP" altLang="en-US" dirty="0"/>
          </a:p>
        </p:txBody>
      </p:sp>
    </p:spTree>
    <p:extLst>
      <p:ext uri="{BB962C8B-B14F-4D97-AF65-F5344CB8AC3E}">
        <p14:creationId xmlns:p14="http://schemas.microsoft.com/office/powerpoint/2010/main" val="2633700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kumimoji="1" lang="ja-JP" altLang="en-US" dirty="0" smtClean="0"/>
              <a:t>何を伝えたいと思っているか</a:t>
            </a:r>
            <a:endParaRPr kumimoji="1" lang="en-US" altLang="ja-JP" dirty="0" smtClean="0"/>
          </a:p>
          <a:p>
            <a:pPr marL="0" indent="0">
              <a:buNone/>
            </a:pPr>
            <a:endParaRPr lang="en-US" altLang="ja-JP" dirty="0"/>
          </a:p>
          <a:p>
            <a:r>
              <a:rPr kumimoji="1" lang="ja-JP" altLang="en-US" dirty="0" smtClean="0"/>
              <a:t>どうやって伝えようとしているか</a:t>
            </a:r>
            <a:endParaRPr kumimoji="1" lang="en-US" altLang="ja-JP" dirty="0" smtClean="0"/>
          </a:p>
          <a:p>
            <a:endParaRPr lang="en-US" altLang="ja-JP" dirty="0"/>
          </a:p>
          <a:p>
            <a:r>
              <a:rPr lang="ja-JP" altLang="en-US" dirty="0" smtClean="0"/>
              <a:t>「科学を伝えること」について思うこと</a:t>
            </a:r>
            <a:endParaRPr kumimoji="1" lang="en-US" altLang="ja-JP" dirty="0" smtClean="0"/>
          </a:p>
          <a:p>
            <a:endParaRPr lang="en-US" altLang="ja-JP" dirty="0"/>
          </a:p>
          <a:p>
            <a:endParaRPr kumimoji="1" lang="en-US" altLang="ja-JP" dirty="0" smtClean="0"/>
          </a:p>
          <a:p>
            <a:r>
              <a:rPr lang="ja-JP" altLang="en-US" sz="2200" dirty="0" smtClean="0"/>
              <a:t>（以下、「宇宙ユニットの組織的活動」的側面もありますが、</a:t>
            </a:r>
            <a:endParaRPr lang="en-US" altLang="ja-JP" sz="2200" dirty="0" smtClean="0"/>
          </a:p>
          <a:p>
            <a:pPr marL="0" indent="0">
              <a:buNone/>
            </a:pPr>
            <a:r>
              <a:rPr lang="ja-JP" altLang="en-US" sz="2200" dirty="0" smtClean="0"/>
              <a:t>どちらかというと「宇宙ユニットで磯部がやってきたこと」です）</a:t>
            </a:r>
            <a:endParaRPr kumimoji="1" lang="en-US" altLang="ja-JP" sz="2200" dirty="0" smtClean="0"/>
          </a:p>
          <a:p>
            <a:endParaRPr lang="en-US" altLang="ja-JP" dirty="0"/>
          </a:p>
          <a:p>
            <a:endParaRPr kumimoji="1" lang="en-US" altLang="ja-JP" dirty="0" smtClean="0"/>
          </a:p>
        </p:txBody>
      </p:sp>
    </p:spTree>
    <p:extLst>
      <p:ext uri="{BB962C8B-B14F-4D97-AF65-F5344CB8AC3E}">
        <p14:creationId xmlns:p14="http://schemas.microsoft.com/office/powerpoint/2010/main" val="432327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宇宙</a:t>
            </a:r>
            <a:r>
              <a:rPr kumimoji="1" lang="en-US" altLang="ja-JP" dirty="0" smtClean="0"/>
              <a:t>×</a:t>
            </a:r>
            <a:r>
              <a:rPr kumimoji="1" lang="ja-JP" altLang="en-US" dirty="0" smtClean="0"/>
              <a:t>書</a:t>
            </a:r>
            <a:r>
              <a:rPr kumimoji="1" lang="en-US" altLang="ja-JP" dirty="0" smtClean="0"/>
              <a:t>×</a:t>
            </a:r>
            <a:r>
              <a:rPr lang="ja-JP" altLang="en-US" dirty="0" smtClean="0"/>
              <a:t>お香</a:t>
            </a:r>
            <a:endParaRPr kumimoji="1" lang="ja-JP" altLang="en-US" dirty="0"/>
          </a:p>
        </p:txBody>
      </p:sp>
      <p:sp>
        <p:nvSpPr>
          <p:cNvPr id="3" name="コンテンツ プレースホルダー 2"/>
          <p:cNvSpPr>
            <a:spLocks noGrp="1"/>
          </p:cNvSpPr>
          <p:nvPr>
            <p:ph idx="1"/>
          </p:nvPr>
        </p:nvSpPr>
        <p:spPr>
          <a:xfrm>
            <a:off x="457200" y="4662714"/>
            <a:ext cx="8229600" cy="1463449"/>
          </a:xfrm>
        </p:spPr>
        <p:txBody>
          <a:bodyPr>
            <a:normAutofit/>
          </a:bodyPr>
          <a:lstStyle/>
          <a:p>
            <a:r>
              <a:rPr lang="ja-JP" altLang="en-US" sz="2400" dirty="0" smtClean="0"/>
              <a:t>京町屋を会場に、金環日食をテーマにしたアート書とお香の製作ワークショップ</a:t>
            </a:r>
            <a:endParaRPr kumimoji="1" lang="ja-JP" altLang="en-US" sz="2400" dirty="0"/>
          </a:p>
        </p:txBody>
      </p:sp>
      <p:pic>
        <p:nvPicPr>
          <p:cNvPr id="4" name="図 3"/>
          <p:cNvPicPr>
            <a:picLocks noChangeAspect="1"/>
          </p:cNvPicPr>
          <p:nvPr/>
        </p:nvPicPr>
        <p:blipFill>
          <a:blip r:embed="rId2"/>
          <a:stretch>
            <a:fillRect/>
          </a:stretch>
        </p:blipFill>
        <p:spPr>
          <a:xfrm>
            <a:off x="1260929" y="1660072"/>
            <a:ext cx="2667000" cy="2667000"/>
          </a:xfrm>
          <a:prstGeom prst="rect">
            <a:avLst/>
          </a:prstGeom>
        </p:spPr>
      </p:pic>
      <p:pic>
        <p:nvPicPr>
          <p:cNvPr id="5" name="図 4"/>
          <p:cNvPicPr>
            <a:picLocks noChangeAspect="1"/>
          </p:cNvPicPr>
          <p:nvPr/>
        </p:nvPicPr>
        <p:blipFill>
          <a:blip r:embed="rId3"/>
          <a:stretch>
            <a:fillRect/>
          </a:stretch>
        </p:blipFill>
        <p:spPr>
          <a:xfrm>
            <a:off x="4572000" y="1660072"/>
            <a:ext cx="2667000" cy="2667000"/>
          </a:xfrm>
          <a:prstGeom prst="rect">
            <a:avLst/>
          </a:prstGeom>
        </p:spPr>
      </p:pic>
      <p:sp>
        <p:nvSpPr>
          <p:cNvPr id="6" name="テキスト ボックス 5"/>
          <p:cNvSpPr txBox="1"/>
          <p:nvPr/>
        </p:nvSpPr>
        <p:spPr>
          <a:xfrm>
            <a:off x="122898" y="136546"/>
            <a:ext cx="1929434" cy="369332"/>
          </a:xfrm>
          <a:prstGeom prst="rect">
            <a:avLst/>
          </a:prstGeom>
          <a:noFill/>
        </p:spPr>
        <p:txBody>
          <a:bodyPr wrap="none" rtlCol="0">
            <a:spAutoFit/>
          </a:bodyPr>
          <a:lstStyle/>
          <a:p>
            <a:r>
              <a:rPr kumimoji="1" lang="ja-JP" altLang="en-US" dirty="0" smtClean="0"/>
              <a:t>伝統文化コラボ系</a:t>
            </a:r>
            <a:endParaRPr kumimoji="1" lang="ja-JP" altLang="en-US" dirty="0"/>
          </a:p>
        </p:txBody>
      </p:sp>
    </p:spTree>
    <p:extLst>
      <p:ext uri="{BB962C8B-B14F-4D97-AF65-F5344CB8AC3E}">
        <p14:creationId xmlns:p14="http://schemas.microsoft.com/office/powerpoint/2010/main" val="252751991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t>宇宙落語</a:t>
            </a:r>
            <a:endParaRPr kumimoji="1" lang="ja-JP" altLang="en-US" dirty="0"/>
          </a:p>
        </p:txBody>
      </p:sp>
      <p:sp>
        <p:nvSpPr>
          <p:cNvPr id="3" name="コンテンツ プレースホルダー 2"/>
          <p:cNvSpPr>
            <a:spLocks noGrp="1"/>
          </p:cNvSpPr>
          <p:nvPr>
            <p:ph idx="1"/>
          </p:nvPr>
        </p:nvSpPr>
        <p:spPr>
          <a:xfrm>
            <a:off x="203199" y="1438563"/>
            <a:ext cx="4253346" cy="4525963"/>
          </a:xfrm>
        </p:spPr>
        <p:txBody>
          <a:bodyPr>
            <a:noAutofit/>
          </a:bodyPr>
          <a:lstStyle/>
          <a:p>
            <a:r>
              <a:rPr kumimoji="1" lang="ja-JP" altLang="en-US" sz="2400" dirty="0" smtClean="0"/>
              <a:t>林家染二師匠と協力し、商店街の福引きで宇宙旅行を当てた家族が搭乗する新作落語「ボイジャーファミリー</a:t>
            </a:r>
            <a:r>
              <a:rPr kumimoji="1" lang="ja-JP" altLang="en-US" sz="2400" dirty="0" smtClean="0"/>
              <a:t>」</a:t>
            </a:r>
            <a:r>
              <a:rPr kumimoji="1" lang="ja-JP" altLang="en-US" sz="2400" dirty="0" smtClean="0"/>
              <a:t>など、新作落語を</a:t>
            </a:r>
            <a:r>
              <a:rPr lang="ja-JP" altLang="en-US" sz="2400" dirty="0" smtClean="0"/>
              <a:t>政策</a:t>
            </a:r>
            <a:endParaRPr lang="en-US" altLang="ja-JP" sz="2400" dirty="0" smtClean="0"/>
          </a:p>
          <a:p>
            <a:r>
              <a:rPr lang="en-US" altLang="ja-JP" sz="2400" dirty="0" smtClean="0"/>
              <a:t>2011</a:t>
            </a:r>
            <a:r>
              <a:rPr lang="ja-JP" altLang="en-US" sz="2400" dirty="0" smtClean="0"/>
              <a:t>年</a:t>
            </a:r>
            <a:r>
              <a:rPr lang="en-US" altLang="ja-JP" sz="2400" dirty="0" smtClean="0"/>
              <a:t>9</a:t>
            </a:r>
            <a:r>
              <a:rPr lang="ja-JP" altLang="en-US" sz="2400" dirty="0" smtClean="0"/>
              <a:t>月</a:t>
            </a:r>
            <a:r>
              <a:rPr lang="ja-JP" altLang="en-US" sz="2400" dirty="0" smtClean="0"/>
              <a:t>、</a:t>
            </a:r>
            <a:r>
              <a:rPr lang="en-US" altLang="ja-JP" sz="2400" dirty="0" smtClean="0"/>
              <a:t>2012</a:t>
            </a:r>
            <a:r>
              <a:rPr lang="ja-JP" altLang="en-US" sz="2400" dirty="0" smtClean="0"/>
              <a:t>年</a:t>
            </a:r>
            <a:r>
              <a:rPr lang="en-US" altLang="ja-JP" sz="2400" dirty="0" smtClean="0"/>
              <a:t>12</a:t>
            </a:r>
            <a:r>
              <a:rPr lang="ja-JP" altLang="en-US" sz="2400" dirty="0" smtClean="0"/>
              <a:t>月に</a:t>
            </a:r>
            <a:r>
              <a:rPr lang="ja-JP" altLang="en-US" sz="2400" dirty="0" smtClean="0"/>
              <a:t>に</a:t>
            </a:r>
            <a:r>
              <a:rPr lang="ja-JP" altLang="en-US" sz="2400" dirty="0" smtClean="0"/>
              <a:t>京大で「宇宙落語会」を開催</a:t>
            </a:r>
            <a:endParaRPr kumimoji="1" lang="en-US" altLang="ja-JP" sz="2400" dirty="0" smtClean="0"/>
          </a:p>
          <a:p>
            <a:r>
              <a:rPr lang="ja-JP" altLang="en-US" sz="2400" dirty="0" smtClean="0"/>
              <a:t>宇宙天気予報や宇宙飛行士の体験談など、最新の宇宙科学成果も盛り込んだシナリオ</a:t>
            </a:r>
            <a:endParaRPr lang="en-US" altLang="ja-JP" sz="2400" dirty="0" smtClean="0"/>
          </a:p>
          <a:p>
            <a:pPr marL="0" indent="0">
              <a:buNone/>
            </a:pPr>
            <a:endParaRPr kumimoji="1" lang="en-US" altLang="ja-JP" sz="2400" dirty="0"/>
          </a:p>
        </p:txBody>
      </p:sp>
      <p:pic>
        <p:nvPicPr>
          <p:cNvPr id="4" name="図 3"/>
          <p:cNvPicPr>
            <a:picLocks noChangeAspect="1"/>
          </p:cNvPicPr>
          <p:nvPr/>
        </p:nvPicPr>
        <p:blipFill>
          <a:blip r:embed="rId2"/>
          <a:stretch>
            <a:fillRect/>
          </a:stretch>
        </p:blipFill>
        <p:spPr>
          <a:xfrm>
            <a:off x="4850247" y="297729"/>
            <a:ext cx="4016664" cy="6205520"/>
          </a:xfrm>
          <a:prstGeom prst="rect">
            <a:avLst/>
          </a:prstGeom>
        </p:spPr>
      </p:pic>
      <p:sp>
        <p:nvSpPr>
          <p:cNvPr id="5" name="テキスト ボックス 4"/>
          <p:cNvSpPr txBox="1"/>
          <p:nvPr/>
        </p:nvSpPr>
        <p:spPr>
          <a:xfrm>
            <a:off x="122898" y="136546"/>
            <a:ext cx="1929434" cy="369332"/>
          </a:xfrm>
          <a:prstGeom prst="rect">
            <a:avLst/>
          </a:prstGeom>
          <a:noFill/>
        </p:spPr>
        <p:txBody>
          <a:bodyPr wrap="none" rtlCol="0">
            <a:spAutoFit/>
          </a:bodyPr>
          <a:lstStyle/>
          <a:p>
            <a:r>
              <a:rPr kumimoji="1" lang="ja-JP" altLang="en-US" dirty="0" smtClean="0"/>
              <a:t>伝統芸能コラボ系</a:t>
            </a:r>
            <a:endParaRPr kumimoji="1" lang="ja-JP" altLang="en-US" dirty="0"/>
          </a:p>
        </p:txBody>
      </p:sp>
    </p:spTree>
    <p:extLst>
      <p:ext uri="{BB962C8B-B14F-4D97-AF65-F5344CB8AC3E}">
        <p14:creationId xmlns:p14="http://schemas.microsoft.com/office/powerpoint/2010/main" val="10069191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200" dirty="0"/>
              <a:t>「科学を伝えること」</a:t>
            </a:r>
            <a:r>
              <a:rPr lang="ja-JP" altLang="en-US" sz="3200" dirty="0" smtClean="0"/>
              <a:t>に</a:t>
            </a:r>
            <a:r>
              <a:rPr lang="ja-JP" altLang="en-US" sz="3200" dirty="0" smtClean="0"/>
              <a:t>ついて思うこと</a:t>
            </a:r>
            <a:endParaRPr kumimoji="1" lang="ja-JP" altLang="en-US" sz="3200" dirty="0"/>
          </a:p>
        </p:txBody>
      </p:sp>
      <p:sp>
        <p:nvSpPr>
          <p:cNvPr id="3" name="コンテンツ プレースホルダー 2"/>
          <p:cNvSpPr>
            <a:spLocks noGrp="1"/>
          </p:cNvSpPr>
          <p:nvPr>
            <p:ph idx="1"/>
          </p:nvPr>
        </p:nvSpPr>
        <p:spPr>
          <a:xfrm>
            <a:off x="457200" y="1174292"/>
            <a:ext cx="8229600" cy="5683708"/>
          </a:xfrm>
        </p:spPr>
        <p:txBody>
          <a:bodyPr>
            <a:noAutofit/>
          </a:bodyPr>
          <a:lstStyle/>
          <a:p>
            <a:r>
              <a:rPr lang="ja-JP" altLang="en-US" sz="1800" dirty="0" smtClean="0"/>
              <a:t>社会の要請に答えるために、或いは社会をよりよくするために、どんな知識や考え方を、誰に、どういうやり方で伝えるのがよいかという問題は、もちろん一番大事で、みんなで検討しないといけない。</a:t>
            </a:r>
            <a:endParaRPr lang="en-US" altLang="ja-JP" sz="1800" dirty="0" smtClean="0"/>
          </a:p>
          <a:p>
            <a:endParaRPr kumimoji="1" lang="en-US" altLang="ja-JP" sz="1800" dirty="0" smtClean="0"/>
          </a:p>
          <a:p>
            <a:r>
              <a:rPr lang="ja-JP" altLang="en-US" sz="1800" dirty="0" smtClean="0"/>
              <a:t>で、「何が今求められているか」というと、とても一つに決まらないくらい色々あるんだろうし、時間とともに変化もする</a:t>
            </a:r>
            <a:endParaRPr lang="en-US" altLang="ja-JP" sz="1800" dirty="0"/>
          </a:p>
          <a:p>
            <a:endParaRPr kumimoji="1" lang="en-US" altLang="ja-JP" sz="1800" dirty="0"/>
          </a:p>
          <a:p>
            <a:r>
              <a:rPr lang="ja-JP" altLang="en-US" sz="1800" dirty="0" smtClean="0"/>
              <a:t>一方で「伝える側のモチベーション」から見ると、</a:t>
            </a:r>
            <a:endParaRPr lang="en-US" altLang="ja-JP" sz="1800" dirty="0" smtClean="0"/>
          </a:p>
          <a:p>
            <a:pPr lvl="1"/>
            <a:r>
              <a:rPr lang="ja-JP" altLang="en-US" sz="1600" dirty="0" smtClean="0"/>
              <a:t>「予算取るために社会の理解得よう」型</a:t>
            </a:r>
            <a:endParaRPr lang="en-US" altLang="ja-JP" sz="1600" dirty="0" smtClean="0"/>
          </a:p>
          <a:p>
            <a:pPr marL="457200" lvl="1" indent="0">
              <a:buNone/>
            </a:pPr>
            <a:r>
              <a:rPr lang="ja-JP" altLang="ja-JP" sz="1600" dirty="0" smtClean="0"/>
              <a:t>　</a:t>
            </a:r>
            <a:r>
              <a:rPr lang="ja-JP" altLang="en-US" sz="1600" dirty="0" smtClean="0"/>
              <a:t>　　　　　　　　　　　（研究機関やプロジェクトのアウトリーチ）</a:t>
            </a:r>
            <a:endParaRPr lang="en-US" altLang="ja-JP" sz="1600" dirty="0" smtClean="0"/>
          </a:p>
          <a:p>
            <a:pPr lvl="1"/>
            <a:r>
              <a:rPr lang="ja-JP" altLang="en-US" sz="1600" dirty="0" smtClean="0"/>
              <a:t>「</a:t>
            </a:r>
            <a:r>
              <a:rPr lang="ja-JP" altLang="en-US" sz="1600" dirty="0"/>
              <a:t>国民の科学リテラシーをあげようぜ」</a:t>
            </a:r>
            <a:r>
              <a:rPr lang="ja-JP" altLang="en-US" sz="1600" dirty="0" smtClean="0"/>
              <a:t>型</a:t>
            </a:r>
            <a:endParaRPr lang="en-US" altLang="ja-JP" sz="1600" dirty="0" smtClean="0"/>
          </a:p>
          <a:p>
            <a:pPr marL="457200" lvl="1" indent="0">
              <a:buNone/>
            </a:pPr>
            <a:r>
              <a:rPr lang="ja-JP" altLang="ja-JP" sz="1600" dirty="0"/>
              <a:t>　</a:t>
            </a:r>
            <a:r>
              <a:rPr lang="ja-JP" altLang="en-US" sz="1600" dirty="0" smtClean="0"/>
              <a:t>　　　　　　　　　　　　（いわゆる啓蒙型科学コミュニケーション）</a:t>
            </a:r>
            <a:r>
              <a:rPr lang="ja-JP" altLang="en-US" sz="1600" dirty="0" smtClean="0"/>
              <a:t> </a:t>
            </a:r>
            <a:endParaRPr lang="en-US" altLang="ja-JP" sz="1600" dirty="0" smtClean="0"/>
          </a:p>
          <a:p>
            <a:pPr lvl="1"/>
            <a:r>
              <a:rPr lang="ja-JP" altLang="en-US" sz="1600" dirty="0" smtClean="0"/>
              <a:t>「</a:t>
            </a:r>
            <a:r>
              <a:rPr lang="ja-JP" altLang="en-US" sz="1600" dirty="0"/>
              <a:t>自己表現</a:t>
            </a:r>
            <a:r>
              <a:rPr lang="ja-JP" altLang="en-US" sz="1600" dirty="0" smtClean="0"/>
              <a:t>したい</a:t>
            </a:r>
            <a:r>
              <a:rPr lang="ja-JP" altLang="en-US" sz="1600" dirty="0" smtClean="0"/>
              <a:t>若手研究者の</a:t>
            </a:r>
            <a:r>
              <a:rPr lang="ja-JP" altLang="en-US" sz="1600" dirty="0" smtClean="0"/>
              <a:t>自己</a:t>
            </a:r>
            <a:r>
              <a:rPr lang="ja-JP" altLang="en-US" sz="1600" dirty="0"/>
              <a:t>満足重視」型 </a:t>
            </a:r>
            <a:endParaRPr lang="en-US" altLang="ja-JP" sz="1600" dirty="0" smtClean="0"/>
          </a:p>
          <a:p>
            <a:pPr marL="457200" lvl="1" indent="0">
              <a:buNone/>
            </a:pPr>
            <a:r>
              <a:rPr lang="ja-JP" altLang="ja-JP" sz="1600" dirty="0"/>
              <a:t>　</a:t>
            </a:r>
            <a:r>
              <a:rPr lang="ja-JP" altLang="en-US" sz="1600" dirty="0" smtClean="0"/>
              <a:t>　　　　　　　　（学生や若手の自主的な活動に多い？磯部の活動も一部これ）</a:t>
            </a:r>
            <a:endParaRPr lang="en-US" altLang="ja-JP" sz="1600" dirty="0" smtClean="0"/>
          </a:p>
          <a:p>
            <a:pPr lvl="1"/>
            <a:r>
              <a:rPr lang="ja-JP" altLang="en-US" sz="1600" dirty="0" smtClean="0"/>
              <a:t>「</a:t>
            </a:r>
            <a:r>
              <a:rPr lang="ja-JP" altLang="en-US" sz="1600" dirty="0"/>
              <a:t>何が狙いというよりは面白いからやってる」</a:t>
            </a:r>
            <a:r>
              <a:rPr lang="ja-JP" altLang="en-US" sz="1600" dirty="0" smtClean="0"/>
              <a:t>型</a:t>
            </a:r>
            <a:endParaRPr lang="en-US" altLang="ja-JP" sz="1600" dirty="0" smtClean="0"/>
          </a:p>
          <a:p>
            <a:pPr marL="457200" lvl="1" indent="0">
              <a:buNone/>
            </a:pPr>
            <a:r>
              <a:rPr lang="ja-JP" altLang="ja-JP" sz="1600" dirty="0"/>
              <a:t>　</a:t>
            </a:r>
            <a:r>
              <a:rPr lang="ja-JP" altLang="en-US" sz="1600" dirty="0" smtClean="0"/>
              <a:t>　　　　　　　　　　　　　（磯部の活動の一部はこれに近いです）</a:t>
            </a:r>
            <a:endParaRPr lang="en-US" altLang="ja-JP" sz="1600" dirty="0" smtClean="0"/>
          </a:p>
          <a:p>
            <a:r>
              <a:rPr kumimoji="1" lang="ja-JP" altLang="en-US" sz="2000" dirty="0" smtClean="0"/>
              <a:t>などなど色々ある</a:t>
            </a:r>
            <a:endParaRPr kumimoji="1" lang="ja-JP" altLang="en-US" sz="2000" dirty="0"/>
          </a:p>
        </p:txBody>
      </p:sp>
    </p:spTree>
    <p:extLst>
      <p:ext uri="{BB962C8B-B14F-4D97-AF65-F5344CB8AC3E}">
        <p14:creationId xmlns:p14="http://schemas.microsoft.com/office/powerpoint/2010/main" val="1501280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4433"/>
            <a:ext cx="8229600" cy="1143000"/>
          </a:xfrm>
        </p:spPr>
        <p:txBody>
          <a:bodyPr>
            <a:normAutofit/>
          </a:bodyPr>
          <a:lstStyle/>
          <a:p>
            <a:r>
              <a:rPr kumimoji="1" lang="ja-JP" altLang="en-US" sz="3200" dirty="0" smtClean="0"/>
              <a:t>続き</a:t>
            </a:r>
            <a:endParaRPr kumimoji="1" lang="ja-JP" altLang="en-US" sz="3200" dirty="0"/>
          </a:p>
        </p:txBody>
      </p:sp>
      <p:sp>
        <p:nvSpPr>
          <p:cNvPr id="3" name="コンテンツ プレースホルダー 2"/>
          <p:cNvSpPr>
            <a:spLocks noGrp="1"/>
          </p:cNvSpPr>
          <p:nvPr>
            <p:ph idx="1"/>
          </p:nvPr>
        </p:nvSpPr>
        <p:spPr>
          <a:xfrm>
            <a:off x="457200" y="1108620"/>
            <a:ext cx="8229600" cy="5418257"/>
          </a:xfrm>
        </p:spPr>
        <p:txBody>
          <a:bodyPr>
            <a:normAutofit fontScale="85000" lnSpcReduction="10000"/>
          </a:bodyPr>
          <a:lstStyle/>
          <a:p>
            <a:r>
              <a:rPr lang="ja-JP" altLang="en-US" sz="2400" dirty="0" smtClean="0"/>
              <a:t>「科学を伝えること」の狙い、ターゲット、手法を吟味することは大切。ちゃんと組織化して、継続的に、大規模に、質量を確保することもたぶん大切。</a:t>
            </a:r>
            <a:endParaRPr lang="en-US" altLang="ja-JP" sz="2400" dirty="0" smtClean="0"/>
          </a:p>
          <a:p>
            <a:endParaRPr lang="en-US" altLang="ja-JP" sz="2400" dirty="0"/>
          </a:p>
          <a:p>
            <a:r>
              <a:rPr lang="ja-JP" altLang="en-US" sz="2400" dirty="0" smtClean="0"/>
              <a:t>でも、</a:t>
            </a:r>
            <a:r>
              <a:rPr lang="ja-JP" altLang="en-US" sz="2400" dirty="0" smtClean="0"/>
              <a:t>やりたい</a:t>
            </a:r>
            <a:r>
              <a:rPr lang="ja-JP" altLang="en-US" sz="2400" dirty="0"/>
              <a:t>人がそれぞれ勝手にやりたいことやって、 それがゆる～くつながってる</a:t>
            </a:r>
            <a:r>
              <a:rPr lang="ja-JP" altLang="en-US" sz="2400" dirty="0" smtClean="0"/>
              <a:t>形の</a:t>
            </a:r>
            <a:r>
              <a:rPr lang="ja-JP" altLang="en-US" sz="2400" dirty="0"/>
              <a:t>方</a:t>
            </a:r>
            <a:r>
              <a:rPr lang="ja-JP" altLang="en-US" sz="2400" dirty="0" smtClean="0"/>
              <a:t>が</a:t>
            </a:r>
            <a:r>
              <a:rPr lang="ja-JP" altLang="en-US" sz="2400" dirty="0" smtClean="0"/>
              <a:t>、</a:t>
            </a:r>
            <a:r>
              <a:rPr lang="ja-JP" altLang="en-US" sz="2400" dirty="0" smtClean="0"/>
              <a:t>トータル</a:t>
            </a:r>
            <a:r>
              <a:rPr lang="ja-JP" altLang="en-US" sz="2400" dirty="0"/>
              <a:t>で見た</a:t>
            </a:r>
            <a:r>
              <a:rPr lang="ja-JP" altLang="en-US" sz="2400" dirty="0" smtClean="0"/>
              <a:t>とき</a:t>
            </a:r>
            <a:r>
              <a:rPr lang="ja-JP" altLang="en-US" sz="2400" dirty="0" smtClean="0"/>
              <a:t>の</a:t>
            </a:r>
            <a:r>
              <a:rPr lang="ja-JP" altLang="en-US" sz="2400" dirty="0" smtClean="0"/>
              <a:t>パフォーマンス</a:t>
            </a:r>
            <a:r>
              <a:rPr lang="ja-JP" altLang="en-US" sz="2400" dirty="0"/>
              <a:t>、継続性、可塑性があっていいんじゃない</a:t>
            </a:r>
            <a:r>
              <a:rPr lang="ja-JP" altLang="en-US" sz="2400" dirty="0" smtClean="0"/>
              <a:t>かなあ</a:t>
            </a:r>
            <a:r>
              <a:rPr lang="ja-JP" altLang="en-US" sz="2400" dirty="0" smtClean="0"/>
              <a:t>とも思う。</a:t>
            </a:r>
            <a:endParaRPr lang="en-US" altLang="ja-JP" sz="2400" dirty="0" smtClean="0"/>
          </a:p>
          <a:p>
            <a:endParaRPr lang="en-US" altLang="ja-JP" sz="2400" dirty="0"/>
          </a:p>
          <a:p>
            <a:r>
              <a:rPr lang="ja-JP" altLang="en-US" sz="2400" dirty="0" smtClean="0"/>
              <a:t>すごくいいものをしっかりと続けるんじゃなくて、次々に新しいものが生まれて、いくつかは長続きして</a:t>
            </a:r>
            <a:r>
              <a:rPr lang="en-US" altLang="ja-JP" sz="2400" dirty="0" smtClean="0"/>
              <a:t>...</a:t>
            </a:r>
            <a:r>
              <a:rPr lang="ja-JP" altLang="en-US" sz="2400" dirty="0" smtClean="0"/>
              <a:t>みたいなイメージ。生物多様性的な。</a:t>
            </a:r>
            <a:endParaRPr lang="en-US" altLang="ja-JP" sz="2400" dirty="0" smtClean="0"/>
          </a:p>
          <a:p>
            <a:endParaRPr lang="en-US" altLang="ja-JP" sz="2400" dirty="0"/>
          </a:p>
          <a:p>
            <a:r>
              <a:rPr lang="ja-JP" altLang="en-US" sz="2400" dirty="0" smtClean="0"/>
              <a:t>意欲のある人がどんどん新しい試みを始めるような雰囲気と、それを助ける仕組みがあればいい。あと、組織化より人のネットワーク。</a:t>
            </a:r>
            <a:endParaRPr lang="en-US" altLang="ja-JP" sz="2400" dirty="0" smtClean="0"/>
          </a:p>
          <a:p>
            <a:endParaRPr lang="en-US" altLang="ja-JP" sz="2400" dirty="0"/>
          </a:p>
          <a:p>
            <a:r>
              <a:rPr lang="ja-JP" altLang="en-US" sz="2400" dirty="0" smtClean="0"/>
              <a:t>そんなモデルを京都から発信できるといいなあと思います。</a:t>
            </a:r>
            <a:endParaRPr lang="en-US" altLang="ja-JP" sz="2400" dirty="0"/>
          </a:p>
          <a:p>
            <a:endParaRPr lang="en-US" altLang="ja-JP" sz="2400" dirty="0" smtClean="0"/>
          </a:p>
        </p:txBody>
      </p:sp>
    </p:spTree>
    <p:extLst>
      <p:ext uri="{BB962C8B-B14F-4D97-AF65-F5344CB8AC3E}">
        <p14:creationId xmlns:p14="http://schemas.microsoft.com/office/powerpoint/2010/main" val="428499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8993"/>
            <a:ext cx="8229600" cy="1143000"/>
          </a:xfrm>
        </p:spPr>
        <p:txBody>
          <a:bodyPr>
            <a:normAutofit/>
          </a:bodyPr>
          <a:lstStyle/>
          <a:p>
            <a:r>
              <a:rPr kumimoji="1" lang="ja-JP" altLang="en-US" sz="3600" dirty="0" smtClean="0"/>
              <a:t>自己紹介</a:t>
            </a:r>
            <a:endParaRPr kumimoji="1" lang="ja-JP" altLang="en-US" sz="3600" dirty="0"/>
          </a:p>
        </p:txBody>
      </p:sp>
      <p:sp>
        <p:nvSpPr>
          <p:cNvPr id="3" name="コンテンツ プレースホルダー 2"/>
          <p:cNvSpPr>
            <a:spLocks noGrp="1"/>
          </p:cNvSpPr>
          <p:nvPr>
            <p:ph idx="1"/>
          </p:nvPr>
        </p:nvSpPr>
        <p:spPr>
          <a:xfrm>
            <a:off x="512424" y="1011240"/>
            <a:ext cx="8229600" cy="866011"/>
          </a:xfrm>
        </p:spPr>
        <p:txBody>
          <a:bodyPr>
            <a:normAutofit/>
          </a:bodyPr>
          <a:lstStyle/>
          <a:p>
            <a:r>
              <a:rPr kumimoji="1" lang="ja-JP" altLang="en-US" sz="2400" dirty="0" smtClean="0"/>
              <a:t>本業</a:t>
            </a:r>
            <a:r>
              <a:rPr kumimoji="1" lang="ja-JP" altLang="en-US" sz="2400" dirty="0" smtClean="0"/>
              <a:t>は宇宙</a:t>
            </a:r>
            <a:r>
              <a:rPr kumimoji="1" lang="ja-JP" altLang="en-US" sz="2400" dirty="0" smtClean="0"/>
              <a:t>物</a:t>
            </a:r>
            <a:r>
              <a:rPr kumimoji="1" lang="ja-JP" altLang="en-US" sz="2400" dirty="0" smtClean="0"/>
              <a:t>理学で</a:t>
            </a:r>
            <a:r>
              <a:rPr lang="ja-JP" altLang="en-US" sz="2400" dirty="0" smtClean="0"/>
              <a:t>す</a:t>
            </a:r>
            <a:r>
              <a:rPr lang="ja-JP" altLang="en-US" sz="2400" dirty="0" smtClean="0"/>
              <a:t>。</a:t>
            </a:r>
            <a:endParaRPr kumimoji="1" lang="ja-JP" altLang="en-US" sz="2400" dirty="0"/>
          </a:p>
        </p:txBody>
      </p:sp>
      <p:pic>
        <p:nvPicPr>
          <p:cNvPr id="4" name="UnsharpNov91Red.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9846" y="1941814"/>
            <a:ext cx="3673803" cy="2755353"/>
          </a:xfrm>
          <a:prstGeom prst="rect">
            <a:avLst/>
          </a:prstGeom>
        </p:spPr>
      </p:pic>
      <p:sp>
        <p:nvSpPr>
          <p:cNvPr id="6" name="テキスト ボックス 5"/>
          <p:cNvSpPr txBox="1"/>
          <p:nvPr/>
        </p:nvSpPr>
        <p:spPr>
          <a:xfrm>
            <a:off x="139846" y="1550761"/>
            <a:ext cx="1636386" cy="400110"/>
          </a:xfrm>
          <a:prstGeom prst="rect">
            <a:avLst/>
          </a:prstGeom>
          <a:noFill/>
        </p:spPr>
        <p:txBody>
          <a:bodyPr wrap="none" rtlCol="0">
            <a:spAutoFit/>
          </a:bodyPr>
          <a:lstStyle/>
          <a:p>
            <a:r>
              <a:rPr kumimoji="1" lang="ja-JP" altLang="en-US" sz="2000" dirty="0" smtClean="0"/>
              <a:t>こんな研究や</a:t>
            </a:r>
            <a:endParaRPr kumimoji="1" lang="ja-JP" altLang="en-US" sz="2000" dirty="0"/>
          </a:p>
        </p:txBody>
      </p:sp>
      <p:sp>
        <p:nvSpPr>
          <p:cNvPr id="7" name="テキスト ボックス 6"/>
          <p:cNvSpPr txBox="1"/>
          <p:nvPr/>
        </p:nvSpPr>
        <p:spPr>
          <a:xfrm>
            <a:off x="4270733" y="1576451"/>
            <a:ext cx="2744461" cy="400110"/>
          </a:xfrm>
          <a:prstGeom prst="rect">
            <a:avLst/>
          </a:prstGeom>
          <a:noFill/>
        </p:spPr>
        <p:txBody>
          <a:bodyPr wrap="none" rtlCol="0">
            <a:spAutoFit/>
          </a:bodyPr>
          <a:lstStyle/>
          <a:p>
            <a:r>
              <a:rPr kumimoji="1" lang="ja-JP" altLang="en-US" sz="2000" dirty="0" smtClean="0"/>
              <a:t>こんな研究をしています</a:t>
            </a:r>
            <a:endParaRPr kumimoji="1" lang="ja-JP" altLang="en-US" sz="2000" dirty="0"/>
          </a:p>
        </p:txBody>
      </p:sp>
      <p:grpSp>
        <p:nvGrpSpPr>
          <p:cNvPr id="5" name="図形グループ 4"/>
          <p:cNvGrpSpPr/>
          <p:nvPr/>
        </p:nvGrpSpPr>
        <p:grpSpPr>
          <a:xfrm>
            <a:off x="4502165" y="1964522"/>
            <a:ext cx="3663767" cy="2732645"/>
            <a:chOff x="4638719" y="3113851"/>
            <a:chExt cx="4525826" cy="3251564"/>
          </a:xfrm>
        </p:grpSpPr>
        <p:pic>
          <p:nvPicPr>
            <p:cNvPr id="8" name="図 7"/>
            <p:cNvPicPr>
              <a:picLocks noChangeAspect="1"/>
            </p:cNvPicPr>
            <p:nvPr/>
          </p:nvPicPr>
          <p:blipFill>
            <a:blip r:embed="rId5"/>
            <a:stretch>
              <a:fillRect/>
            </a:stretch>
          </p:blipFill>
          <p:spPr>
            <a:xfrm>
              <a:off x="4638719" y="3736126"/>
              <a:ext cx="4525826" cy="2629289"/>
            </a:xfrm>
            <a:prstGeom prst="rect">
              <a:avLst/>
            </a:prstGeom>
          </p:spPr>
        </p:pic>
        <p:pic>
          <p:nvPicPr>
            <p:cNvPr id="9" name="図 8"/>
            <p:cNvPicPr>
              <a:picLocks noChangeAspect="1"/>
            </p:cNvPicPr>
            <p:nvPr/>
          </p:nvPicPr>
          <p:blipFill>
            <a:blip r:embed="rId6"/>
            <a:stretch>
              <a:fillRect/>
            </a:stretch>
          </p:blipFill>
          <p:spPr>
            <a:xfrm>
              <a:off x="4638721" y="3113851"/>
              <a:ext cx="1932810" cy="714554"/>
            </a:xfrm>
            <a:prstGeom prst="rect">
              <a:avLst/>
            </a:prstGeom>
          </p:spPr>
        </p:pic>
      </p:grpSp>
      <p:sp>
        <p:nvSpPr>
          <p:cNvPr id="10" name="テキスト ボックス 9"/>
          <p:cNvSpPr txBox="1"/>
          <p:nvPr/>
        </p:nvSpPr>
        <p:spPr>
          <a:xfrm>
            <a:off x="456927" y="5321109"/>
            <a:ext cx="8090476" cy="707886"/>
          </a:xfrm>
          <a:prstGeom prst="rect">
            <a:avLst/>
          </a:prstGeom>
          <a:noFill/>
        </p:spPr>
        <p:txBody>
          <a:bodyPr wrap="none" rtlCol="0">
            <a:spAutoFit/>
          </a:bodyPr>
          <a:lstStyle/>
          <a:p>
            <a:r>
              <a:rPr kumimoji="1" lang="ja-JP" altLang="en-US" sz="2000" dirty="0" smtClean="0"/>
              <a:t>「宇宙総合学研究ユニット」の教員として、</a:t>
            </a:r>
            <a:r>
              <a:rPr lang="ja-JP" altLang="en-US" sz="2000" dirty="0" smtClean="0"/>
              <a:t>特に</a:t>
            </a:r>
            <a:r>
              <a:rPr kumimoji="1" lang="ja-JP" altLang="en-US" sz="2000" dirty="0" smtClean="0"/>
              <a:t>人文</a:t>
            </a:r>
            <a:r>
              <a:rPr kumimoji="1" lang="ja-JP" altLang="en-US" sz="2000" dirty="0" smtClean="0"/>
              <a:t>・</a:t>
            </a:r>
            <a:r>
              <a:rPr kumimoji="1" lang="ja-JP" altLang="en-US" sz="2000" dirty="0" smtClean="0"/>
              <a:t>社会</a:t>
            </a:r>
            <a:r>
              <a:rPr kumimoji="1" lang="ja-JP" altLang="en-US" sz="2000" dirty="0" smtClean="0"/>
              <a:t>系を含む</a:t>
            </a:r>
            <a:endParaRPr kumimoji="1" lang="en-US" altLang="ja-JP" sz="2000" dirty="0" smtClean="0"/>
          </a:p>
          <a:p>
            <a:r>
              <a:rPr lang="ja-JP" altLang="en-US" sz="2000" dirty="0" smtClean="0"/>
              <a:t>学際的研究と、科学コミュニケーション的な（</a:t>
            </a:r>
            <a:r>
              <a:rPr kumimoji="1" lang="ja-JP" altLang="en-US" sz="2000" dirty="0" smtClean="0"/>
              <a:t>？</a:t>
            </a:r>
            <a:r>
              <a:rPr kumimoji="1" lang="ja-JP" altLang="en-US" sz="2000" dirty="0" smtClean="0"/>
              <a:t>）活動を色々やっています。</a:t>
            </a:r>
            <a:endParaRPr kumimoji="1" lang="ja-JP" altLang="en-US" sz="2000" dirty="0"/>
          </a:p>
        </p:txBody>
      </p:sp>
      <p:sp>
        <p:nvSpPr>
          <p:cNvPr id="11" name="テキスト ボックス 10"/>
          <p:cNvSpPr txBox="1"/>
          <p:nvPr/>
        </p:nvSpPr>
        <p:spPr>
          <a:xfrm>
            <a:off x="139846" y="6362365"/>
            <a:ext cx="7515499" cy="307777"/>
          </a:xfrm>
          <a:prstGeom prst="rect">
            <a:avLst/>
          </a:prstGeom>
          <a:noFill/>
        </p:spPr>
        <p:txBody>
          <a:bodyPr wrap="none" rtlCol="0">
            <a:spAutoFit/>
          </a:bodyPr>
          <a:lstStyle/>
          <a:p>
            <a:r>
              <a:rPr kumimoji="1" lang="en-US" altLang="ja-JP" sz="1400" dirty="0" smtClean="0"/>
              <a:t>*</a:t>
            </a:r>
            <a:r>
              <a:rPr lang="en-US" altLang="ja-JP" sz="1400" dirty="0" smtClean="0"/>
              <a:t>2012</a:t>
            </a:r>
            <a:r>
              <a:rPr lang="ja-JP" altLang="en-US" sz="1400" dirty="0" smtClean="0"/>
              <a:t>年</a:t>
            </a:r>
            <a:r>
              <a:rPr lang="en-US" altLang="ja-JP" sz="1400" dirty="0" smtClean="0"/>
              <a:t>11</a:t>
            </a:r>
            <a:r>
              <a:rPr lang="ja-JP" altLang="en-US" sz="1400" dirty="0" smtClean="0"/>
              <a:t>月まで宇宙ユニット専任でした。現在は学際センターに異動し、宇宙ユニットは併任です</a:t>
            </a:r>
            <a:endParaRPr kumimoji="1" lang="en-US" altLang="ja-JP" sz="1400" dirty="0" smtClean="0"/>
          </a:p>
        </p:txBody>
      </p:sp>
    </p:spTree>
    <p:extLst>
      <p:ext uri="{BB962C8B-B14F-4D97-AF65-F5344CB8AC3E}">
        <p14:creationId xmlns:p14="http://schemas.microsoft.com/office/powerpoint/2010/main" val="1352270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8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a:bodyPr>
          <a:lstStyle/>
          <a:p>
            <a:r>
              <a:rPr kumimoji="1" lang="ja-JP" altLang="en-US" sz="3200" dirty="0" smtClean="0"/>
              <a:t>宇宙総合学研究ユニット</a:t>
            </a:r>
            <a:endParaRPr kumimoji="1" lang="ja-JP" altLang="en-US" sz="3200" dirty="0"/>
          </a:p>
        </p:txBody>
      </p:sp>
      <p:pic>
        <p:nvPicPr>
          <p:cNvPr id="4" name="図 3" descr="USSS-Logo-blue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5689" y="2975934"/>
            <a:ext cx="1944329" cy="1944329"/>
          </a:xfrm>
          <a:prstGeom prst="rect">
            <a:avLst/>
          </a:prstGeom>
        </p:spPr>
      </p:pic>
      <p:sp>
        <p:nvSpPr>
          <p:cNvPr id="5" name="テキスト ボックス 4"/>
          <p:cNvSpPr txBox="1"/>
          <p:nvPr/>
        </p:nvSpPr>
        <p:spPr>
          <a:xfrm>
            <a:off x="443545" y="1462334"/>
            <a:ext cx="7964240" cy="400110"/>
          </a:xfrm>
          <a:prstGeom prst="rect">
            <a:avLst/>
          </a:prstGeom>
          <a:noFill/>
        </p:spPr>
        <p:txBody>
          <a:bodyPr wrap="none" rtlCol="0">
            <a:spAutoFit/>
          </a:bodyPr>
          <a:lstStyle/>
          <a:p>
            <a:r>
              <a:rPr lang="ja-JP" altLang="en-US" sz="2000" dirty="0" smtClean="0"/>
              <a:t>理学、工学、人文社会科学にわたる学際的な宇宙の研究を開拓してます</a:t>
            </a:r>
            <a:endParaRPr kumimoji="1" lang="ja-JP" altLang="en-US" sz="2000" dirty="0"/>
          </a:p>
        </p:txBody>
      </p:sp>
      <p:sp>
        <p:nvSpPr>
          <p:cNvPr id="6" name="テキスト ボックス 5"/>
          <p:cNvSpPr txBox="1"/>
          <p:nvPr/>
        </p:nvSpPr>
        <p:spPr>
          <a:xfrm>
            <a:off x="443545" y="2024366"/>
            <a:ext cx="8243255" cy="707886"/>
          </a:xfrm>
          <a:prstGeom prst="rect">
            <a:avLst/>
          </a:prstGeom>
          <a:noFill/>
        </p:spPr>
        <p:txBody>
          <a:bodyPr wrap="square" rtlCol="0">
            <a:spAutoFit/>
          </a:bodyPr>
          <a:lstStyle/>
          <a:p>
            <a:r>
              <a:rPr kumimoji="1" lang="ja-JP" altLang="en-US" sz="2000" dirty="0" smtClean="0"/>
              <a:t>人文社会系というのは、例えば「宇宙開発に関わる法・倫理・社会的問題」</a:t>
            </a:r>
            <a:endParaRPr kumimoji="1" lang="en-US" altLang="ja-JP" sz="2000" dirty="0" smtClean="0"/>
          </a:p>
          <a:p>
            <a:r>
              <a:rPr kumimoji="1" lang="ja-JP" altLang="en-US" sz="2000" dirty="0" smtClean="0"/>
              <a:t>とか、「宇宙進出の人類史的位置づけ」とか、「宇宙時代の宗教」とかです。</a:t>
            </a:r>
            <a:endParaRPr kumimoji="1" lang="ja-JP" altLang="en-US" sz="2000" dirty="0"/>
          </a:p>
        </p:txBody>
      </p:sp>
      <p:sp>
        <p:nvSpPr>
          <p:cNvPr id="7" name="テキスト ボックス 6"/>
          <p:cNvSpPr txBox="1"/>
          <p:nvPr/>
        </p:nvSpPr>
        <p:spPr>
          <a:xfrm>
            <a:off x="457200" y="5329164"/>
            <a:ext cx="8243255" cy="1015663"/>
          </a:xfrm>
          <a:prstGeom prst="rect">
            <a:avLst/>
          </a:prstGeom>
          <a:noFill/>
        </p:spPr>
        <p:txBody>
          <a:bodyPr wrap="square" rtlCol="0">
            <a:spAutoFit/>
          </a:bodyPr>
          <a:lstStyle/>
          <a:p>
            <a:r>
              <a:rPr lang="ja-JP" altLang="en-US" sz="2000" dirty="0" smtClean="0"/>
              <a:t>それ以外に、アート、伝統文化、伝統芸能とのコラボや、宇宙（的視点）を社会に伝える活動も行っています。</a:t>
            </a:r>
            <a:endParaRPr lang="en-US" altLang="ja-JP" sz="2000" dirty="0" smtClean="0"/>
          </a:p>
          <a:p>
            <a:endParaRPr kumimoji="1" lang="ja-JP" altLang="en-US" sz="2000" dirty="0"/>
          </a:p>
        </p:txBody>
      </p:sp>
      <p:sp>
        <p:nvSpPr>
          <p:cNvPr id="9" name="テキスト ボックス 8"/>
          <p:cNvSpPr txBox="1"/>
          <p:nvPr/>
        </p:nvSpPr>
        <p:spPr>
          <a:xfrm>
            <a:off x="139846" y="6362365"/>
            <a:ext cx="8123187" cy="307777"/>
          </a:xfrm>
          <a:prstGeom prst="rect">
            <a:avLst/>
          </a:prstGeom>
          <a:noFill/>
        </p:spPr>
        <p:txBody>
          <a:bodyPr wrap="none" rtlCol="0">
            <a:spAutoFit/>
          </a:bodyPr>
          <a:lstStyle/>
          <a:p>
            <a:r>
              <a:rPr kumimoji="1" lang="en-US" altLang="ja-JP" sz="1400" dirty="0" smtClean="0"/>
              <a:t>*</a:t>
            </a:r>
            <a:r>
              <a:rPr kumimoji="1" lang="ja-JP" altLang="en-US" sz="1400" dirty="0" smtClean="0"/>
              <a:t>「</a:t>
            </a:r>
            <a:r>
              <a:rPr lang="ja-JP" altLang="en-US" sz="1400" dirty="0" smtClean="0"/>
              <a:t>ユニット」というのは、複数部局から教員が参加する、部局横断型で時限付き組織を指す京大用語です。</a:t>
            </a:r>
            <a:endParaRPr kumimoji="1" lang="en-US" altLang="ja-JP" sz="1400" dirty="0" smtClean="0"/>
          </a:p>
        </p:txBody>
      </p:sp>
    </p:spTree>
    <p:extLst>
      <p:ext uri="{BB962C8B-B14F-4D97-AF65-F5344CB8AC3E}">
        <p14:creationId xmlns:p14="http://schemas.microsoft.com/office/powerpoint/2010/main" val="33464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何を伝えたいと思っているか？</a:t>
            </a:r>
            <a:endParaRPr lang="ja-JP" altLang="en-US" sz="3600" dirty="0"/>
          </a:p>
        </p:txBody>
      </p:sp>
      <p:sp>
        <p:nvSpPr>
          <p:cNvPr id="3" name="コンテンツ プレースホルダ 2"/>
          <p:cNvSpPr>
            <a:spLocks noGrp="1"/>
          </p:cNvSpPr>
          <p:nvPr>
            <p:ph idx="1"/>
          </p:nvPr>
        </p:nvSpPr>
        <p:spPr>
          <a:xfrm>
            <a:off x="245797" y="1766078"/>
            <a:ext cx="8634777" cy="4764080"/>
          </a:xfrm>
        </p:spPr>
        <p:txBody>
          <a:bodyPr>
            <a:normAutofit fontScale="92500" lnSpcReduction="10000"/>
          </a:bodyPr>
          <a:lstStyle/>
          <a:p>
            <a:r>
              <a:rPr lang="ja-JP" altLang="en-US" sz="2800" dirty="0" smtClean="0"/>
              <a:t>最新の研究成果</a:t>
            </a:r>
            <a:endParaRPr lang="en-US" altLang="ja-JP" sz="2600" dirty="0" smtClean="0"/>
          </a:p>
          <a:p>
            <a:endParaRPr lang="en-US" altLang="ja-JP" sz="2800" dirty="0" smtClean="0"/>
          </a:p>
          <a:p>
            <a:r>
              <a:rPr lang="ja-JP" altLang="en-US" sz="2800" dirty="0" smtClean="0"/>
              <a:t>宇宙や科学の知識、面白さ</a:t>
            </a:r>
            <a:endParaRPr lang="en-US" altLang="ja-JP" sz="2800" dirty="0" smtClean="0"/>
          </a:p>
          <a:p>
            <a:endParaRPr lang="en-US" altLang="ja-JP" sz="2800" dirty="0" smtClean="0"/>
          </a:p>
          <a:p>
            <a:r>
              <a:rPr lang="ja-JP" altLang="en-US" sz="2800" dirty="0" smtClean="0"/>
              <a:t>たまには、温暖化とか放射線とかにからめて、科学リテラシー的なこと</a:t>
            </a:r>
            <a:endParaRPr lang="en-US" altLang="ja-JP" sz="2800" dirty="0" smtClean="0"/>
          </a:p>
          <a:p>
            <a:endParaRPr lang="en-US" altLang="ja-JP" sz="2800" dirty="0"/>
          </a:p>
          <a:p>
            <a:r>
              <a:rPr lang="ja-JP" altLang="en-US" sz="2800" dirty="0" smtClean="0">
                <a:solidFill>
                  <a:srgbClr val="FF0000"/>
                </a:solidFill>
              </a:rPr>
              <a:t>宇宙的視点</a:t>
            </a:r>
            <a:endParaRPr lang="en-US" altLang="ja-JP" sz="2800" dirty="0" smtClean="0">
              <a:solidFill>
                <a:srgbClr val="FF0000"/>
              </a:solidFill>
            </a:endParaRPr>
          </a:p>
          <a:p>
            <a:pPr lvl="1"/>
            <a:r>
              <a:rPr lang="ja-JP" altLang="en-US" sz="1900" dirty="0" smtClean="0"/>
              <a:t>竹宮惠子（マンガ家）</a:t>
            </a:r>
            <a:r>
              <a:rPr lang="en-US" altLang="ja-JP" sz="1900" dirty="0" smtClean="0"/>
              <a:t>『</a:t>
            </a:r>
            <a:r>
              <a:rPr lang="en-US" altLang="ja-JP" sz="1900" dirty="0" smtClean="0"/>
              <a:t>SF</a:t>
            </a:r>
            <a:r>
              <a:rPr lang="ja-JP" altLang="en-US" sz="1900" dirty="0"/>
              <a:t>（宇宙）は人間が存在できない「シビアな環境」を提供する</a:t>
            </a:r>
            <a:r>
              <a:rPr lang="ja-JP" altLang="en-US" sz="1900" dirty="0" smtClean="0"/>
              <a:t>。それ</a:t>
            </a:r>
            <a:r>
              <a:rPr lang="ja-JP" altLang="en-US" sz="1900" dirty="0"/>
              <a:t>はヒトに「生きること」を再考</a:t>
            </a:r>
            <a:r>
              <a:rPr lang="ja-JP" altLang="en-US" sz="1900" dirty="0" smtClean="0"/>
              <a:t>させる</a:t>
            </a:r>
            <a:r>
              <a:rPr lang="en-US" altLang="ja-JP" sz="1900" dirty="0" smtClean="0"/>
              <a:t>』</a:t>
            </a:r>
          </a:p>
          <a:p>
            <a:pPr lvl="1"/>
            <a:r>
              <a:rPr lang="ja-JP" altLang="en-US" sz="2000" dirty="0" smtClean="0"/>
              <a:t>宇宙人から地球滅亡まで「何でもアリ」な宇宙は、何でも相対化してしまう力、「何でも疑ってみる」哲学的思考に人をいざなう力がある</a:t>
            </a:r>
            <a:endParaRPr lang="ja-JP" altLang="en-US" sz="2000" dirty="0"/>
          </a:p>
          <a:p>
            <a:pPr lvl="1"/>
            <a:endParaRPr lang="en-US" altLang="ja-JP" sz="2000" dirty="0"/>
          </a:p>
          <a:p>
            <a:endParaRPr lang="en-US" altLang="ja-JP" sz="2400" dirty="0" smtClean="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どうやって伝えようとしているか</a:t>
            </a:r>
            <a:endParaRPr kumimoji="1" lang="ja-JP" altLang="en-US" sz="3600" dirty="0"/>
          </a:p>
        </p:txBody>
      </p:sp>
      <p:sp>
        <p:nvSpPr>
          <p:cNvPr id="3" name="コンテンツ プレースホルダー 2"/>
          <p:cNvSpPr>
            <a:spLocks noGrp="1"/>
          </p:cNvSpPr>
          <p:nvPr>
            <p:ph idx="1"/>
          </p:nvPr>
        </p:nvSpPr>
        <p:spPr/>
        <p:txBody>
          <a:bodyPr>
            <a:normAutofit/>
          </a:bodyPr>
          <a:lstStyle/>
          <a:p>
            <a:r>
              <a:rPr kumimoji="1" lang="ja-JP" altLang="en-US" sz="2800" dirty="0" smtClean="0"/>
              <a:t>スタンダードな講演会、出前授業、サイエンスカフェなど</a:t>
            </a:r>
            <a:endParaRPr kumimoji="1" lang="en-US" altLang="ja-JP" sz="2800" dirty="0" smtClean="0"/>
          </a:p>
          <a:p>
            <a:pPr lvl="1"/>
            <a:r>
              <a:rPr lang="ja-JP" altLang="en-US" sz="2400" dirty="0" smtClean="0"/>
              <a:t>磯部個人は</a:t>
            </a:r>
            <a:r>
              <a:rPr lang="en-US" altLang="ja-JP" sz="2400" dirty="0" smtClean="0"/>
              <a:t>2012</a:t>
            </a:r>
            <a:r>
              <a:rPr lang="ja-JP" altLang="en-US" sz="2400" dirty="0" smtClean="0"/>
              <a:t>年の</a:t>
            </a:r>
            <a:r>
              <a:rPr lang="en-US" altLang="ja-JP" sz="2400" dirty="0" smtClean="0"/>
              <a:t>1</a:t>
            </a:r>
            <a:r>
              <a:rPr lang="ja-JP" altLang="en-US" sz="2400" dirty="0" smtClean="0"/>
              <a:t>年間で、自分が主催するイベントを除いても</a:t>
            </a:r>
            <a:r>
              <a:rPr lang="en-US" altLang="ja-JP" sz="2400" dirty="0" smtClean="0"/>
              <a:t>15</a:t>
            </a:r>
            <a:r>
              <a:rPr lang="ja-JP" altLang="en-US" sz="2400" dirty="0" smtClean="0"/>
              <a:t>回ほど</a:t>
            </a:r>
            <a:r>
              <a:rPr lang="ja-JP" altLang="en-US" sz="2400" dirty="0" smtClean="0">
                <a:solidFill>
                  <a:schemeClr val="tx1">
                    <a:lumMod val="50000"/>
                    <a:lumOff val="50000"/>
                  </a:schemeClr>
                </a:solidFill>
              </a:rPr>
              <a:t>（研究のみを本務とする任期付教員としてはかなり多いと思う</a:t>
            </a:r>
            <a:r>
              <a:rPr lang="en-US" altLang="ja-JP" sz="2400" dirty="0" smtClean="0">
                <a:solidFill>
                  <a:schemeClr val="tx1">
                    <a:lumMod val="50000"/>
                    <a:lumOff val="50000"/>
                  </a:schemeClr>
                </a:solidFill>
              </a:rPr>
              <a:t>...</a:t>
            </a:r>
            <a:r>
              <a:rPr lang="ja-JP" altLang="en-US" sz="2400" dirty="0" smtClean="0">
                <a:solidFill>
                  <a:schemeClr val="tx1">
                    <a:lumMod val="50000"/>
                    <a:lumOff val="50000"/>
                  </a:schemeClr>
                </a:solidFill>
              </a:rPr>
              <a:t>これ業績にカウントしてくれんのかな</a:t>
            </a:r>
            <a:r>
              <a:rPr lang="en-US" altLang="ja-JP" sz="2400" dirty="0" smtClean="0">
                <a:solidFill>
                  <a:schemeClr val="tx1">
                    <a:lumMod val="50000"/>
                    <a:lumOff val="50000"/>
                  </a:schemeClr>
                </a:solidFill>
              </a:rPr>
              <a:t>...</a:t>
            </a:r>
            <a:r>
              <a:rPr lang="ja-JP" altLang="en-US" sz="2400" dirty="0" smtClean="0">
                <a:solidFill>
                  <a:schemeClr val="tx1">
                    <a:lumMod val="50000"/>
                    <a:lumOff val="50000"/>
                  </a:schemeClr>
                </a:solidFill>
              </a:rPr>
              <a:t>）</a:t>
            </a:r>
            <a:endParaRPr kumimoji="1" lang="en-US" altLang="ja-JP" sz="2400" dirty="0" smtClean="0">
              <a:solidFill>
                <a:schemeClr val="tx1">
                  <a:lumMod val="50000"/>
                  <a:lumOff val="50000"/>
                </a:schemeClr>
              </a:solidFill>
            </a:endParaRPr>
          </a:p>
          <a:p>
            <a:endParaRPr lang="en-US" altLang="ja-JP" sz="2800" dirty="0"/>
          </a:p>
          <a:p>
            <a:r>
              <a:rPr kumimoji="1" lang="ja-JP" altLang="en-US" sz="2800" dirty="0" smtClean="0"/>
              <a:t>異業種コラボ系</a:t>
            </a:r>
            <a:endParaRPr kumimoji="1" lang="en-US" altLang="ja-JP" sz="2800" dirty="0" smtClean="0"/>
          </a:p>
          <a:p>
            <a:pPr lvl="1"/>
            <a:r>
              <a:rPr lang="ja-JP" altLang="en-US" sz="2400" dirty="0" smtClean="0"/>
              <a:t>例はこのあとに</a:t>
            </a:r>
            <a:endParaRPr kumimoji="1" lang="ja-JP" altLang="en-US" sz="2400" dirty="0"/>
          </a:p>
        </p:txBody>
      </p:sp>
    </p:spTree>
    <p:extLst>
      <p:ext uri="{BB962C8B-B14F-4D97-AF65-F5344CB8AC3E}">
        <p14:creationId xmlns:p14="http://schemas.microsoft.com/office/powerpoint/2010/main" val="3423860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7702"/>
            <a:ext cx="8229600" cy="1143000"/>
          </a:xfrm>
        </p:spPr>
        <p:txBody>
          <a:bodyPr>
            <a:normAutofit/>
          </a:bodyPr>
          <a:lstStyle/>
          <a:p>
            <a:r>
              <a:rPr lang="ja-JP" altLang="en-US" sz="2000" dirty="0" smtClean="0"/>
              <a:t>今年も</a:t>
            </a:r>
            <a:r>
              <a:rPr kumimoji="1" lang="ja-JP" altLang="en-US" sz="2000" dirty="0" smtClean="0"/>
              <a:t>やってます！</a:t>
            </a:r>
            <a:r>
              <a:rPr kumimoji="1" lang="en-US" altLang="ja-JP" sz="2000" dirty="0" smtClean="0"/>
              <a:t/>
            </a:r>
            <a:br>
              <a:rPr kumimoji="1" lang="en-US" altLang="ja-JP" sz="2000" dirty="0" smtClean="0"/>
            </a:br>
            <a:r>
              <a:rPr kumimoji="1" lang="ja-JP" altLang="en-US" sz="2000" dirty="0" smtClean="0"/>
              <a:t>一般向けシンポジウム「人類はなぜ宇宙へいくのか」</a:t>
            </a:r>
            <a:endParaRPr kumimoji="1" lang="ja-JP" altLang="en-US" sz="2000" dirty="0"/>
          </a:p>
        </p:txBody>
      </p:sp>
      <p:pic>
        <p:nvPicPr>
          <p:cNvPr id="6" name="図 5"/>
          <p:cNvPicPr>
            <a:picLocks noChangeAspect="1"/>
          </p:cNvPicPr>
          <p:nvPr/>
        </p:nvPicPr>
        <p:blipFill>
          <a:blip r:embed="rId2"/>
          <a:stretch>
            <a:fillRect/>
          </a:stretch>
        </p:blipFill>
        <p:spPr>
          <a:xfrm>
            <a:off x="1332072" y="890455"/>
            <a:ext cx="6363419" cy="4473445"/>
          </a:xfrm>
          <a:prstGeom prst="rect">
            <a:avLst/>
          </a:prstGeom>
        </p:spPr>
      </p:pic>
      <p:sp>
        <p:nvSpPr>
          <p:cNvPr id="7" name="テキスト ボックス 6"/>
          <p:cNvSpPr txBox="1"/>
          <p:nvPr/>
        </p:nvSpPr>
        <p:spPr>
          <a:xfrm>
            <a:off x="1222829" y="5493674"/>
            <a:ext cx="6724617" cy="1200329"/>
          </a:xfrm>
          <a:prstGeom prst="rect">
            <a:avLst/>
          </a:prstGeom>
          <a:noFill/>
        </p:spPr>
        <p:txBody>
          <a:bodyPr wrap="none" rtlCol="0">
            <a:spAutoFit/>
          </a:bodyPr>
          <a:lstStyle/>
          <a:p>
            <a:r>
              <a:rPr kumimoji="1" lang="ja-JP" altLang="en-US" dirty="0" smtClean="0"/>
              <a:t>政治学者の鈴木一人さん「なぜ政治は人類を宇宙へ行かせないか」</a:t>
            </a:r>
            <a:endParaRPr kumimoji="1" lang="en-US" altLang="ja-JP" dirty="0" smtClean="0"/>
          </a:p>
          <a:p>
            <a:r>
              <a:rPr kumimoji="1" lang="ja-JP" altLang="en-US" dirty="0" smtClean="0"/>
              <a:t>社会学者の古市憲寿さん「何で宇宙なんていくの？」</a:t>
            </a:r>
            <a:endParaRPr kumimoji="1" lang="en-US" altLang="ja-JP" dirty="0" smtClean="0"/>
          </a:p>
          <a:p>
            <a:r>
              <a:rPr lang="ja-JP" altLang="en-US" dirty="0" smtClean="0"/>
              <a:t>などなど盛りだくさん。</a:t>
            </a:r>
            <a:r>
              <a:rPr lang="en-US" altLang="ja-JP" dirty="0" smtClean="0"/>
              <a:t>2</a:t>
            </a:r>
            <a:r>
              <a:rPr lang="ja-JP" altLang="en-US" dirty="0" smtClean="0"/>
              <a:t>月</a:t>
            </a:r>
            <a:r>
              <a:rPr lang="en-US" altLang="ja-JP" dirty="0" smtClean="0"/>
              <a:t>2,3</a:t>
            </a:r>
            <a:r>
              <a:rPr lang="ja-JP" altLang="en-US" dirty="0" smtClean="0"/>
              <a:t>日時計台ホールにて。</a:t>
            </a:r>
            <a:endParaRPr lang="en-US" altLang="ja-JP" dirty="0" smtClean="0"/>
          </a:p>
          <a:p>
            <a:r>
              <a:rPr lang="en-US" altLang="ja-JP" dirty="0"/>
              <a:t>http://</a:t>
            </a:r>
            <a:r>
              <a:rPr lang="en-US" altLang="ja-JP" dirty="0" err="1"/>
              <a:t>www.kwasan.kyoto-u.ac.jp</a:t>
            </a:r>
            <a:r>
              <a:rPr lang="en-US" altLang="ja-JP" dirty="0"/>
              <a:t>/</a:t>
            </a:r>
            <a:r>
              <a:rPr lang="en-US" altLang="ja-JP" dirty="0" err="1"/>
              <a:t>usss</a:t>
            </a:r>
            <a:r>
              <a:rPr lang="en-US" altLang="ja-JP" dirty="0"/>
              <a:t>/symposium6.html</a:t>
            </a:r>
            <a:endParaRPr kumimoji="1" lang="ja-JP" altLang="en-US" dirty="0"/>
          </a:p>
        </p:txBody>
      </p:sp>
      <p:sp>
        <p:nvSpPr>
          <p:cNvPr id="8" name="テキスト ボックス 7"/>
          <p:cNvSpPr txBox="1"/>
          <p:nvPr/>
        </p:nvSpPr>
        <p:spPr>
          <a:xfrm>
            <a:off x="191180" y="109234"/>
            <a:ext cx="1597613" cy="369332"/>
          </a:xfrm>
          <a:prstGeom prst="rect">
            <a:avLst/>
          </a:prstGeom>
          <a:noFill/>
        </p:spPr>
        <p:txBody>
          <a:bodyPr wrap="none" rtlCol="0">
            <a:spAutoFit/>
          </a:bodyPr>
          <a:lstStyle/>
          <a:p>
            <a:r>
              <a:rPr kumimoji="1" lang="ja-JP" altLang="en-US" dirty="0" smtClean="0"/>
              <a:t>スタンダード系</a:t>
            </a:r>
            <a:endParaRPr kumimoji="1" lang="ja-JP" altLang="en-US" dirty="0"/>
          </a:p>
        </p:txBody>
      </p:sp>
    </p:spTree>
    <p:extLst>
      <p:ext uri="{BB962C8B-B14F-4D97-AF65-F5344CB8AC3E}">
        <p14:creationId xmlns:p14="http://schemas.microsoft.com/office/powerpoint/2010/main" val="2641323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200" dirty="0" smtClean="0"/>
              <a:t>子育て中の保護者向け宇宙講演会</a:t>
            </a:r>
            <a:endParaRPr kumimoji="1" lang="ja-JP" altLang="en-US" sz="3200" dirty="0"/>
          </a:p>
        </p:txBody>
      </p:sp>
      <p:sp>
        <p:nvSpPr>
          <p:cNvPr id="3" name="コンテンツ プレースホルダー 2"/>
          <p:cNvSpPr>
            <a:spLocks noGrp="1"/>
          </p:cNvSpPr>
          <p:nvPr>
            <p:ph idx="1"/>
          </p:nvPr>
        </p:nvSpPr>
        <p:spPr>
          <a:xfrm>
            <a:off x="457200" y="1600200"/>
            <a:ext cx="4553527" cy="4525963"/>
          </a:xfrm>
          <a:solidFill>
            <a:schemeClr val="bg1"/>
          </a:solidFill>
        </p:spPr>
        <p:txBody>
          <a:bodyPr>
            <a:normAutofit/>
          </a:bodyPr>
          <a:lstStyle/>
          <a:p>
            <a:r>
              <a:rPr lang="ja-JP" altLang="en-US" sz="2400" dirty="0" smtClean="0"/>
              <a:t>京都大学</a:t>
            </a:r>
            <a:r>
              <a:rPr lang="en-US" altLang="ja-JP" sz="2400" dirty="0" smtClean="0"/>
              <a:t>GCOE</a:t>
            </a:r>
            <a:r>
              <a:rPr lang="ja-JP" altLang="en-US" sz="2400" dirty="0" smtClean="0"/>
              <a:t>「親密圏と公共圏と再編成を目指すアジア拠点」から資金を得て、託児付き</a:t>
            </a:r>
            <a:r>
              <a:rPr lang="en-US" altLang="ja-JP" sz="2400" dirty="0" smtClean="0"/>
              <a:t>or</a:t>
            </a:r>
            <a:r>
              <a:rPr lang="ja-JP" altLang="en-US" sz="2400" dirty="0" smtClean="0"/>
              <a:t>子連れ</a:t>
            </a:r>
            <a:r>
              <a:rPr lang="en-US" altLang="ja-JP" sz="2400" dirty="0" smtClean="0"/>
              <a:t>OK</a:t>
            </a:r>
            <a:r>
              <a:rPr lang="ja-JP" altLang="en-US" sz="2400" dirty="0" smtClean="0"/>
              <a:t>の「大人向け」講演会を</a:t>
            </a:r>
            <a:r>
              <a:rPr lang="ja-JP" altLang="en-US" sz="2400" dirty="0" smtClean="0"/>
              <a:t>開催</a:t>
            </a:r>
            <a:endParaRPr lang="en-US" altLang="ja-JP" sz="2400" dirty="0" smtClean="0"/>
          </a:p>
          <a:p>
            <a:endParaRPr lang="en-US" altLang="ja-JP" sz="2400" dirty="0"/>
          </a:p>
        </p:txBody>
      </p:sp>
      <p:pic>
        <p:nvPicPr>
          <p:cNvPr id="5" name="Picture 2" descr="C:\Users\Asai\Documents\asai_doc\shorui\shinsei\GCOE_woman_10\画像 039.jpg"/>
          <p:cNvPicPr>
            <a:picLocks noChangeAspect="1" noChangeArrowheads="1"/>
          </p:cNvPicPr>
          <p:nvPr/>
        </p:nvPicPr>
        <p:blipFill>
          <a:blip r:embed="rId2" cstate="print"/>
          <a:srcRect/>
          <a:stretch>
            <a:fillRect/>
          </a:stretch>
        </p:blipFill>
        <p:spPr bwMode="auto">
          <a:xfrm>
            <a:off x="5449455" y="1417638"/>
            <a:ext cx="3659820" cy="2746425"/>
          </a:xfrm>
          <a:prstGeom prst="rect">
            <a:avLst/>
          </a:prstGeom>
          <a:noFill/>
        </p:spPr>
      </p:pic>
      <p:sp>
        <p:nvSpPr>
          <p:cNvPr id="6" name="テキスト ボックス 5"/>
          <p:cNvSpPr txBox="1"/>
          <p:nvPr/>
        </p:nvSpPr>
        <p:spPr>
          <a:xfrm>
            <a:off x="232142" y="89972"/>
            <a:ext cx="2020505" cy="369332"/>
          </a:xfrm>
          <a:prstGeom prst="rect">
            <a:avLst/>
          </a:prstGeom>
          <a:noFill/>
        </p:spPr>
        <p:txBody>
          <a:bodyPr wrap="none" rtlCol="0">
            <a:spAutoFit/>
          </a:bodyPr>
          <a:lstStyle/>
          <a:p>
            <a:r>
              <a:rPr kumimoji="1" lang="ja-JP" altLang="en-US" dirty="0" smtClean="0"/>
              <a:t>まあスタンダード系</a:t>
            </a:r>
            <a:endParaRPr kumimoji="1" lang="ja-JP" altLang="en-US" dirty="0"/>
          </a:p>
        </p:txBody>
      </p:sp>
      <p:pic>
        <p:nvPicPr>
          <p:cNvPr id="4" name="Picture 2"/>
          <p:cNvPicPr>
            <a:picLocks noChangeAspect="1" noChangeArrowheads="1"/>
          </p:cNvPicPr>
          <p:nvPr/>
        </p:nvPicPr>
        <p:blipFill>
          <a:blip r:embed="rId3" cstate="print"/>
          <a:srcRect l="23294" t="10937" r="21281"/>
          <a:stretch>
            <a:fillRect/>
          </a:stretch>
        </p:blipFill>
        <p:spPr bwMode="auto">
          <a:xfrm>
            <a:off x="0" y="3999519"/>
            <a:ext cx="5206911" cy="4034816"/>
          </a:xfrm>
          <a:prstGeom prst="rect">
            <a:avLst/>
          </a:prstGeom>
          <a:noFill/>
          <a:ln w="9525">
            <a:noFill/>
            <a:miter lim="800000"/>
            <a:headEnd/>
            <a:tailEnd/>
          </a:ln>
        </p:spPr>
      </p:pic>
      <p:sp>
        <p:nvSpPr>
          <p:cNvPr id="7" name="テキスト ボックス 6"/>
          <p:cNvSpPr txBox="1"/>
          <p:nvPr/>
        </p:nvSpPr>
        <p:spPr>
          <a:xfrm>
            <a:off x="5803546" y="5907683"/>
            <a:ext cx="3086121" cy="738664"/>
          </a:xfrm>
          <a:prstGeom prst="rect">
            <a:avLst/>
          </a:prstGeom>
          <a:noFill/>
        </p:spPr>
        <p:txBody>
          <a:bodyPr wrap="square" rtlCol="0">
            <a:spAutoFit/>
          </a:bodyPr>
          <a:lstStyle/>
          <a:p>
            <a:r>
              <a:rPr kumimoji="1" lang="en-US" altLang="ja-JP" sz="1400" dirty="0" smtClean="0"/>
              <a:t>2012</a:t>
            </a:r>
            <a:r>
              <a:rPr kumimoji="1" lang="ja-JP" altLang="en-US" sz="1400" dirty="0" smtClean="0"/>
              <a:t>年度はお金もないし忙しすぎるしでできなかった</a:t>
            </a:r>
            <a:r>
              <a:rPr lang="ja-JP" altLang="en-US" sz="1400" dirty="0" smtClean="0"/>
              <a:t>けど、かろうじて前頁のシンポジウムを託児室付きで開催</a:t>
            </a:r>
            <a:endParaRPr kumimoji="1" lang="ja-JP" altLang="en-US" sz="1400" dirty="0"/>
          </a:p>
        </p:txBody>
      </p:sp>
    </p:spTree>
    <p:extLst>
      <p:ext uri="{BB962C8B-B14F-4D97-AF65-F5344CB8AC3E}">
        <p14:creationId xmlns:p14="http://schemas.microsoft.com/office/powerpoint/2010/main" val="26082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29258"/>
            <a:ext cx="8229600" cy="1143000"/>
          </a:xfrm>
        </p:spPr>
        <p:txBody>
          <a:bodyPr>
            <a:normAutofit/>
          </a:bodyPr>
          <a:lstStyle/>
          <a:p>
            <a:r>
              <a:rPr kumimoji="1" lang="ja-JP" altLang="en-US" sz="2000" dirty="0" smtClean="0"/>
              <a:t>パネルディスカッション</a:t>
            </a:r>
            <a:r>
              <a:rPr kumimoji="1" lang="en-US" altLang="ja-JP" sz="2000" dirty="0" smtClean="0"/>
              <a:t/>
            </a:r>
            <a:br>
              <a:rPr kumimoji="1" lang="en-US" altLang="ja-JP" sz="2000" dirty="0" smtClean="0"/>
            </a:br>
            <a:r>
              <a:rPr kumimoji="1" lang="ja-JP" altLang="en-US" sz="2800" dirty="0" smtClean="0"/>
              <a:t>宇宙</a:t>
            </a:r>
            <a:r>
              <a:rPr kumimoji="1" lang="ja-JP" altLang="en-US" sz="2800" dirty="0" smtClean="0"/>
              <a:t>時代の人間・社会・文化</a:t>
            </a:r>
            <a:endParaRPr kumimoji="1" lang="ja-JP" altLang="en-US" sz="2800" dirty="0"/>
          </a:p>
        </p:txBody>
      </p:sp>
      <p:sp>
        <p:nvSpPr>
          <p:cNvPr id="3" name="コンテンツ プレースホルダー 2"/>
          <p:cNvSpPr>
            <a:spLocks noGrp="1"/>
          </p:cNvSpPr>
          <p:nvPr>
            <p:ph idx="1"/>
          </p:nvPr>
        </p:nvSpPr>
        <p:spPr>
          <a:xfrm>
            <a:off x="457199" y="1600200"/>
            <a:ext cx="4767943" cy="4525963"/>
          </a:xfrm>
        </p:spPr>
        <p:txBody>
          <a:bodyPr>
            <a:normAutofit fontScale="77500" lnSpcReduction="20000"/>
          </a:bodyPr>
          <a:lstStyle/>
          <a:p>
            <a:r>
              <a:rPr lang="en-US" altLang="ja-JP" sz="2000" dirty="0" smtClean="0"/>
              <a:t>2011</a:t>
            </a:r>
            <a:r>
              <a:rPr lang="ja-JP" altLang="en-US" sz="2000" dirty="0" smtClean="0"/>
              <a:t>年、国際会議</a:t>
            </a:r>
            <a:r>
              <a:rPr lang="en-US" altLang="ja-JP" sz="2000" dirty="0" smtClean="0"/>
              <a:t>ISTS</a:t>
            </a:r>
            <a:r>
              <a:rPr lang="ja-JP" altLang="en-US" sz="2000" dirty="0" smtClean="0"/>
              <a:t>（沖縄）に合わせ、パネルディスカッション「宇宙時代の人間・社会・文化」を開催（</a:t>
            </a:r>
            <a:r>
              <a:rPr lang="en-US" altLang="ja-JP" sz="2000" dirty="0" smtClean="0"/>
              <a:t>JAXA</a:t>
            </a:r>
            <a:r>
              <a:rPr lang="ja-JP" altLang="en-US" sz="2000" dirty="0" smtClean="0"/>
              <a:t>と京大宇宙ユニットの共催）</a:t>
            </a:r>
            <a:endParaRPr lang="en-US" altLang="ja-JP" sz="2000" dirty="0" smtClean="0"/>
          </a:p>
          <a:p>
            <a:endParaRPr kumimoji="1" lang="en-US" altLang="ja-JP" sz="2000" dirty="0"/>
          </a:p>
          <a:p>
            <a:r>
              <a:rPr lang="ja-JP" altLang="en-US" sz="2000" dirty="0" smtClean="0"/>
              <a:t>パネリスト：</a:t>
            </a:r>
            <a:endParaRPr lang="en-US" altLang="ja-JP" sz="2000" dirty="0" smtClean="0"/>
          </a:p>
          <a:p>
            <a:pPr lvl="1"/>
            <a:r>
              <a:rPr kumimoji="1" lang="ja-JP" altLang="en-US" sz="1800" dirty="0" smtClean="0"/>
              <a:t>立花隆（ジャーナリスト）</a:t>
            </a:r>
            <a:endParaRPr kumimoji="1" lang="en-US" altLang="ja-JP" sz="1800" dirty="0" smtClean="0"/>
          </a:p>
          <a:p>
            <a:pPr lvl="1"/>
            <a:r>
              <a:rPr lang="ja-JP" altLang="en-US" sz="1800" dirty="0" smtClean="0"/>
              <a:t>山崎直子（宇宙飛行士）</a:t>
            </a:r>
            <a:endParaRPr lang="en-US" altLang="ja-JP" sz="1800" dirty="0" smtClean="0"/>
          </a:p>
          <a:p>
            <a:pPr lvl="1"/>
            <a:r>
              <a:rPr kumimoji="1" lang="en-US" altLang="ja-JP" sz="1800" dirty="0" smtClean="0"/>
              <a:t>Jacque </a:t>
            </a:r>
            <a:r>
              <a:rPr kumimoji="1" lang="en-US" altLang="ja-JP" sz="1800" dirty="0" err="1" smtClean="0"/>
              <a:t>Arnould</a:t>
            </a:r>
            <a:r>
              <a:rPr kumimoji="1" lang="ja-JP" altLang="en-US" sz="1800" dirty="0" smtClean="0"/>
              <a:t>（</a:t>
            </a:r>
            <a:r>
              <a:rPr kumimoji="1" lang="en-US" altLang="ja-JP" sz="1800" dirty="0" smtClean="0"/>
              <a:t>CNES</a:t>
            </a:r>
            <a:r>
              <a:rPr kumimoji="1" lang="ja-JP" altLang="en-US" sz="1800" dirty="0" smtClean="0"/>
              <a:t>、倫理学）</a:t>
            </a:r>
            <a:endParaRPr kumimoji="1" lang="en-US" altLang="ja-JP" sz="1800" dirty="0" smtClean="0"/>
          </a:p>
          <a:p>
            <a:pPr lvl="1"/>
            <a:r>
              <a:rPr lang="ja-JP" altLang="en-US" sz="1800" dirty="0" smtClean="0"/>
              <a:t>鎌田東二（京都大、宗教哲学）</a:t>
            </a:r>
            <a:endParaRPr lang="en-US" altLang="ja-JP" sz="1800" dirty="0" smtClean="0"/>
          </a:p>
          <a:p>
            <a:pPr lvl="1"/>
            <a:r>
              <a:rPr kumimoji="1" lang="ja-JP" altLang="en-US" sz="1800" dirty="0" smtClean="0"/>
              <a:t>岡田浩樹（神戸大、文化人類学）</a:t>
            </a:r>
            <a:endParaRPr kumimoji="1" lang="en-US" altLang="ja-JP" sz="1800" dirty="0" smtClean="0"/>
          </a:p>
          <a:p>
            <a:pPr lvl="1"/>
            <a:r>
              <a:rPr lang="ja-JP" altLang="en-US" sz="1800" dirty="0" smtClean="0"/>
              <a:t>磯部洋明（京都大、宇宙物理学</a:t>
            </a:r>
            <a:r>
              <a:rPr lang="ja-JP" altLang="en-US" sz="1800" dirty="0" smtClean="0"/>
              <a:t>）</a:t>
            </a:r>
            <a:endParaRPr lang="en-US" altLang="ja-JP" sz="1800" dirty="0" smtClean="0"/>
          </a:p>
          <a:p>
            <a:pPr lvl="1"/>
            <a:endParaRPr kumimoji="1" lang="en-US" altLang="ja-JP" sz="1800" dirty="0"/>
          </a:p>
          <a:p>
            <a:r>
              <a:rPr lang="ja-JP" altLang="en-US" sz="2200" dirty="0" smtClean="0"/>
              <a:t>河村能楽堂の河村博重氏と鎌田東二教授による「宇宙能」上演</a:t>
            </a:r>
            <a:endParaRPr lang="en-US" altLang="ja-JP" sz="2200" dirty="0" smtClean="0"/>
          </a:p>
          <a:p>
            <a:endParaRPr kumimoji="1" lang="en-US" altLang="ja-JP" sz="2200" dirty="0"/>
          </a:p>
          <a:p>
            <a:r>
              <a:rPr lang="ja-JP" altLang="en-US" sz="2200" dirty="0" smtClean="0"/>
              <a:t>論文集も出した</a:t>
            </a:r>
            <a:r>
              <a:rPr lang="ja-JP" altLang="ja-JP" sz="2200" dirty="0"/>
              <a:t>　</a:t>
            </a:r>
            <a:r>
              <a:rPr lang="en-US" altLang="ja-JP" sz="2200" dirty="0" smtClean="0"/>
              <a:t>http</a:t>
            </a:r>
            <a:r>
              <a:rPr lang="en-US" altLang="ja-JP" sz="2200" dirty="0"/>
              <a:t>://</a:t>
            </a:r>
            <a:r>
              <a:rPr lang="en-US" altLang="ja-JP" sz="2200" dirty="0" err="1"/>
              <a:t>repository.tksc.jaxa.jp</a:t>
            </a:r>
            <a:r>
              <a:rPr lang="en-US" altLang="ja-JP" sz="2200" dirty="0"/>
              <a:t>/</a:t>
            </a:r>
            <a:r>
              <a:rPr lang="en-US" altLang="ja-JP" sz="2200" dirty="0" err="1"/>
              <a:t>pl</a:t>
            </a:r>
            <a:r>
              <a:rPr lang="en-US" altLang="ja-JP" sz="2200" dirty="0"/>
              <a:t>/</a:t>
            </a:r>
            <a:r>
              <a:rPr lang="en-US" altLang="ja-JP" sz="2200" dirty="0" err="1"/>
              <a:t>dr</a:t>
            </a:r>
            <a:r>
              <a:rPr lang="en-US" altLang="ja-JP" sz="2200" dirty="0"/>
              <a:t>/AA0065205000</a:t>
            </a:r>
            <a:endParaRPr kumimoji="1" lang="en-US" altLang="ja-JP" sz="2200" dirty="0" smtClean="0"/>
          </a:p>
          <a:p>
            <a:pPr lvl="1"/>
            <a:endParaRPr kumimoji="1" lang="ja-JP" altLang="en-US" sz="1600" dirty="0"/>
          </a:p>
        </p:txBody>
      </p:sp>
      <p:pic>
        <p:nvPicPr>
          <p:cNvPr id="4" name="図 3"/>
          <p:cNvPicPr>
            <a:picLocks noChangeAspect="1"/>
          </p:cNvPicPr>
          <p:nvPr/>
        </p:nvPicPr>
        <p:blipFill>
          <a:blip r:embed="rId2"/>
          <a:stretch>
            <a:fillRect/>
          </a:stretch>
        </p:blipFill>
        <p:spPr>
          <a:xfrm>
            <a:off x="5475226" y="1600200"/>
            <a:ext cx="3325958" cy="2721238"/>
          </a:xfrm>
          <a:prstGeom prst="rect">
            <a:avLst/>
          </a:prstGeom>
        </p:spPr>
      </p:pic>
      <p:pic>
        <p:nvPicPr>
          <p:cNvPr id="5" name="図 4"/>
          <p:cNvPicPr>
            <a:picLocks noChangeAspect="1"/>
          </p:cNvPicPr>
          <p:nvPr/>
        </p:nvPicPr>
        <p:blipFill>
          <a:blip r:embed="rId3"/>
          <a:stretch>
            <a:fillRect/>
          </a:stretch>
        </p:blipFill>
        <p:spPr>
          <a:xfrm>
            <a:off x="5547798" y="4469116"/>
            <a:ext cx="2794000" cy="2286000"/>
          </a:xfrm>
          <a:prstGeom prst="rect">
            <a:avLst/>
          </a:prstGeom>
        </p:spPr>
      </p:pic>
      <p:sp>
        <p:nvSpPr>
          <p:cNvPr id="6" name="テキスト ボックス 5"/>
          <p:cNvSpPr txBox="1"/>
          <p:nvPr/>
        </p:nvSpPr>
        <p:spPr>
          <a:xfrm>
            <a:off x="232142" y="89972"/>
            <a:ext cx="3531736" cy="369332"/>
          </a:xfrm>
          <a:prstGeom prst="rect">
            <a:avLst/>
          </a:prstGeom>
          <a:noFill/>
        </p:spPr>
        <p:txBody>
          <a:bodyPr wrap="none" rtlCol="0">
            <a:spAutoFit/>
          </a:bodyPr>
          <a:lstStyle/>
          <a:p>
            <a:r>
              <a:rPr kumimoji="1" lang="ja-JP" altLang="en-US" dirty="0" smtClean="0"/>
              <a:t>スタンダード系＋伝統芸能とコラボ</a:t>
            </a:r>
            <a:endParaRPr kumimoji="1" lang="ja-JP" altLang="en-US" dirty="0"/>
          </a:p>
        </p:txBody>
      </p:sp>
    </p:spTree>
    <p:extLst>
      <p:ext uri="{BB962C8B-B14F-4D97-AF65-F5344CB8AC3E}">
        <p14:creationId xmlns:p14="http://schemas.microsoft.com/office/powerpoint/2010/main" val="348698680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2716</TotalTime>
  <Words>1649</Words>
  <Application>Microsoft Macintosh PowerPoint</Application>
  <PresentationFormat>画面に合わせる (4:3)</PresentationFormat>
  <Paragraphs>166</Paragraphs>
  <Slides>23</Slides>
  <Notes>0</Notes>
  <HiddenSlides>0</HiddenSlides>
  <MMClips>1</MMClips>
  <ScaleCrop>false</ScaleCrop>
  <HeadingPairs>
    <vt:vector size="4" baseType="variant">
      <vt:variant>
        <vt:lpstr>テーマ</vt:lpstr>
      </vt:variant>
      <vt:variant>
        <vt:i4>1</vt:i4>
      </vt:variant>
      <vt:variant>
        <vt:lpstr>スライド タイトル</vt:lpstr>
      </vt:variant>
      <vt:variant>
        <vt:i4>23</vt:i4>
      </vt:variant>
    </vt:vector>
  </HeadingPairs>
  <TitlesOfParts>
    <vt:vector size="24" baseType="lpstr">
      <vt:lpstr>Office テーマ</vt:lpstr>
      <vt:lpstr>宇宙ユニット的社会連携</vt:lpstr>
      <vt:lpstr>PowerPoint プレゼンテーション</vt:lpstr>
      <vt:lpstr>自己紹介</vt:lpstr>
      <vt:lpstr>宇宙総合学研究ユニット</vt:lpstr>
      <vt:lpstr>何を伝えたいと思っているか？</vt:lpstr>
      <vt:lpstr>どうやって伝えようとしているか</vt:lpstr>
      <vt:lpstr>今年もやってます！ 一般向けシンポジウム「人類はなぜ宇宙へいくのか」</vt:lpstr>
      <vt:lpstr>子育て中の保護者向け宇宙講演会</vt:lpstr>
      <vt:lpstr>パネルディスカッション 宇宙時代の人間・社会・文化</vt:lpstr>
      <vt:lpstr>お寺で宇宙学</vt:lpstr>
      <vt:lpstr>京大宇宙ユニット×京都精華大学 「宇宙とアート」</vt:lpstr>
      <vt:lpstr>「宇宙とアート」企業との連携</vt:lpstr>
      <vt:lpstr>PowerPoint プレゼンテーション</vt:lpstr>
      <vt:lpstr>宇宙科学データを用いたアート作品</vt:lpstr>
      <vt:lpstr>人類50億年すごろく</vt:lpstr>
      <vt:lpstr>宇宙茶会</vt:lpstr>
      <vt:lpstr>宇宙十職</vt:lpstr>
      <vt:lpstr>再び宇宙茶会</vt:lpstr>
      <vt:lpstr>宇宙のお香</vt:lpstr>
      <vt:lpstr>宇宙×書×お香</vt:lpstr>
      <vt:lpstr>宇宙落語</vt:lpstr>
      <vt:lpstr>「科学を伝えること」について思うこと</vt:lpstr>
      <vt:lpstr>続き</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磯部 洋明</cp:lastModifiedBy>
  <cp:revision>129</cp:revision>
  <dcterms:created xsi:type="dcterms:W3CDTF">2010-11-16T18:03:00Z</dcterms:created>
  <dcterms:modified xsi:type="dcterms:W3CDTF">2013-01-28T17:45:28Z</dcterms:modified>
</cp:coreProperties>
</file>