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57" r:id="rId3"/>
    <p:sldId id="259" r:id="rId4"/>
    <p:sldId id="260" r:id="rId5"/>
    <p:sldId id="264" r:id="rId6"/>
    <p:sldId id="261" r:id="rId7"/>
    <p:sldId id="263" r:id="rId8"/>
    <p:sldId id="268" r:id="rId9"/>
    <p:sldId id="266" r:id="rId10"/>
    <p:sldId id="267" r:id="rId11"/>
    <p:sldId id="272" r:id="rId12"/>
    <p:sldId id="276" r:id="rId13"/>
    <p:sldId id="277" r:id="rId14"/>
    <p:sldId id="278" r:id="rId15"/>
    <p:sldId id="273" r:id="rId16"/>
    <p:sldId id="275" r:id="rId1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696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10代</c:v>
                </c:pt>
                <c:pt idx="1">
                  <c:v>20代</c:v>
                </c:pt>
                <c:pt idx="2">
                  <c:v>30代</c:v>
                </c:pt>
                <c:pt idx="3">
                  <c:v>40代</c:v>
                </c:pt>
                <c:pt idx="4">
                  <c:v>50代</c:v>
                </c:pt>
                <c:pt idx="5">
                  <c:v>60代</c:v>
                </c:pt>
                <c:pt idx="6">
                  <c:v>70代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23.80952380952358</c:v>
                </c:pt>
                <c:pt idx="1">
                  <c:v>9.523809523809523</c:v>
                </c:pt>
                <c:pt idx="2">
                  <c:v>19.04761904761903</c:v>
                </c:pt>
                <c:pt idx="3">
                  <c:v>14.2857142857143</c:v>
                </c:pt>
                <c:pt idx="4">
                  <c:v>0.0</c:v>
                </c:pt>
                <c:pt idx="5">
                  <c:v>9.523809523809523</c:v>
                </c:pt>
                <c:pt idx="6">
                  <c:v>9.523809523809523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5953384"/>
        <c:axId val="856987528"/>
        <c:axId val="0"/>
      </c:bar3DChart>
      <c:catAx>
        <c:axId val="845953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/>
          <a:lstStyle/>
          <a:p>
            <a:pPr>
              <a:defRPr b="1" i="0" kern="1200" baseline="0">
                <a:latin typeface="+mn-ea"/>
                <a:ea typeface="+mn-ea"/>
              </a:defRPr>
            </a:pPr>
            <a:endParaRPr lang="ja-JP"/>
          </a:p>
        </c:txPr>
        <c:crossAx val="856987528"/>
        <c:crosses val="autoZero"/>
        <c:auto val="1"/>
        <c:lblAlgn val="ctr"/>
        <c:lblOffset val="100"/>
        <c:noMultiLvlLbl val="0"/>
      </c:catAx>
      <c:valAx>
        <c:axId val="856987528"/>
        <c:scaling>
          <c:orientation val="minMax"/>
          <c:max val="50.0"/>
        </c:scaling>
        <c:delete val="0"/>
        <c:axPos val="l"/>
        <c:majorGridlines>
          <c:spPr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>
                <a:latin typeface="Arial" pitchFamily="34" charset="0"/>
                <a:ea typeface="メイリオ"/>
                <a:cs typeface="Arial" pitchFamily="34" charset="0"/>
              </a:defRPr>
            </a:pPr>
            <a:endParaRPr lang="ja-JP"/>
          </a:p>
        </c:txPr>
        <c:crossAx val="845953384"/>
        <c:crosses val="autoZero"/>
        <c:crossBetween val="between"/>
        <c:majorUnit val="10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915421587926512"/>
          <c:y val="0.0587500000000001"/>
          <c:w val="0.760541174540687"/>
          <c:h val="0.729080708661417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関心層</c:v>
                </c:pt>
                <c:pt idx="1">
                  <c:v>潜在的関心層</c:v>
                </c:pt>
                <c:pt idx="2">
                  <c:v>無関心層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spPr>
            <a:solidFill>
              <a:srgbClr val="CCFFCC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関心層</c:v>
                </c:pt>
                <c:pt idx="1">
                  <c:v>潜在的関心層</c:v>
                </c:pt>
                <c:pt idx="2">
                  <c:v>無関心層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50.92165898617538</c:v>
                </c:pt>
                <c:pt idx="1">
                  <c:v>23.27188940092163</c:v>
                </c:pt>
                <c:pt idx="2">
                  <c:v>25.80645161290322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5312104"/>
        <c:axId val="845499240"/>
        <c:axId val="869396152"/>
      </c:bar3DChart>
      <c:catAx>
        <c:axId val="845312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b="1" i="0">
                <a:latin typeface="+mn-ea"/>
                <a:ea typeface="+mn-ea"/>
              </a:defRPr>
            </a:pPr>
            <a:endParaRPr lang="ja-JP"/>
          </a:p>
        </c:txPr>
        <c:crossAx val="845499240"/>
        <c:crosses val="autoZero"/>
        <c:auto val="1"/>
        <c:lblAlgn val="ctr"/>
        <c:lblOffset val="100"/>
        <c:noMultiLvlLbl val="0"/>
      </c:catAx>
      <c:valAx>
        <c:axId val="845499240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 i="0">
                <a:latin typeface="Arial" pitchFamily="34" charset="0"/>
                <a:ea typeface="メイリオ"/>
                <a:cs typeface="Arial" pitchFamily="34" charset="0"/>
              </a:defRPr>
            </a:pPr>
            <a:endParaRPr lang="ja-JP"/>
          </a:p>
        </c:txPr>
        <c:crossAx val="845312104"/>
        <c:crosses val="autoZero"/>
        <c:crossBetween val="between"/>
        <c:majorUnit val="20.0"/>
      </c:valAx>
      <c:serAx>
        <c:axId val="869396152"/>
        <c:scaling>
          <c:orientation val="minMax"/>
        </c:scaling>
        <c:delete val="1"/>
        <c:axPos val="b"/>
        <c:majorTickMark val="out"/>
        <c:minorTickMark val="none"/>
        <c:tickLblPos val="none"/>
        <c:crossAx val="84549924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男性</c:v>
                </c:pt>
                <c:pt idx="1">
                  <c:v>女性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50.0</c:v>
                </c:pt>
                <c:pt idx="1">
                  <c:v>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rgbClr val="FDEADA"/>
        </a:solidFill>
      </c:spPr>
    </c:sideWall>
    <c:backWall>
      <c:thickness val="0"/>
      <c:spPr>
        <a:solidFill>
          <a:srgbClr val="FDEADA"/>
        </a:solidFill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今回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cat>
            <c:strRef>
              <c:f>Sheet1!$A$2:$A$8</c:f>
              <c:strCache>
                <c:ptCount val="7"/>
                <c:pt idx="0">
                  <c:v>Seg2</c:v>
                </c:pt>
                <c:pt idx="1">
                  <c:v>Seg3</c:v>
                </c:pt>
                <c:pt idx="2">
                  <c:v>Seg1</c:v>
                </c:pt>
                <c:pt idx="3">
                  <c:v>Seg6</c:v>
                </c:pt>
                <c:pt idx="4">
                  <c:v>Seg4</c:v>
                </c:pt>
                <c:pt idx="5">
                  <c:v>Seg5</c:v>
                </c:pt>
                <c:pt idx="6">
                  <c:v>NA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16.7</c:v>
                </c:pt>
                <c:pt idx="1">
                  <c:v>50.0</c:v>
                </c:pt>
                <c:pt idx="2">
                  <c:v>16.7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16.7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Web調査（400人）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Seg2</c:v>
                </c:pt>
                <c:pt idx="1">
                  <c:v>Seg3</c:v>
                </c:pt>
                <c:pt idx="2">
                  <c:v>Seg1</c:v>
                </c:pt>
                <c:pt idx="3">
                  <c:v>Seg6</c:v>
                </c:pt>
                <c:pt idx="4">
                  <c:v>Seg4</c:v>
                </c:pt>
                <c:pt idx="5">
                  <c:v>Seg5</c:v>
                </c:pt>
                <c:pt idx="6">
                  <c:v>NA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11.6945107398568</c:v>
                </c:pt>
                <c:pt idx="1">
                  <c:v>21.71837708830549</c:v>
                </c:pt>
                <c:pt idx="2">
                  <c:v>11.6945107398568</c:v>
                </c:pt>
                <c:pt idx="3">
                  <c:v>4.77326968973747</c:v>
                </c:pt>
                <c:pt idx="4">
                  <c:v>23.62768496420047</c:v>
                </c:pt>
                <c:pt idx="5">
                  <c:v>12.88782816229117</c:v>
                </c:pt>
                <c:pt idx="6">
                  <c:v>13.60381861575179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4462504"/>
        <c:axId val="894460296"/>
        <c:axId val="857464920"/>
      </c:bar3DChart>
      <c:catAx>
        <c:axId val="894462504"/>
        <c:scaling>
          <c:orientation val="minMax"/>
        </c:scaling>
        <c:delete val="0"/>
        <c:axPos val="b"/>
        <c:majorTickMark val="out"/>
        <c:minorTickMark val="none"/>
        <c:tickLblPos val="nextTo"/>
        <c:crossAx val="894460296"/>
        <c:crosses val="autoZero"/>
        <c:auto val="1"/>
        <c:lblAlgn val="ctr"/>
        <c:lblOffset val="100"/>
        <c:noMultiLvlLbl val="0"/>
      </c:catAx>
      <c:valAx>
        <c:axId val="894460296"/>
        <c:scaling>
          <c:orientation val="minMax"/>
          <c:max val="5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894462504"/>
        <c:crosses val="autoZero"/>
        <c:crossBetween val="between"/>
      </c:valAx>
      <c:serAx>
        <c:axId val="857464920"/>
        <c:scaling>
          <c:orientation val="minMax"/>
        </c:scaling>
        <c:delete val="1"/>
        <c:axPos val="b"/>
        <c:majorTickMark val="out"/>
        <c:minorTickMark val="none"/>
        <c:tickLblPos val="nextTo"/>
        <c:crossAx val="894460296"/>
        <c:crosses val="autoZero"/>
      </c:ser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>
          <a:latin typeface="小塚ゴシック Pro M"/>
          <a:ea typeface="小塚ゴシック Pro M"/>
          <a:cs typeface="小塚ゴシック Pro M"/>
        </a:defRPr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今回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cat>
            <c:strRef>
              <c:f>Sheet1!$A$2:$A$8</c:f>
              <c:strCache>
                <c:ptCount val="7"/>
                <c:pt idx="0">
                  <c:v>Seg2</c:v>
                </c:pt>
                <c:pt idx="1">
                  <c:v>Seg3</c:v>
                </c:pt>
                <c:pt idx="2">
                  <c:v>Seg1</c:v>
                </c:pt>
                <c:pt idx="3">
                  <c:v>Seg6</c:v>
                </c:pt>
                <c:pt idx="4">
                  <c:v>Seg4</c:v>
                </c:pt>
                <c:pt idx="5">
                  <c:v>Seg5</c:v>
                </c:pt>
                <c:pt idx="6">
                  <c:v>NA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18.8</c:v>
                </c:pt>
                <c:pt idx="1">
                  <c:v>28.7</c:v>
                </c:pt>
                <c:pt idx="2">
                  <c:v>21.8</c:v>
                </c:pt>
                <c:pt idx="3">
                  <c:v>1.0</c:v>
                </c:pt>
                <c:pt idx="4">
                  <c:v>5.9</c:v>
                </c:pt>
                <c:pt idx="5">
                  <c:v>1.0</c:v>
                </c:pt>
                <c:pt idx="6">
                  <c:v>22.8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Web調査（400人）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Seg2</c:v>
                </c:pt>
                <c:pt idx="1">
                  <c:v>Seg3</c:v>
                </c:pt>
                <c:pt idx="2">
                  <c:v>Seg1</c:v>
                </c:pt>
                <c:pt idx="3">
                  <c:v>Seg6</c:v>
                </c:pt>
                <c:pt idx="4">
                  <c:v>Seg4</c:v>
                </c:pt>
                <c:pt idx="5">
                  <c:v>Seg5</c:v>
                </c:pt>
                <c:pt idx="6">
                  <c:v>NA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11.6945107398568</c:v>
                </c:pt>
                <c:pt idx="1">
                  <c:v>21.71837708830549</c:v>
                </c:pt>
                <c:pt idx="2">
                  <c:v>11.6945107398568</c:v>
                </c:pt>
                <c:pt idx="3">
                  <c:v>4.77326968973747</c:v>
                </c:pt>
                <c:pt idx="4">
                  <c:v>23.62768496420047</c:v>
                </c:pt>
                <c:pt idx="5">
                  <c:v>12.88782816229117</c:v>
                </c:pt>
                <c:pt idx="6">
                  <c:v>13.60381861575179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9545256"/>
        <c:axId val="870025304"/>
        <c:axId val="870028856"/>
      </c:bar3DChart>
      <c:catAx>
        <c:axId val="869545256"/>
        <c:scaling>
          <c:orientation val="minMax"/>
        </c:scaling>
        <c:delete val="0"/>
        <c:axPos val="b"/>
        <c:majorTickMark val="out"/>
        <c:minorTickMark val="none"/>
        <c:tickLblPos val="nextTo"/>
        <c:crossAx val="870025304"/>
        <c:crosses val="autoZero"/>
        <c:auto val="1"/>
        <c:lblAlgn val="ctr"/>
        <c:lblOffset val="100"/>
        <c:noMultiLvlLbl val="0"/>
      </c:catAx>
      <c:valAx>
        <c:axId val="870025304"/>
        <c:scaling>
          <c:orientation val="minMax"/>
          <c:max val="5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869545256"/>
        <c:crosses val="autoZero"/>
        <c:crossBetween val="between"/>
      </c:valAx>
      <c:serAx>
        <c:axId val="870028856"/>
        <c:scaling>
          <c:orientation val="minMax"/>
        </c:scaling>
        <c:delete val="1"/>
        <c:axPos val="b"/>
        <c:majorTickMark val="out"/>
        <c:minorTickMark val="none"/>
        <c:tickLblPos val="nextTo"/>
        <c:crossAx val="870025304"/>
        <c:crosses val="autoZero"/>
      </c:serAx>
    </c:plotArea>
    <c:legend>
      <c:legendPos val="t"/>
      <c:layout>
        <c:manualLayout>
          <c:xMode val="edge"/>
          <c:yMode val="edge"/>
          <c:x val="0.267582483804985"/>
          <c:y val="0.0181232365817293"/>
          <c:w val="0.607990899056349"/>
          <c:h val="0.0871727679581177"/>
        </c:manualLayout>
      </c:layout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>
          <a:latin typeface="小塚ゴシック Pro M"/>
          <a:ea typeface="小塚ゴシック Pro M"/>
          <a:cs typeface="小塚ゴシック Pro M"/>
        </a:defRPr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solidFill>
          <a:srgbClr val="FDEADA"/>
        </a:solidFill>
      </c:spPr>
    </c:sideWall>
    <c:backWall>
      <c:thickness val="0"/>
      <c:spPr>
        <a:solidFill>
          <a:srgbClr val="FDEADA"/>
        </a:solidFill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今回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cat>
            <c:strRef>
              <c:f>Sheet1!$A$2:$A$8</c:f>
              <c:strCache>
                <c:ptCount val="7"/>
                <c:pt idx="0">
                  <c:v>Seg2</c:v>
                </c:pt>
                <c:pt idx="1">
                  <c:v>Seg3</c:v>
                </c:pt>
                <c:pt idx="2">
                  <c:v>Seg1</c:v>
                </c:pt>
                <c:pt idx="3">
                  <c:v>Seg6</c:v>
                </c:pt>
                <c:pt idx="4">
                  <c:v>Seg4</c:v>
                </c:pt>
                <c:pt idx="5">
                  <c:v>Seg5</c:v>
                </c:pt>
                <c:pt idx="6">
                  <c:v>NA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12.9</c:v>
                </c:pt>
                <c:pt idx="1">
                  <c:v>43.5</c:v>
                </c:pt>
                <c:pt idx="2">
                  <c:v>6.5</c:v>
                </c:pt>
                <c:pt idx="3">
                  <c:v>4.8</c:v>
                </c:pt>
                <c:pt idx="4">
                  <c:v>14.5</c:v>
                </c:pt>
                <c:pt idx="5">
                  <c:v>8.1</c:v>
                </c:pt>
                <c:pt idx="6">
                  <c:v>9.7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Web調査（400人）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Seg2</c:v>
                </c:pt>
                <c:pt idx="1">
                  <c:v>Seg3</c:v>
                </c:pt>
                <c:pt idx="2">
                  <c:v>Seg1</c:v>
                </c:pt>
                <c:pt idx="3">
                  <c:v>Seg6</c:v>
                </c:pt>
                <c:pt idx="4">
                  <c:v>Seg4</c:v>
                </c:pt>
                <c:pt idx="5">
                  <c:v>Seg5</c:v>
                </c:pt>
                <c:pt idx="6">
                  <c:v>NA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11.6945107398568</c:v>
                </c:pt>
                <c:pt idx="1">
                  <c:v>21.71837708830549</c:v>
                </c:pt>
                <c:pt idx="2">
                  <c:v>11.6945107398568</c:v>
                </c:pt>
                <c:pt idx="3">
                  <c:v>4.77326968973747</c:v>
                </c:pt>
                <c:pt idx="4">
                  <c:v>23.62768496420047</c:v>
                </c:pt>
                <c:pt idx="5">
                  <c:v>12.88782816229117</c:v>
                </c:pt>
                <c:pt idx="6">
                  <c:v>13.60381861575179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9522616"/>
        <c:axId val="629525592"/>
        <c:axId val="629530024"/>
      </c:bar3DChart>
      <c:catAx>
        <c:axId val="629522616"/>
        <c:scaling>
          <c:orientation val="minMax"/>
        </c:scaling>
        <c:delete val="0"/>
        <c:axPos val="b"/>
        <c:majorTickMark val="out"/>
        <c:minorTickMark val="none"/>
        <c:tickLblPos val="nextTo"/>
        <c:crossAx val="629525592"/>
        <c:crosses val="autoZero"/>
        <c:auto val="1"/>
        <c:lblAlgn val="ctr"/>
        <c:lblOffset val="100"/>
        <c:noMultiLvlLbl val="0"/>
      </c:catAx>
      <c:valAx>
        <c:axId val="629525592"/>
        <c:scaling>
          <c:orientation val="minMax"/>
          <c:max val="5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629522616"/>
        <c:crosses val="autoZero"/>
        <c:crossBetween val="between"/>
      </c:valAx>
      <c:serAx>
        <c:axId val="629530024"/>
        <c:scaling>
          <c:orientation val="minMax"/>
        </c:scaling>
        <c:delete val="1"/>
        <c:axPos val="b"/>
        <c:majorTickMark val="out"/>
        <c:minorTickMark val="none"/>
        <c:tickLblPos val="nextTo"/>
        <c:crossAx val="629525592"/>
        <c:crosses val="autoZero"/>
      </c:ser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>
          <a:latin typeface="小塚ゴシック Pro M"/>
          <a:ea typeface="小塚ゴシック Pro M"/>
          <a:cs typeface="小塚ゴシック Pro M"/>
        </a:defRPr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EFD1A-DE55-734B-B987-997DC0A035CC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48E9-DF06-9548-A04F-A387E702B5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548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4391E6-8A8D-6D41-A298-C94FC3E0A68B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DC5FB-BD64-1248-B4A3-2A0B9971A618}" type="datetimeFigureOut">
              <a:rPr lang="ja-JP" altLang="en-US" smtClean="0"/>
              <a:pPr/>
              <a:t>13/09/21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E9B89-367D-6D4C-93E8-C0D7FB6CDA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87599" y="2021944"/>
            <a:ext cx="6549519" cy="1470025"/>
          </a:xfrm>
        </p:spPr>
        <p:txBody>
          <a:bodyPr>
            <a:normAutofit/>
          </a:bodyPr>
          <a:lstStyle/>
          <a:p>
            <a:pPr algn="r"/>
            <a:r>
              <a:rPr lang="ja-JP" altLang="en-US" sz="2800" dirty="0"/>
              <a:t>低関心・関与層へのアプローチ</a:t>
            </a:r>
            <a:r>
              <a:rPr lang="ja-JP" altLang="en-US" sz="2800" dirty="0" smtClean="0"/>
              <a:t>と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芸術</a:t>
            </a:r>
            <a:r>
              <a:rPr lang="ja-JP" altLang="en-US" sz="2800" dirty="0"/>
              <a:t>・伝統文化とのコラボレーション</a:t>
            </a:r>
            <a:endParaRPr kumimoji="1" lang="ja-JP" altLang="en-US" sz="2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87599" y="391223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2400" dirty="0" smtClean="0">
                <a:solidFill>
                  <a:schemeClr val="tx1"/>
                </a:solidFill>
              </a:rPr>
              <a:t>磯部洋明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algn="r"/>
            <a:r>
              <a:rPr lang="ja-JP" altLang="en-US" sz="2000" dirty="0" smtClean="0">
                <a:solidFill>
                  <a:schemeClr val="tx1"/>
                </a:solidFill>
              </a:rPr>
              <a:t>京都大学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r"/>
            <a:r>
              <a:rPr lang="ja-JP" altLang="en-US" sz="2000" dirty="0" smtClean="0">
                <a:solidFill>
                  <a:schemeClr val="tx1"/>
                </a:solidFill>
              </a:rPr>
              <a:t>学際融合教育研究推進センター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algn="r"/>
            <a:r>
              <a:rPr kumimoji="1" lang="ja-JP" altLang="en-US" sz="2000" dirty="0" smtClean="0">
                <a:solidFill>
                  <a:schemeClr val="tx1"/>
                </a:solidFill>
              </a:rPr>
              <a:t>宇宙総合学研究ユニット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54666" y="5664832"/>
            <a:ext cx="7433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dirty="0" smtClean="0"/>
              <a:t>謝辞：加納圭さん、水町衣里さん、</a:t>
            </a:r>
            <a:r>
              <a:rPr lang="ja-JP" altLang="en-US" sz="1600" dirty="0" smtClean="0"/>
              <a:t>岩崎</a:t>
            </a:r>
            <a:r>
              <a:rPr lang="ja-JP" altLang="en-US" sz="1600" dirty="0"/>
              <a:t>琢</a:t>
            </a:r>
            <a:r>
              <a:rPr lang="ja-JP" altLang="en-US" sz="1600" dirty="0" smtClean="0"/>
              <a:t>哉</a:t>
            </a:r>
            <a:r>
              <a:rPr lang="ja-JP" altLang="en-US" sz="1600" dirty="0" smtClean="0"/>
              <a:t>さん、</a:t>
            </a:r>
            <a:r>
              <a:rPr lang="ja-JP" altLang="en-US" sz="1600" dirty="0" smtClean="0"/>
              <a:t>川人</a:t>
            </a:r>
            <a:r>
              <a:rPr lang="ja-JP" altLang="en-US" sz="1600" dirty="0"/>
              <a:t>よし</a:t>
            </a:r>
            <a:r>
              <a:rPr lang="ja-JP" altLang="en-US" sz="1600" dirty="0" smtClean="0"/>
              <a:t>恵</a:t>
            </a:r>
            <a:r>
              <a:rPr lang="ja-JP" altLang="en-US" sz="1600" dirty="0" smtClean="0"/>
              <a:t>さん、</a:t>
            </a:r>
            <a:r>
              <a:rPr lang="ja-JP" altLang="en-US" sz="1600" dirty="0" smtClean="0"/>
              <a:t>前波晴彦</a:t>
            </a:r>
            <a:r>
              <a:rPr lang="ja-JP" altLang="en-US" sz="1600" dirty="0" smtClean="0"/>
              <a:t>さん</a:t>
            </a:r>
            <a:endParaRPr lang="en-US" altLang="ja-JP" sz="1600" dirty="0"/>
          </a:p>
          <a:p>
            <a:pPr algn="r"/>
            <a:r>
              <a:rPr kumimoji="1" lang="ja-JP" altLang="en-US" sz="1600" dirty="0" smtClean="0"/>
              <a:t>近藤俊太郎さん（茶人）、</a:t>
            </a:r>
            <a:r>
              <a:rPr kumimoji="1" lang="en-US" altLang="ja-JP" sz="1600" dirty="0" err="1" smtClean="0"/>
              <a:t>Rimi</a:t>
            </a:r>
            <a:r>
              <a:rPr kumimoji="1" lang="ja-JP" altLang="en-US" sz="1600" dirty="0" smtClean="0"/>
              <a:t>さん（書家）、松下恵子さん（香司）、林家染二さん（噺家）と宇宙落語制作委員会、潮桂子さん（陶芸家）、平野知映さん（映像作家）、</a:t>
            </a:r>
            <a:endParaRPr lang="en-US" altLang="ja-JP" sz="1600" dirty="0"/>
          </a:p>
          <a:p>
            <a:pPr algn="r"/>
            <a:r>
              <a:rPr kumimoji="1" lang="ja-JP" altLang="en-US" sz="1600" dirty="0" smtClean="0"/>
              <a:t>フリースタイルな僧侶たち、</a:t>
            </a:r>
            <a:endParaRPr kumimoji="1" lang="ja-JP" altLang="en-US" sz="1600" dirty="0"/>
          </a:p>
        </p:txBody>
      </p:sp>
      <p:pic>
        <p:nvPicPr>
          <p:cNvPr id="5" name="図 4" descr="lem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8" y="1016000"/>
            <a:ext cx="2679149" cy="38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1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3" y="190443"/>
            <a:ext cx="4568548" cy="656595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0" y="372534"/>
            <a:ext cx="404151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0263"/>
            <a:ext cx="8229600" cy="767205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宇宙</a:t>
            </a:r>
            <a:r>
              <a:rPr kumimoji="1" lang="en-US" altLang="ja-JP" sz="2800" dirty="0" smtClean="0"/>
              <a:t>○○</a:t>
            </a:r>
            <a:r>
              <a:rPr kumimoji="1" lang="ja-JP" altLang="en-US" sz="2800" dirty="0" smtClean="0"/>
              <a:t>シリーズ</a:t>
            </a:r>
            <a:endParaRPr kumimoji="1"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4" y="1256644"/>
            <a:ext cx="2420052" cy="34000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54" y="1430421"/>
            <a:ext cx="3455863" cy="22912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883" y="1430421"/>
            <a:ext cx="2337394" cy="175304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154454" y="1052177"/>
            <a:ext cx="15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お寺</a:t>
            </a:r>
            <a:r>
              <a:rPr lang="ja-JP" altLang="en-US" dirty="0" smtClean="0"/>
              <a:t>で宇宙学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36747" y="105217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宇宙茶会</a:t>
            </a:r>
            <a:endParaRPr kumimoji="1" lang="ja-JP" altLang="en-US" dirty="0"/>
          </a:p>
        </p:txBody>
      </p:sp>
      <p:pic>
        <p:nvPicPr>
          <p:cNvPr id="12" name="図 11" descr="chirash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81" y="3488406"/>
            <a:ext cx="2288677" cy="323737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681" y="4656667"/>
            <a:ext cx="2667000" cy="169333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7200" y="9167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宇宙落語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10667" y="4117111"/>
            <a:ext cx="143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宇宙とアート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741" y="4167910"/>
            <a:ext cx="2947953" cy="260867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182301" y="645805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宇宙保健室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673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456270"/>
            <a:ext cx="2751667" cy="27516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2" y="1177330"/>
            <a:ext cx="1608668" cy="160866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712" y="254000"/>
            <a:ext cx="3061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京都・錦市場の銭湯で</a:t>
            </a:r>
            <a:endParaRPr kumimoji="1" lang="en-US" altLang="ja-JP" dirty="0" smtClean="0"/>
          </a:p>
          <a:p>
            <a:r>
              <a:rPr lang="ja-JP" altLang="en-US" dirty="0" smtClean="0"/>
              <a:t>宇宙をイメージしたオリジナル</a:t>
            </a:r>
            <a:endParaRPr lang="en-US" altLang="ja-JP" dirty="0" smtClean="0"/>
          </a:p>
          <a:p>
            <a:r>
              <a:rPr lang="ja-JP" altLang="en-US" dirty="0" smtClean="0"/>
              <a:t>お香作りワークショップ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921" y="931333"/>
            <a:ext cx="1728947" cy="17289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514" y="931333"/>
            <a:ext cx="1695081" cy="169508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210055" y="254000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京町屋で金環日食をテーマに</a:t>
            </a:r>
            <a:endParaRPr kumimoji="1" lang="en-US" altLang="ja-JP" dirty="0" smtClean="0"/>
          </a:p>
          <a:p>
            <a:r>
              <a:rPr kumimoji="1" lang="ja-JP" altLang="en-US" dirty="0" smtClean="0"/>
              <a:t>アート書とお香作りのワークショップ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65" y="4563998"/>
            <a:ext cx="3058669" cy="229400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18434" y="6211669"/>
            <a:ext cx="631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隅田川アートプロジェクト</a:t>
            </a:r>
            <a:r>
              <a:rPr lang="en-US" altLang="ja-JP" dirty="0" smtClean="0"/>
              <a:t>2013</a:t>
            </a:r>
          </a:p>
          <a:p>
            <a:r>
              <a:rPr lang="ja-JP" altLang="en-US" dirty="0"/>
              <a:t>宇宙書会 ～七夕伝説から宇宙的未来への想像力を書に</a:t>
            </a:r>
            <a:r>
              <a:rPr lang="ja-JP" altLang="en-US" dirty="0" smtClean="0"/>
              <a:t>～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667" y="930421"/>
            <a:ext cx="1729859" cy="172985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816" y="3608721"/>
            <a:ext cx="1803400" cy="241854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9814" y="3591788"/>
            <a:ext cx="1834512" cy="245638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735757" y="2835857"/>
            <a:ext cx="321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京都芸術センタ</a:t>
            </a:r>
            <a:r>
              <a:rPr kumimoji="1" lang="en-US" altLang="ja-JP" dirty="0" smtClean="0"/>
              <a:t>—</a:t>
            </a:r>
          </a:p>
          <a:p>
            <a:r>
              <a:rPr kumimoji="1" lang="ja-JP" altLang="en-US" dirty="0" smtClean="0"/>
              <a:t>書とレモネードは宇宙の奇跡か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775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7" y="0"/>
            <a:ext cx="5143500" cy="6858000"/>
          </a:xfrm>
          <a:prstGeom prst="rect">
            <a:avLst/>
          </a:prstGeom>
        </p:spPr>
      </p:pic>
      <p:pic>
        <p:nvPicPr>
          <p:cNvPr id="5" name="図 4" descr="654242main_p1220b3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6187"/>
            <a:ext cx="4238601" cy="238421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10934" y="6387070"/>
            <a:ext cx="1140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書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Rimi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926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1185" cy="531706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3767667"/>
            <a:ext cx="3060700" cy="1549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85" y="0"/>
            <a:ext cx="3179233" cy="42389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300" y="2235199"/>
            <a:ext cx="2679700" cy="35729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275" y="3098798"/>
            <a:ext cx="1631647" cy="360679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3499" y="6207036"/>
            <a:ext cx="1140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書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Rimi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32762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Coming soon</a:t>
            </a:r>
            <a:endParaRPr kumimoji="1" lang="ja-JP" altLang="en-US" dirty="0"/>
          </a:p>
        </p:txBody>
      </p:sp>
      <p:pic>
        <p:nvPicPr>
          <p:cNvPr id="4" name="図 3" descr="p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9" y="1794638"/>
            <a:ext cx="2990850" cy="224313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5549" y="1322269"/>
            <a:ext cx="288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陶器の色と宇宙の色</a:t>
            </a:r>
            <a:endParaRPr kumimoji="1" lang="ja-JP" altLang="en-US" sz="2400" dirty="0"/>
          </a:p>
        </p:txBody>
      </p:sp>
      <p:pic>
        <p:nvPicPr>
          <p:cNvPr id="8" name="図 7" descr="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9" y="4208101"/>
            <a:ext cx="3078221" cy="52666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29726" y="4944530"/>
            <a:ext cx="2758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陶芸家・釉薬研究科の潮桂子さんとのコラボワークショップ</a:t>
            </a:r>
            <a:endParaRPr lang="en-US" altLang="ja-JP" dirty="0" smtClean="0"/>
          </a:p>
          <a:p>
            <a:r>
              <a:rPr kumimoji="1" lang="en-US" altLang="ja-JP" dirty="0" smtClean="0"/>
              <a:t>10/26(</a:t>
            </a:r>
            <a:r>
              <a:rPr lang="ja-JP" altLang="en-US" dirty="0" smtClean="0"/>
              <a:t>土）　京都・東山の工房にて。</a:t>
            </a:r>
            <a:endParaRPr kumimoji="1" lang="en-US" altLang="ja-JP" dirty="0" smtClean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866" y="1377203"/>
            <a:ext cx="2710592" cy="380821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147732" y="5604934"/>
            <a:ext cx="3157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第三回宇宙落語会　</a:t>
            </a:r>
            <a:r>
              <a:rPr kumimoji="1" lang="en-US" altLang="ja-JP" dirty="0" smtClean="0"/>
              <a:t>11/30(</a:t>
            </a:r>
            <a:r>
              <a:rPr kumimoji="1" lang="ja-JP" altLang="en-US" dirty="0" smtClean="0"/>
              <a:t>土）</a:t>
            </a:r>
            <a:endParaRPr kumimoji="1" lang="en-US" altLang="ja-JP" dirty="0" smtClean="0"/>
          </a:p>
          <a:p>
            <a:r>
              <a:rPr lang="ja-JP" altLang="en-US" dirty="0" smtClean="0"/>
              <a:t>於　京都大学時計台</a:t>
            </a:r>
            <a:endParaRPr lang="en-US" altLang="ja-JP" dirty="0" smtClean="0"/>
          </a:p>
          <a:p>
            <a:r>
              <a:rPr lang="ja-JP" altLang="en-US" dirty="0" smtClean="0"/>
              <a:t>新作落語と松田卓也氏の講演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5720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0955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科学側主導でない</a:t>
            </a:r>
            <a:r>
              <a:rPr lang="ja-JP" altLang="en-US" sz="3600" dirty="0" smtClean="0"/>
              <a:t>科学イベント</a:t>
            </a:r>
            <a:endParaRPr kumimoji="1" lang="ja-JP" altLang="en-US" sz="36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-104682" y="2081273"/>
            <a:ext cx="9310256" cy="3833090"/>
            <a:chOff x="-189347" y="2724727"/>
            <a:chExt cx="9310256" cy="383309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5906" y="2747817"/>
              <a:ext cx="1905000" cy="190500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158" y="4652817"/>
              <a:ext cx="1905000" cy="190500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5158" y="2724727"/>
              <a:ext cx="1905000" cy="1905000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0074" y="2724727"/>
              <a:ext cx="1905000" cy="19050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0906" y="4652817"/>
              <a:ext cx="1905000" cy="19050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6675" y="2742044"/>
              <a:ext cx="1905000" cy="190500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9471" y="2724727"/>
              <a:ext cx="1905000" cy="19050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89347" y="4652817"/>
              <a:ext cx="1905000" cy="19050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5653" y="4652817"/>
              <a:ext cx="1905000" cy="190500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15909" y="4652817"/>
              <a:ext cx="1905000" cy="190500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184727" y="2817213"/>
              <a:ext cx="792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/>
                <a:t>日　　　　　　水　　　　　　金　　　　　　地　　　　　　　火</a:t>
              </a:r>
              <a:endParaRPr kumimoji="1" lang="ja-JP" altLang="en-US" sz="28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06217" y="4701438"/>
              <a:ext cx="7941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/>
                <a:t>木</a:t>
              </a:r>
              <a:r>
                <a:rPr kumimoji="1" lang="ja-JP" altLang="en-US" sz="2800" dirty="0" smtClean="0"/>
                <a:t>　　　　　　土　　　　　　天　　　　　　海　　　　　　　冥</a:t>
              </a:r>
              <a:endParaRPr kumimoji="1" lang="ja-JP" altLang="en-US" sz="2800" dirty="0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457200" y="1354667"/>
            <a:ext cx="80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宇宙十職：宇宙茶会をきっかけに、茶人の近藤氏が全国の陶芸家に呼びかけて</a:t>
            </a:r>
            <a:r>
              <a:rPr lang="ja-JP" altLang="en-US" dirty="0" smtClean="0"/>
              <a:t>できた宇宙の茶器シリーズ</a:t>
            </a:r>
            <a:endParaRPr lang="en-US" altLang="ja-JP" dirty="0" smtClean="0"/>
          </a:p>
        </p:txBody>
      </p:sp>
      <p:sp>
        <p:nvSpPr>
          <p:cNvPr id="18" name="正方形/長方形 17"/>
          <p:cNvSpPr/>
          <p:nvPr/>
        </p:nvSpPr>
        <p:spPr>
          <a:xfrm>
            <a:off x="190882" y="6069169"/>
            <a:ext cx="8495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その後、科学者側ではなく、宇宙茶会、宇宙書会など、アート・伝統文化</a:t>
            </a:r>
            <a:r>
              <a:rPr lang="ja-JP" altLang="en-US" dirty="0" smtClean="0"/>
              <a:t>の</a:t>
            </a:r>
            <a:r>
              <a:rPr lang="ja-JP" altLang="en-US" dirty="0" smtClean="0"/>
              <a:t>人々が主導して科学者を呼ぶ企画が。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091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/>
          <p:nvPr/>
        </p:nvGraphicFramePr>
        <p:xfrm>
          <a:off x="152400" y="1353586"/>
          <a:ext cx="388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/>
        </p:nvGraphicFramePr>
        <p:xfrm>
          <a:off x="4986337" y="1382161"/>
          <a:ext cx="4310063" cy="522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テキスト ボックス 4"/>
          <p:cNvSpPr txBox="1">
            <a:spLocks noChangeArrowheads="1"/>
          </p:cNvSpPr>
          <p:nvPr/>
        </p:nvSpPr>
        <p:spPr bwMode="auto">
          <a:xfrm>
            <a:off x="1013333" y="6334514"/>
            <a:ext cx="8105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「となり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の元素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　ー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モトモトヒトは元素人！？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ー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（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2011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年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4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月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23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日実施）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」より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5" name="正方形/長方形 5"/>
          <p:cNvSpPr>
            <a:spLocks noChangeArrowheads="1"/>
          </p:cNvSpPr>
          <p:nvPr/>
        </p:nvSpPr>
        <p:spPr bwMode="auto">
          <a:xfrm>
            <a:off x="6875373" y="2435666"/>
            <a:ext cx="189477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latin typeface="+mn-ea"/>
              </a:rPr>
              <a:t>　緑：参加者</a:t>
            </a:r>
            <a:endParaRPr lang="en-US" altLang="ja-JP" sz="1600" dirty="0" smtClean="0"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ja-JP" sz="1600" dirty="0" smtClean="0">
                <a:latin typeface="+mn-ea"/>
              </a:rPr>
              <a:t>       </a:t>
            </a:r>
            <a:r>
              <a:rPr lang="ja-JP" altLang="en-US" sz="1600" dirty="0" smtClean="0">
                <a:latin typeface="Arial"/>
                <a:cs typeface="Arial"/>
              </a:rPr>
              <a:t>（</a:t>
            </a:r>
            <a:r>
              <a:rPr lang="en-US" altLang="ja-JP" sz="1600" dirty="0" smtClean="0">
                <a:latin typeface="Arial"/>
                <a:cs typeface="Arial"/>
              </a:rPr>
              <a:t>n=18</a:t>
            </a:r>
            <a:r>
              <a:rPr lang="ja-JP" altLang="en-US" sz="1600" dirty="0" smtClean="0">
                <a:latin typeface="Arial"/>
                <a:cs typeface="Arial"/>
              </a:rPr>
              <a:t>）</a:t>
            </a:r>
            <a:endParaRPr lang="en-US" altLang="ja-JP" sz="1600" dirty="0" smtClean="0">
              <a:latin typeface="Arial"/>
              <a:cs typeface="Arial"/>
            </a:endParaRPr>
          </a:p>
          <a:p>
            <a:r>
              <a:rPr lang="ja-JP" altLang="en-US" sz="1600" dirty="0" smtClean="0">
                <a:latin typeface="+mn-ea"/>
              </a:rPr>
              <a:t>薄緑：全国</a:t>
            </a:r>
            <a:r>
              <a:rPr lang="en-US" altLang="ja-JP" sz="1600" dirty="0" smtClean="0">
                <a:latin typeface="Arial"/>
                <a:cs typeface="Arial"/>
              </a:rPr>
              <a:t>web</a:t>
            </a:r>
            <a:r>
              <a:rPr lang="ja-JP" altLang="en-US" sz="1600" dirty="0" smtClean="0">
                <a:latin typeface="+mn-ea"/>
              </a:rPr>
              <a:t>調査</a:t>
            </a:r>
            <a:endParaRPr lang="en-US" altLang="ja-JP" sz="1600" dirty="0" smtClean="0">
              <a:latin typeface="+mn-ea"/>
            </a:endParaRPr>
          </a:p>
          <a:p>
            <a:r>
              <a:rPr lang="en-US" altLang="ja-JP" sz="1600" dirty="0" smtClean="0">
                <a:latin typeface="+mn-ea"/>
              </a:rPr>
              <a:t>       </a:t>
            </a:r>
            <a:r>
              <a:rPr lang="ja-JP" altLang="en-US" sz="1600" dirty="0" smtClean="0">
                <a:latin typeface="Arial"/>
                <a:cs typeface="Arial"/>
              </a:rPr>
              <a:t>（</a:t>
            </a:r>
            <a:r>
              <a:rPr lang="en-US" altLang="ja-JP" sz="1600" dirty="0" err="1" smtClean="0">
                <a:latin typeface="Arial"/>
                <a:cs typeface="Arial"/>
              </a:rPr>
              <a:t>n</a:t>
            </a:r>
            <a:r>
              <a:rPr lang="en-US" altLang="ja-JP" sz="1600" dirty="0" smtClean="0">
                <a:latin typeface="Arial"/>
                <a:cs typeface="Arial"/>
              </a:rPr>
              <a:t>=868</a:t>
            </a:r>
            <a:r>
              <a:rPr lang="ja-JP" altLang="en-US" sz="1600" dirty="0" smtClean="0">
                <a:latin typeface="Arial"/>
                <a:cs typeface="Arial"/>
              </a:rPr>
              <a:t>）</a:t>
            </a:r>
            <a:endParaRPr lang="en-US" altLang="ja-JP" sz="1600" dirty="0">
              <a:latin typeface="Arial"/>
              <a:cs typeface="Arial"/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4178971" y="4762892"/>
            <a:ext cx="757087" cy="690266"/>
          </a:xfrm>
          <a:prstGeom prst="rightArrow">
            <a:avLst>
              <a:gd name="adj1" fmla="val 50000"/>
              <a:gd name="adj2" fmla="val 5340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graphicFrame>
        <p:nvGraphicFramePr>
          <p:cNvPr id="8" name="グラフ 7"/>
          <p:cNvGraphicFramePr/>
          <p:nvPr/>
        </p:nvGraphicFramePr>
        <p:xfrm>
          <a:off x="685085" y="1329024"/>
          <a:ext cx="1749742" cy="141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567447" y="1771510"/>
            <a:ext cx="607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 smtClean="0">
                <a:latin typeface="Arial"/>
                <a:cs typeface="Arial"/>
              </a:rPr>
              <a:t>男性</a:t>
            </a:r>
            <a:endParaRPr kumimoji="1" lang="en-US" altLang="ja-JP" sz="1600" b="1" dirty="0" smtClean="0">
              <a:latin typeface="Arial"/>
              <a:cs typeface="Arial"/>
            </a:endParaRPr>
          </a:p>
          <a:p>
            <a:pPr algn="ctr"/>
            <a:r>
              <a:rPr lang="en-US" altLang="ja-JP" sz="1600" b="1" dirty="0" smtClean="0">
                <a:latin typeface="Arial"/>
                <a:cs typeface="Arial"/>
              </a:rPr>
              <a:t>50%</a:t>
            </a:r>
            <a:endParaRPr kumimoji="1" lang="ja-JP" altLang="en-US" sz="1600" b="1" dirty="0"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9588" y="1771510"/>
            <a:ext cx="607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 smtClean="0">
                <a:latin typeface="Arial"/>
                <a:cs typeface="Arial"/>
              </a:rPr>
              <a:t>女性</a:t>
            </a:r>
            <a:endParaRPr kumimoji="1" lang="en-US" altLang="ja-JP" sz="1600" b="1" dirty="0" smtClean="0">
              <a:latin typeface="Arial"/>
              <a:cs typeface="Arial"/>
            </a:endParaRPr>
          </a:p>
          <a:p>
            <a:pPr algn="ctr"/>
            <a:r>
              <a:rPr lang="en-US" altLang="ja-JP" sz="1600" b="1" dirty="0" smtClean="0">
                <a:latin typeface="Arial"/>
                <a:cs typeface="Arial"/>
              </a:rPr>
              <a:t>50%</a:t>
            </a:r>
            <a:endParaRPr kumimoji="1" lang="ja-JP" altLang="en-US" sz="1600" b="1" dirty="0">
              <a:latin typeface="Arial"/>
              <a:cs typeface="Arial"/>
            </a:endParaRPr>
          </a:p>
        </p:txBody>
      </p:sp>
      <p:sp>
        <p:nvSpPr>
          <p:cNvPr id="11" name="正方形/長方形 7"/>
          <p:cNvSpPr>
            <a:spLocks noChangeArrowheads="1"/>
          </p:cNvSpPr>
          <p:nvPr/>
        </p:nvSpPr>
        <p:spPr bwMode="auto">
          <a:xfrm>
            <a:off x="2358245" y="1233720"/>
            <a:ext cx="2577813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1400" b="1" dirty="0">
                <a:latin typeface="Arial"/>
                <a:cs typeface="Arial"/>
              </a:rPr>
              <a:t>小</a:t>
            </a:r>
            <a:r>
              <a:rPr lang="en-US" altLang="ja-JP" sz="1400" b="1" dirty="0">
                <a:latin typeface="Arial"/>
                <a:cs typeface="Arial"/>
              </a:rPr>
              <a:t>/</a:t>
            </a:r>
            <a:r>
              <a:rPr lang="ja-JP" altLang="en-US" sz="1400" b="1" dirty="0" smtClean="0">
                <a:latin typeface="Arial"/>
                <a:cs typeface="Arial"/>
              </a:rPr>
              <a:t>中学生</a:t>
            </a:r>
            <a:r>
              <a:rPr lang="en-US" altLang="ja-JP" sz="1400" b="1" dirty="0" smtClean="0">
                <a:latin typeface="Arial"/>
                <a:cs typeface="Arial"/>
              </a:rPr>
              <a:t>		2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高校生</a:t>
            </a:r>
            <a:r>
              <a:rPr lang="en-US" altLang="ja-JP" sz="1400" b="1" dirty="0" smtClean="0">
                <a:latin typeface="Arial"/>
                <a:cs typeface="Arial"/>
              </a:rPr>
              <a:t>		2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大学生</a:t>
            </a:r>
            <a:r>
              <a:rPr lang="en-US" altLang="ja-JP" sz="1400" b="1" dirty="0" smtClean="0">
                <a:latin typeface="Arial"/>
                <a:cs typeface="Arial"/>
              </a:rPr>
              <a:t>/</a:t>
            </a:r>
            <a:r>
              <a:rPr lang="ja-JP" altLang="en-US" sz="1400" b="1" dirty="0" smtClean="0">
                <a:latin typeface="Arial"/>
                <a:cs typeface="Arial"/>
              </a:rPr>
              <a:t>院生</a:t>
            </a:r>
            <a:r>
              <a:rPr lang="en-US" altLang="ja-JP" sz="1400" b="1" dirty="0" smtClean="0">
                <a:latin typeface="Arial"/>
                <a:cs typeface="Arial"/>
              </a:rPr>
              <a:t>	3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>
                <a:latin typeface="Arial"/>
                <a:cs typeface="Arial"/>
              </a:rPr>
              <a:t>会</a:t>
            </a:r>
            <a:r>
              <a:rPr lang="ja-JP" altLang="en-US" sz="1400" b="1" dirty="0" smtClean="0">
                <a:latin typeface="Arial"/>
                <a:cs typeface="Arial"/>
              </a:rPr>
              <a:t>社員</a:t>
            </a:r>
            <a:r>
              <a:rPr lang="en-US" altLang="ja-JP" sz="1400" b="1" dirty="0" smtClean="0">
                <a:latin typeface="Arial"/>
                <a:cs typeface="Arial"/>
              </a:rPr>
              <a:t>		2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公務員</a:t>
            </a:r>
            <a:r>
              <a:rPr lang="en-US" altLang="ja-JP" sz="1400" b="1" dirty="0" smtClean="0">
                <a:latin typeface="Arial"/>
                <a:cs typeface="Arial"/>
              </a:rPr>
              <a:t>		1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自営業</a:t>
            </a:r>
            <a:r>
              <a:rPr lang="en-US" altLang="ja-JP" sz="1400" b="1" dirty="0" smtClean="0">
                <a:latin typeface="Arial"/>
                <a:cs typeface="Arial"/>
              </a:rPr>
              <a:t>		1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教職員</a:t>
            </a:r>
            <a:r>
              <a:rPr lang="en-US" altLang="ja-JP" sz="1400" b="1" dirty="0" smtClean="0">
                <a:latin typeface="Arial"/>
                <a:cs typeface="Arial"/>
              </a:rPr>
              <a:t>		4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イラストレーター</a:t>
            </a:r>
            <a:r>
              <a:rPr lang="en-US" altLang="ja-JP" sz="1400" b="1" dirty="0" smtClean="0">
                <a:latin typeface="Arial"/>
                <a:cs typeface="Arial"/>
              </a:rPr>
              <a:t>	1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退職</a:t>
            </a:r>
            <a:r>
              <a:rPr lang="en-US" altLang="ja-JP" sz="1400" b="1" dirty="0" smtClean="0">
                <a:latin typeface="Arial"/>
                <a:cs typeface="Arial"/>
              </a:rPr>
              <a:t>			1</a:t>
            </a:r>
            <a:r>
              <a:rPr lang="ja-JP" altLang="en-US" sz="1400" b="1" dirty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ja-JP" altLang="en-US" sz="1400" b="1" dirty="0" smtClean="0">
                <a:latin typeface="Arial"/>
                <a:cs typeface="Arial"/>
              </a:rPr>
              <a:t>無回答</a:t>
            </a:r>
            <a:r>
              <a:rPr lang="en-US" altLang="ja-JP" sz="1400" b="1" dirty="0" smtClean="0">
                <a:latin typeface="Arial"/>
                <a:cs typeface="Arial"/>
              </a:rPr>
              <a:t>		1</a:t>
            </a:r>
            <a:r>
              <a:rPr lang="ja-JP" altLang="en-US" sz="1400" b="1" dirty="0" smtClean="0">
                <a:latin typeface="Arial"/>
                <a:cs typeface="Arial"/>
              </a:rPr>
              <a:t>名</a:t>
            </a:r>
            <a:endParaRPr lang="en-US" altLang="ja-JP" sz="1400" b="1" dirty="0">
              <a:latin typeface="Arial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6744" y="1647512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71814" y="2426967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(%)</a:t>
            </a:r>
            <a:endParaRPr kumimoji="1" lang="ja-JP" altLang="en-US" sz="1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152396" y="152397"/>
            <a:ext cx="7806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2400" dirty="0" smtClean="0">
                <a:latin typeface="+mj-ea"/>
                <a:ea typeface="+mj-ea"/>
                <a:cs typeface="小塚ゴシック Pro H"/>
              </a:rPr>
              <a:t>科学イベントは多様な参加者を集められているか？</a:t>
            </a:r>
            <a:r>
              <a:rPr lang="en-US" altLang="ja-JP" sz="2400" b="1" dirty="0" smtClean="0">
                <a:solidFill>
                  <a:srgbClr val="008000"/>
                </a:solidFill>
                <a:latin typeface="+mj-ea"/>
                <a:ea typeface="+mj-ea"/>
              </a:rPr>
              <a:t> </a:t>
            </a:r>
            <a:endParaRPr lang="en-US" altLang="ja-JP" sz="2400" b="1" dirty="0" smtClean="0">
              <a:solidFill>
                <a:srgbClr val="008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3" descr="C:\Users\KeiK\AppData\Local\Microsoft\Windows\Temporary Internet Files\Content.IE5\HW0NSWDV\MP900403290[1].jpg"/>
          <p:cNvPicPr>
            <a:picLocks noChangeAspect="1" noChangeArrowheads="1"/>
          </p:cNvPicPr>
          <p:nvPr/>
        </p:nvPicPr>
        <p:blipFill>
          <a:blip r:embed="rId3"/>
          <a:srcRect t="13995" b="22304"/>
          <a:stretch>
            <a:fillRect/>
          </a:stretch>
        </p:blipFill>
        <p:spPr bwMode="auto">
          <a:xfrm>
            <a:off x="104775" y="974725"/>
            <a:ext cx="39020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 descr="C:\Users\KeiK\AppData\Local\Microsoft\Windows\Temporary Internet Files\Content.IE5\HW0NSWDV\MP900403290[1].jpg"/>
          <p:cNvPicPr>
            <a:picLocks noChangeAspect="1" noChangeArrowheads="1"/>
          </p:cNvPicPr>
          <p:nvPr/>
        </p:nvPicPr>
        <p:blipFill>
          <a:blip r:embed="rId3"/>
          <a:srcRect l="25841" t="13995" r="50166" b="22304"/>
          <a:stretch>
            <a:fillRect/>
          </a:stretch>
        </p:blipFill>
        <p:spPr bwMode="auto">
          <a:xfrm>
            <a:off x="5807075" y="2249488"/>
            <a:ext cx="93503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3" descr="C:\Users\KeiK\AppData\Local\Microsoft\Windows\Temporary Internet Files\Content.IE5\HW0NSWDV\MP900403290[1].jpg"/>
          <p:cNvPicPr>
            <a:picLocks noChangeAspect="1" noChangeArrowheads="1"/>
          </p:cNvPicPr>
          <p:nvPr/>
        </p:nvPicPr>
        <p:blipFill>
          <a:blip r:embed="rId3"/>
          <a:srcRect l="75673" t="13995" b="22304"/>
          <a:stretch>
            <a:fillRect/>
          </a:stretch>
        </p:blipFill>
        <p:spPr bwMode="auto">
          <a:xfrm>
            <a:off x="8039100" y="2249488"/>
            <a:ext cx="9493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3" descr="C:\Users\KeiK\AppData\Local\Microsoft\Windows\Temporary Internet Files\Content.IE5\HW0NSWDV\MP900403290[1].jpg"/>
          <p:cNvPicPr>
            <a:picLocks noChangeAspect="1" noChangeArrowheads="1"/>
          </p:cNvPicPr>
          <p:nvPr/>
        </p:nvPicPr>
        <p:blipFill>
          <a:blip r:embed="rId3"/>
          <a:srcRect l="49619" t="13995" r="24542" b="22304"/>
          <a:stretch>
            <a:fillRect/>
          </a:stretch>
        </p:blipFill>
        <p:spPr bwMode="auto">
          <a:xfrm>
            <a:off x="6886575" y="2249488"/>
            <a:ext cx="10080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3" descr="C:\Users\KeiK\AppData\Local\Microsoft\Windows\Temporary Internet Files\Content.IE5\HW0NSWDV\MP900403290[1].jpg"/>
          <p:cNvPicPr>
            <a:picLocks noChangeAspect="1" noChangeArrowheads="1"/>
          </p:cNvPicPr>
          <p:nvPr/>
        </p:nvPicPr>
        <p:blipFill>
          <a:blip r:embed="rId3"/>
          <a:srcRect t="13995" r="74161" b="22304"/>
          <a:stretch>
            <a:fillRect/>
          </a:stretch>
        </p:blipFill>
        <p:spPr bwMode="auto">
          <a:xfrm>
            <a:off x="4654550" y="2249488"/>
            <a:ext cx="10080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テキスト ボックス 15"/>
          <p:cNvSpPr txBox="1">
            <a:spLocks noChangeArrowheads="1"/>
          </p:cNvSpPr>
          <p:nvPr/>
        </p:nvSpPr>
        <p:spPr bwMode="auto">
          <a:xfrm>
            <a:off x="4594225" y="1889125"/>
            <a:ext cx="110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>
                <a:latin typeface="小塚ゴシック Pro M" charset="-128"/>
                <a:ea typeface="小塚ゴシック Pro M" charset="-128"/>
                <a:cs typeface="小塚ゴシック Pro M" charset="-128"/>
              </a:rPr>
              <a:t>セグメント</a:t>
            </a:r>
            <a:r>
              <a:rPr lang="en-US" altLang="ja-JP">
                <a:latin typeface="小塚ゴシック Pro M" charset="-128"/>
                <a:ea typeface="小塚ゴシック Pro M" charset="-128"/>
                <a:cs typeface="小塚ゴシック Pro M" charset="-128"/>
              </a:rPr>
              <a:t>A</a:t>
            </a:r>
            <a:endParaRPr lang="ja-JP" altLang="en-US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sp>
        <p:nvSpPr>
          <p:cNvPr id="51210" name="テキスト ボックス 16"/>
          <p:cNvSpPr txBox="1">
            <a:spLocks noChangeArrowheads="1"/>
          </p:cNvSpPr>
          <p:nvPr/>
        </p:nvSpPr>
        <p:spPr bwMode="auto">
          <a:xfrm>
            <a:off x="5753100" y="1898650"/>
            <a:ext cx="109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>
                <a:latin typeface="小塚ゴシック Pro M" charset="-128"/>
                <a:ea typeface="小塚ゴシック Pro M" charset="-128"/>
                <a:cs typeface="小塚ゴシック Pro M" charset="-128"/>
              </a:rPr>
              <a:t>セグメント</a:t>
            </a:r>
            <a:r>
              <a:rPr lang="en-US" altLang="ja-JP">
                <a:latin typeface="小塚ゴシック Pro M" charset="-128"/>
                <a:ea typeface="小塚ゴシック Pro M" charset="-128"/>
                <a:cs typeface="小塚ゴシック Pro M" charset="-128"/>
              </a:rPr>
              <a:t>B</a:t>
            </a:r>
            <a:endParaRPr lang="ja-JP" altLang="en-US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sp>
        <p:nvSpPr>
          <p:cNvPr id="51211" name="テキスト ボックス 17"/>
          <p:cNvSpPr txBox="1">
            <a:spLocks noChangeArrowheads="1"/>
          </p:cNvSpPr>
          <p:nvPr/>
        </p:nvSpPr>
        <p:spPr bwMode="auto">
          <a:xfrm>
            <a:off x="6854825" y="1889125"/>
            <a:ext cx="1095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>
                <a:latin typeface="小塚ゴシック Pro M" charset="-128"/>
                <a:ea typeface="小塚ゴシック Pro M" charset="-128"/>
                <a:cs typeface="小塚ゴシック Pro M" charset="-128"/>
              </a:rPr>
              <a:t>セグメント</a:t>
            </a:r>
            <a:r>
              <a:rPr lang="en-US" altLang="ja-JP">
                <a:latin typeface="小塚ゴシック Pro M" charset="-128"/>
                <a:ea typeface="小塚ゴシック Pro M" charset="-128"/>
                <a:cs typeface="小塚ゴシック Pro M" charset="-128"/>
              </a:rPr>
              <a:t>C</a:t>
            </a:r>
            <a:endParaRPr lang="ja-JP" altLang="en-US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sp>
        <p:nvSpPr>
          <p:cNvPr id="51212" name="テキスト ボックス 18"/>
          <p:cNvSpPr txBox="1">
            <a:spLocks noChangeArrowheads="1"/>
          </p:cNvSpPr>
          <p:nvPr/>
        </p:nvSpPr>
        <p:spPr bwMode="auto">
          <a:xfrm>
            <a:off x="7972425" y="1889125"/>
            <a:ext cx="111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>
                <a:latin typeface="小塚ゴシック Pro M" charset="-128"/>
                <a:ea typeface="小塚ゴシック Pro M" charset="-128"/>
                <a:cs typeface="小塚ゴシック Pro M" charset="-128"/>
              </a:rPr>
              <a:t>セグメント</a:t>
            </a:r>
            <a:r>
              <a:rPr lang="en-US" altLang="ja-JP">
                <a:latin typeface="小塚ゴシック Pro M" charset="-128"/>
                <a:ea typeface="小塚ゴシック Pro M" charset="-128"/>
                <a:cs typeface="小塚ゴシック Pro M" charset="-128"/>
              </a:rPr>
              <a:t>D</a:t>
            </a:r>
            <a:endParaRPr lang="ja-JP" altLang="en-US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sp>
        <p:nvSpPr>
          <p:cNvPr id="20" name="左右矢印 19"/>
          <p:cNvSpPr/>
          <p:nvPr/>
        </p:nvSpPr>
        <p:spPr>
          <a:xfrm>
            <a:off x="4876800" y="3914775"/>
            <a:ext cx="3810000" cy="566738"/>
          </a:xfrm>
          <a:prstGeom prst="leftRightArrow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</a:endParaRPr>
          </a:p>
        </p:txBody>
      </p:sp>
      <p:sp>
        <p:nvSpPr>
          <p:cNvPr id="51214" name="テキスト ボックス 20"/>
          <p:cNvSpPr txBox="1">
            <a:spLocks noChangeArrowheads="1"/>
          </p:cNvSpPr>
          <p:nvPr/>
        </p:nvSpPr>
        <p:spPr bwMode="auto">
          <a:xfrm>
            <a:off x="5429250" y="4276725"/>
            <a:ext cx="307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小塚ゴシック Pro M" charset="-128"/>
                <a:ea typeface="小塚ゴシック Pro M" charset="-128"/>
                <a:cs typeface="小塚ゴシック Pro M" charset="-128"/>
              </a:rPr>
              <a:t>科学・技術への関心・態度</a:t>
            </a:r>
          </a:p>
        </p:txBody>
      </p:sp>
      <p:sp>
        <p:nvSpPr>
          <p:cNvPr id="51215" name="テキスト ボックス 21"/>
          <p:cNvSpPr txBox="1">
            <a:spLocks noChangeArrowheads="1"/>
          </p:cNvSpPr>
          <p:nvPr/>
        </p:nvSpPr>
        <p:spPr bwMode="auto">
          <a:xfrm>
            <a:off x="8728075" y="401320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小塚ゴシック Pro M" charset="-128"/>
                <a:ea typeface="小塚ゴシック Pro M" charset="-128"/>
                <a:cs typeface="小塚ゴシック Pro M" charset="-128"/>
              </a:rPr>
              <a:t>高</a:t>
            </a:r>
          </a:p>
        </p:txBody>
      </p:sp>
      <p:sp>
        <p:nvSpPr>
          <p:cNvPr id="51216" name="テキスト ボックス 22"/>
          <p:cNvSpPr txBox="1">
            <a:spLocks noChangeArrowheads="1"/>
          </p:cNvSpPr>
          <p:nvPr/>
        </p:nvSpPr>
        <p:spPr bwMode="auto">
          <a:xfrm>
            <a:off x="4459288" y="401320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小塚ゴシック Pro M" charset="-128"/>
                <a:ea typeface="小塚ゴシック Pro M" charset="-128"/>
                <a:cs typeface="小塚ゴシック Pro M" charset="-128"/>
              </a:rPr>
              <a:t>低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62438" y="4725988"/>
            <a:ext cx="4876800" cy="172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ja-JP" altLang="en-US" sz="2400">
                <a:solidFill>
                  <a:srgbClr val="000000"/>
                </a:solidFill>
                <a:latin typeface="小塚ゴシック Pro M" charset="-128"/>
                <a:ea typeface="小塚ゴシック Pro M" charset="-128"/>
                <a:cs typeface="小塚ゴシック Pro M" charset="-128"/>
              </a:rPr>
              <a:t>新しいアプローチ</a:t>
            </a:r>
            <a:r>
              <a:rPr lang="ja-JP" sz="2400">
                <a:solidFill>
                  <a:srgbClr val="000000"/>
                </a:solidFill>
                <a:latin typeface="小塚ゴシック Pro M" charset="-128"/>
                <a:ea typeface="小塚ゴシック Pro M" charset="-128"/>
                <a:cs typeface="小塚ゴシック Pro M" charset="-128"/>
              </a:rPr>
              <a:t>：</a:t>
            </a:r>
            <a:endParaRPr lang="ja-JP" altLang="en-US" sz="2400">
              <a:solidFill>
                <a:srgbClr val="000000"/>
              </a:solidFill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ja-JP" altLang="en-US" sz="2400">
                <a:solidFill>
                  <a:srgbClr val="000000"/>
                </a:solidFill>
                <a:latin typeface="小塚ゴシック Pro M" charset="-128"/>
                <a:ea typeface="小塚ゴシック Pro M" charset="-128"/>
                <a:cs typeface="小塚ゴシック Pro M" charset="-128"/>
              </a:rPr>
              <a:t>それぞれの特徴を把握</a:t>
            </a:r>
            <a:endParaRPr lang="en-US" altLang="ja-JP" sz="2400">
              <a:solidFill>
                <a:srgbClr val="000000"/>
              </a:solidFill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ja-JP" altLang="en-US" sz="2400">
                <a:solidFill>
                  <a:srgbClr val="000000"/>
                </a:solidFill>
                <a:latin typeface="小塚ゴシック Pro M" charset="-128"/>
                <a:ea typeface="小塚ゴシック Pro M" charset="-128"/>
                <a:cs typeface="小塚ゴシック Pro M" charset="-128"/>
              </a:rPr>
              <a:t>各セグメントに応じたアプローチが可能</a:t>
            </a:r>
          </a:p>
        </p:txBody>
      </p:sp>
      <p:sp>
        <p:nvSpPr>
          <p:cNvPr id="51218" name="テキスト ボックス 24"/>
          <p:cNvSpPr txBox="1">
            <a:spLocks noChangeArrowheads="1"/>
          </p:cNvSpPr>
          <p:nvPr/>
        </p:nvSpPr>
        <p:spPr bwMode="auto">
          <a:xfrm>
            <a:off x="0" y="2727325"/>
            <a:ext cx="387826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2400">
                <a:latin typeface="小塚ゴシック Pro M" charset="-128"/>
                <a:ea typeface="小塚ゴシック Pro M" charset="-128"/>
                <a:cs typeface="小塚ゴシック Pro M" charset="-128"/>
              </a:rPr>
              <a:t>従来のアプローチ：</a:t>
            </a:r>
            <a:endParaRPr lang="en-US" altLang="ja-JP" sz="240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600"/>
              </a:spcAft>
            </a:pPr>
            <a:r>
              <a:rPr lang="ja-JP" altLang="en-US" sz="2400">
                <a:latin typeface="小塚ゴシック Pro M" charset="-128"/>
                <a:ea typeface="小塚ゴシック Pro M" charset="-128"/>
                <a:cs typeface="小塚ゴシック Pro M" charset="-128"/>
              </a:rPr>
              <a:t>漠然と「一般市民」が対象</a:t>
            </a:r>
          </a:p>
        </p:txBody>
      </p:sp>
      <p:sp>
        <p:nvSpPr>
          <p:cNvPr id="26" name="右矢印 25"/>
          <p:cNvSpPr/>
          <p:nvPr/>
        </p:nvSpPr>
        <p:spPr>
          <a:xfrm rot="2126789">
            <a:off x="2566988" y="1754188"/>
            <a:ext cx="2336800" cy="865187"/>
          </a:xfrm>
          <a:prstGeom prst="rightArrow">
            <a:avLst>
              <a:gd name="adj1" fmla="val 50000"/>
              <a:gd name="adj2" fmla="val 32148"/>
            </a:avLst>
          </a:prstGeom>
          <a:solidFill>
            <a:srgbClr val="CCFFCC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1220" name="テキスト ボックス 26"/>
          <p:cNvSpPr txBox="1">
            <a:spLocks noChangeArrowheads="1"/>
          </p:cNvSpPr>
          <p:nvPr/>
        </p:nvSpPr>
        <p:spPr bwMode="auto">
          <a:xfrm rot="2133435">
            <a:off x="2611438" y="2005013"/>
            <a:ext cx="2255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>
                <a:latin typeface="小塚ゴシック Pro M" charset="-128"/>
                <a:ea typeface="小塚ゴシック Pro M" charset="-128"/>
                <a:cs typeface="小塚ゴシック Pro M" charset="-128"/>
              </a:rPr>
              <a:t>セグメンテーション</a:t>
            </a:r>
          </a:p>
        </p:txBody>
      </p:sp>
      <p:sp>
        <p:nvSpPr>
          <p:cNvPr id="51221" name="テキスト ボックス 27"/>
          <p:cNvSpPr txBox="1">
            <a:spLocks noChangeArrowheads="1"/>
          </p:cNvSpPr>
          <p:nvPr/>
        </p:nvSpPr>
        <p:spPr bwMode="auto">
          <a:xfrm>
            <a:off x="34925" y="12700"/>
            <a:ext cx="4133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800">
                <a:latin typeface="小塚ゴシック Pro M" charset="-128"/>
                <a:ea typeface="小塚ゴシック Pro M" charset="-128"/>
                <a:cs typeface="小塚ゴシック Pro M" charset="-128"/>
              </a:rPr>
              <a:t>「一般市民」を捉え直す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7463" y="0"/>
            <a:ext cx="863547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 smtClean="0">
                <a:latin typeface="小塚ゴシック Pro M"/>
                <a:ea typeface="小塚ゴシック Pro M"/>
                <a:cs typeface="小塚ゴシック Pro M"/>
              </a:rPr>
              <a:t>科学・技術への関心・関与の度合いでセグメント化</a:t>
            </a:r>
            <a:endParaRPr lang="ja-JP" altLang="en-US" sz="28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53251" name="テキスト ボックス 6"/>
          <p:cNvSpPr txBox="1">
            <a:spLocks noChangeArrowheads="1"/>
          </p:cNvSpPr>
          <p:nvPr/>
        </p:nvSpPr>
        <p:spPr bwMode="auto">
          <a:xfrm>
            <a:off x="5208588" y="5747800"/>
            <a:ext cx="39354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Community Interest and Engagement with Science and Technology in Victoria Research Report –June 2007　</a:t>
            </a:r>
            <a:r>
              <a:rPr lang="ja-JP" altLang="en-US" sz="14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より</a:t>
            </a:r>
          </a:p>
        </p:txBody>
      </p:sp>
      <p:sp>
        <p:nvSpPr>
          <p:cNvPr id="53252" name="正方形/長方形 7"/>
          <p:cNvSpPr>
            <a:spLocks noChangeArrowheads="1"/>
          </p:cNvSpPr>
          <p:nvPr/>
        </p:nvSpPr>
        <p:spPr bwMode="auto">
          <a:xfrm>
            <a:off x="33866" y="758825"/>
            <a:ext cx="6733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鍵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となる３つの質問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項目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で大きく</a:t>
            </a:r>
            <a:r>
              <a:rPr lang="en-US" altLang="ja-JP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6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グループに分けられる</a:t>
            </a:r>
            <a:endParaRPr lang="ja-JP" altLang="en-US" sz="20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sp>
        <p:nvSpPr>
          <p:cNvPr id="53253" name="テキスト ボックス 8"/>
          <p:cNvSpPr txBox="1">
            <a:spLocks noChangeArrowheads="1"/>
          </p:cNvSpPr>
          <p:nvPr/>
        </p:nvSpPr>
        <p:spPr bwMode="auto">
          <a:xfrm>
            <a:off x="1773238" y="1208088"/>
            <a:ext cx="2800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>
                <a:latin typeface="小塚ゴシック Pro M" charset="-128"/>
                <a:ea typeface="小塚ゴシック Pro M" charset="-128"/>
                <a:cs typeface="小塚ゴシック Pro M" charset="-128"/>
              </a:rPr>
              <a:t>※</a:t>
            </a:r>
            <a:r>
              <a:rPr lang="ja-JP" altLang="en-US" sz="1200">
                <a:latin typeface="小塚ゴシック Pro M" charset="-128"/>
                <a:ea typeface="小塚ゴシック Pro M" charset="-128"/>
                <a:cs typeface="小塚ゴシック Pro M" charset="-128"/>
              </a:rPr>
              <a:t>質問項目の和訳は加納・水町による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319774"/>
              </p:ext>
            </p:extLst>
          </p:nvPr>
        </p:nvGraphicFramePr>
        <p:xfrm>
          <a:off x="4848225" y="2876543"/>
          <a:ext cx="4220344" cy="2609053"/>
        </p:xfrm>
        <a:graphic>
          <a:graphicData uri="http://schemas.openxmlformats.org/drawingml/2006/table">
            <a:tbl>
              <a:tblPr/>
              <a:tblGrid>
                <a:gridCol w="1497541"/>
                <a:gridCol w="680701"/>
                <a:gridCol w="816840"/>
                <a:gridCol w="1225262"/>
              </a:tblGrid>
              <a:tr h="251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Q1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Q2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Q3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セグメント</a:t>
                      </a: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</a:tr>
              <a:tr h="3929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 or 2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  <a:endParaRPr kumimoji="1" lang="ja-JP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 or 2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 or 3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 or 2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 or 4 or 5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  <a:endParaRPr kumimoji="1" lang="ja-JP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</a:t>
                      </a:r>
                      <a:endParaRPr kumimoji="1" lang="ja-JP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 or 5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  <a:endParaRPr kumimoji="1" lang="ja-JP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  <a:endParaRPr kumimoji="1" lang="ja-JP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0671" marR="40671" marT="20336" marB="20336" anchor="ctr" horzOverflow="overflow">
                    <a:lnL>
                      <a:noFill/>
                    </a:lnL>
                    <a:lnR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B9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93" name="正方形/長方形 10"/>
          <p:cNvSpPr>
            <a:spLocks noChangeArrowheads="1"/>
          </p:cNvSpPr>
          <p:nvPr/>
        </p:nvSpPr>
        <p:spPr bwMode="auto">
          <a:xfrm>
            <a:off x="5293253" y="2399235"/>
            <a:ext cx="300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回答パターンによる分類</a:t>
            </a:r>
          </a:p>
        </p:txBody>
      </p:sp>
      <p:pic>
        <p:nvPicPr>
          <p:cNvPr id="532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76388"/>
            <a:ext cx="4654550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 1"/>
          <p:cNvGraphicFramePr/>
          <p:nvPr/>
        </p:nvGraphicFramePr>
        <p:xfrm>
          <a:off x="3377572" y="2262187"/>
          <a:ext cx="5766435" cy="446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2" name="AutoShape 2"/>
          <p:cNvSpPr>
            <a:spLocks noChangeArrowheads="1"/>
          </p:cNvSpPr>
          <p:nvPr/>
        </p:nvSpPr>
        <p:spPr bwMode="auto">
          <a:xfrm rot="559128" flipV="1">
            <a:off x="3983042" y="6222781"/>
            <a:ext cx="4457700" cy="277514"/>
          </a:xfrm>
          <a:prstGeom prst="rtTriangle">
            <a:avLst/>
          </a:prstGeom>
          <a:solidFill>
            <a:srgbClr val="000090"/>
          </a:solidFill>
          <a:ln w="19050">
            <a:noFill/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89989" y="6455854"/>
            <a:ext cx="249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小塚ゴシック Pro M"/>
                <a:ea typeface="小塚ゴシック Pro M"/>
                <a:cs typeface="小塚ゴシック Pro M"/>
              </a:rPr>
              <a:t>科学・技術への関与度</a:t>
            </a:r>
            <a:r>
              <a:rPr lang="ja-JP" dirty="0" smtClean="0">
                <a:latin typeface="小塚ゴシック Pro M"/>
                <a:ea typeface="小塚ゴシック Pro M"/>
                <a:cs typeface="小塚ゴシック Pro M"/>
              </a:rPr>
              <a:t> </a:t>
            </a:r>
            <a:endParaRPr kumimoji="1" lang="ja-JP" altLang="en-US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09840" y="305966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小塚ゴシック Pro M"/>
                <a:ea typeface="小塚ゴシック Pro M"/>
                <a:cs typeface="小塚ゴシック Pro M"/>
              </a:rPr>
              <a:t>（％）</a:t>
            </a:r>
            <a:endParaRPr kumimoji="1" lang="ja-JP" altLang="en-US" sz="14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0" y="0"/>
            <a:ext cx="8148180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ja-JP" altLang="en-US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井戸端サイエンス工房サイエンス・カフェ</a:t>
            </a:r>
            <a:r>
              <a:rPr lang="en-US" altLang="ja-JP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 </a:t>
            </a:r>
            <a:r>
              <a:rPr lang="ja-JP" altLang="en-US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第</a:t>
            </a:r>
            <a:r>
              <a:rPr lang="en-US" altLang="ja-JP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20</a:t>
            </a:r>
            <a:r>
              <a:rPr lang="ja-JP" altLang="en-US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回</a:t>
            </a:r>
            <a:endParaRPr lang="en-US" altLang="ja-JP" sz="2800" dirty="0" smtClean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en-US" altLang="ja-JP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『</a:t>
            </a:r>
            <a:r>
              <a:rPr lang="ja-JP" altLang="en-US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となりの元素 </a:t>
            </a:r>
            <a:r>
              <a:rPr lang="en-US" altLang="ja-JP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―</a:t>
            </a:r>
            <a:r>
              <a:rPr lang="ja-JP" altLang="en-US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モトモトヒトは元素人</a:t>
            </a:r>
            <a:r>
              <a:rPr lang="en-US" altLang="ja-JP" sz="28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?!―』</a:t>
            </a:r>
            <a:endParaRPr lang="en-US" altLang="ja-JP" sz="28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2011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年</a:t>
            </a:r>
            <a:r>
              <a:rPr lang="en-US" altLang="ja-JP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4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月</a:t>
            </a:r>
            <a:r>
              <a:rPr lang="en-US" altLang="ja-JP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23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日　カフェ進々堂</a:t>
            </a:r>
            <a:endParaRPr lang="en-US" altLang="ja-JP" sz="2000" dirty="0" smtClean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主催</a:t>
            </a:r>
            <a:r>
              <a:rPr lang="ja-JP" altLang="en-US" sz="2000" dirty="0" smtClean="0">
                <a:latin typeface="小塚ゴシック Pro M" charset="-128"/>
                <a:ea typeface="小塚ゴシック Pro M" charset="-128"/>
                <a:cs typeface="小塚ゴシック Pro M" charset="-128"/>
              </a:rPr>
              <a:t>　井戸端サイエンス工房</a:t>
            </a:r>
            <a:endParaRPr lang="ja-JP" altLang="en-US" sz="20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pic>
        <p:nvPicPr>
          <p:cNvPr id="9" name="図 8" descr="SC20_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9" y="2556932"/>
            <a:ext cx="2843095" cy="402166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テキスト ボックス 3"/>
          <p:cNvSpPr txBox="1">
            <a:spLocks noChangeArrowheads="1"/>
          </p:cNvSpPr>
          <p:nvPr/>
        </p:nvSpPr>
        <p:spPr bwMode="auto">
          <a:xfrm>
            <a:off x="-4758" y="0"/>
            <a:ext cx="41179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ja-JP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『</a:t>
            </a:r>
            <a:r>
              <a:rPr lang="ja-JP" altLang="en-US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宇宙落語</a:t>
            </a:r>
            <a:r>
              <a:rPr lang="en-US" altLang="ja-JP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』</a:t>
            </a: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2011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年</a:t>
            </a: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9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月</a:t>
            </a: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10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日　</a:t>
            </a:r>
            <a:endParaRPr lang="en-US" altLang="ja-JP" sz="20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京都大百周年時計台記念館ホール</a:t>
            </a:r>
            <a:endParaRPr lang="en-US" altLang="ja-JP" sz="20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en-US" altLang="ja-JP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X</a:t>
            </a:r>
            <a:r>
              <a:rPr lang="ja-JP" altLang="en-US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線天文学の講演＋落語</a:t>
            </a:r>
            <a:endParaRPr lang="en-US" altLang="ja-JP" sz="28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</p:txBody>
      </p:sp>
      <p:pic>
        <p:nvPicPr>
          <p:cNvPr id="7" name="図 6" descr="37e3808047553cedb34daa9b1d7ab2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2" y="2620963"/>
            <a:ext cx="2963863" cy="39512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aphicFrame>
        <p:nvGraphicFramePr>
          <p:cNvPr id="8" name=" 1"/>
          <p:cNvGraphicFramePr/>
          <p:nvPr/>
        </p:nvGraphicFramePr>
        <p:xfrm>
          <a:off x="3377572" y="2048933"/>
          <a:ext cx="5766435" cy="4776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2" name="AutoShape 2"/>
          <p:cNvSpPr>
            <a:spLocks noChangeArrowheads="1"/>
          </p:cNvSpPr>
          <p:nvPr/>
        </p:nvSpPr>
        <p:spPr bwMode="auto">
          <a:xfrm rot="559128" flipV="1">
            <a:off x="3981139" y="6212273"/>
            <a:ext cx="4457700" cy="254000"/>
          </a:xfrm>
          <a:prstGeom prst="rtTriangle">
            <a:avLst/>
          </a:prstGeom>
          <a:solidFill>
            <a:srgbClr val="000090"/>
          </a:solidFill>
          <a:ln w="19050">
            <a:noFill/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89989" y="645617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小塚ゴシック Pro M"/>
                <a:ea typeface="小塚ゴシック Pro M"/>
                <a:cs typeface="小塚ゴシック Pro M"/>
              </a:rPr>
              <a:t>科学・技術への関与度</a:t>
            </a:r>
            <a:r>
              <a:rPr lang="ja-JP" dirty="0" smtClean="0">
                <a:latin typeface="小塚ゴシック Pro M"/>
                <a:ea typeface="小塚ゴシック Pro M"/>
                <a:cs typeface="小塚ゴシック Pro M"/>
              </a:rPr>
              <a:t> </a:t>
            </a:r>
            <a:endParaRPr kumimoji="1" lang="ja-JP" altLang="en-US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09840" y="305966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小塚ゴシック Pro M"/>
                <a:ea typeface="小塚ゴシック Pro M"/>
                <a:cs typeface="小塚ゴシック Pro M"/>
              </a:rPr>
              <a:t>（％）</a:t>
            </a:r>
            <a:endParaRPr kumimoji="1" lang="ja-JP" altLang="en-US" sz="1400" dirty="0">
              <a:latin typeface="小塚ゴシック Pro M"/>
              <a:ea typeface="小塚ゴシック Pro M"/>
              <a:cs typeface="小塚ゴシック Pro 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 1"/>
          <p:cNvGraphicFramePr/>
          <p:nvPr/>
        </p:nvGraphicFramePr>
        <p:xfrm>
          <a:off x="3377572" y="2262187"/>
          <a:ext cx="5766435" cy="446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2" name="AutoShape 2"/>
          <p:cNvSpPr>
            <a:spLocks noChangeArrowheads="1"/>
          </p:cNvSpPr>
          <p:nvPr/>
        </p:nvSpPr>
        <p:spPr bwMode="auto">
          <a:xfrm rot="559128" flipV="1">
            <a:off x="3983042" y="6222781"/>
            <a:ext cx="4457700" cy="277514"/>
          </a:xfrm>
          <a:prstGeom prst="rtTriangle">
            <a:avLst/>
          </a:prstGeom>
          <a:solidFill>
            <a:srgbClr val="000090"/>
          </a:solidFill>
          <a:ln w="19050">
            <a:noFill/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89989" y="6455854"/>
            <a:ext cx="249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小塚ゴシック Pro M"/>
                <a:ea typeface="小塚ゴシック Pro M"/>
                <a:cs typeface="小塚ゴシック Pro M"/>
              </a:rPr>
              <a:t>科学・技術への関与度</a:t>
            </a:r>
            <a:r>
              <a:rPr lang="ja-JP" dirty="0" smtClean="0">
                <a:latin typeface="小塚ゴシック Pro M"/>
                <a:ea typeface="小塚ゴシック Pro M"/>
                <a:cs typeface="小塚ゴシック Pro M"/>
              </a:rPr>
              <a:t> </a:t>
            </a:r>
            <a:endParaRPr kumimoji="1" lang="ja-JP" altLang="en-US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09840" y="305966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小塚ゴシック Pro M"/>
                <a:ea typeface="小塚ゴシック Pro M"/>
                <a:cs typeface="小塚ゴシック Pro M"/>
              </a:rPr>
              <a:t>（％）</a:t>
            </a:r>
            <a:endParaRPr kumimoji="1" lang="ja-JP" altLang="en-US" sz="14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0" y="0"/>
            <a:ext cx="73548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ja-JP" altLang="en-US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子育て中のお母さん・お父さん向け講演会</a:t>
            </a:r>
            <a:endParaRPr lang="en-US" altLang="ja-JP" sz="28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en-US" altLang="ja-JP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『</a:t>
            </a:r>
            <a:r>
              <a:rPr lang="ja-JP" altLang="en-US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今、放射線について知っておきたいこと</a:t>
            </a:r>
            <a:r>
              <a:rPr lang="en-US" altLang="ja-JP" sz="28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』</a:t>
            </a:r>
          </a:p>
          <a:p>
            <a:pPr>
              <a:spcAft>
                <a:spcPts val="1800"/>
              </a:spcAft>
            </a:pP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2011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年</a:t>
            </a: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6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月</a:t>
            </a:r>
            <a:r>
              <a:rPr lang="en-US" altLang="ja-JP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25</a:t>
            </a: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日　こどもみらい館</a:t>
            </a:r>
            <a:endParaRPr lang="en-US" altLang="ja-JP" sz="2000" dirty="0">
              <a:latin typeface="小塚ゴシック Pro M" charset="-128"/>
              <a:ea typeface="小塚ゴシック Pro M" charset="-128"/>
              <a:cs typeface="小塚ゴシック Pro M" charset="-128"/>
            </a:endParaRPr>
          </a:p>
          <a:p>
            <a:pPr>
              <a:spcAft>
                <a:spcPts val="1800"/>
              </a:spcAft>
            </a:pPr>
            <a:r>
              <a:rPr lang="ja-JP" altLang="en-US" sz="2000" dirty="0">
                <a:latin typeface="小塚ゴシック Pro M" charset="-128"/>
                <a:ea typeface="小塚ゴシック Pro M" charset="-128"/>
                <a:cs typeface="小塚ゴシック Pro M" charset="-128"/>
              </a:rPr>
              <a:t>主催　京都大学宇宙総合学研究ユニット</a:t>
            </a:r>
          </a:p>
        </p:txBody>
      </p:sp>
      <p:pic>
        <p:nvPicPr>
          <p:cNvPr id="15" name="図 14" descr="チラシ_放射線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2868613"/>
            <a:ext cx="2620963" cy="370363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これまでのところの結論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sz="2800" dirty="0" smtClean="0"/>
              <a:t>どの層をターゲットにしているのか（マーケティングの発想）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詳しい話を聞きたいコアなファン？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今まで関心のなかった人たち？</a:t>
            </a:r>
            <a:r>
              <a:rPr lang="en-US" altLang="ja-JP" sz="2400" dirty="0" smtClean="0"/>
              <a:t>(&lt;= UD</a:t>
            </a:r>
            <a:r>
              <a:rPr lang="ja-JP" altLang="en-US" sz="2400" dirty="0" smtClean="0"/>
              <a:t>的にはここ？）</a:t>
            </a:r>
            <a:endParaRPr lang="en-US" altLang="en-US" sz="2400" dirty="0" smtClean="0"/>
          </a:p>
          <a:p>
            <a:endParaRPr lang="en-US" altLang="en-US" sz="2800" dirty="0"/>
          </a:p>
          <a:p>
            <a:r>
              <a:rPr lang="en-US" altLang="en-US" sz="2800" dirty="0" smtClean="0"/>
              <a:t>低関与層を比較的引きつけているのは</a:t>
            </a:r>
          </a:p>
          <a:p>
            <a:pPr lvl="1"/>
            <a:r>
              <a:rPr lang="en-US" altLang="en-US" dirty="0" smtClean="0"/>
              <a:t>生活や健康に密接したテーマ</a:t>
            </a:r>
          </a:p>
          <a:p>
            <a:pPr lvl="1"/>
            <a:r>
              <a:rPr lang="en-US" altLang="en-US" dirty="0" smtClean="0"/>
              <a:t>アルコールが出る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アートや伝統文化などとのコラボ</a:t>
            </a:r>
            <a:endParaRPr lang="en-US" altLang="ja-JP" dirty="0" smtClean="0"/>
          </a:p>
          <a:p>
            <a:pPr marL="457200" lvl="1" indent="0">
              <a:buNone/>
            </a:pPr>
            <a:endParaRPr lang="en-US" altLang="ja-JP" sz="2400" dirty="0" smtClean="0"/>
          </a:p>
          <a:p>
            <a:r>
              <a:rPr lang="ja-JP" altLang="en-US" sz="2400" dirty="0" smtClean="0"/>
              <a:t>ただし、アートとのコラボイベントも、低関与層を引きつけているというよりは、アートもサイエンスも好き、という人が来ることが多い（当たり前か）。まあいかにもサイエンス、なイベントよりはましってくらい。</a:t>
            </a:r>
            <a:endParaRPr lang="en-US" altLang="ja-JP" sz="2400" dirty="0" smtClean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419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 smtClean="0"/>
              <a:t>これまで話したことは、だいたい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400050" lvl="1" indent="0">
              <a:buNone/>
            </a:pPr>
            <a:r>
              <a:rPr kumimoji="1" lang="en-US" altLang="ja-JP" sz="2400" dirty="0" smtClean="0"/>
              <a:t>“</a:t>
            </a:r>
            <a:r>
              <a:rPr kumimoji="1" lang="ja-JP" altLang="en-US" sz="2400" dirty="0" smtClean="0"/>
              <a:t>サイエンスカフェ参加者のセグメンテーションとターゲティング：「科学・技術への関与」という観点から</a:t>
            </a:r>
            <a:r>
              <a:rPr lang="en-US" altLang="ja-JP" sz="2400" dirty="0" smtClean="0"/>
              <a:t>”, </a:t>
            </a:r>
          </a:p>
          <a:p>
            <a:pPr marL="400050" lvl="1" indent="0">
              <a:buNone/>
            </a:pPr>
            <a:r>
              <a:rPr lang="ja-JP" altLang="en-US" sz="2400" dirty="0" smtClean="0"/>
              <a:t>加納圭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水町衣里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岩崎琢哉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磯部洋明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川人よし恵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前波晴彦</a:t>
            </a:r>
            <a:r>
              <a:rPr lang="en-US" altLang="ja-JP" sz="2400" dirty="0" smtClean="0"/>
              <a:t>, Japanese Journal of Science Communication, </a:t>
            </a:r>
            <a:r>
              <a:rPr lang="en-US" altLang="ja-JP" sz="2400" dirty="0" err="1" smtClean="0"/>
              <a:t>vol</a:t>
            </a:r>
            <a:r>
              <a:rPr lang="en-US" altLang="ja-JP" sz="2400" dirty="0" smtClean="0"/>
              <a:t> 13, p3, (2013)</a:t>
            </a:r>
          </a:p>
          <a:p>
            <a:pPr marL="0" indent="0">
              <a:buNone/>
            </a:pP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に載ってます。以下からダウンロードできます。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http://</a:t>
            </a:r>
            <a:r>
              <a:rPr lang="en-US" altLang="ja-JP" sz="2400" dirty="0" err="1"/>
              <a:t>eprints.lib.hokudai.ac.jp</a:t>
            </a:r>
            <a:r>
              <a:rPr lang="en-US" altLang="ja-JP" sz="2400" dirty="0"/>
              <a:t>/</a:t>
            </a:r>
            <a:r>
              <a:rPr lang="en-US" altLang="ja-JP" sz="2400" dirty="0" err="1"/>
              <a:t>dspace</a:t>
            </a:r>
            <a:r>
              <a:rPr lang="en-US" altLang="ja-JP" sz="2400" dirty="0"/>
              <a:t>/handle/2115/53061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254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750</Words>
  <Application>Microsoft Macintosh PowerPoint</Application>
  <PresentationFormat>画面に合わせる (4:3)</PresentationFormat>
  <Paragraphs>142</Paragraphs>
  <Slides>16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テーマ</vt:lpstr>
      <vt:lpstr>低関心・関与層へのアプローチと 芸術・伝統文化とのコラボレーション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これまでのところの結論</vt:lpstr>
      <vt:lpstr>PowerPoint プレゼンテーション</vt:lpstr>
      <vt:lpstr>PowerPoint プレゼンテーション</vt:lpstr>
      <vt:lpstr>宇宙○○シリーズ</vt:lpstr>
      <vt:lpstr>PowerPoint プレゼンテーション</vt:lpstr>
      <vt:lpstr>PowerPoint プレゼンテーション</vt:lpstr>
      <vt:lpstr>PowerPoint プレゼンテーション</vt:lpstr>
      <vt:lpstr>Coming soon</vt:lpstr>
      <vt:lpstr>科学側主導でない科学イベント</vt:lpstr>
    </vt:vector>
  </TitlesOfParts>
  <Company>iCeMS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水町 衣里</dc:creator>
  <cp:lastModifiedBy>磯部 洋明</cp:lastModifiedBy>
  <cp:revision>37</cp:revision>
  <dcterms:created xsi:type="dcterms:W3CDTF">2013-08-29T05:52:43Z</dcterms:created>
  <dcterms:modified xsi:type="dcterms:W3CDTF">2013-09-23T02:59:04Z</dcterms:modified>
</cp:coreProperties>
</file>