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94" r:id="rId3"/>
    <p:sldId id="292" r:id="rId4"/>
    <p:sldId id="302" r:id="rId5"/>
    <p:sldId id="295" r:id="rId6"/>
    <p:sldId id="296" r:id="rId7"/>
    <p:sldId id="297" r:id="rId8"/>
    <p:sldId id="299" r:id="rId9"/>
    <p:sldId id="300" r:id="rId10"/>
    <p:sldId id="298" r:id="rId11"/>
    <p:sldId id="303" r:id="rId12"/>
    <p:sldId id="304" r:id="rId13"/>
    <p:sldId id="262" r:id="rId14"/>
    <p:sldId id="287" r:id="rId15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143" autoAdjust="0"/>
  </p:normalViewPr>
  <p:slideViewPr>
    <p:cSldViewPr snapToGrid="0" snapToObjects="1">
      <p:cViewPr>
        <p:scale>
          <a:sx n="100" d="100"/>
          <a:sy n="100" d="100"/>
        </p:scale>
        <p:origin x="-384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69229-6697-BF42-9770-ACBC3E9D6A51}" type="datetimeFigureOut">
              <a:rPr kumimoji="1" lang="ja-JP" altLang="en-US" smtClean="0"/>
              <a:t>2014/02/15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584A0-14DD-3E44-87BE-8AB9EFB839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97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Talk on from 2 stand points. </a:t>
            </a:r>
          </a:p>
          <a:p>
            <a:r>
              <a:rPr kumimoji="1" lang="en-US" altLang="ja-JP" dirty="0" smtClean="0"/>
              <a:t>One</a:t>
            </a:r>
            <a:r>
              <a:rPr kumimoji="1" lang="en-US" altLang="ja-JP" baseline="0" dirty="0" smtClean="0"/>
              <a:t> is as a scientist in this field. I work on solar physicist at the university. </a:t>
            </a:r>
          </a:p>
          <a:p>
            <a:r>
              <a:rPr kumimoji="1" lang="en-US" altLang="ja-JP" baseline="0" dirty="0" smtClean="0"/>
              <a:t>The other is that I’ve been involved in space policy which I explain later.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584A0-14DD-3E44-87BE-8AB9EFB839B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7753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Recently there were</a:t>
            </a:r>
            <a:r>
              <a:rPr kumimoji="1" lang="en-US" altLang="ja-JP" baseline="0" dirty="0" smtClean="0"/>
              <a:t> significant changes in Japanese space policy. </a:t>
            </a:r>
          </a:p>
          <a:p>
            <a:r>
              <a:rPr kumimoji="1" lang="en-US" altLang="ja-JP" dirty="0" smtClean="0"/>
              <a:t>Previously there </a:t>
            </a:r>
            <a:r>
              <a:rPr kumimoji="1" lang="en-US" altLang="ja-JP" dirty="0" err="1" smtClean="0"/>
              <a:t>wasn</a:t>
            </a:r>
            <a:r>
              <a:rPr kumimoji="1" lang="fr-FR" altLang="ja-JP" dirty="0" smtClean="0"/>
              <a:t>’</a:t>
            </a:r>
            <a:r>
              <a:rPr kumimoji="1" lang="en-US" altLang="ja-JP" dirty="0" smtClean="0"/>
              <a:t>t</a:t>
            </a:r>
            <a:r>
              <a:rPr kumimoji="1" lang="en-US" altLang="ja-JP" baseline="0" dirty="0" smtClean="0"/>
              <a:t> anything like “basic space law” in Japan, but it was finally enacted in 2008. </a:t>
            </a:r>
          </a:p>
          <a:p>
            <a:r>
              <a:rPr kumimoji="1" lang="en-US" altLang="ja-JP" baseline="0" dirty="0" smtClean="0"/>
              <a:t>And accordingly, The office of national space policy is established in the Cabinet Office as the headquarters to coordinate the overall space policy.</a:t>
            </a:r>
          </a:p>
          <a:p>
            <a:r>
              <a:rPr kumimoji="1" lang="en-US" altLang="ja-JP" baseline="0" dirty="0" smtClean="0"/>
              <a:t>The new policy can be </a:t>
            </a:r>
            <a:r>
              <a:rPr kumimoji="1" lang="en-US" altLang="ja-JP" baseline="0" dirty="0" err="1" smtClean="0"/>
              <a:t>characterinzed</a:t>
            </a:r>
            <a:r>
              <a:rPr kumimoji="1" lang="en-US" altLang="ja-JP" baseline="0" dirty="0" smtClean="0"/>
              <a:t> as “from R&amp;D </a:t>
            </a:r>
            <a:r>
              <a:rPr kumimoji="1" lang="en-US" altLang="ja-JP" baseline="0" dirty="0" err="1" smtClean="0"/>
              <a:t>tt</a:t>
            </a:r>
            <a:r>
              <a:rPr kumimoji="1" lang="en-US" altLang="ja-JP" baseline="0" dirty="0" smtClean="0"/>
              <a:t> Expansion of Space Utilization”</a:t>
            </a:r>
          </a:p>
          <a:p>
            <a:r>
              <a:rPr kumimoji="1" lang="en-US" altLang="ja-JP" baseline="0" dirty="0" smtClean="0"/>
              <a:t>And in last year, first “Basic Plan on Space Policy” under the new </a:t>
            </a:r>
            <a:r>
              <a:rPr kumimoji="1" lang="en-US" altLang="ja-JP" baseline="0" dirty="0" err="1" smtClean="0"/>
              <a:t>organizaion</a:t>
            </a:r>
            <a:r>
              <a:rPr kumimoji="1" lang="en-US" altLang="ja-JP" baseline="0" dirty="0" smtClean="0"/>
              <a:t> was established. All the space policy is determined according to this plan. </a:t>
            </a:r>
          </a:p>
          <a:p>
            <a:r>
              <a:rPr kumimoji="1" lang="en-US" altLang="ja-JP" baseline="0" dirty="0" smtClean="0"/>
              <a:t>Space weather is mentioned in the context of SAA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584A0-14DD-3E44-87BE-8AB9EFB839B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275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</a:t>
            </a:r>
            <a:r>
              <a:rPr kumimoji="1" lang="en-US" altLang="ja-JP" baseline="0" dirty="0" smtClean="0"/>
              <a:t> is an organization chart of the establishments related to space weather. </a:t>
            </a:r>
          </a:p>
          <a:p>
            <a:r>
              <a:rPr kumimoji="1" lang="en-US" altLang="ja-JP" baseline="0" dirty="0" smtClean="0"/>
              <a:t>The strategic </a:t>
            </a:r>
            <a:r>
              <a:rPr kumimoji="1" lang="en-US" altLang="ja-JP" baseline="0" dirty="0" err="1" smtClean="0"/>
              <a:t>Headquaters</a:t>
            </a:r>
            <a:r>
              <a:rPr kumimoji="1" lang="en-US" altLang="ja-JP" baseline="0" dirty="0" smtClean="0"/>
              <a:t> for space policy is chaired by the prime minister. </a:t>
            </a:r>
          </a:p>
          <a:p>
            <a:r>
              <a:rPr kumimoji="1" lang="en-US" altLang="ja-JP" baseline="0" dirty="0" smtClean="0"/>
              <a:t>And the office of national space policy is in charge of coordinate the related ministries and  make the draft strategy </a:t>
            </a:r>
          </a:p>
          <a:p>
            <a:r>
              <a:rPr kumimoji="1" lang="en-US" altLang="ja-JP" baseline="0" dirty="0" smtClean="0"/>
              <a:t>Of the Japanese space policy. </a:t>
            </a:r>
          </a:p>
          <a:p>
            <a:r>
              <a:rPr kumimoji="1" lang="en-US" altLang="ja-JP" baseline="0" dirty="0" smtClean="0"/>
              <a:t>And this committee of national space policy, which is consists of 7 experts, is consulted by the Office of National Space </a:t>
            </a:r>
          </a:p>
          <a:p>
            <a:r>
              <a:rPr kumimoji="1" lang="en-US" altLang="ja-JP" baseline="0" dirty="0" smtClean="0"/>
              <a:t>Policy and Strategic </a:t>
            </a:r>
            <a:r>
              <a:rPr kumimoji="1" lang="en-US" altLang="ja-JP" baseline="0" dirty="0" err="1" smtClean="0"/>
              <a:t>Headquaters</a:t>
            </a:r>
            <a:r>
              <a:rPr kumimoji="1" lang="en-US" altLang="ja-JP" baseline="0" dirty="0" smtClean="0"/>
              <a:t>. </a:t>
            </a:r>
          </a:p>
          <a:p>
            <a:r>
              <a:rPr kumimoji="1" lang="en-US" altLang="ja-JP" baseline="0" dirty="0" smtClean="0"/>
              <a:t>So this part is now very important in Japanese space policy. 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JAXA is the core agency of the national space projects, </a:t>
            </a:r>
          </a:p>
          <a:p>
            <a:r>
              <a:rPr kumimoji="1" lang="en-US" altLang="ja-JP" baseline="0" dirty="0" smtClean="0"/>
              <a:t>But the space weather information service is assigned to the NICT. </a:t>
            </a:r>
          </a:p>
          <a:p>
            <a:r>
              <a:rPr kumimoji="1" lang="en-US" altLang="ja-JP" baseline="0" dirty="0" smtClean="0"/>
              <a:t>Scientific researches are going on more-or-less independent manner in </a:t>
            </a:r>
            <a:r>
              <a:rPr kumimoji="1" lang="en-US" altLang="ja-JP" baseline="0" dirty="0" err="1" smtClean="0"/>
              <a:t>univerisities</a:t>
            </a:r>
            <a:r>
              <a:rPr kumimoji="1" lang="en-US" altLang="ja-JP" baseline="0" dirty="0" smtClean="0"/>
              <a:t> and research institutes. </a:t>
            </a:r>
          </a:p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584A0-14DD-3E44-87BE-8AB9EFB839B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2067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8A2E835-3BAD-8A48-8A82-D30F7173C772}" type="slidenum">
              <a:rPr lang="en-US" altLang="ja-JP">
                <a:latin typeface="Calibri" charset="0"/>
              </a:rPr>
              <a:pPr eaLnBrk="1" hangingPunct="1"/>
              <a:t>12</a:t>
            </a:fld>
            <a:endParaRPr lang="en-US" altLang="ja-JP">
              <a:latin typeface="Calibri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88724" tIns="44362" rIns="88724" bIns="4436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Once</a:t>
            </a:r>
            <a:r>
              <a:rPr kumimoji="1" lang="en-US" altLang="ja-JP" baseline="0" dirty="0" smtClean="0"/>
              <a:t> in 5000 years sounds very rare. But actually the occurrence rate of the </a:t>
            </a:r>
          </a:p>
          <a:p>
            <a:r>
              <a:rPr kumimoji="1" lang="en-US" altLang="ja-JP" baseline="0" dirty="0" smtClean="0"/>
              <a:t>Big earthquake similar to the one in 2011 that his Eastern Japan including the Fukushima nuclear plant </a:t>
            </a:r>
          </a:p>
          <a:p>
            <a:r>
              <a:rPr kumimoji="1" lang="en-US" altLang="ja-JP" baseline="0" dirty="0" smtClean="0"/>
              <a:t>Is said to be once in 1000 years. </a:t>
            </a:r>
          </a:p>
          <a:p>
            <a:r>
              <a:rPr kumimoji="1" lang="en-US" altLang="ja-JP" baseline="0" dirty="0" smtClean="0"/>
              <a:t>So preparing such rare but extreme events has become a serious issue, </a:t>
            </a:r>
          </a:p>
          <a:p>
            <a:r>
              <a:rPr kumimoji="1" lang="en-US" altLang="ja-JP" baseline="0" dirty="0" smtClean="0"/>
              <a:t>And space weather is no longer an exception.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584A0-14DD-3E44-87BE-8AB9EFB839BA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2049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43E3-F4E8-C347-A5D6-B37698081DBC}" type="datetimeFigureOut">
              <a:rPr kumimoji="1" lang="ja-JP" altLang="en-US" smtClean="0"/>
              <a:t>2014/02/15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0F01-CEE2-964A-8A4B-54C4ADA287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0904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43E3-F4E8-C347-A5D6-B37698081DBC}" type="datetimeFigureOut">
              <a:rPr kumimoji="1" lang="ja-JP" altLang="en-US" smtClean="0"/>
              <a:t>2014/02/15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0F01-CEE2-964A-8A4B-54C4ADA287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5388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43E3-F4E8-C347-A5D6-B37698081DBC}" type="datetimeFigureOut">
              <a:rPr kumimoji="1" lang="ja-JP" altLang="en-US" smtClean="0"/>
              <a:t>2014/02/15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0F01-CEE2-964A-8A4B-54C4ADA287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5217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43E3-F4E8-C347-A5D6-B37698081DBC}" type="datetimeFigureOut">
              <a:rPr kumimoji="1" lang="ja-JP" altLang="en-US" smtClean="0"/>
              <a:t>2014/02/15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0F01-CEE2-964A-8A4B-54C4ADA287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2644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43E3-F4E8-C347-A5D6-B37698081DBC}" type="datetimeFigureOut">
              <a:rPr kumimoji="1" lang="ja-JP" altLang="en-US" smtClean="0"/>
              <a:t>2014/02/15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0F01-CEE2-964A-8A4B-54C4ADA287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755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43E3-F4E8-C347-A5D6-B37698081DBC}" type="datetimeFigureOut">
              <a:rPr kumimoji="1" lang="ja-JP" altLang="en-US" smtClean="0"/>
              <a:t>2014/02/15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0F01-CEE2-964A-8A4B-54C4ADA287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8944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43E3-F4E8-C347-A5D6-B37698081DBC}" type="datetimeFigureOut">
              <a:rPr kumimoji="1" lang="ja-JP" altLang="en-US" smtClean="0"/>
              <a:t>2014/02/15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0F01-CEE2-964A-8A4B-54C4ADA287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3500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43E3-F4E8-C347-A5D6-B37698081DBC}" type="datetimeFigureOut">
              <a:rPr kumimoji="1" lang="ja-JP" altLang="en-US" smtClean="0"/>
              <a:t>2014/02/15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0F01-CEE2-964A-8A4B-54C4ADA287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4891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43E3-F4E8-C347-A5D6-B37698081DBC}" type="datetimeFigureOut">
              <a:rPr kumimoji="1" lang="ja-JP" altLang="en-US" smtClean="0"/>
              <a:t>2014/02/15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0F01-CEE2-964A-8A4B-54C4ADA287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9136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43E3-F4E8-C347-A5D6-B37698081DBC}" type="datetimeFigureOut">
              <a:rPr kumimoji="1" lang="ja-JP" altLang="en-US" smtClean="0"/>
              <a:t>2014/02/15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0F01-CEE2-964A-8A4B-54C4ADA287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6854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43E3-F4E8-C347-A5D6-B37698081DBC}" type="datetimeFigureOut">
              <a:rPr kumimoji="1" lang="ja-JP" altLang="en-US" smtClean="0"/>
              <a:t>2014/02/15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0F01-CEE2-964A-8A4B-54C4ADA287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1845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743E3-F4E8-C347-A5D6-B37698081DBC}" type="datetimeFigureOut">
              <a:rPr kumimoji="1" lang="ja-JP" altLang="en-US" smtClean="0"/>
              <a:t>2014/02/15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80F01-CEE2-964A-8A4B-54C4ADA287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448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49719" y="2130425"/>
            <a:ext cx="8205343" cy="1470025"/>
          </a:xfrm>
        </p:spPr>
        <p:txBody>
          <a:bodyPr/>
          <a:lstStyle/>
          <a:p>
            <a:r>
              <a:rPr lang="en-US" altLang="ja-JP" dirty="0" smtClean="0"/>
              <a:t>Development of space weather </a:t>
            </a:r>
            <a:br>
              <a:rPr lang="en-US" altLang="ja-JP" dirty="0" smtClean="0"/>
            </a:br>
            <a:r>
              <a:rPr lang="en-US" altLang="ja-JP" dirty="0" smtClean="0"/>
              <a:t>in Japan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094832" y="4266793"/>
            <a:ext cx="6400800" cy="17526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US" altLang="ja-JP" dirty="0" smtClean="0">
                <a:solidFill>
                  <a:schemeClr val="tx1"/>
                </a:solidFill>
              </a:rPr>
              <a:t>Hiroaki </a:t>
            </a:r>
            <a:r>
              <a:rPr lang="en-US" altLang="ja-JP" dirty="0" err="1" smtClean="0">
                <a:solidFill>
                  <a:schemeClr val="tx1"/>
                </a:solidFill>
              </a:rPr>
              <a:t>Isobe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r"/>
            <a:r>
              <a:rPr lang="en-US" altLang="ja-JP" sz="2600" dirty="0" smtClean="0">
                <a:solidFill>
                  <a:schemeClr val="tx1"/>
                </a:solidFill>
              </a:rPr>
              <a:t>Center for the Promotion of Interdisciplinary Education and Research</a:t>
            </a:r>
          </a:p>
          <a:p>
            <a:pPr algn="r"/>
            <a:r>
              <a:rPr lang="en-US" altLang="ja-JP" sz="2600" dirty="0" smtClean="0">
                <a:solidFill>
                  <a:schemeClr val="tx1"/>
                </a:solidFill>
              </a:rPr>
              <a:t>Kyoto University</a:t>
            </a:r>
          </a:p>
        </p:txBody>
      </p:sp>
    </p:spTree>
    <p:extLst>
      <p:ext uri="{BB962C8B-B14F-4D97-AF65-F5344CB8AC3E}">
        <p14:creationId xmlns:p14="http://schemas.microsoft.com/office/powerpoint/2010/main" val="123419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Kyoto University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864" y="1600200"/>
            <a:ext cx="2531936" cy="2540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986" y="4973420"/>
            <a:ext cx="6616700" cy="1549701"/>
          </a:xfrm>
          <a:prstGeom prst="rect">
            <a:avLst/>
          </a:prstGeom>
        </p:spPr>
      </p:pic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4279900" cy="4525963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Operate World </a:t>
            </a:r>
            <a:r>
              <a:rPr lang="en-US" altLang="ja-JP" sz="2400" dirty="0"/>
              <a:t>Data Center for </a:t>
            </a:r>
            <a:r>
              <a:rPr lang="en-US" altLang="ja-JP" sz="2400" dirty="0" smtClean="0"/>
              <a:t>Geomagnetism</a:t>
            </a:r>
          </a:p>
          <a:p>
            <a:r>
              <a:rPr lang="en-US" altLang="ja-JP" sz="2400" dirty="0" smtClean="0"/>
              <a:t>Solar optical observations</a:t>
            </a:r>
          </a:p>
          <a:p>
            <a:r>
              <a:rPr lang="en-US" altLang="ja-JP" sz="2400" dirty="0" smtClean="0"/>
              <a:t>Middle and Upper atmosphere Radars</a:t>
            </a:r>
          </a:p>
          <a:p>
            <a:endParaRPr kumimoji="1" lang="en-US" altLang="ja-JP" sz="2000" dirty="0" smtClean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6900" y="1536700"/>
            <a:ext cx="1790700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97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1143000"/>
          </a:xfrm>
        </p:spPr>
        <p:txBody>
          <a:bodyPr>
            <a:noAutofit/>
          </a:bodyPr>
          <a:lstStyle/>
          <a:p>
            <a:r>
              <a:rPr kumimoji="1" lang="en-US" altLang="ja-JP" sz="3200" dirty="0" smtClean="0"/>
              <a:t>Continuous H-</a:t>
            </a:r>
            <a:r>
              <a:rPr lang="en-US" altLang="ja-JP" sz="3200" dirty="0" smtClean="0"/>
              <a:t>Alpha Imaging Network (C</a:t>
            </a:r>
            <a:r>
              <a:rPr kumimoji="1" lang="en-US" altLang="ja-JP" sz="3200" dirty="0" smtClean="0"/>
              <a:t>HAIN)</a:t>
            </a:r>
            <a:endParaRPr kumimoji="1"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2900" y="3904082"/>
            <a:ext cx="7899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ja-JP" dirty="0" smtClean="0"/>
              <a:t>Network of full-disk H-alpha observation to monitor the eruptive events, in particular the 3D velocity of erupting filament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ja-JP" dirty="0" smtClean="0"/>
              <a:t>Kyoto </a:t>
            </a:r>
            <a:r>
              <a:rPr kumimoji="1" lang="en-US" altLang="ja-JP" dirty="0" err="1" smtClean="0"/>
              <a:t>Univ</a:t>
            </a:r>
            <a:r>
              <a:rPr kumimoji="1" lang="en-US" altLang="ja-JP" dirty="0" smtClean="0"/>
              <a:t> operates SMART </a:t>
            </a:r>
            <a:r>
              <a:rPr lang="en-US" altLang="ja-JP" dirty="0" smtClean="0"/>
              <a:t>at </a:t>
            </a:r>
            <a:r>
              <a:rPr kumimoji="1" lang="en-US" altLang="ja-JP" dirty="0" err="1" smtClean="0"/>
              <a:t>Hida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obsevatory</a:t>
            </a:r>
            <a:r>
              <a:rPr kumimoji="1" lang="en-US" altLang="ja-JP" dirty="0" smtClean="0"/>
              <a:t> in Japan, and move our old Flare Monitoring Telescope to ICA university, Peru</a:t>
            </a:r>
          </a:p>
          <a:p>
            <a:pPr marL="285750" indent="-285750">
              <a:buFont typeface="Arial"/>
              <a:buChar char="•"/>
            </a:pPr>
            <a:r>
              <a:rPr lang="en-US" altLang="ja-JP" dirty="0" smtClean="0"/>
              <a:t>Real time data available on web: used for e.g., planning of space missions</a:t>
            </a:r>
            <a:endParaRPr kumimoji="1" lang="en-US" altLang="ja-JP" dirty="0" smtClean="0"/>
          </a:p>
          <a:p>
            <a:pPr marL="285750" indent="-285750">
              <a:buFont typeface="Arial"/>
              <a:buChar char="•"/>
            </a:pPr>
            <a:r>
              <a:rPr lang="en-US" altLang="ja-JP" dirty="0" smtClean="0"/>
              <a:t>New telescope in Algeria being planed in collaboration with Centre de </a:t>
            </a:r>
            <a:r>
              <a:rPr lang="en-US" altLang="ja-JP" dirty="0" err="1" smtClean="0"/>
              <a:t>Researche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Astronomie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Astrophysique</a:t>
            </a:r>
            <a:r>
              <a:rPr lang="en-US" altLang="ja-JP" dirty="0" smtClean="0"/>
              <a:t> et </a:t>
            </a:r>
            <a:r>
              <a:rPr lang="en-US" altLang="ja-JP" dirty="0" err="1" smtClean="0"/>
              <a:t>Geophisique</a:t>
            </a:r>
            <a:endParaRPr kumimoji="1" lang="en-US" altLang="ja-JP" dirty="0" smtClean="0"/>
          </a:p>
          <a:p>
            <a:pPr marL="285750" indent="-285750">
              <a:buFont typeface="Arial"/>
              <a:buChar char="•"/>
            </a:pPr>
            <a:r>
              <a:rPr kumimoji="1" lang="en-US" altLang="ja-JP" dirty="0" smtClean="0"/>
              <a:t>Invite participation from other ground observatories for data sharing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ja-JP" dirty="0" smtClean="0"/>
              <a:t>Capacity building: student exchange, technical training </a:t>
            </a:r>
            <a:r>
              <a:rPr kumimoji="1" lang="en-US" altLang="ja-JP" dirty="0" err="1" smtClean="0"/>
              <a:t>etc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303755"/>
            <a:ext cx="2997200" cy="238123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700" y="1404938"/>
            <a:ext cx="2286000" cy="237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589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fld id="{5CBC46E5-EBEC-4843-A88C-9C2C3D47DCD6}" type="slidenum">
              <a:rPr lang="en-US" altLang="ja-JP">
                <a:solidFill>
                  <a:srgbClr val="898989"/>
                </a:solidFill>
                <a:latin typeface="Calibri" charset="0"/>
              </a:rPr>
              <a:pPr algn="l" eaLnBrk="1" hangingPunct="1"/>
              <a:t>12</a:t>
            </a:fld>
            <a:endParaRPr lang="en-US" altLang="ja-JP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181769" y="622300"/>
            <a:ext cx="4660900" cy="4572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altLang="ja-JP" sz="2800" dirty="0" smtClean="0">
                <a:cs typeface="+mj-cs"/>
              </a:rPr>
              <a:t>Research topic:</a:t>
            </a:r>
            <a:br>
              <a:rPr lang="en-US" altLang="ja-JP" sz="2800" dirty="0" smtClean="0">
                <a:cs typeface="+mj-cs"/>
              </a:rPr>
            </a:br>
            <a:r>
              <a:rPr lang="en-US" altLang="ja-JP" sz="2800" dirty="0" smtClean="0">
                <a:cs typeface="+mj-cs"/>
              </a:rPr>
              <a:t>Extreme event detected in TSI</a:t>
            </a:r>
          </a:p>
        </p:txBody>
      </p:sp>
      <p:pic>
        <p:nvPicPr>
          <p:cNvPr id="70660" name="Picture 3" descr="TIM_T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28788"/>
            <a:ext cx="5349875" cy="41179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19500"/>
            <a:ext cx="128111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0662" name="Group 16"/>
          <p:cNvGrpSpPr>
            <a:grpSpLocks/>
          </p:cNvGrpSpPr>
          <p:nvPr/>
        </p:nvGrpSpPr>
        <p:grpSpPr bwMode="auto">
          <a:xfrm>
            <a:off x="2438400" y="762000"/>
            <a:ext cx="6705600" cy="4648200"/>
            <a:chOff x="1536" y="480"/>
            <a:chExt cx="4224" cy="2928"/>
          </a:xfrm>
        </p:grpSpPr>
        <p:sp>
          <p:nvSpPr>
            <p:cNvPr id="70680" name="Oval 5"/>
            <p:cNvSpPr>
              <a:spLocks noChangeArrowheads="1"/>
            </p:cNvSpPr>
            <p:nvPr/>
          </p:nvSpPr>
          <p:spPr bwMode="auto">
            <a:xfrm>
              <a:off x="1536" y="1336"/>
              <a:ext cx="336" cy="2064"/>
            </a:xfrm>
            <a:prstGeom prst="ellipse">
              <a:avLst/>
            </a:prstGeom>
            <a:noFill/>
            <a:ln w="19050">
              <a:solidFill>
                <a:srgbClr val="00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70681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480"/>
              <a:ext cx="2256" cy="1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682" name="Line 8"/>
            <p:cNvSpPr>
              <a:spLocks noChangeShapeType="1"/>
            </p:cNvSpPr>
            <p:nvPr/>
          </p:nvSpPr>
          <p:spPr bwMode="auto">
            <a:xfrm flipV="1">
              <a:off x="1688" y="640"/>
              <a:ext cx="2088" cy="704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0683" name="Line 9"/>
            <p:cNvSpPr>
              <a:spLocks noChangeShapeType="1"/>
            </p:cNvSpPr>
            <p:nvPr/>
          </p:nvSpPr>
          <p:spPr bwMode="auto">
            <a:xfrm flipV="1">
              <a:off x="1688" y="1992"/>
              <a:ext cx="2080" cy="1416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70674" name="Group 17"/>
          <p:cNvGrpSpPr>
            <a:grpSpLocks/>
          </p:cNvGrpSpPr>
          <p:nvPr/>
        </p:nvGrpSpPr>
        <p:grpSpPr bwMode="auto">
          <a:xfrm>
            <a:off x="5562600" y="2743200"/>
            <a:ext cx="3505200" cy="3573463"/>
            <a:chOff x="3504" y="1728"/>
            <a:chExt cx="2208" cy="2251"/>
          </a:xfrm>
        </p:grpSpPr>
        <p:pic>
          <p:nvPicPr>
            <p:cNvPr id="70676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2350"/>
              <a:ext cx="2208" cy="1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677" name="Line 12"/>
            <p:cNvSpPr>
              <a:spLocks noChangeShapeType="1"/>
            </p:cNvSpPr>
            <p:nvPr/>
          </p:nvSpPr>
          <p:spPr bwMode="auto">
            <a:xfrm flipV="1">
              <a:off x="3840" y="1776"/>
              <a:ext cx="1200" cy="624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0678" name="Line 13"/>
            <p:cNvSpPr>
              <a:spLocks noChangeShapeType="1"/>
            </p:cNvSpPr>
            <p:nvPr/>
          </p:nvSpPr>
          <p:spPr bwMode="auto">
            <a:xfrm flipH="1" flipV="1">
              <a:off x="5088" y="1776"/>
              <a:ext cx="384" cy="624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0679" name="Oval 14"/>
            <p:cNvSpPr>
              <a:spLocks noChangeArrowheads="1"/>
            </p:cNvSpPr>
            <p:nvPr/>
          </p:nvSpPr>
          <p:spPr bwMode="auto">
            <a:xfrm>
              <a:off x="5040" y="1728"/>
              <a:ext cx="48" cy="48"/>
            </a:xfrm>
            <a:prstGeom prst="ellipse">
              <a:avLst/>
            </a:prstGeom>
            <a:noFill/>
            <a:ln w="19050">
              <a:solidFill>
                <a:srgbClr val="00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70664" name="Text Box 19"/>
          <p:cNvSpPr txBox="1">
            <a:spLocks noChangeArrowheads="1"/>
          </p:cNvSpPr>
          <p:nvPr/>
        </p:nvSpPr>
        <p:spPr bwMode="auto">
          <a:xfrm>
            <a:off x="181769" y="5891857"/>
            <a:ext cx="16176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200" dirty="0" smtClean="0"/>
              <a:t>G. Kopp 2003</a:t>
            </a:r>
            <a:endParaRPr lang="en-US" altLang="ja-JP" sz="1200" dirty="0"/>
          </a:p>
        </p:txBody>
      </p:sp>
      <p:sp>
        <p:nvSpPr>
          <p:cNvPr id="70665" name="テキスト ボックス 18"/>
          <p:cNvSpPr txBox="1">
            <a:spLocks noChangeArrowheads="1"/>
          </p:cNvSpPr>
          <p:nvPr/>
        </p:nvSpPr>
        <p:spPr bwMode="auto">
          <a:xfrm>
            <a:off x="6804025" y="4365625"/>
            <a:ext cx="8519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dirty="0" smtClean="0"/>
              <a:t>optical</a:t>
            </a:r>
            <a:endParaRPr lang="ja-JP" altLang="en-US" dirty="0"/>
          </a:p>
        </p:txBody>
      </p:sp>
      <p:sp>
        <p:nvSpPr>
          <p:cNvPr id="70666" name="テキスト ボックス 19"/>
          <p:cNvSpPr txBox="1">
            <a:spLocks noChangeArrowheads="1"/>
          </p:cNvSpPr>
          <p:nvPr/>
        </p:nvSpPr>
        <p:spPr bwMode="auto">
          <a:xfrm>
            <a:off x="6804025" y="5661025"/>
            <a:ext cx="7361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dirty="0" smtClean="0"/>
              <a:t>X-ray</a:t>
            </a:r>
            <a:endParaRPr lang="ja-JP" altLang="en-US" dirty="0"/>
          </a:p>
        </p:txBody>
      </p:sp>
      <p:sp>
        <p:nvSpPr>
          <p:cNvPr id="70668" name="テキスト ボックス 21"/>
          <p:cNvSpPr txBox="1">
            <a:spLocks noChangeArrowheads="1"/>
          </p:cNvSpPr>
          <p:nvPr/>
        </p:nvSpPr>
        <p:spPr bwMode="auto">
          <a:xfrm>
            <a:off x="0" y="1700213"/>
            <a:ext cx="2365852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dirty="0" smtClean="0"/>
              <a:t>Total Solar Irradiance</a:t>
            </a:r>
            <a:endParaRPr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971800" y="6206956"/>
            <a:ext cx="2552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TSI increase by ~0.01%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795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6539289" y="1838755"/>
            <a:ext cx="25002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err="1" smtClean="0"/>
              <a:t>Shibayama</a:t>
            </a:r>
            <a:r>
              <a:rPr lang="en-US" altLang="ja-JP" sz="1600" dirty="0" smtClean="0"/>
              <a:t> et al. 2013, </a:t>
            </a:r>
            <a:r>
              <a:rPr lang="en-US" altLang="ja-JP" sz="1600" dirty="0" err="1" smtClean="0"/>
              <a:t>ApJS</a:t>
            </a:r>
            <a:endParaRPr kumimoji="1" lang="ja-JP" altLang="en-US" sz="16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439" y="2177309"/>
            <a:ext cx="4635500" cy="334850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939800" y="355600"/>
            <a:ext cx="771291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“Super flares” in solar type stars detected by </a:t>
            </a:r>
            <a:r>
              <a:rPr kumimoji="1" lang="en-US" altLang="ja-JP" sz="2800" dirty="0" err="1" smtClean="0"/>
              <a:t>Kepler</a:t>
            </a:r>
            <a:endParaRPr kumimoji="1" lang="en-US" altLang="ja-JP" sz="2800" dirty="0" smtClean="0"/>
          </a:p>
          <a:p>
            <a:r>
              <a:rPr lang="en-US" altLang="ja-JP" dirty="0" smtClean="0"/>
              <a:t>(</a:t>
            </a:r>
            <a:r>
              <a:rPr lang="en-US" altLang="ja-JP" dirty="0" err="1" smtClean="0"/>
              <a:t>Maehara</a:t>
            </a:r>
            <a:r>
              <a:rPr lang="en-US" altLang="ja-JP" dirty="0" smtClean="0"/>
              <a:t> et al. 2012, Nature)</a:t>
            </a:r>
            <a:endParaRPr kumimoji="1" lang="ja-JP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180" y="1776631"/>
            <a:ext cx="3658160" cy="2560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673100" y="1130300"/>
            <a:ext cx="8366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altLang="ja-JP" dirty="0" smtClean="0"/>
              <a:t>Intensity in visible continuum increase ~1%! 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ja-JP" dirty="0" smtClean="0"/>
              <a:t>Corresponding to energy ~10^29 J = 1000 times larger than largest known solar flare</a:t>
            </a:r>
            <a:endParaRPr kumimoji="1" lang="ja-JP" alt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40" y="4548402"/>
            <a:ext cx="2041560" cy="195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2603499" y="5816600"/>
            <a:ext cx="6540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ja-JP" dirty="0" smtClean="0"/>
              <a:t>Occurrence rate of 10^29J event </a:t>
            </a:r>
            <a:r>
              <a:rPr lang="en-US" altLang="ja-JP" dirty="0" smtClean="0"/>
              <a:t>~ once in 5000 years in our Sun!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ja-JP" dirty="0" smtClean="0"/>
              <a:t>What are the expected influence? How to prevent them?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52998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200" dirty="0" smtClean="0"/>
              <a:t>Summary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2400" dirty="0" smtClean="0"/>
              <a:t>Major changes in Japanese space policy. From R&amp;D-oriented to utilization-oriented</a:t>
            </a:r>
            <a:r>
              <a:rPr lang="en-US" altLang="ja-JP" sz="2400" dirty="0"/>
              <a:t>. </a:t>
            </a:r>
            <a:endParaRPr lang="en-US" altLang="ja-JP" sz="2400" dirty="0" smtClean="0"/>
          </a:p>
          <a:p>
            <a:r>
              <a:rPr kumimoji="1" lang="en-US" altLang="ja-JP" sz="2400" dirty="0" smtClean="0"/>
              <a:t>In the “Basic Plan on Space Policy”, space weather is mentioned as a part of SSA.</a:t>
            </a:r>
            <a:endParaRPr lang="en-US" altLang="ja-JP" sz="2400" dirty="0"/>
          </a:p>
          <a:p>
            <a:r>
              <a:rPr kumimoji="1" lang="en-US" altLang="ja-JP" sz="2400" dirty="0" smtClean="0"/>
              <a:t>Many space and ground-based assets in Japan, but operated more-or</a:t>
            </a:r>
            <a:r>
              <a:rPr kumimoji="1" lang="en-US" altLang="ja-JP" sz="2400" smtClean="0"/>
              <a:t>-less independently </a:t>
            </a:r>
            <a:r>
              <a:rPr kumimoji="1" lang="en-US" altLang="ja-JP" sz="2400" dirty="0" smtClean="0"/>
              <a:t>by individual institutes</a:t>
            </a:r>
          </a:p>
          <a:p>
            <a:r>
              <a:rPr lang="en-US" altLang="ja-JP" sz="2400" dirty="0" smtClean="0"/>
              <a:t>Mostly science-driven. Need more coordinated, service-oriented and continuous observation (&lt;= also good for science)</a:t>
            </a:r>
          </a:p>
          <a:p>
            <a:r>
              <a:rPr kumimoji="1" lang="en-US" altLang="ja-JP" sz="2400" dirty="0" smtClean="0"/>
              <a:t>International cooperation is important</a:t>
            </a:r>
            <a:endParaRPr kumimoji="1" lang="ja-JP" altLang="en-US" sz="2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967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 dirty="0" smtClean="0"/>
              <a:t>Significant</a:t>
            </a:r>
            <a:r>
              <a:rPr kumimoji="1" lang="en-US" altLang="ja-JP" sz="3200" dirty="0" smtClean="0"/>
              <a:t> changes in Japanese space </a:t>
            </a:r>
            <a:r>
              <a:rPr lang="en-US" altLang="ja-JP" sz="3200" dirty="0"/>
              <a:t>p</a:t>
            </a:r>
            <a:r>
              <a:rPr kumimoji="1" lang="en-US" altLang="ja-JP" sz="3200" dirty="0" smtClean="0"/>
              <a:t>olicy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dirty="0" smtClean="0"/>
              <a:t>“Basic space law” enacted in 2008</a:t>
            </a:r>
          </a:p>
          <a:p>
            <a:r>
              <a:rPr lang="en-US" altLang="ja-JP" sz="2400" dirty="0"/>
              <a:t>The Office of National Space Policy is established in the Cabinet Office as the </a:t>
            </a:r>
            <a:r>
              <a:rPr lang="en-US" altLang="ja-JP" sz="2400" dirty="0" smtClean="0"/>
              <a:t>headquarters </a:t>
            </a:r>
            <a:r>
              <a:rPr lang="en-US" altLang="ja-JP" sz="2400" dirty="0"/>
              <a:t>to coordinate Japan’s overall space policy </a:t>
            </a:r>
            <a:endParaRPr lang="en-US" altLang="ja-JP" sz="2400" dirty="0" smtClean="0"/>
          </a:p>
          <a:p>
            <a:r>
              <a:rPr kumimoji="1" lang="en-US" altLang="ja-JP" sz="2400" dirty="0" smtClean="0"/>
              <a:t>From R&amp;D to “Expansion of Space Utilization”</a:t>
            </a:r>
          </a:p>
          <a:p>
            <a:r>
              <a:rPr lang="en-US" altLang="ja-JP" sz="2400" dirty="0" smtClean="0"/>
              <a:t>First “Basic Plan on Space Policy” under the new organization established in January, 2013, in which space weather is mentioned in the context of Space Situational Awareness (SAA). 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41992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ローチャート: 処理 1"/>
          <p:cNvSpPr/>
          <p:nvPr/>
        </p:nvSpPr>
        <p:spPr>
          <a:xfrm>
            <a:off x="226153" y="1943811"/>
            <a:ext cx="2261537" cy="608828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Committee on National Space Policy 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3125992" y="834962"/>
            <a:ext cx="2875779" cy="718025"/>
          </a:xfrm>
          <a:prstGeom prst="roundRect">
            <a:avLst>
              <a:gd name="adj" fmla="val 5379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prstClr val="white"/>
                </a:solidFill>
              </a:rPr>
              <a:t>Strategic Headquarters for Space Policy</a:t>
            </a:r>
            <a:endParaRPr lang="ja-JP" altLang="en-US" sz="2000" dirty="0">
              <a:solidFill>
                <a:prstClr val="white"/>
              </a:solidFill>
            </a:endParaRPr>
          </a:p>
        </p:txBody>
      </p:sp>
      <p:sp>
        <p:nvSpPr>
          <p:cNvPr id="5" name="フローチャート: 処理 4"/>
          <p:cNvSpPr/>
          <p:nvPr/>
        </p:nvSpPr>
        <p:spPr>
          <a:xfrm>
            <a:off x="2974792" y="1930852"/>
            <a:ext cx="3200944" cy="747987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Office of National Space Policy, Cabinet Office </a:t>
            </a:r>
            <a:endParaRPr kumimoji="1" lang="ja-JP" altLang="en-US" dirty="0"/>
          </a:p>
        </p:txBody>
      </p:sp>
      <p:sp>
        <p:nvSpPr>
          <p:cNvPr id="6" name="フローチャート: 処理 5"/>
          <p:cNvSpPr/>
          <p:nvPr/>
        </p:nvSpPr>
        <p:spPr>
          <a:xfrm>
            <a:off x="4644848" y="3307731"/>
            <a:ext cx="1148164" cy="434876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MEXT</a:t>
            </a:r>
            <a:endParaRPr kumimoji="1" lang="ja-JP" altLang="en-US" sz="2000" dirty="0"/>
          </a:p>
        </p:txBody>
      </p:sp>
      <p:sp>
        <p:nvSpPr>
          <p:cNvPr id="7" name="フローチャート: 処理 6"/>
          <p:cNvSpPr/>
          <p:nvPr/>
        </p:nvSpPr>
        <p:spPr>
          <a:xfrm>
            <a:off x="1287168" y="3320689"/>
            <a:ext cx="1165561" cy="469667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MIC</a:t>
            </a:r>
            <a:endParaRPr kumimoji="1" lang="ja-JP" altLang="en-US" sz="2000" dirty="0"/>
          </a:p>
        </p:txBody>
      </p:sp>
      <p:sp>
        <p:nvSpPr>
          <p:cNvPr id="8" name="フローチャート: 処理 7"/>
          <p:cNvSpPr/>
          <p:nvPr/>
        </p:nvSpPr>
        <p:spPr>
          <a:xfrm>
            <a:off x="2939302" y="3307730"/>
            <a:ext cx="1182957" cy="469667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METI</a:t>
            </a:r>
            <a:endParaRPr kumimoji="1" lang="ja-JP" altLang="en-US" sz="2000" dirty="0"/>
          </a:p>
        </p:txBody>
      </p:sp>
      <p:sp>
        <p:nvSpPr>
          <p:cNvPr id="9" name="正方形/長方形 8"/>
          <p:cNvSpPr/>
          <p:nvPr/>
        </p:nvSpPr>
        <p:spPr>
          <a:xfrm>
            <a:off x="7188199" y="828010"/>
            <a:ext cx="1460500" cy="5198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dirty="0" smtClean="0"/>
              <a:t>Government organization</a:t>
            </a:r>
            <a:endParaRPr kumimoji="1" lang="ja-JP" altLang="en-US" sz="12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6203" y="151858"/>
            <a:ext cx="9022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Organization of the establishments related to space weather</a:t>
            </a:r>
            <a:endParaRPr kumimoji="1" lang="ja-JP" altLang="en-US" sz="2800" dirty="0"/>
          </a:p>
        </p:txBody>
      </p:sp>
      <p:sp>
        <p:nvSpPr>
          <p:cNvPr id="11" name="フローチャート: 処理 10"/>
          <p:cNvSpPr/>
          <p:nvPr/>
        </p:nvSpPr>
        <p:spPr>
          <a:xfrm>
            <a:off x="3627470" y="4149120"/>
            <a:ext cx="1556982" cy="547557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JAXA</a:t>
            </a:r>
            <a:endParaRPr kumimoji="1" lang="ja-JP" altLang="en-US" sz="2400" dirty="0"/>
          </a:p>
        </p:txBody>
      </p:sp>
      <p:sp>
        <p:nvSpPr>
          <p:cNvPr id="12" name="フローチャート: 処理 11"/>
          <p:cNvSpPr/>
          <p:nvPr/>
        </p:nvSpPr>
        <p:spPr>
          <a:xfrm>
            <a:off x="1168400" y="4138735"/>
            <a:ext cx="1309729" cy="547557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NICT</a:t>
            </a:r>
          </a:p>
        </p:txBody>
      </p:sp>
      <p:sp>
        <p:nvSpPr>
          <p:cNvPr id="13" name="フローチャート: 処理 12"/>
          <p:cNvSpPr/>
          <p:nvPr/>
        </p:nvSpPr>
        <p:spPr>
          <a:xfrm>
            <a:off x="6592021" y="4045901"/>
            <a:ext cx="1145726" cy="434876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NAOJ</a:t>
            </a:r>
            <a:endParaRPr kumimoji="1" lang="ja-JP" altLang="en-US" dirty="0"/>
          </a:p>
        </p:txBody>
      </p:sp>
      <p:sp>
        <p:nvSpPr>
          <p:cNvPr id="14" name="フローチャート: 処理 13"/>
          <p:cNvSpPr/>
          <p:nvPr/>
        </p:nvSpPr>
        <p:spPr>
          <a:xfrm>
            <a:off x="6592022" y="3498344"/>
            <a:ext cx="1145726" cy="434876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err="1" smtClean="0"/>
              <a:t>NiPR</a:t>
            </a:r>
            <a:endParaRPr kumimoji="1" lang="ja-JP" altLang="en-US" dirty="0"/>
          </a:p>
        </p:txBody>
      </p:sp>
      <p:sp>
        <p:nvSpPr>
          <p:cNvPr id="15" name="フローチャート: 処理 14"/>
          <p:cNvSpPr/>
          <p:nvPr/>
        </p:nvSpPr>
        <p:spPr>
          <a:xfrm>
            <a:off x="6592022" y="4572295"/>
            <a:ext cx="1617868" cy="434876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Universities</a:t>
            </a:r>
            <a:endParaRPr kumimoji="1" lang="ja-JP" altLang="en-US" dirty="0"/>
          </a:p>
        </p:txBody>
      </p:sp>
      <p:cxnSp>
        <p:nvCxnSpPr>
          <p:cNvPr id="19" name="直線コネクタ 18"/>
          <p:cNvCxnSpPr/>
          <p:nvPr/>
        </p:nvCxnSpPr>
        <p:spPr>
          <a:xfrm flipH="1">
            <a:off x="4562305" y="1565945"/>
            <a:ext cx="1577" cy="377865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stCxn id="2" idx="3"/>
          </p:cNvCxnSpPr>
          <p:nvPr/>
        </p:nvCxnSpPr>
        <p:spPr>
          <a:xfrm>
            <a:off x="2487690" y="2248225"/>
            <a:ext cx="487102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 flipH="1">
            <a:off x="4562304" y="2678839"/>
            <a:ext cx="1" cy="377865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622300" y="3040084"/>
            <a:ext cx="4579234" cy="1662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1898820" y="3056704"/>
            <a:ext cx="0" cy="288526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3521985" y="3056704"/>
            <a:ext cx="0" cy="280605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>
            <a:off x="5222076" y="3040084"/>
            <a:ext cx="0" cy="280605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1857249" y="3815757"/>
            <a:ext cx="0" cy="36391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>
            <a:off x="3935815" y="3793677"/>
            <a:ext cx="0" cy="36391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>
            <a:off x="4888317" y="3785210"/>
            <a:ext cx="0" cy="36391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カギ線コネクタ 62"/>
          <p:cNvCxnSpPr>
            <a:stCxn id="7" idx="3"/>
            <a:endCxn id="11" idx="1"/>
          </p:cNvCxnSpPr>
          <p:nvPr/>
        </p:nvCxnSpPr>
        <p:spPr>
          <a:xfrm>
            <a:off x="2452729" y="3555523"/>
            <a:ext cx="1174741" cy="867376"/>
          </a:xfrm>
          <a:prstGeom prst="bentConnector3">
            <a:avLst>
              <a:gd name="adj1" fmla="val 32703"/>
            </a:avLst>
          </a:prstGeom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/>
          <p:nvPr/>
        </p:nvCxnSpPr>
        <p:spPr>
          <a:xfrm>
            <a:off x="4215215" y="2696234"/>
            <a:ext cx="0" cy="1461353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フローチャート: 処理 66"/>
          <p:cNvSpPr/>
          <p:nvPr/>
        </p:nvSpPr>
        <p:spPr>
          <a:xfrm>
            <a:off x="7178400" y="1403223"/>
            <a:ext cx="1470299" cy="591002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Incorporated Administrative Agencies </a:t>
            </a:r>
            <a:endParaRPr kumimoji="1" lang="ja-JP" altLang="en-US" sz="1200" dirty="0"/>
          </a:p>
        </p:txBody>
      </p:sp>
      <p:sp>
        <p:nvSpPr>
          <p:cNvPr id="69" name="フローチャート: 処理 68"/>
          <p:cNvSpPr/>
          <p:nvPr/>
        </p:nvSpPr>
        <p:spPr>
          <a:xfrm>
            <a:off x="7200900" y="2092041"/>
            <a:ext cx="1447799" cy="630543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dirty="0" smtClean="0"/>
              <a:t>Inter-University Research Institute Corporation</a:t>
            </a:r>
            <a:endParaRPr kumimoji="1" lang="ja-JP" altLang="en-US" sz="1200" dirty="0"/>
          </a:p>
        </p:txBody>
      </p:sp>
      <p:sp>
        <p:nvSpPr>
          <p:cNvPr id="71" name="角丸四角形 70"/>
          <p:cNvSpPr/>
          <p:nvPr/>
        </p:nvSpPr>
        <p:spPr>
          <a:xfrm>
            <a:off x="6400800" y="3225800"/>
            <a:ext cx="2019299" cy="2082800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2" name="直線コネクタ 71"/>
          <p:cNvCxnSpPr>
            <a:stCxn id="6" idx="3"/>
          </p:cNvCxnSpPr>
          <p:nvPr/>
        </p:nvCxnSpPr>
        <p:spPr>
          <a:xfrm>
            <a:off x="5793012" y="3525169"/>
            <a:ext cx="607788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/>
          <p:cNvCxnSpPr/>
          <p:nvPr/>
        </p:nvCxnSpPr>
        <p:spPr>
          <a:xfrm>
            <a:off x="641520" y="3049734"/>
            <a:ext cx="0" cy="288526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フローチャート: 処理 83"/>
          <p:cNvSpPr/>
          <p:nvPr/>
        </p:nvSpPr>
        <p:spPr>
          <a:xfrm>
            <a:off x="226154" y="3346088"/>
            <a:ext cx="827946" cy="933811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/>
              <a:t>MOE</a:t>
            </a:r>
          </a:p>
          <a:p>
            <a:pPr algn="ctr"/>
            <a:r>
              <a:rPr lang="en-US" altLang="ja-JP" sz="1600" dirty="0" smtClean="0"/>
              <a:t>MLIT</a:t>
            </a:r>
          </a:p>
          <a:p>
            <a:pPr algn="ctr"/>
            <a:r>
              <a:rPr lang="en-US" altLang="ja-JP" sz="1600" dirty="0" smtClean="0"/>
              <a:t>MOD</a:t>
            </a: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226154" y="4956371"/>
            <a:ext cx="472437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MEXT: Ministry of Education, Culture, Sports, Science and Technology</a:t>
            </a:r>
          </a:p>
          <a:p>
            <a:r>
              <a:rPr lang="en-US" altLang="ja-JP" sz="1200" dirty="0" smtClean="0"/>
              <a:t>METI: Ministry of Economy, Trade and Industry</a:t>
            </a:r>
          </a:p>
          <a:p>
            <a:r>
              <a:rPr kumimoji="1" lang="en-US" altLang="ja-JP" sz="1200" dirty="0" smtClean="0"/>
              <a:t>MIC: Ministry of Internal Affairs and Communication</a:t>
            </a:r>
          </a:p>
          <a:p>
            <a:r>
              <a:rPr lang="en-US" altLang="ja-JP" sz="1200" dirty="0" smtClean="0"/>
              <a:t>MOE: Ministry of Environment</a:t>
            </a:r>
          </a:p>
          <a:p>
            <a:r>
              <a:rPr kumimoji="1" lang="en-US" altLang="ja-JP" sz="1200" dirty="0" smtClean="0"/>
              <a:t>MLIT: Ministry of Lan</a:t>
            </a:r>
            <a:r>
              <a:rPr lang="en-US" altLang="ja-JP" sz="1200" dirty="0" smtClean="0"/>
              <a:t>d, Infrastructure and Transport</a:t>
            </a:r>
          </a:p>
          <a:p>
            <a:r>
              <a:rPr kumimoji="1" lang="en-US" altLang="ja-JP" sz="1200" dirty="0" smtClean="0"/>
              <a:t>MOD: Ministry of Defense</a:t>
            </a:r>
          </a:p>
          <a:p>
            <a:r>
              <a:rPr lang="en-US" altLang="ja-JP" sz="1200" dirty="0" smtClean="0"/>
              <a:t>NICT: National Institute of Information and Communication Technology</a:t>
            </a:r>
          </a:p>
          <a:p>
            <a:r>
              <a:rPr kumimoji="1" lang="en-US" altLang="ja-JP" sz="1200" dirty="0" smtClean="0"/>
              <a:t>JAXA Japan Aerospace Exploration Agency</a:t>
            </a:r>
          </a:p>
          <a:p>
            <a:r>
              <a:rPr lang="en-US" altLang="ja-JP" sz="1200" dirty="0" err="1" smtClean="0"/>
              <a:t>NiPR</a:t>
            </a:r>
            <a:r>
              <a:rPr lang="en-US" altLang="ja-JP" sz="1200" dirty="0" smtClean="0"/>
              <a:t>: National Institute of Polar Research</a:t>
            </a:r>
          </a:p>
          <a:p>
            <a:r>
              <a:rPr kumimoji="1" lang="en-US" altLang="ja-JP" sz="1200" dirty="0" smtClean="0"/>
              <a:t>NAOJ: National Astronomical Observatory of Japan</a:t>
            </a:r>
          </a:p>
        </p:txBody>
      </p:sp>
    </p:spTree>
    <p:extLst>
      <p:ext uri="{BB962C8B-B14F-4D97-AF65-F5344CB8AC3E}">
        <p14:creationId xmlns:p14="http://schemas.microsoft.com/office/powerpoint/2010/main" val="1882364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59" y="2852908"/>
            <a:ext cx="9144000" cy="2480396"/>
          </a:xfrm>
          <a:prstGeom prst="rect">
            <a:avLst/>
          </a:prstGeom>
        </p:spPr>
      </p:pic>
      <p:cxnSp>
        <p:nvCxnSpPr>
          <p:cNvPr id="7" name="直線コネクタ 6"/>
          <p:cNvCxnSpPr/>
          <p:nvPr/>
        </p:nvCxnSpPr>
        <p:spPr>
          <a:xfrm>
            <a:off x="294350" y="4873423"/>
            <a:ext cx="833289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4312926" y="4325433"/>
            <a:ext cx="431431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267910" y="371042"/>
            <a:ext cx="6528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Space weather in Basic </a:t>
            </a:r>
            <a:r>
              <a:rPr lang="en-US" altLang="ja-JP" sz="2400" dirty="0"/>
              <a:t>P</a:t>
            </a:r>
            <a:r>
              <a:rPr kumimoji="1" lang="en-US" altLang="ja-JP" sz="2400" dirty="0" smtClean="0"/>
              <a:t>lan on Space Policy (2013)</a:t>
            </a:r>
            <a:endParaRPr kumimoji="1" lang="ja-JP" altLang="en-US" sz="2400" dirty="0"/>
          </a:p>
        </p:txBody>
      </p:sp>
      <p:cxnSp>
        <p:nvCxnSpPr>
          <p:cNvPr id="11" name="直線コネクタ 10"/>
          <p:cNvCxnSpPr/>
          <p:nvPr/>
        </p:nvCxnSpPr>
        <p:spPr>
          <a:xfrm>
            <a:off x="294350" y="4616993"/>
            <a:ext cx="836351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359770" y="5164983"/>
            <a:ext cx="339647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図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9" y="2050402"/>
            <a:ext cx="9144000" cy="616226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294350" y="837168"/>
            <a:ext cx="4750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http</a:t>
            </a:r>
            <a:r>
              <a:rPr lang="en-US" altLang="ja-JP" dirty="0"/>
              <a:t>://www8.cao.go.jp/space/plan/plan-</a:t>
            </a:r>
            <a:r>
              <a:rPr lang="en-US" altLang="ja-JP" dirty="0" err="1"/>
              <a:t>eng.pdf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59771" y="5867400"/>
            <a:ext cx="8390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In previous “Basic Plan” in 2009, </a:t>
            </a:r>
            <a:r>
              <a:rPr lang="en-US" altLang="ja-JP" dirty="0" smtClean="0"/>
              <a:t>space weather was mentioned in the context of “preservation of the environment</a:t>
            </a:r>
            <a:r>
              <a:rPr kumimoji="1" lang="en-US" altLang="ja-JP" dirty="0" smtClean="0"/>
              <a:t>“ but “SAA”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27409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sz="3600" dirty="0" smtClean="0"/>
              <a:t>Japanese Institutes working on space weather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306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9400" y="173038"/>
            <a:ext cx="8597900" cy="1143000"/>
          </a:xfrm>
        </p:spPr>
        <p:txBody>
          <a:bodyPr>
            <a:noAutofit/>
          </a:bodyPr>
          <a:lstStyle/>
          <a:p>
            <a:r>
              <a:rPr lang="en-US" altLang="ja-JP" sz="2400" dirty="0"/>
              <a:t>National Institute of Information and Communication </a:t>
            </a:r>
            <a:r>
              <a:rPr lang="en-US" altLang="ja-JP" sz="2400" dirty="0" smtClean="0"/>
              <a:t>Technology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en-US" altLang="ja-JP" sz="2400" dirty="0" smtClean="0"/>
              <a:t>(NICT)</a:t>
            </a:r>
            <a:endParaRPr kumimoji="1" lang="ja-JP" altLang="en-US" sz="2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9400" y="1201737"/>
            <a:ext cx="3556000" cy="4525963"/>
          </a:xfrm>
        </p:spPr>
        <p:txBody>
          <a:bodyPr>
            <a:normAutofit/>
          </a:bodyPr>
          <a:lstStyle/>
          <a:p>
            <a:r>
              <a:rPr lang="en-US" altLang="ja-JP" sz="2000" dirty="0" smtClean="0"/>
              <a:t>Space weather service provider in Japan</a:t>
            </a:r>
          </a:p>
          <a:p>
            <a:r>
              <a:rPr lang="en-US" altLang="ja-JP" sz="2000" dirty="0" smtClean="0"/>
              <a:t>Japanese participant of ISES</a:t>
            </a:r>
          </a:p>
          <a:p>
            <a:r>
              <a:rPr lang="en-US" altLang="ja-JP" sz="2000" dirty="0" smtClean="0"/>
              <a:t>Web-based real-time information of space weather </a:t>
            </a:r>
          </a:p>
          <a:p>
            <a:r>
              <a:rPr lang="en-US" altLang="ja-JP" sz="2000" dirty="0" smtClean="0"/>
              <a:t>Daily/weekly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summary report by email</a:t>
            </a:r>
          </a:p>
          <a:p>
            <a:r>
              <a:rPr lang="en-US" altLang="ja-JP" sz="2000" dirty="0" smtClean="0"/>
              <a:t>Ground-based observation facilities such as solar microwave, </a:t>
            </a:r>
            <a:r>
              <a:rPr lang="en-US" altLang="ja-JP" sz="2000" dirty="0" err="1" smtClean="0"/>
              <a:t>ionozond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etc</a:t>
            </a:r>
            <a:endParaRPr lang="en-US" altLang="ja-JP" sz="2000" dirty="0" smtClean="0"/>
          </a:p>
          <a:p>
            <a:endParaRPr kumimoji="1" lang="ja-JP" altLang="en-US" sz="20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775" y="1316038"/>
            <a:ext cx="4564525" cy="41402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477000" y="5727700"/>
            <a:ext cx="2097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http://</a:t>
            </a:r>
            <a:r>
              <a:rPr lang="en-US" altLang="ja-JP" dirty="0" err="1"/>
              <a:t>swc.nict.go.jp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8759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1062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/>
              <a:t>Space weather in JAXA 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4279900" cy="4525963"/>
          </a:xfrm>
        </p:spPr>
        <p:txBody>
          <a:bodyPr>
            <a:normAutofit/>
          </a:bodyPr>
          <a:lstStyle/>
          <a:p>
            <a:r>
              <a:rPr lang="en-US" altLang="ja-JP" sz="2000" dirty="0" smtClean="0"/>
              <a:t>“the core organization that </a:t>
            </a:r>
            <a:r>
              <a:rPr lang="en-US" altLang="ja-JP" sz="2000" dirty="0"/>
              <a:t>provides technical support for the entire governmental development and utilization </a:t>
            </a:r>
            <a:r>
              <a:rPr lang="en-US" altLang="ja-JP" sz="2000" dirty="0" smtClean="0"/>
              <a:t>of space projects” (Basic Plan on Space Policy, 2013)</a:t>
            </a:r>
          </a:p>
          <a:p>
            <a:r>
              <a:rPr lang="en-US" altLang="ja-JP" sz="2000" dirty="0" smtClean="0"/>
              <a:t>Space Environment Group monitor the </a:t>
            </a:r>
            <a:r>
              <a:rPr lang="en-US" altLang="ja-JP" sz="2000" dirty="0" err="1" smtClean="0"/>
              <a:t>geospace</a:t>
            </a:r>
            <a:r>
              <a:rPr lang="en-US" altLang="ja-JP" sz="2000" dirty="0" smtClean="0"/>
              <a:t> environment and anomaly of the satellites operated by JAXA </a:t>
            </a:r>
          </a:p>
          <a:p>
            <a:r>
              <a:rPr kumimoji="1" lang="en-US" altLang="ja-JP" sz="2000" dirty="0" smtClean="0"/>
              <a:t>SW-related science missions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(Akebono, GEOTAIL, </a:t>
            </a:r>
            <a:r>
              <a:rPr lang="en-US" altLang="ja-JP" sz="2000" dirty="0" err="1" smtClean="0"/>
              <a:t>Hinode</a:t>
            </a:r>
            <a:r>
              <a:rPr lang="en-US" altLang="ja-JP" sz="2000" dirty="0" smtClean="0"/>
              <a:t>, </a:t>
            </a:r>
            <a:r>
              <a:rPr lang="en-US" altLang="ja-JP" sz="2000" dirty="0" smtClean="0"/>
              <a:t>ERG, Solar-C…)</a:t>
            </a:r>
            <a:endParaRPr kumimoji="1" lang="en-US" altLang="ja-JP" sz="2000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300" y="1600200"/>
            <a:ext cx="2364119" cy="14605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419" y="1739900"/>
            <a:ext cx="1676400" cy="11176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369" y="3124200"/>
            <a:ext cx="2321450" cy="9779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7300" y="3810000"/>
            <a:ext cx="1587500" cy="15875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7400" y="4382037"/>
            <a:ext cx="1353950" cy="101546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6226" y="5549900"/>
            <a:ext cx="1915124" cy="80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853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 smtClean="0"/>
              <a:t>Kyushu University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/>
              <a:t>International Center for Space Weather Science and Education (2012-)</a:t>
            </a:r>
          </a:p>
          <a:p>
            <a:r>
              <a:rPr lang="en-US" altLang="ja-JP" sz="2400" dirty="0" smtClean="0"/>
              <a:t>MAGDAS network</a:t>
            </a:r>
          </a:p>
          <a:p>
            <a:r>
              <a:rPr kumimoji="1" lang="en-US" altLang="ja-JP" sz="2400" dirty="0" smtClean="0"/>
              <a:t>Education and capacity building</a:t>
            </a:r>
            <a:endParaRPr kumimoji="1" lang="ja-JP" altLang="en-US" sz="2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4988" y="1270000"/>
            <a:ext cx="1621312" cy="16637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450499"/>
            <a:ext cx="4165600" cy="207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83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3950" y="808038"/>
            <a:ext cx="2120900" cy="182043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203701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kumimoji="1" lang="en-US" altLang="ja-JP" sz="2800" dirty="0" smtClean="0"/>
              <a:t>Other institutes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06501"/>
            <a:ext cx="4749800" cy="2692399"/>
          </a:xfrm>
        </p:spPr>
        <p:txBody>
          <a:bodyPr>
            <a:noAutofit/>
          </a:bodyPr>
          <a:lstStyle/>
          <a:p>
            <a:r>
              <a:rPr lang="en-US" altLang="ja-JP" sz="2000" dirty="0"/>
              <a:t>Solar and Terrestrial Environment </a:t>
            </a:r>
            <a:r>
              <a:rPr lang="en-US" altLang="ja-JP" sz="2000" dirty="0" smtClean="0"/>
              <a:t>Laboratory, the only Inter</a:t>
            </a:r>
            <a:r>
              <a:rPr lang="en-US" altLang="ja-JP" sz="2000" dirty="0"/>
              <a:t>-University Research Institute </a:t>
            </a:r>
            <a:r>
              <a:rPr lang="en-US" altLang="ja-JP" sz="2000" dirty="0" smtClean="0"/>
              <a:t>on solar and terrestrial environment</a:t>
            </a:r>
          </a:p>
          <a:p>
            <a:r>
              <a:rPr lang="en-US" altLang="ja-JP" sz="2000" dirty="0" smtClean="0"/>
              <a:t>Solar Wind observation of Interplanetary Scintillation </a:t>
            </a:r>
          </a:p>
          <a:p>
            <a:r>
              <a:rPr lang="en-US" altLang="ja-JP" sz="2000" dirty="0" smtClean="0"/>
              <a:t>Participate </a:t>
            </a:r>
            <a:r>
              <a:rPr lang="en-US" altLang="ja-JP" sz="2000" dirty="0" err="1" smtClean="0"/>
              <a:t>SuperDARN</a:t>
            </a:r>
            <a:r>
              <a:rPr lang="en-US" altLang="ja-JP" sz="2000" dirty="0" smtClean="0"/>
              <a:t> </a:t>
            </a:r>
            <a:r>
              <a:rPr lang="en-US" altLang="ja-JP" sz="2000" dirty="0"/>
              <a:t>(Super Dual Auroral Radar Network</a:t>
            </a:r>
            <a:r>
              <a:rPr lang="en-US" altLang="ja-JP" sz="2000" dirty="0" smtClean="0"/>
              <a:t>)</a:t>
            </a:r>
          </a:p>
          <a:p>
            <a:r>
              <a:rPr lang="en-US" altLang="ja-JP" sz="2000" dirty="0" smtClean="0"/>
              <a:t>Numerical modeling and data center</a:t>
            </a:r>
            <a:endParaRPr kumimoji="1" lang="ja-JP" altLang="en-US" sz="20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8871" y="2044700"/>
            <a:ext cx="2471057" cy="1854200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800" dirty="0" smtClean="0"/>
              <a:t>Nagoya University</a:t>
            </a:r>
            <a:endParaRPr lang="ja-JP" altLang="en-US" sz="2800" dirty="0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457200" y="5105399"/>
            <a:ext cx="6807200" cy="2070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 smtClean="0"/>
              <a:t>Tohoku University: solar and planetary radio observation</a:t>
            </a:r>
          </a:p>
          <a:p>
            <a:r>
              <a:rPr lang="en-US" altLang="ja-JP" sz="2000" dirty="0" err="1" smtClean="0"/>
              <a:t>Shinshu</a:t>
            </a:r>
            <a:r>
              <a:rPr lang="en-US" altLang="ja-JP" sz="2000" dirty="0" smtClean="0"/>
              <a:t> University: </a:t>
            </a:r>
            <a:r>
              <a:rPr lang="en-US" altLang="ja-JP" sz="2000" dirty="0" err="1" smtClean="0"/>
              <a:t>Muon</a:t>
            </a:r>
            <a:r>
              <a:rPr lang="en-US" altLang="ja-JP" sz="2000" dirty="0" smtClean="0"/>
              <a:t> detector </a:t>
            </a:r>
          </a:p>
          <a:p>
            <a:r>
              <a:rPr lang="en-US" altLang="ja-JP" sz="2000" dirty="0" smtClean="0"/>
              <a:t>NAOJ: solar observations</a:t>
            </a:r>
          </a:p>
          <a:p>
            <a:r>
              <a:rPr lang="en-US" altLang="ja-JP" sz="2000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218001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2789</TotalTime>
  <Words>1142</Words>
  <Application>Microsoft Macintosh PowerPoint</Application>
  <PresentationFormat>画面に合わせる (4:3)</PresentationFormat>
  <Paragraphs>127</Paragraphs>
  <Slides>14</Slides>
  <Notes>5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5" baseType="lpstr">
      <vt:lpstr>ホワイト</vt:lpstr>
      <vt:lpstr>Development of space weather  in Japan</vt:lpstr>
      <vt:lpstr>Significant changes in Japanese space policy</vt:lpstr>
      <vt:lpstr>PowerPoint プレゼンテーション</vt:lpstr>
      <vt:lpstr>PowerPoint プレゼンテーション</vt:lpstr>
      <vt:lpstr>Japanese Institutes working on space weather </vt:lpstr>
      <vt:lpstr>National Institute of Information and Communication Technology (NICT)</vt:lpstr>
      <vt:lpstr>Space weather in JAXA </vt:lpstr>
      <vt:lpstr>Kyushu University</vt:lpstr>
      <vt:lpstr>Other institutes</vt:lpstr>
      <vt:lpstr>Kyoto University</vt:lpstr>
      <vt:lpstr>Continuous H-Alpha Imaging Network (CHAIN)</vt:lpstr>
      <vt:lpstr>Research topic: Extreme event detected in TSI</vt:lpstr>
      <vt:lpstr>PowerPoint プレゼンテーション</vt:lpstr>
      <vt:lpstr>Summary</vt:lpstr>
    </vt:vector>
  </TitlesOfParts>
  <Company>京都大学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宇宙基本計画における宇宙天気</dc:title>
  <dc:creator>磯部 洋明</dc:creator>
  <cp:lastModifiedBy>isobe</cp:lastModifiedBy>
  <cp:revision>94</cp:revision>
  <dcterms:created xsi:type="dcterms:W3CDTF">2013-08-21T11:42:50Z</dcterms:created>
  <dcterms:modified xsi:type="dcterms:W3CDTF">2014-02-14T19:03:04Z</dcterms:modified>
</cp:coreProperties>
</file>