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785" r:id="rId3"/>
    <p:sldId id="786" r:id="rId4"/>
    <p:sldId id="659" r:id="rId5"/>
    <p:sldId id="784" r:id="rId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37"/>
    <p:restoredTop sz="94690"/>
  </p:normalViewPr>
  <p:slideViewPr>
    <p:cSldViewPr snapToGrid="0" snapToObjects="1">
      <p:cViewPr varScale="1">
        <p:scale>
          <a:sx n="104" d="100"/>
          <a:sy n="104" d="100"/>
        </p:scale>
        <p:origin x="9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0C9726F-425A-2241-BA00-F730CCD8B0CE}" type="datetimeFigureOut">
              <a:rPr kumimoji="1" lang="ja-JP" altLang="en-US" smtClean="0"/>
              <a:t>2018/11/30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B6104DF-DEA1-3741-8C97-8337164B4CB0}" type="slidenum">
              <a:rPr kumimoji="1" lang="ja-JP" altLang="en-US" smtClean="0"/>
              <a:t>‹#›</a:t>
            </a:fld>
            <a:endParaRPr kumimoji="1" lang="ja-JP" altLang="en-US"/>
          </a:p>
        </p:txBody>
      </p:sp>
    </p:spTree>
    <p:extLst>
      <p:ext uri="{BB962C8B-B14F-4D97-AF65-F5344CB8AC3E}">
        <p14:creationId xmlns:p14="http://schemas.microsoft.com/office/powerpoint/2010/main" val="51683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0C9726F-425A-2241-BA00-F730CCD8B0CE}" type="datetimeFigureOut">
              <a:rPr kumimoji="1" lang="ja-JP" altLang="en-US" smtClean="0"/>
              <a:t>2018/11/30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B6104DF-DEA1-3741-8C97-8337164B4CB0}" type="slidenum">
              <a:rPr kumimoji="1" lang="ja-JP" altLang="en-US" smtClean="0"/>
              <a:t>‹#›</a:t>
            </a:fld>
            <a:endParaRPr kumimoji="1" lang="ja-JP" altLang="en-US"/>
          </a:p>
        </p:txBody>
      </p:sp>
    </p:spTree>
    <p:extLst>
      <p:ext uri="{BB962C8B-B14F-4D97-AF65-F5344CB8AC3E}">
        <p14:creationId xmlns:p14="http://schemas.microsoft.com/office/powerpoint/2010/main" val="1850918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0C9726F-425A-2241-BA00-F730CCD8B0CE}" type="datetimeFigureOut">
              <a:rPr kumimoji="1" lang="ja-JP" altLang="en-US" smtClean="0"/>
              <a:t>2018/11/30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B6104DF-DEA1-3741-8C97-8337164B4CB0}" type="slidenum">
              <a:rPr kumimoji="1" lang="ja-JP" altLang="en-US" smtClean="0"/>
              <a:t>‹#›</a:t>
            </a:fld>
            <a:endParaRPr kumimoji="1" lang="ja-JP" altLang="en-US"/>
          </a:p>
        </p:txBody>
      </p:sp>
    </p:spTree>
    <p:extLst>
      <p:ext uri="{BB962C8B-B14F-4D97-AF65-F5344CB8AC3E}">
        <p14:creationId xmlns:p14="http://schemas.microsoft.com/office/powerpoint/2010/main" val="238728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0C9726F-425A-2241-BA00-F730CCD8B0CE}" type="datetimeFigureOut">
              <a:rPr kumimoji="1" lang="ja-JP" altLang="en-US" smtClean="0"/>
              <a:t>2018/11/30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B6104DF-DEA1-3741-8C97-8337164B4CB0}" type="slidenum">
              <a:rPr kumimoji="1" lang="ja-JP" altLang="en-US" smtClean="0"/>
              <a:t>‹#›</a:t>
            </a:fld>
            <a:endParaRPr kumimoji="1" lang="ja-JP" altLang="en-US"/>
          </a:p>
        </p:txBody>
      </p:sp>
    </p:spTree>
    <p:extLst>
      <p:ext uri="{BB962C8B-B14F-4D97-AF65-F5344CB8AC3E}">
        <p14:creationId xmlns:p14="http://schemas.microsoft.com/office/powerpoint/2010/main" val="4103982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0C9726F-425A-2241-BA00-F730CCD8B0CE}" type="datetimeFigureOut">
              <a:rPr kumimoji="1" lang="ja-JP" altLang="en-US" smtClean="0"/>
              <a:t>2018/11/30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B6104DF-DEA1-3741-8C97-8337164B4CB0}" type="slidenum">
              <a:rPr kumimoji="1" lang="ja-JP" altLang="en-US" smtClean="0"/>
              <a:t>‹#›</a:t>
            </a:fld>
            <a:endParaRPr kumimoji="1" lang="ja-JP" altLang="en-US"/>
          </a:p>
        </p:txBody>
      </p:sp>
    </p:spTree>
    <p:extLst>
      <p:ext uri="{BB962C8B-B14F-4D97-AF65-F5344CB8AC3E}">
        <p14:creationId xmlns:p14="http://schemas.microsoft.com/office/powerpoint/2010/main" val="1404544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0C9726F-425A-2241-BA00-F730CCD8B0CE}" type="datetimeFigureOut">
              <a:rPr kumimoji="1" lang="ja-JP" altLang="en-US" smtClean="0"/>
              <a:t>2018/11/30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B6104DF-DEA1-3741-8C97-8337164B4CB0}" type="slidenum">
              <a:rPr kumimoji="1" lang="ja-JP" altLang="en-US" smtClean="0"/>
              <a:t>‹#›</a:t>
            </a:fld>
            <a:endParaRPr kumimoji="1" lang="ja-JP" altLang="en-US"/>
          </a:p>
        </p:txBody>
      </p:sp>
    </p:spTree>
    <p:extLst>
      <p:ext uri="{BB962C8B-B14F-4D97-AF65-F5344CB8AC3E}">
        <p14:creationId xmlns:p14="http://schemas.microsoft.com/office/powerpoint/2010/main" val="1685417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0C9726F-425A-2241-BA00-F730CCD8B0CE}" type="datetimeFigureOut">
              <a:rPr kumimoji="1" lang="ja-JP" altLang="en-US" smtClean="0"/>
              <a:t>2018/11/30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B6104DF-DEA1-3741-8C97-8337164B4CB0}" type="slidenum">
              <a:rPr kumimoji="1" lang="ja-JP" altLang="en-US" smtClean="0"/>
              <a:t>‹#›</a:t>
            </a:fld>
            <a:endParaRPr kumimoji="1" lang="ja-JP" altLang="en-US"/>
          </a:p>
        </p:txBody>
      </p:sp>
    </p:spTree>
    <p:extLst>
      <p:ext uri="{BB962C8B-B14F-4D97-AF65-F5344CB8AC3E}">
        <p14:creationId xmlns:p14="http://schemas.microsoft.com/office/powerpoint/2010/main" val="1548697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0C9726F-425A-2241-BA00-F730CCD8B0CE}" type="datetimeFigureOut">
              <a:rPr kumimoji="1" lang="ja-JP" altLang="en-US" smtClean="0"/>
              <a:t>2018/11/30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B6104DF-DEA1-3741-8C97-8337164B4CB0}" type="slidenum">
              <a:rPr kumimoji="1" lang="ja-JP" altLang="en-US" smtClean="0"/>
              <a:t>‹#›</a:t>
            </a:fld>
            <a:endParaRPr kumimoji="1" lang="ja-JP" altLang="en-US"/>
          </a:p>
        </p:txBody>
      </p:sp>
    </p:spTree>
    <p:extLst>
      <p:ext uri="{BB962C8B-B14F-4D97-AF65-F5344CB8AC3E}">
        <p14:creationId xmlns:p14="http://schemas.microsoft.com/office/powerpoint/2010/main" val="3680552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C9726F-425A-2241-BA00-F730CCD8B0CE}" type="datetimeFigureOut">
              <a:rPr kumimoji="1" lang="ja-JP" altLang="en-US" smtClean="0"/>
              <a:t>2018/11/30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B6104DF-DEA1-3741-8C97-8337164B4CB0}" type="slidenum">
              <a:rPr kumimoji="1" lang="ja-JP" altLang="en-US" smtClean="0"/>
              <a:t>‹#›</a:t>
            </a:fld>
            <a:endParaRPr kumimoji="1" lang="ja-JP" altLang="en-US"/>
          </a:p>
        </p:txBody>
      </p:sp>
    </p:spTree>
    <p:extLst>
      <p:ext uri="{BB962C8B-B14F-4D97-AF65-F5344CB8AC3E}">
        <p14:creationId xmlns:p14="http://schemas.microsoft.com/office/powerpoint/2010/main" val="589466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0C9726F-425A-2241-BA00-F730CCD8B0CE}" type="datetimeFigureOut">
              <a:rPr kumimoji="1" lang="ja-JP" altLang="en-US" smtClean="0"/>
              <a:t>2018/11/30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B6104DF-DEA1-3741-8C97-8337164B4CB0}" type="slidenum">
              <a:rPr kumimoji="1" lang="ja-JP" altLang="en-US" smtClean="0"/>
              <a:t>‹#›</a:t>
            </a:fld>
            <a:endParaRPr kumimoji="1" lang="ja-JP" altLang="en-US"/>
          </a:p>
        </p:txBody>
      </p:sp>
    </p:spTree>
    <p:extLst>
      <p:ext uri="{BB962C8B-B14F-4D97-AF65-F5344CB8AC3E}">
        <p14:creationId xmlns:p14="http://schemas.microsoft.com/office/powerpoint/2010/main" val="2892833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0C9726F-425A-2241-BA00-F730CCD8B0CE}" type="datetimeFigureOut">
              <a:rPr kumimoji="1" lang="ja-JP" altLang="en-US" smtClean="0"/>
              <a:t>2018/11/30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B6104DF-DEA1-3741-8C97-8337164B4CB0}" type="slidenum">
              <a:rPr kumimoji="1" lang="ja-JP" altLang="en-US" smtClean="0"/>
              <a:t>‹#›</a:t>
            </a:fld>
            <a:endParaRPr kumimoji="1" lang="ja-JP" altLang="en-US"/>
          </a:p>
        </p:txBody>
      </p:sp>
    </p:spTree>
    <p:extLst>
      <p:ext uri="{BB962C8B-B14F-4D97-AF65-F5344CB8AC3E}">
        <p14:creationId xmlns:p14="http://schemas.microsoft.com/office/powerpoint/2010/main" val="978181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9726F-425A-2241-BA00-F730CCD8B0CE}" type="datetimeFigureOut">
              <a:rPr kumimoji="1" lang="ja-JP" altLang="en-US" smtClean="0"/>
              <a:t>2018/11/30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6104DF-DEA1-3741-8C97-8337164B4CB0}" type="slidenum">
              <a:rPr kumimoji="1" lang="ja-JP" altLang="en-US" smtClean="0"/>
              <a:t>‹#›</a:t>
            </a:fld>
            <a:endParaRPr kumimoji="1" lang="ja-JP" altLang="en-US"/>
          </a:p>
        </p:txBody>
      </p:sp>
    </p:spTree>
    <p:extLst>
      <p:ext uri="{BB962C8B-B14F-4D97-AF65-F5344CB8AC3E}">
        <p14:creationId xmlns:p14="http://schemas.microsoft.com/office/powerpoint/2010/main" val="40684058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1954FA-142B-A649-8C7A-633D25055D94}"/>
              </a:ext>
            </a:extLst>
          </p:cNvPr>
          <p:cNvSpPr>
            <a:spLocks noGrp="1"/>
          </p:cNvSpPr>
          <p:nvPr>
            <p:ph type="ctrTitle"/>
          </p:nvPr>
        </p:nvSpPr>
        <p:spPr/>
        <p:txBody>
          <a:bodyPr>
            <a:normAutofit/>
          </a:bodyPr>
          <a:lstStyle/>
          <a:p>
            <a:r>
              <a:rPr kumimoji="1" lang="ja-JP" altLang="en-US" sz="4000"/>
              <a:t>アート･文化とコラボした</a:t>
            </a:r>
            <a:br>
              <a:rPr kumimoji="1" lang="en-US" altLang="ja-JP" sz="4000" dirty="0"/>
            </a:br>
            <a:r>
              <a:rPr kumimoji="1" lang="ja-JP" altLang="en-US" sz="4000"/>
              <a:t>宇宙ユニット（周辺）の活動</a:t>
            </a:r>
          </a:p>
        </p:txBody>
      </p:sp>
      <p:sp>
        <p:nvSpPr>
          <p:cNvPr id="4" name="テキスト ボックス 3">
            <a:extLst>
              <a:ext uri="{FF2B5EF4-FFF2-40B4-BE49-F238E27FC236}">
                <a16:creationId xmlns:a16="http://schemas.microsoft.com/office/drawing/2014/main" id="{6413946A-D603-3A49-9E61-707D946AE5DB}"/>
              </a:ext>
            </a:extLst>
          </p:cNvPr>
          <p:cNvSpPr txBox="1"/>
          <p:nvPr/>
        </p:nvSpPr>
        <p:spPr>
          <a:xfrm>
            <a:off x="372412" y="4161181"/>
            <a:ext cx="8399176" cy="1938992"/>
          </a:xfrm>
          <a:prstGeom prst="rect">
            <a:avLst/>
          </a:prstGeom>
          <a:noFill/>
        </p:spPr>
        <p:txBody>
          <a:bodyPr wrap="square" rtlCol="0">
            <a:spAutoFit/>
          </a:bodyPr>
          <a:lstStyle/>
          <a:p>
            <a:r>
              <a:rPr lang="ja-JP" altLang="en-US" sz="2000">
                <a:latin typeface="+mj-ea"/>
                <a:ea typeface="+mj-ea"/>
              </a:rPr>
              <a:t>ここで紹介する企画は、</a:t>
            </a:r>
            <a:r>
              <a:rPr kumimoji="1" lang="ja-JP" altLang="en-US" sz="2000">
                <a:latin typeface="+mj-ea"/>
                <a:ea typeface="+mj-ea"/>
              </a:rPr>
              <a:t>宇宙ユニットが組織としてトップダウンで行っているわけではありません。多くは、分野を超えて面白いことをやりたいと思っている人々が宇宙ユニット周辺に集まり、自然発生的に企画されたものです。宇宙ユニットの役割は、そのような人々が出会う場を作り、企画が立ち上がった時に組織としてできるだけのサポートを行うことです。</a:t>
            </a:r>
          </a:p>
        </p:txBody>
      </p:sp>
    </p:spTree>
    <p:extLst>
      <p:ext uri="{BB962C8B-B14F-4D97-AF65-F5344CB8AC3E}">
        <p14:creationId xmlns:p14="http://schemas.microsoft.com/office/powerpoint/2010/main" val="629852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122382-5538-A64F-A5F0-DDB8DA5FD215}"/>
              </a:ext>
            </a:extLst>
          </p:cNvPr>
          <p:cNvSpPr>
            <a:spLocks noGrp="1"/>
          </p:cNvSpPr>
          <p:nvPr>
            <p:ph type="title"/>
          </p:nvPr>
        </p:nvSpPr>
        <p:spPr>
          <a:xfrm>
            <a:off x="4448056" y="4836782"/>
            <a:ext cx="4000367" cy="1638855"/>
          </a:xfrm>
        </p:spPr>
        <p:txBody>
          <a:bodyPr>
            <a:normAutofit/>
          </a:bodyPr>
          <a:lstStyle/>
          <a:p>
            <a:r>
              <a:rPr lang="ja-JP" altLang="en-US" sz="2000"/>
              <a:t>お寺で宇宙学</a:t>
            </a:r>
            <a:br>
              <a:rPr lang="en-US" altLang="ja-JP" sz="2100" dirty="0"/>
            </a:br>
            <a:r>
              <a:rPr lang="ja-JP" altLang="en-US" sz="1600"/>
              <a:t>京都市内や近郊のお寺を会場に、研究者、僧侶、市民が宇宙や科学、仏教や宗教について語りあうイベント。</a:t>
            </a:r>
            <a:r>
              <a:rPr lang="en-US" altLang="ja-JP" sz="1600" dirty="0"/>
              <a:t>2010</a:t>
            </a:r>
            <a:r>
              <a:rPr lang="ja-JP" altLang="en-US" sz="1600"/>
              <a:t>年以降継続的に開催（次回第二十五回は</a:t>
            </a:r>
            <a:r>
              <a:rPr lang="en-US" altLang="ja-JP" sz="1600" dirty="0"/>
              <a:t>12</a:t>
            </a:r>
            <a:r>
              <a:rPr lang="ja-JP" altLang="en-US" sz="1600"/>
              <a:t>月</a:t>
            </a:r>
            <a:r>
              <a:rPr lang="en-US" altLang="ja-JP" sz="1600" dirty="0"/>
              <a:t>24</a:t>
            </a:r>
            <a:r>
              <a:rPr lang="ja-JP" altLang="en-US" sz="1600"/>
              <a:t>日の予定）</a:t>
            </a:r>
            <a:endParaRPr lang="ja-JP" altLang="en-US" sz="2100"/>
          </a:p>
        </p:txBody>
      </p:sp>
      <p:pic>
        <p:nvPicPr>
          <p:cNvPr id="3" name="図 2">
            <a:extLst>
              <a:ext uri="{FF2B5EF4-FFF2-40B4-BE49-F238E27FC236}">
                <a16:creationId xmlns:a16="http://schemas.microsoft.com/office/drawing/2014/main" id="{7B1951CD-C76C-3245-9C24-C87FE547153D}"/>
              </a:ext>
            </a:extLst>
          </p:cNvPr>
          <p:cNvPicPr>
            <a:picLocks noChangeAspect="1"/>
          </p:cNvPicPr>
          <p:nvPr/>
        </p:nvPicPr>
        <p:blipFill>
          <a:blip r:embed="rId2"/>
          <a:stretch>
            <a:fillRect/>
          </a:stretch>
        </p:blipFill>
        <p:spPr>
          <a:xfrm rot="16200000">
            <a:off x="194801" y="927741"/>
            <a:ext cx="4593797" cy="3224285"/>
          </a:xfrm>
          <a:prstGeom prst="rect">
            <a:avLst/>
          </a:prstGeom>
        </p:spPr>
      </p:pic>
      <p:pic>
        <p:nvPicPr>
          <p:cNvPr id="8" name="図 7">
            <a:extLst>
              <a:ext uri="{FF2B5EF4-FFF2-40B4-BE49-F238E27FC236}">
                <a16:creationId xmlns:a16="http://schemas.microsoft.com/office/drawing/2014/main" id="{4AB4E47B-6161-7F41-958E-A77E00AC279B}"/>
              </a:ext>
            </a:extLst>
          </p:cNvPr>
          <p:cNvPicPr>
            <a:picLocks noChangeAspect="1"/>
          </p:cNvPicPr>
          <p:nvPr/>
        </p:nvPicPr>
        <p:blipFill>
          <a:blip r:embed="rId3"/>
          <a:stretch>
            <a:fillRect/>
          </a:stretch>
        </p:blipFill>
        <p:spPr>
          <a:xfrm>
            <a:off x="4448056" y="1581665"/>
            <a:ext cx="4399381" cy="2916831"/>
          </a:xfrm>
          <a:prstGeom prst="rect">
            <a:avLst/>
          </a:prstGeom>
        </p:spPr>
      </p:pic>
      <p:sp>
        <p:nvSpPr>
          <p:cNvPr id="9" name="タイトル 1">
            <a:extLst>
              <a:ext uri="{FF2B5EF4-FFF2-40B4-BE49-F238E27FC236}">
                <a16:creationId xmlns:a16="http://schemas.microsoft.com/office/drawing/2014/main" id="{9897248C-E552-2446-9BDF-BF06C8419A69}"/>
              </a:ext>
            </a:extLst>
          </p:cNvPr>
          <p:cNvSpPr txBox="1">
            <a:spLocks/>
          </p:cNvSpPr>
          <p:nvPr/>
        </p:nvSpPr>
        <p:spPr>
          <a:xfrm>
            <a:off x="935397" y="5095463"/>
            <a:ext cx="3417404" cy="163885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a:t>宇宙落語会</a:t>
            </a:r>
            <a:br>
              <a:rPr lang="en-US" altLang="ja-JP" sz="2100" dirty="0"/>
            </a:br>
            <a:r>
              <a:rPr lang="ja-JP" altLang="en-US" sz="1600"/>
              <a:t>最先端の科学成果も盛り込んだ審査空中落語を上演。宇宙と落語好きの京都大学</a:t>
            </a:r>
            <a:r>
              <a:rPr lang="en-US" altLang="ja-JP" sz="1600" dirty="0"/>
              <a:t>OB</a:t>
            </a:r>
            <a:r>
              <a:rPr lang="ja-JP" altLang="en-US" sz="1600"/>
              <a:t>たちが、宇宙ユニットの様々な活動を知って、「落語もやりませんか？」と持ちかけてはじまった。</a:t>
            </a:r>
            <a:endParaRPr lang="ja-JP" altLang="en-US" sz="2100"/>
          </a:p>
        </p:txBody>
      </p:sp>
    </p:spTree>
    <p:extLst>
      <p:ext uri="{BB962C8B-B14F-4D97-AF65-F5344CB8AC3E}">
        <p14:creationId xmlns:p14="http://schemas.microsoft.com/office/powerpoint/2010/main" val="4138264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D2E3A8-19D8-B14B-B91F-B8109A42B742}"/>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7B05D6B1-5936-774B-BF9B-76F2932EA411}"/>
              </a:ext>
            </a:extLst>
          </p:cNvPr>
          <p:cNvPicPr>
            <a:picLocks noChangeAspect="1"/>
          </p:cNvPicPr>
          <p:nvPr/>
        </p:nvPicPr>
        <p:blipFill>
          <a:blip r:embed="rId2"/>
          <a:stretch>
            <a:fillRect/>
          </a:stretch>
        </p:blipFill>
        <p:spPr>
          <a:xfrm>
            <a:off x="5147755" y="242985"/>
            <a:ext cx="3316624" cy="4700078"/>
          </a:xfrm>
          <a:prstGeom prst="rect">
            <a:avLst/>
          </a:prstGeom>
        </p:spPr>
      </p:pic>
      <p:sp>
        <p:nvSpPr>
          <p:cNvPr id="5" name="タイトル 1">
            <a:extLst>
              <a:ext uri="{FF2B5EF4-FFF2-40B4-BE49-F238E27FC236}">
                <a16:creationId xmlns:a16="http://schemas.microsoft.com/office/drawing/2014/main" id="{AC1A56C6-689B-EC42-AF8C-5A5B30A6CAF6}"/>
              </a:ext>
            </a:extLst>
          </p:cNvPr>
          <p:cNvSpPr txBox="1">
            <a:spLocks/>
          </p:cNvSpPr>
          <p:nvPr/>
        </p:nvSpPr>
        <p:spPr>
          <a:xfrm>
            <a:off x="5147755" y="4943063"/>
            <a:ext cx="3417404" cy="163885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600"/>
              <a:t>シンポジウム　古事記と宇宙</a:t>
            </a:r>
            <a:br>
              <a:rPr lang="en-US" altLang="ja-JP" sz="1800" dirty="0"/>
            </a:br>
            <a:endParaRPr lang="en-US" altLang="ja-JP" sz="1800" dirty="0"/>
          </a:p>
          <a:p>
            <a:r>
              <a:rPr lang="ja-JP" altLang="en-US" sz="1600"/>
              <a:t>最先端の科学成果も古事記のふるさと、奈良県大和郡山市と共催で</a:t>
            </a:r>
            <a:r>
              <a:rPr lang="en-US" altLang="ja-JP" sz="1600" dirty="0"/>
              <a:t>2012</a:t>
            </a:r>
            <a:r>
              <a:rPr lang="ja-JP" altLang="en-US" sz="1600"/>
              <a:t>年と</a:t>
            </a:r>
            <a:r>
              <a:rPr lang="en-US" altLang="ja-JP" sz="1600" dirty="0"/>
              <a:t>2018</a:t>
            </a:r>
            <a:r>
              <a:rPr lang="ja-JP" altLang="en-US" sz="1600"/>
              <a:t>年に開催。学術シンポとや喜多郎コンサート、宇宙落語上演など。</a:t>
            </a:r>
            <a:endParaRPr lang="ja-JP" altLang="en-US" sz="2100"/>
          </a:p>
        </p:txBody>
      </p:sp>
      <p:pic>
        <p:nvPicPr>
          <p:cNvPr id="6" name="図 5">
            <a:extLst>
              <a:ext uri="{FF2B5EF4-FFF2-40B4-BE49-F238E27FC236}">
                <a16:creationId xmlns:a16="http://schemas.microsoft.com/office/drawing/2014/main" id="{EB437AB4-A81A-0746-9878-FE2A9E9A9F13}"/>
              </a:ext>
            </a:extLst>
          </p:cNvPr>
          <p:cNvPicPr>
            <a:picLocks noChangeAspect="1"/>
          </p:cNvPicPr>
          <p:nvPr/>
        </p:nvPicPr>
        <p:blipFill>
          <a:blip r:embed="rId3"/>
          <a:stretch>
            <a:fillRect/>
          </a:stretch>
        </p:blipFill>
        <p:spPr>
          <a:xfrm>
            <a:off x="780553" y="713098"/>
            <a:ext cx="3791447" cy="3759852"/>
          </a:xfrm>
          <a:prstGeom prst="rect">
            <a:avLst/>
          </a:prstGeom>
        </p:spPr>
      </p:pic>
      <p:sp>
        <p:nvSpPr>
          <p:cNvPr id="7" name="タイトル 1">
            <a:extLst>
              <a:ext uri="{FF2B5EF4-FFF2-40B4-BE49-F238E27FC236}">
                <a16:creationId xmlns:a16="http://schemas.microsoft.com/office/drawing/2014/main" id="{AC9E1E5E-6EA1-3A4E-9BFA-B4BE07E098A4}"/>
              </a:ext>
            </a:extLst>
          </p:cNvPr>
          <p:cNvSpPr txBox="1">
            <a:spLocks/>
          </p:cNvSpPr>
          <p:nvPr/>
        </p:nvSpPr>
        <p:spPr>
          <a:xfrm>
            <a:off x="483584" y="4820922"/>
            <a:ext cx="4088416" cy="163885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a:t>古事記と宇宙</a:t>
            </a:r>
            <a:r>
              <a:rPr lang="en-US" altLang="ja-JP" sz="1800" dirty="0"/>
              <a:t> ~ </a:t>
            </a:r>
            <a:r>
              <a:rPr lang="ja-JP" altLang="en-US" sz="1800"/>
              <a:t>音楽と宇宙映像の試み</a:t>
            </a:r>
            <a:endParaRPr lang="en-US" altLang="ja-JP" sz="1800" dirty="0"/>
          </a:p>
          <a:p>
            <a:br>
              <a:rPr lang="en-US" altLang="ja-JP" sz="2100" dirty="0"/>
            </a:br>
            <a:r>
              <a:rPr lang="ja-JP" altLang="en-US" sz="1600"/>
              <a:t>ミュージシャンの喜多郎氏のアルバム「古事記」に、京都大学柴田一成教授（宇宙ユニット副ユニット長）が宇宙の映像を付けた両者のコラボ作品。日本で金環日食があり、かつ古事記編纂</a:t>
            </a:r>
            <a:r>
              <a:rPr lang="en-US" altLang="ja-JP" sz="1600" dirty="0"/>
              <a:t>1300</a:t>
            </a:r>
            <a:r>
              <a:rPr lang="ja-JP" altLang="en-US" sz="1600"/>
              <a:t>年だった</a:t>
            </a:r>
            <a:r>
              <a:rPr lang="en-US" altLang="ja-JP" sz="1600" dirty="0"/>
              <a:t>2012</a:t>
            </a:r>
            <a:r>
              <a:rPr lang="ja-JP" altLang="en-US" sz="1600"/>
              <a:t>年に製作。</a:t>
            </a:r>
            <a:r>
              <a:rPr lang="en-US" altLang="ja-JP" sz="1600" dirty="0"/>
              <a:t>DVD</a:t>
            </a:r>
            <a:r>
              <a:rPr lang="ja-JP" altLang="en-US" sz="1600"/>
              <a:t>販売中。</a:t>
            </a:r>
            <a:endParaRPr lang="ja-JP" altLang="en-US" sz="2100"/>
          </a:p>
        </p:txBody>
      </p:sp>
    </p:spTree>
    <p:extLst>
      <p:ext uri="{BB962C8B-B14F-4D97-AF65-F5344CB8AC3E}">
        <p14:creationId xmlns:p14="http://schemas.microsoft.com/office/powerpoint/2010/main" val="2605480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553962" y="2912819"/>
            <a:ext cx="3039226" cy="507831"/>
          </a:xfrm>
          <a:prstGeom prst="rect">
            <a:avLst/>
          </a:prstGeom>
          <a:noFill/>
        </p:spPr>
        <p:txBody>
          <a:bodyPr wrap="square" rtlCol="0">
            <a:spAutoFit/>
          </a:bodyPr>
          <a:lstStyle/>
          <a:p>
            <a:r>
              <a:rPr lang="ja-JP" altLang="en-US" sz="1350">
                <a:latin typeface="ヒラギノ角ゴ Pro W3"/>
                <a:ea typeface="ヒラギノ角ゴ Pro W3"/>
                <a:cs typeface="ヒラギノ角ゴ Pro W3"/>
                <a:sym typeface="Wingdings"/>
              </a:rPr>
              <a:t>宇宙茶会。茶人の</a:t>
            </a:r>
            <a:r>
              <a:rPr lang="en-US" altLang="en-US" sz="1350" dirty="0" err="1">
                <a:latin typeface="ヒラギノ角ゴ Pro W3"/>
                <a:ea typeface="ヒラギノ角ゴ Pro W3"/>
                <a:cs typeface="ヒラギノ角ゴ Pro W3"/>
                <a:sym typeface="Wingdings"/>
              </a:rPr>
              <a:t>近藤俊太郎氏</a:t>
            </a:r>
            <a:r>
              <a:rPr lang="ja-JP" altLang="en-US" sz="1350">
                <a:latin typeface="ヒラギノ角ゴ Pro W3"/>
                <a:ea typeface="ヒラギノ角ゴ Pro W3"/>
                <a:cs typeface="ヒラギノ角ゴ Pro W3"/>
                <a:sym typeface="Wingdings"/>
              </a:rPr>
              <a:t>と、霊山</a:t>
            </a:r>
            <a:r>
              <a:rPr lang="ja-JP" altLang="en-US" sz="1350">
                <a:latin typeface="ヒラギノ角ゴ Pro W3"/>
                <a:ea typeface="ヒラギノ角ゴ Pro W3"/>
                <a:cs typeface="ヒラギノ角ゴ Pro W3"/>
              </a:rPr>
              <a:t>にて。</a:t>
            </a:r>
            <a:endParaRPr lang="en-US" altLang="ja-JP" sz="1350" dirty="0">
              <a:latin typeface="ヒラギノ角ゴ Pro W3"/>
              <a:ea typeface="ヒラギノ角ゴ Pro W3"/>
              <a:cs typeface="ヒラギノ角ゴ Pro W3"/>
            </a:endParaRPr>
          </a:p>
        </p:txBody>
      </p:sp>
      <p:pic>
        <p:nvPicPr>
          <p:cNvPr id="19" name="図 18"/>
          <p:cNvPicPr>
            <a:picLocks noChangeAspect="1"/>
          </p:cNvPicPr>
          <p:nvPr/>
        </p:nvPicPr>
        <p:blipFill>
          <a:blip r:embed="rId2"/>
          <a:stretch>
            <a:fillRect/>
          </a:stretch>
        </p:blipFill>
        <p:spPr>
          <a:xfrm>
            <a:off x="553962" y="204618"/>
            <a:ext cx="3417725" cy="2563295"/>
          </a:xfrm>
          <a:prstGeom prst="rect">
            <a:avLst/>
          </a:prstGeom>
        </p:spPr>
      </p:pic>
      <p:pic>
        <p:nvPicPr>
          <p:cNvPr id="22" name="図 21">
            <a:extLst>
              <a:ext uri="{FF2B5EF4-FFF2-40B4-BE49-F238E27FC236}">
                <a16:creationId xmlns:a16="http://schemas.microsoft.com/office/drawing/2014/main" id="{53945018-DB4D-B542-8DB8-55C8C7EB82E6}"/>
              </a:ext>
            </a:extLst>
          </p:cNvPr>
          <p:cNvPicPr>
            <a:picLocks noChangeAspect="1"/>
          </p:cNvPicPr>
          <p:nvPr/>
        </p:nvPicPr>
        <p:blipFill>
          <a:blip r:embed="rId3"/>
          <a:stretch>
            <a:fillRect/>
          </a:stretch>
        </p:blipFill>
        <p:spPr>
          <a:xfrm>
            <a:off x="5059439" y="645462"/>
            <a:ext cx="3832054" cy="2874041"/>
          </a:xfrm>
          <a:prstGeom prst="rect">
            <a:avLst/>
          </a:prstGeom>
        </p:spPr>
      </p:pic>
      <p:sp>
        <p:nvSpPr>
          <p:cNvPr id="23" name="テキスト ボックス 22">
            <a:extLst>
              <a:ext uri="{FF2B5EF4-FFF2-40B4-BE49-F238E27FC236}">
                <a16:creationId xmlns:a16="http://schemas.microsoft.com/office/drawing/2014/main" id="{A1F516EC-65EC-D742-BEF4-A28F7F0C33C2}"/>
              </a:ext>
            </a:extLst>
          </p:cNvPr>
          <p:cNvSpPr txBox="1"/>
          <p:nvPr/>
        </p:nvSpPr>
        <p:spPr>
          <a:xfrm>
            <a:off x="5653561" y="3720127"/>
            <a:ext cx="3039226" cy="507831"/>
          </a:xfrm>
          <a:prstGeom prst="rect">
            <a:avLst/>
          </a:prstGeom>
          <a:noFill/>
        </p:spPr>
        <p:txBody>
          <a:bodyPr wrap="square" rtlCol="0">
            <a:spAutoFit/>
          </a:bodyPr>
          <a:lstStyle/>
          <a:p>
            <a:r>
              <a:rPr lang="ja-JP" altLang="en-US" sz="1350">
                <a:latin typeface="ヒラギノ角ゴ Pro W3"/>
                <a:ea typeface="ヒラギノ角ゴ Pro W3"/>
                <a:cs typeface="ヒラギノ角ゴ Pro W3"/>
                <a:sym typeface="Wingdings"/>
              </a:rPr>
              <a:t>宇宙書会。書家の</a:t>
            </a:r>
            <a:r>
              <a:rPr lang="en-US" altLang="ja-JP" sz="1350" dirty="0" err="1">
                <a:latin typeface="ヒラギノ角ゴ Pro W3"/>
                <a:ea typeface="ヒラギノ角ゴ Pro W3"/>
                <a:cs typeface="ヒラギノ角ゴ Pro W3"/>
                <a:sym typeface="Wingdings"/>
              </a:rPr>
              <a:t>Rimi</a:t>
            </a:r>
            <a:r>
              <a:rPr lang="ja-JP" altLang="en-US" sz="1350">
                <a:latin typeface="ヒラギノ角ゴ Pro W3"/>
                <a:ea typeface="ヒラギノ角ゴ Pro W3"/>
                <a:cs typeface="ヒラギノ角ゴ Pro W3"/>
                <a:sym typeface="Wingdings"/>
              </a:rPr>
              <a:t>氏とすみだ川アートプロジェクトにて。</a:t>
            </a:r>
            <a:endParaRPr lang="en-US" altLang="ja-JP" sz="1350" dirty="0">
              <a:latin typeface="ヒラギノ角ゴ Pro W3"/>
              <a:ea typeface="ヒラギノ角ゴ Pro W3"/>
              <a:cs typeface="ヒラギノ角ゴ Pro W3"/>
            </a:endParaRPr>
          </a:p>
        </p:txBody>
      </p:sp>
      <p:pic>
        <p:nvPicPr>
          <p:cNvPr id="24" name="図 23">
            <a:extLst>
              <a:ext uri="{FF2B5EF4-FFF2-40B4-BE49-F238E27FC236}">
                <a16:creationId xmlns:a16="http://schemas.microsoft.com/office/drawing/2014/main" id="{A2011886-38FF-604A-894B-AF8DFD62366E}"/>
              </a:ext>
            </a:extLst>
          </p:cNvPr>
          <p:cNvPicPr>
            <a:picLocks noChangeAspect="1"/>
          </p:cNvPicPr>
          <p:nvPr/>
        </p:nvPicPr>
        <p:blipFill>
          <a:blip r:embed="rId4"/>
          <a:stretch>
            <a:fillRect/>
          </a:stretch>
        </p:blipFill>
        <p:spPr>
          <a:xfrm>
            <a:off x="890964" y="3849761"/>
            <a:ext cx="3846618" cy="2649893"/>
          </a:xfrm>
          <a:prstGeom prst="rect">
            <a:avLst/>
          </a:prstGeom>
        </p:spPr>
      </p:pic>
      <p:sp>
        <p:nvSpPr>
          <p:cNvPr id="25" name="テキスト ボックス 24">
            <a:extLst>
              <a:ext uri="{FF2B5EF4-FFF2-40B4-BE49-F238E27FC236}">
                <a16:creationId xmlns:a16="http://schemas.microsoft.com/office/drawing/2014/main" id="{7C29753E-5ED4-6446-8FB8-3D95268A399C}"/>
              </a:ext>
            </a:extLst>
          </p:cNvPr>
          <p:cNvSpPr txBox="1"/>
          <p:nvPr/>
        </p:nvSpPr>
        <p:spPr>
          <a:xfrm>
            <a:off x="4960585" y="5565403"/>
            <a:ext cx="3732202" cy="715581"/>
          </a:xfrm>
          <a:prstGeom prst="rect">
            <a:avLst/>
          </a:prstGeom>
          <a:noFill/>
        </p:spPr>
        <p:txBody>
          <a:bodyPr wrap="square" rtlCol="0">
            <a:spAutoFit/>
          </a:bodyPr>
          <a:lstStyle/>
          <a:p>
            <a:r>
              <a:rPr lang="ja-JP" altLang="en-US" sz="1350">
                <a:latin typeface="ヒラギノ角ゴ Pro W3"/>
                <a:ea typeface="ヒラギノ角ゴ Pro W3"/>
                <a:cs typeface="ヒラギノ角ゴ Pro W3"/>
              </a:rPr>
              <a:t>京都のインセンス（お香）ブランド・</a:t>
            </a:r>
            <a:r>
              <a:rPr lang="en-US" altLang="ja-JP" sz="1350" dirty="0">
                <a:latin typeface="ヒラギノ角ゴ Pro W3"/>
                <a:ea typeface="ヒラギノ角ゴ Pro W3"/>
                <a:cs typeface="ヒラギノ角ゴ Pro W3"/>
              </a:rPr>
              <a:t>LISN</a:t>
            </a:r>
            <a:r>
              <a:rPr lang="ja-JP" altLang="en-US" sz="1350">
                <a:latin typeface="ヒラギノ角ゴ Pro W3"/>
                <a:ea typeface="ヒラギノ角ゴ Pro W3"/>
                <a:cs typeface="ヒラギノ角ゴ Pro W3"/>
              </a:rPr>
              <a:t>の宇宙をテーマにした</a:t>
            </a:r>
            <a:r>
              <a:rPr lang="en-US" altLang="ja-JP" sz="1350" dirty="0">
                <a:latin typeface="ヒラギノ角ゴ Pro W3"/>
                <a:ea typeface="ヒラギノ角ゴ Pro W3"/>
                <a:cs typeface="ヒラギノ角ゴ Pro W3"/>
              </a:rPr>
              <a:t>”UNIVESE” “PLANETS</a:t>
            </a:r>
            <a:r>
              <a:rPr lang="ja-JP" altLang="en-US" sz="1350">
                <a:latin typeface="ヒラギノ角ゴ Pro W3"/>
                <a:ea typeface="ヒラギノ角ゴ Pro W3"/>
                <a:cs typeface="ヒラギノ角ゴ Pro W3"/>
              </a:rPr>
              <a:t>”シリーズ開発に協力。</a:t>
            </a:r>
            <a:endParaRPr lang="en-US" altLang="ja-JP" sz="135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1715473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04E86BA-7904-7747-B683-08386F89E749}"/>
              </a:ext>
            </a:extLst>
          </p:cNvPr>
          <p:cNvPicPr>
            <a:picLocks noChangeAspect="1"/>
          </p:cNvPicPr>
          <p:nvPr/>
        </p:nvPicPr>
        <p:blipFill>
          <a:blip r:embed="rId2"/>
          <a:stretch>
            <a:fillRect/>
          </a:stretch>
        </p:blipFill>
        <p:spPr>
          <a:xfrm>
            <a:off x="1088101" y="1061142"/>
            <a:ext cx="2926723" cy="4158753"/>
          </a:xfrm>
          <a:prstGeom prst="rect">
            <a:avLst/>
          </a:prstGeom>
        </p:spPr>
      </p:pic>
      <p:pic>
        <p:nvPicPr>
          <p:cNvPr id="5" name="図 4">
            <a:extLst>
              <a:ext uri="{FF2B5EF4-FFF2-40B4-BE49-F238E27FC236}">
                <a16:creationId xmlns:a16="http://schemas.microsoft.com/office/drawing/2014/main" id="{3EB00782-7AA0-AE42-BCFC-907E41BB7BCD}"/>
              </a:ext>
            </a:extLst>
          </p:cNvPr>
          <p:cNvPicPr>
            <a:picLocks noChangeAspect="1"/>
          </p:cNvPicPr>
          <p:nvPr/>
        </p:nvPicPr>
        <p:blipFill>
          <a:blip r:embed="rId3"/>
          <a:stretch>
            <a:fillRect/>
          </a:stretch>
        </p:blipFill>
        <p:spPr>
          <a:xfrm>
            <a:off x="4806779" y="1061141"/>
            <a:ext cx="2936079" cy="4158753"/>
          </a:xfrm>
          <a:prstGeom prst="rect">
            <a:avLst/>
          </a:prstGeom>
        </p:spPr>
      </p:pic>
      <p:sp>
        <p:nvSpPr>
          <p:cNvPr id="7" name="テキスト ボックス 6">
            <a:extLst>
              <a:ext uri="{FF2B5EF4-FFF2-40B4-BE49-F238E27FC236}">
                <a16:creationId xmlns:a16="http://schemas.microsoft.com/office/drawing/2014/main" id="{9864188C-765F-AE4C-8628-0BECC14209C1}"/>
              </a:ext>
            </a:extLst>
          </p:cNvPr>
          <p:cNvSpPr txBox="1"/>
          <p:nvPr/>
        </p:nvSpPr>
        <p:spPr>
          <a:xfrm>
            <a:off x="1556951" y="5577759"/>
            <a:ext cx="6839273" cy="507831"/>
          </a:xfrm>
          <a:prstGeom prst="rect">
            <a:avLst/>
          </a:prstGeom>
          <a:noFill/>
        </p:spPr>
        <p:txBody>
          <a:bodyPr wrap="square" rtlCol="0">
            <a:spAutoFit/>
          </a:bodyPr>
          <a:lstStyle/>
          <a:p>
            <a:r>
              <a:rPr lang="ja-JP" altLang="en-US" sz="1350">
                <a:latin typeface="ヒラギノ角ゴ Pro W3"/>
                <a:ea typeface="ヒラギノ角ゴ Pro W3"/>
                <a:cs typeface="ヒラギノ角ゴ Pro W3"/>
              </a:rPr>
              <a:t>花山天文台ギャラリーウィーク</a:t>
            </a:r>
            <a:endParaRPr lang="en-US" altLang="ja-JP" sz="1350" dirty="0">
              <a:latin typeface="ヒラギノ角ゴ Pro W3"/>
              <a:ea typeface="ヒラギノ角ゴ Pro W3"/>
              <a:cs typeface="ヒラギノ角ゴ Pro W3"/>
            </a:endParaRPr>
          </a:p>
          <a:p>
            <a:r>
              <a:rPr lang="ja-JP" altLang="en-US" sz="1350">
                <a:latin typeface="ヒラギノ角ゴ Pro W3"/>
                <a:ea typeface="ヒラギノ角ゴ Pro W3"/>
                <a:cs typeface="ヒラギノ角ゴ Pro W3"/>
              </a:rPr>
              <a:t>京都大学花山天文台を会場に、宇宙をテーマにしたアート作品を展示。</a:t>
            </a:r>
            <a:endParaRPr lang="en-US" altLang="ja-JP" sz="135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155780111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TotalTime>
  <Words>176</Words>
  <Application>Microsoft Macintosh PowerPoint</Application>
  <PresentationFormat>画面に合わせる (4:3)</PresentationFormat>
  <Paragraphs>13</Paragraphs>
  <Slides>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vt:i4>
      </vt:variant>
    </vt:vector>
  </HeadingPairs>
  <TitlesOfParts>
    <vt:vector size="13" baseType="lpstr">
      <vt:lpstr>ヒラギノ角ゴ Pro W3</vt:lpstr>
      <vt:lpstr>游ゴシック</vt:lpstr>
      <vt:lpstr>游ゴシック Light</vt:lpstr>
      <vt:lpstr>Arial</vt:lpstr>
      <vt:lpstr>Calibri</vt:lpstr>
      <vt:lpstr>Calibri Light</vt:lpstr>
      <vt:lpstr>Wingdings</vt:lpstr>
      <vt:lpstr>Office テーマ</vt:lpstr>
      <vt:lpstr>アート･文化とコラボした 宇宙ユニット（周辺）の活動</vt:lpstr>
      <vt:lpstr>お寺で宇宙学 京都市内や近郊のお寺を会場に、研究者、僧侶、市民が宇宙や科学、仏教や宗教について語りあうイベント。2010年以降継続的に開催（次回第二十五回は12月24日の予定）</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アート･文化とコラボした 宇宙ユニット（周辺）の活動</dc:title>
  <dc:creator>Microsoft Office ユーザー</dc:creator>
  <cp:lastModifiedBy>Microsoft Office ユーザー</cp:lastModifiedBy>
  <cp:revision>4</cp:revision>
  <dcterms:created xsi:type="dcterms:W3CDTF">2018-11-30T13:23:40Z</dcterms:created>
  <dcterms:modified xsi:type="dcterms:W3CDTF">2018-11-30T15:27:19Z</dcterms:modified>
</cp:coreProperties>
</file>