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2" r:id="rId3"/>
    <p:sldId id="267" r:id="rId4"/>
    <p:sldId id="276" r:id="rId5"/>
    <p:sldId id="268" r:id="rId6"/>
    <p:sldId id="263" r:id="rId7"/>
    <p:sldId id="264" r:id="rId8"/>
    <p:sldId id="272" r:id="rId9"/>
    <p:sldId id="271" r:id="rId10"/>
    <p:sldId id="270" r:id="rId11"/>
    <p:sldId id="279" r:id="rId12"/>
    <p:sldId id="274" r:id="rId13"/>
    <p:sldId id="277" r:id="rId14"/>
    <p:sldId id="278" r:id="rId15"/>
    <p:sldId id="275" r:id="rId16"/>
    <p:sldId id="257" r:id="rId17"/>
    <p:sldId id="286" r:id="rId18"/>
    <p:sldId id="261" r:id="rId19"/>
    <p:sldId id="280" r:id="rId20"/>
    <p:sldId id="285" r:id="rId21"/>
    <p:sldId id="284" r:id="rId22"/>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44" d="100"/>
          <a:sy n="44" d="100"/>
        </p:scale>
        <p:origin x="-134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7014AC62-DC17-6541-8038-411A68820419}" type="datetimeFigureOut">
              <a:rPr kumimoji="1" lang="ja-JP" altLang="en-US" smtClean="0"/>
              <a:t>12/06/14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53A5335-6D3B-7F44-8E38-6084858A3146}" type="slidenum">
              <a:rPr kumimoji="1" lang="ja-JP" altLang="en-US" smtClean="0"/>
              <a:t>‹#›</a:t>
            </a:fld>
            <a:endParaRPr kumimoji="1" lang="ja-JP" altLang="en-US"/>
          </a:p>
        </p:txBody>
      </p:sp>
    </p:spTree>
    <p:extLst>
      <p:ext uri="{BB962C8B-B14F-4D97-AF65-F5344CB8AC3E}">
        <p14:creationId xmlns:p14="http://schemas.microsoft.com/office/powerpoint/2010/main" val="1744387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014AC62-DC17-6541-8038-411A68820419}" type="datetimeFigureOut">
              <a:rPr kumimoji="1" lang="ja-JP" altLang="en-US" smtClean="0"/>
              <a:t>12/06/14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53A5335-6D3B-7F44-8E38-6084858A3146}" type="slidenum">
              <a:rPr kumimoji="1" lang="ja-JP" altLang="en-US" smtClean="0"/>
              <a:t>‹#›</a:t>
            </a:fld>
            <a:endParaRPr kumimoji="1" lang="ja-JP" altLang="en-US"/>
          </a:p>
        </p:txBody>
      </p:sp>
    </p:spTree>
    <p:extLst>
      <p:ext uri="{BB962C8B-B14F-4D97-AF65-F5344CB8AC3E}">
        <p14:creationId xmlns:p14="http://schemas.microsoft.com/office/powerpoint/2010/main" val="3554718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014AC62-DC17-6541-8038-411A68820419}" type="datetimeFigureOut">
              <a:rPr kumimoji="1" lang="ja-JP" altLang="en-US" smtClean="0"/>
              <a:t>12/06/14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53A5335-6D3B-7F44-8E38-6084858A3146}" type="slidenum">
              <a:rPr kumimoji="1" lang="ja-JP" altLang="en-US" smtClean="0"/>
              <a:t>‹#›</a:t>
            </a:fld>
            <a:endParaRPr kumimoji="1" lang="ja-JP" altLang="en-US"/>
          </a:p>
        </p:txBody>
      </p:sp>
    </p:spTree>
    <p:extLst>
      <p:ext uri="{BB962C8B-B14F-4D97-AF65-F5344CB8AC3E}">
        <p14:creationId xmlns:p14="http://schemas.microsoft.com/office/powerpoint/2010/main" val="3279327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014AC62-DC17-6541-8038-411A68820419}" type="datetimeFigureOut">
              <a:rPr kumimoji="1" lang="ja-JP" altLang="en-US" smtClean="0"/>
              <a:t>12/06/14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53A5335-6D3B-7F44-8E38-6084858A3146}" type="slidenum">
              <a:rPr kumimoji="1" lang="ja-JP" altLang="en-US" smtClean="0"/>
              <a:t>‹#›</a:t>
            </a:fld>
            <a:endParaRPr kumimoji="1" lang="ja-JP" altLang="en-US"/>
          </a:p>
        </p:txBody>
      </p:sp>
    </p:spTree>
    <p:extLst>
      <p:ext uri="{BB962C8B-B14F-4D97-AF65-F5344CB8AC3E}">
        <p14:creationId xmlns:p14="http://schemas.microsoft.com/office/powerpoint/2010/main" val="765420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7014AC62-DC17-6541-8038-411A68820419}" type="datetimeFigureOut">
              <a:rPr kumimoji="1" lang="ja-JP" altLang="en-US" smtClean="0"/>
              <a:t>12/06/14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53A5335-6D3B-7F44-8E38-6084858A3146}" type="slidenum">
              <a:rPr kumimoji="1" lang="ja-JP" altLang="en-US" smtClean="0"/>
              <a:t>‹#›</a:t>
            </a:fld>
            <a:endParaRPr kumimoji="1" lang="ja-JP" altLang="en-US"/>
          </a:p>
        </p:txBody>
      </p:sp>
    </p:spTree>
    <p:extLst>
      <p:ext uri="{BB962C8B-B14F-4D97-AF65-F5344CB8AC3E}">
        <p14:creationId xmlns:p14="http://schemas.microsoft.com/office/powerpoint/2010/main" val="2108673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7014AC62-DC17-6541-8038-411A68820419}" type="datetimeFigureOut">
              <a:rPr kumimoji="1" lang="ja-JP" altLang="en-US" smtClean="0"/>
              <a:t>12/06/14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53A5335-6D3B-7F44-8E38-6084858A3146}" type="slidenum">
              <a:rPr kumimoji="1" lang="ja-JP" altLang="en-US" smtClean="0"/>
              <a:t>‹#›</a:t>
            </a:fld>
            <a:endParaRPr kumimoji="1" lang="ja-JP" altLang="en-US"/>
          </a:p>
        </p:txBody>
      </p:sp>
    </p:spTree>
    <p:extLst>
      <p:ext uri="{BB962C8B-B14F-4D97-AF65-F5344CB8AC3E}">
        <p14:creationId xmlns:p14="http://schemas.microsoft.com/office/powerpoint/2010/main" val="977337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7014AC62-DC17-6541-8038-411A68820419}" type="datetimeFigureOut">
              <a:rPr kumimoji="1" lang="ja-JP" altLang="en-US" smtClean="0"/>
              <a:t>12/06/14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53A5335-6D3B-7F44-8E38-6084858A3146}" type="slidenum">
              <a:rPr kumimoji="1" lang="ja-JP" altLang="en-US" smtClean="0"/>
              <a:t>‹#›</a:t>
            </a:fld>
            <a:endParaRPr kumimoji="1" lang="ja-JP" altLang="en-US"/>
          </a:p>
        </p:txBody>
      </p:sp>
    </p:spTree>
    <p:extLst>
      <p:ext uri="{BB962C8B-B14F-4D97-AF65-F5344CB8AC3E}">
        <p14:creationId xmlns:p14="http://schemas.microsoft.com/office/powerpoint/2010/main" val="3786894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014AC62-DC17-6541-8038-411A68820419}" type="datetimeFigureOut">
              <a:rPr kumimoji="1" lang="ja-JP" altLang="en-US" smtClean="0"/>
              <a:t>12/06/14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53A5335-6D3B-7F44-8E38-6084858A3146}" type="slidenum">
              <a:rPr kumimoji="1" lang="ja-JP" altLang="en-US" smtClean="0"/>
              <a:t>‹#›</a:t>
            </a:fld>
            <a:endParaRPr kumimoji="1" lang="ja-JP" altLang="en-US"/>
          </a:p>
        </p:txBody>
      </p:sp>
    </p:spTree>
    <p:extLst>
      <p:ext uri="{BB962C8B-B14F-4D97-AF65-F5344CB8AC3E}">
        <p14:creationId xmlns:p14="http://schemas.microsoft.com/office/powerpoint/2010/main" val="3260042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014AC62-DC17-6541-8038-411A68820419}" type="datetimeFigureOut">
              <a:rPr kumimoji="1" lang="ja-JP" altLang="en-US" smtClean="0"/>
              <a:t>12/06/14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53A5335-6D3B-7F44-8E38-6084858A3146}" type="slidenum">
              <a:rPr kumimoji="1" lang="ja-JP" altLang="en-US" smtClean="0"/>
              <a:t>‹#›</a:t>
            </a:fld>
            <a:endParaRPr kumimoji="1" lang="ja-JP" altLang="en-US"/>
          </a:p>
        </p:txBody>
      </p:sp>
    </p:spTree>
    <p:extLst>
      <p:ext uri="{BB962C8B-B14F-4D97-AF65-F5344CB8AC3E}">
        <p14:creationId xmlns:p14="http://schemas.microsoft.com/office/powerpoint/2010/main" val="3591380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014AC62-DC17-6541-8038-411A68820419}" type="datetimeFigureOut">
              <a:rPr kumimoji="1" lang="ja-JP" altLang="en-US" smtClean="0"/>
              <a:t>12/06/14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53A5335-6D3B-7F44-8E38-6084858A3146}" type="slidenum">
              <a:rPr kumimoji="1" lang="ja-JP" altLang="en-US" smtClean="0"/>
              <a:t>‹#›</a:t>
            </a:fld>
            <a:endParaRPr kumimoji="1" lang="ja-JP" altLang="en-US"/>
          </a:p>
        </p:txBody>
      </p:sp>
    </p:spTree>
    <p:extLst>
      <p:ext uri="{BB962C8B-B14F-4D97-AF65-F5344CB8AC3E}">
        <p14:creationId xmlns:p14="http://schemas.microsoft.com/office/powerpoint/2010/main" val="2442691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014AC62-DC17-6541-8038-411A68820419}" type="datetimeFigureOut">
              <a:rPr kumimoji="1" lang="ja-JP" altLang="en-US" smtClean="0"/>
              <a:t>12/06/14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53A5335-6D3B-7F44-8E38-6084858A3146}" type="slidenum">
              <a:rPr kumimoji="1" lang="ja-JP" altLang="en-US" smtClean="0"/>
              <a:t>‹#›</a:t>
            </a:fld>
            <a:endParaRPr kumimoji="1" lang="ja-JP" altLang="en-US"/>
          </a:p>
        </p:txBody>
      </p:sp>
    </p:spTree>
    <p:extLst>
      <p:ext uri="{BB962C8B-B14F-4D97-AF65-F5344CB8AC3E}">
        <p14:creationId xmlns:p14="http://schemas.microsoft.com/office/powerpoint/2010/main" val="30821422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14AC62-DC17-6541-8038-411A68820419}" type="datetimeFigureOut">
              <a:rPr kumimoji="1" lang="ja-JP" altLang="en-US" smtClean="0"/>
              <a:t>12/06/14</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3A5335-6D3B-7F44-8E38-6084858A3146}" type="slidenum">
              <a:rPr kumimoji="1" lang="ja-JP" altLang="en-US" smtClean="0"/>
              <a:t>‹#›</a:t>
            </a:fld>
            <a:endParaRPr kumimoji="1" lang="ja-JP" altLang="en-US"/>
          </a:p>
        </p:txBody>
      </p:sp>
    </p:spTree>
    <p:extLst>
      <p:ext uri="{BB962C8B-B14F-4D97-AF65-F5344CB8AC3E}">
        <p14:creationId xmlns:p14="http://schemas.microsoft.com/office/powerpoint/2010/main" val="3345824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 Id="rId11"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37242" y="2298131"/>
            <a:ext cx="8360490" cy="1470025"/>
          </a:xfrm>
        </p:spPr>
        <p:txBody>
          <a:bodyPr>
            <a:noAutofit/>
          </a:bodyPr>
          <a:lstStyle/>
          <a:p>
            <a:r>
              <a:rPr lang="ja-JP" altLang="en-US" sz="3600" b="1" dirty="0" smtClean="0"/>
              <a:t>京都</a:t>
            </a:r>
            <a:r>
              <a:rPr lang="ja-JP" altLang="en-US" sz="3600" b="1" dirty="0"/>
              <a:t>大学宇宙総合学研究ユニット</a:t>
            </a:r>
            <a:r>
              <a:rPr lang="ja-JP" altLang="en-US" sz="3600" b="1" dirty="0" smtClean="0"/>
              <a:t>の</a:t>
            </a:r>
            <a:r>
              <a:rPr lang="en-US" altLang="ja-JP" sz="3600" b="1" dirty="0" smtClean="0"/>
              <a:t/>
            </a:r>
            <a:br>
              <a:rPr lang="en-US" altLang="ja-JP" sz="3600" b="1" dirty="0" smtClean="0"/>
            </a:br>
            <a:r>
              <a:rPr lang="ja-JP" altLang="en-US" sz="3600" b="1" dirty="0" smtClean="0"/>
              <a:t>教育</a:t>
            </a:r>
            <a:r>
              <a:rPr lang="ja-JP" altLang="en-US" sz="3600" b="1" dirty="0"/>
              <a:t>・アウトリーチ</a:t>
            </a:r>
            <a:r>
              <a:rPr lang="ja-JP" altLang="en-US" sz="3600" b="1" dirty="0" smtClean="0"/>
              <a:t>関連活動</a:t>
            </a:r>
            <a:r>
              <a:rPr lang="ja-JP" altLang="en-US" sz="3600" b="1" dirty="0"/>
              <a:t>報告</a:t>
            </a:r>
            <a:endParaRPr kumimoji="1" lang="ja-JP" altLang="en-US" sz="3600" dirty="0"/>
          </a:p>
        </p:txBody>
      </p:sp>
      <p:pic>
        <p:nvPicPr>
          <p:cNvPr id="4" name="図 3" descr="USSS-Logo-brack.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280" y="204046"/>
            <a:ext cx="2116639" cy="1926379"/>
          </a:xfrm>
          <a:prstGeom prst="rect">
            <a:avLst/>
          </a:prstGeom>
        </p:spPr>
      </p:pic>
      <p:sp>
        <p:nvSpPr>
          <p:cNvPr id="5" name="サブタイトル 4"/>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734661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kumimoji="1" lang="ja-JP" altLang="en-US" dirty="0" smtClean="0"/>
              <a:t>宇宙落語</a:t>
            </a:r>
            <a:endParaRPr kumimoji="1" lang="ja-JP" altLang="en-US" dirty="0"/>
          </a:p>
        </p:txBody>
      </p:sp>
      <p:sp>
        <p:nvSpPr>
          <p:cNvPr id="3" name="コンテンツ プレースホルダー 2"/>
          <p:cNvSpPr>
            <a:spLocks noGrp="1"/>
          </p:cNvSpPr>
          <p:nvPr>
            <p:ph idx="1"/>
          </p:nvPr>
        </p:nvSpPr>
        <p:spPr>
          <a:xfrm>
            <a:off x="203199" y="1438563"/>
            <a:ext cx="4253346" cy="4525963"/>
          </a:xfrm>
        </p:spPr>
        <p:txBody>
          <a:bodyPr>
            <a:noAutofit/>
          </a:bodyPr>
          <a:lstStyle/>
          <a:p>
            <a:r>
              <a:rPr kumimoji="1" lang="ja-JP" altLang="en-US" sz="2400" dirty="0" smtClean="0"/>
              <a:t>林家染二師匠と協力し、商店街の福引きで宇宙旅行を当てた家族が搭乗する新作落語「ボイジャーファミリー」を制作</a:t>
            </a:r>
            <a:endParaRPr lang="en-US" altLang="ja-JP" sz="2400" dirty="0" smtClean="0"/>
          </a:p>
          <a:p>
            <a:r>
              <a:rPr lang="en-US" altLang="ja-JP" sz="2400" dirty="0" smtClean="0"/>
              <a:t>2011</a:t>
            </a:r>
            <a:r>
              <a:rPr lang="ja-JP" altLang="en-US" sz="2400" dirty="0" smtClean="0"/>
              <a:t>年</a:t>
            </a:r>
            <a:r>
              <a:rPr lang="en-US" altLang="ja-JP" sz="2400" dirty="0" smtClean="0"/>
              <a:t>9</a:t>
            </a:r>
            <a:r>
              <a:rPr lang="ja-JP" altLang="en-US" sz="2400" dirty="0" smtClean="0"/>
              <a:t>月に京大で「宇宙落語会」を開催</a:t>
            </a:r>
            <a:endParaRPr kumimoji="1" lang="en-US" altLang="ja-JP" sz="2400" dirty="0" smtClean="0"/>
          </a:p>
          <a:p>
            <a:r>
              <a:rPr lang="ja-JP" altLang="en-US" sz="2400" dirty="0" smtClean="0"/>
              <a:t>宇宙天気予報や宇宙飛行士の体験談など、最新の宇宙科学成果も盛り込んだシナリオ</a:t>
            </a:r>
            <a:endParaRPr kumimoji="1" lang="en-US" altLang="ja-JP" sz="2400" dirty="0"/>
          </a:p>
          <a:p>
            <a:r>
              <a:rPr lang="ja-JP" altLang="en-US" sz="2400" dirty="0" smtClean="0"/>
              <a:t>上演をご希望の方は磯部までご相談下さい</a:t>
            </a:r>
            <a:endParaRPr kumimoji="1" lang="ja-JP" altLang="en-US" sz="2400" dirty="0"/>
          </a:p>
        </p:txBody>
      </p:sp>
      <p:pic>
        <p:nvPicPr>
          <p:cNvPr id="4" name="図 3"/>
          <p:cNvPicPr>
            <a:picLocks noChangeAspect="1"/>
          </p:cNvPicPr>
          <p:nvPr/>
        </p:nvPicPr>
        <p:blipFill>
          <a:blip r:embed="rId2"/>
          <a:stretch>
            <a:fillRect/>
          </a:stretch>
        </p:blipFill>
        <p:spPr>
          <a:xfrm>
            <a:off x="4850247" y="297729"/>
            <a:ext cx="4016664" cy="6205520"/>
          </a:xfrm>
          <a:prstGeom prst="rect">
            <a:avLst/>
          </a:prstGeom>
        </p:spPr>
      </p:pic>
    </p:spTree>
    <p:extLst>
      <p:ext uri="{BB962C8B-B14F-4D97-AF65-F5344CB8AC3E}">
        <p14:creationId xmlns:p14="http://schemas.microsoft.com/office/powerpoint/2010/main" val="161594161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宇宙能</a:t>
            </a:r>
            <a:endParaRPr kumimoji="1" lang="ja-JP" altLang="en-US" dirty="0"/>
          </a:p>
        </p:txBody>
      </p:sp>
      <p:sp>
        <p:nvSpPr>
          <p:cNvPr id="3" name="コンテンツ プレースホルダー 2"/>
          <p:cNvSpPr>
            <a:spLocks noGrp="1"/>
          </p:cNvSpPr>
          <p:nvPr>
            <p:ph idx="1"/>
          </p:nvPr>
        </p:nvSpPr>
        <p:spPr>
          <a:xfrm>
            <a:off x="457200" y="1600200"/>
            <a:ext cx="5018026" cy="4525963"/>
          </a:xfrm>
        </p:spPr>
        <p:txBody>
          <a:bodyPr>
            <a:normAutofit lnSpcReduction="10000"/>
          </a:bodyPr>
          <a:lstStyle/>
          <a:p>
            <a:r>
              <a:rPr kumimoji="1" lang="en-US" altLang="ja-JP" sz="2800" dirty="0" smtClean="0"/>
              <a:t>2011</a:t>
            </a:r>
            <a:r>
              <a:rPr kumimoji="1" lang="ja-JP" altLang="en-US" sz="2800" dirty="0" smtClean="0"/>
              <a:t>年</a:t>
            </a:r>
            <a:r>
              <a:rPr kumimoji="1" lang="en-US" altLang="ja-JP" sz="2800" dirty="0" smtClean="0"/>
              <a:t>6</a:t>
            </a:r>
            <a:r>
              <a:rPr kumimoji="1" lang="ja-JP" altLang="en-US" sz="2800" dirty="0" smtClean="0"/>
              <a:t>月</a:t>
            </a:r>
            <a:r>
              <a:rPr kumimoji="1" lang="en-US" altLang="ja-JP" sz="2800" dirty="0" smtClean="0"/>
              <a:t> ISTS</a:t>
            </a:r>
            <a:r>
              <a:rPr kumimoji="1" lang="ja-JP" altLang="en-US" sz="2800" dirty="0" smtClean="0"/>
              <a:t>＠沖縄にて、パネルディスカッション「宇宙時代の人間・社会・文化」を開催（</a:t>
            </a:r>
            <a:r>
              <a:rPr kumimoji="1" lang="en-US" altLang="ja-JP" sz="2800" dirty="0" smtClean="0"/>
              <a:t>JAXA</a:t>
            </a:r>
            <a:r>
              <a:rPr kumimoji="1" lang="ja-JP" altLang="en-US" sz="2800" dirty="0" smtClean="0"/>
              <a:t>主催、京大宇宙ユニット共催）</a:t>
            </a:r>
            <a:endParaRPr kumimoji="1" lang="en-US" altLang="ja-JP" sz="2800" dirty="0" smtClean="0"/>
          </a:p>
          <a:p>
            <a:endParaRPr lang="en-US" altLang="ja-JP" sz="2800" dirty="0"/>
          </a:p>
          <a:p>
            <a:r>
              <a:rPr kumimoji="1" lang="ja-JP" altLang="en-US" sz="2800" dirty="0" smtClean="0"/>
              <a:t>能楽師の河村博重氏、京大宇宙ユニットの鎌田東二教授（宗教哲学）による能舞「宇宙」上演</a:t>
            </a:r>
            <a:endParaRPr kumimoji="1" lang="ja-JP" altLang="en-US" sz="2800" dirty="0"/>
          </a:p>
        </p:txBody>
      </p:sp>
      <p:pic>
        <p:nvPicPr>
          <p:cNvPr id="5" name="図 4"/>
          <p:cNvPicPr>
            <a:picLocks noChangeAspect="1"/>
          </p:cNvPicPr>
          <p:nvPr/>
        </p:nvPicPr>
        <p:blipFill>
          <a:blip r:embed="rId2"/>
          <a:stretch>
            <a:fillRect/>
          </a:stretch>
        </p:blipFill>
        <p:spPr>
          <a:xfrm>
            <a:off x="5475226" y="2286000"/>
            <a:ext cx="3325958" cy="2721238"/>
          </a:xfrm>
          <a:prstGeom prst="rect">
            <a:avLst/>
          </a:prstGeom>
        </p:spPr>
      </p:pic>
    </p:spTree>
    <p:extLst>
      <p:ext uri="{BB962C8B-B14F-4D97-AF65-F5344CB8AC3E}">
        <p14:creationId xmlns:p14="http://schemas.microsoft.com/office/powerpoint/2010/main" val="3779036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sz="3200" dirty="0" smtClean="0"/>
              <a:t>京都精華大学との連携による「宇宙とアート」</a:t>
            </a:r>
            <a:endParaRPr kumimoji="1" lang="ja-JP" altLang="en-US" sz="3200" dirty="0"/>
          </a:p>
        </p:txBody>
      </p:sp>
      <p:pic>
        <p:nvPicPr>
          <p:cNvPr id="4" name="図 3" descr="スナップショット 2009-09-09 10-41-07.tiff"/>
          <p:cNvPicPr>
            <a:picLocks noChangeAspect="1"/>
          </p:cNvPicPr>
          <p:nvPr/>
        </p:nvPicPr>
        <p:blipFill>
          <a:blip r:embed="rId2"/>
          <a:srcRect/>
          <a:stretch>
            <a:fillRect/>
          </a:stretch>
        </p:blipFill>
        <p:spPr bwMode="auto">
          <a:xfrm>
            <a:off x="3976378" y="2103800"/>
            <a:ext cx="4918240" cy="3466089"/>
          </a:xfrm>
          <a:prstGeom prst="rect">
            <a:avLst/>
          </a:prstGeom>
          <a:noFill/>
          <a:ln w="9525">
            <a:noFill/>
            <a:miter lim="800000"/>
            <a:headEnd/>
            <a:tailEnd/>
          </a:ln>
        </p:spPr>
      </p:pic>
      <p:pic>
        <p:nvPicPr>
          <p:cNvPr id="5" name="図 4" descr="スナップショット 2009-09-09 06-33-22.tiff"/>
          <p:cNvPicPr>
            <a:picLocks noChangeAspect="1"/>
          </p:cNvPicPr>
          <p:nvPr/>
        </p:nvPicPr>
        <p:blipFill>
          <a:blip r:embed="rId3"/>
          <a:srcRect/>
          <a:stretch>
            <a:fillRect/>
          </a:stretch>
        </p:blipFill>
        <p:spPr bwMode="auto">
          <a:xfrm>
            <a:off x="457200" y="1417638"/>
            <a:ext cx="3228605" cy="4501566"/>
          </a:xfrm>
          <a:prstGeom prst="rect">
            <a:avLst/>
          </a:prstGeom>
          <a:noFill/>
          <a:ln w="9525">
            <a:noFill/>
            <a:miter lim="800000"/>
            <a:headEnd/>
            <a:tailEnd/>
          </a:ln>
        </p:spPr>
      </p:pic>
      <p:sp>
        <p:nvSpPr>
          <p:cNvPr id="6" name="テキスト ボックス 5"/>
          <p:cNvSpPr txBox="1"/>
          <p:nvPr/>
        </p:nvSpPr>
        <p:spPr>
          <a:xfrm>
            <a:off x="768689" y="5929893"/>
            <a:ext cx="2623735" cy="646331"/>
          </a:xfrm>
          <a:prstGeom prst="rect">
            <a:avLst/>
          </a:prstGeom>
          <a:noFill/>
        </p:spPr>
        <p:txBody>
          <a:bodyPr wrap="none" rtlCol="0">
            <a:spAutoFit/>
          </a:bodyPr>
          <a:lstStyle/>
          <a:p>
            <a:r>
              <a:rPr kumimoji="1" lang="ja-JP" altLang="en-US" dirty="0" smtClean="0"/>
              <a:t>京セラと組んだ「宇宙」</a:t>
            </a:r>
            <a:endParaRPr kumimoji="1" lang="en-US" altLang="ja-JP" dirty="0" smtClean="0"/>
          </a:p>
          <a:p>
            <a:r>
              <a:rPr kumimoji="1" lang="ja-JP" altLang="en-US" dirty="0" smtClean="0"/>
              <a:t>ジュエリーデザインコンペ</a:t>
            </a:r>
            <a:endParaRPr kumimoji="1" lang="ja-JP" altLang="en-US" dirty="0"/>
          </a:p>
        </p:txBody>
      </p:sp>
      <p:sp>
        <p:nvSpPr>
          <p:cNvPr id="7" name="テキスト ボックス 6"/>
          <p:cNvSpPr txBox="1"/>
          <p:nvPr/>
        </p:nvSpPr>
        <p:spPr>
          <a:xfrm>
            <a:off x="4283559" y="5724481"/>
            <a:ext cx="4836480" cy="646331"/>
          </a:xfrm>
          <a:prstGeom prst="rect">
            <a:avLst/>
          </a:prstGeom>
          <a:noFill/>
        </p:spPr>
        <p:txBody>
          <a:bodyPr wrap="none" rtlCol="0">
            <a:spAutoFit/>
          </a:bodyPr>
          <a:lstStyle/>
          <a:p>
            <a:r>
              <a:rPr kumimoji="1" lang="ja-JP" altLang="en-US" dirty="0" smtClean="0"/>
              <a:t>名古屋市のサイエンスカフェ「ガリレオ・ガリレイ」</a:t>
            </a:r>
            <a:endParaRPr kumimoji="1" lang="en-US" altLang="ja-JP" dirty="0" smtClean="0"/>
          </a:p>
          <a:p>
            <a:r>
              <a:rPr lang="ja-JP" altLang="en-US" dirty="0" smtClean="0"/>
              <a:t>で使われている科学記事付きランチョンマット</a:t>
            </a:r>
            <a:endParaRPr kumimoji="1" lang="ja-JP" altLang="en-US" dirty="0"/>
          </a:p>
        </p:txBody>
      </p:sp>
    </p:spTree>
    <p:extLst>
      <p:ext uri="{BB962C8B-B14F-4D97-AF65-F5344CB8AC3E}">
        <p14:creationId xmlns:p14="http://schemas.microsoft.com/office/powerpoint/2010/main" val="3431994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000" dirty="0" smtClean="0"/>
              <a:t>京都精華大学での講義</a:t>
            </a:r>
            <a:endParaRPr kumimoji="1" lang="ja-JP" altLang="en-US" sz="4000" dirty="0"/>
          </a:p>
        </p:txBody>
      </p:sp>
      <p:sp>
        <p:nvSpPr>
          <p:cNvPr id="3" name="コンテンツ プレースホルダー 2"/>
          <p:cNvSpPr>
            <a:spLocks noGrp="1"/>
          </p:cNvSpPr>
          <p:nvPr>
            <p:ph idx="1"/>
          </p:nvPr>
        </p:nvSpPr>
        <p:spPr/>
        <p:txBody>
          <a:bodyPr>
            <a:normAutofit fontScale="92500" lnSpcReduction="20000"/>
          </a:bodyPr>
          <a:lstStyle/>
          <a:p>
            <a:r>
              <a:rPr lang="ja-JP" altLang="en-US" dirty="0" smtClean="0"/>
              <a:t>マンガ、デザイン、芸術、人文の</a:t>
            </a:r>
            <a:r>
              <a:rPr lang="en-US" altLang="ja-JP" dirty="0" smtClean="0"/>
              <a:t>4</a:t>
            </a:r>
            <a:r>
              <a:rPr lang="ja-JP" altLang="en-US" dirty="0" smtClean="0"/>
              <a:t>学部の学生を対象に、一般教養科目として宇宙ユニット教員（磯部）が半期の講義</a:t>
            </a:r>
            <a:endParaRPr lang="en-US" altLang="ja-JP" dirty="0" smtClean="0"/>
          </a:p>
          <a:p>
            <a:pPr marL="857250" lvl="1" indent="-457200"/>
            <a:r>
              <a:rPr kumimoji="1" lang="ja-JP" altLang="en-US" dirty="0" smtClean="0"/>
              <a:t>内容：宇宙の始まりと終わり、様々な天体、太陽と地球、地球と生命の歴史、相対性理論とタイムマシン、宇宙人はいるか、宇宙開発、人間</a:t>
            </a:r>
            <a:r>
              <a:rPr lang="ja-JP" altLang="en-US" dirty="0" smtClean="0"/>
              <a:t>が宇宙へ行くということ、宇宙と芸術、宇宙と社会</a:t>
            </a:r>
            <a:endParaRPr kumimoji="1" lang="en-US" altLang="ja-JP" dirty="0"/>
          </a:p>
          <a:p>
            <a:endParaRPr lang="en-US" altLang="ja-JP" dirty="0" smtClean="0"/>
          </a:p>
          <a:p>
            <a:r>
              <a:rPr lang="ja-JP" altLang="en-US" dirty="0" smtClean="0"/>
              <a:t>講義の課題は、試験／レポートではなく、「宇宙をテーマにした作品を提出せよ（形式問わない）</a:t>
            </a:r>
            <a:r>
              <a:rPr lang="ja-JP" altLang="en-US" dirty="0" smtClean="0"/>
              <a:t>」</a:t>
            </a:r>
            <a:endParaRPr lang="en-US" altLang="ja-JP" dirty="0" smtClean="0"/>
          </a:p>
        </p:txBody>
      </p:sp>
    </p:spTree>
    <p:extLst>
      <p:ext uri="{BB962C8B-B14F-4D97-AF65-F5344CB8AC3E}">
        <p14:creationId xmlns:p14="http://schemas.microsoft.com/office/powerpoint/2010/main" val="275108784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457200" y="0"/>
            <a:ext cx="4694818" cy="6858000"/>
          </a:xfrm>
          <a:prstGeom prst="rect">
            <a:avLst/>
          </a:prstGeom>
        </p:spPr>
      </p:pic>
      <p:pic>
        <p:nvPicPr>
          <p:cNvPr id="7" name="図 6"/>
          <p:cNvPicPr>
            <a:picLocks noChangeAspect="1"/>
          </p:cNvPicPr>
          <p:nvPr/>
        </p:nvPicPr>
        <p:blipFill>
          <a:blip r:embed="rId3"/>
          <a:stretch>
            <a:fillRect/>
          </a:stretch>
        </p:blipFill>
        <p:spPr>
          <a:xfrm>
            <a:off x="4888450" y="231160"/>
            <a:ext cx="3991982" cy="6123721"/>
          </a:xfrm>
          <a:prstGeom prst="rect">
            <a:avLst/>
          </a:prstGeom>
        </p:spPr>
      </p:pic>
    </p:spTree>
    <p:extLst>
      <p:ext uri="{BB962C8B-B14F-4D97-AF65-F5344CB8AC3E}">
        <p14:creationId xmlns:p14="http://schemas.microsoft.com/office/powerpoint/2010/main" val="65076049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229020" y="274638"/>
            <a:ext cx="3162300" cy="4559300"/>
          </a:xfrm>
          <a:prstGeom prst="rect">
            <a:avLst/>
          </a:prstGeom>
        </p:spPr>
      </p:pic>
      <p:pic>
        <p:nvPicPr>
          <p:cNvPr id="5" name="図 4"/>
          <p:cNvPicPr>
            <a:picLocks noChangeAspect="1"/>
          </p:cNvPicPr>
          <p:nvPr/>
        </p:nvPicPr>
        <p:blipFill>
          <a:blip r:embed="rId3"/>
          <a:stretch>
            <a:fillRect/>
          </a:stretch>
        </p:blipFill>
        <p:spPr>
          <a:xfrm>
            <a:off x="4047653" y="274638"/>
            <a:ext cx="5096347" cy="2840419"/>
          </a:xfrm>
          <a:prstGeom prst="rect">
            <a:avLst/>
          </a:prstGeom>
        </p:spPr>
      </p:pic>
      <p:sp>
        <p:nvSpPr>
          <p:cNvPr id="6" name="テキスト ボックス 5"/>
          <p:cNvSpPr txBox="1"/>
          <p:nvPr/>
        </p:nvSpPr>
        <p:spPr>
          <a:xfrm>
            <a:off x="315383" y="4888316"/>
            <a:ext cx="800219" cy="461665"/>
          </a:xfrm>
          <a:prstGeom prst="rect">
            <a:avLst/>
          </a:prstGeom>
          <a:noFill/>
        </p:spPr>
        <p:txBody>
          <a:bodyPr wrap="none" rtlCol="0">
            <a:spAutoFit/>
          </a:bodyPr>
          <a:lstStyle/>
          <a:p>
            <a:r>
              <a:rPr lang="en-US" altLang="en-US" sz="2400" dirty="0" smtClean="0"/>
              <a:t>銀河</a:t>
            </a:r>
            <a:endParaRPr kumimoji="1" lang="ja-JP" altLang="en-US" sz="2400" dirty="0"/>
          </a:p>
        </p:txBody>
      </p:sp>
      <p:sp>
        <p:nvSpPr>
          <p:cNvPr id="9" name="テキスト ボックス 8"/>
          <p:cNvSpPr txBox="1"/>
          <p:nvPr/>
        </p:nvSpPr>
        <p:spPr>
          <a:xfrm>
            <a:off x="7041742" y="3154524"/>
            <a:ext cx="2102258" cy="461665"/>
          </a:xfrm>
          <a:prstGeom prst="rect">
            <a:avLst/>
          </a:prstGeom>
          <a:noFill/>
        </p:spPr>
        <p:txBody>
          <a:bodyPr wrap="none" rtlCol="0">
            <a:spAutoFit/>
          </a:bodyPr>
          <a:lstStyle/>
          <a:p>
            <a:r>
              <a:rPr lang="ja-JP" altLang="en-US" sz="2400" dirty="0" smtClean="0"/>
              <a:t>木星風くつした</a:t>
            </a:r>
            <a:endParaRPr kumimoji="1" lang="ja-JP" altLang="en-US" sz="2400" dirty="0"/>
          </a:p>
        </p:txBody>
      </p:sp>
      <p:pic>
        <p:nvPicPr>
          <p:cNvPr id="10" name="図 9"/>
          <p:cNvPicPr>
            <a:picLocks noChangeAspect="1"/>
          </p:cNvPicPr>
          <p:nvPr/>
        </p:nvPicPr>
        <p:blipFill>
          <a:blip r:embed="rId4"/>
          <a:stretch>
            <a:fillRect/>
          </a:stretch>
        </p:blipFill>
        <p:spPr>
          <a:xfrm>
            <a:off x="5195548" y="4002868"/>
            <a:ext cx="3692388" cy="2694226"/>
          </a:xfrm>
          <a:prstGeom prst="rect">
            <a:avLst/>
          </a:prstGeom>
        </p:spPr>
      </p:pic>
      <p:sp>
        <p:nvSpPr>
          <p:cNvPr id="11" name="テキスト ボックス 10"/>
          <p:cNvSpPr txBox="1"/>
          <p:nvPr/>
        </p:nvSpPr>
        <p:spPr>
          <a:xfrm flipH="1">
            <a:off x="4047653" y="4216622"/>
            <a:ext cx="1270259" cy="707886"/>
          </a:xfrm>
          <a:prstGeom prst="rect">
            <a:avLst/>
          </a:prstGeom>
          <a:noFill/>
        </p:spPr>
        <p:txBody>
          <a:bodyPr wrap="square" rtlCol="0">
            <a:spAutoFit/>
          </a:bodyPr>
          <a:lstStyle/>
          <a:p>
            <a:r>
              <a:rPr lang="ja-JP" altLang="en-US" sz="2000" dirty="0" smtClean="0"/>
              <a:t>アニメーション</a:t>
            </a:r>
            <a:endParaRPr kumimoji="1" lang="ja-JP" altLang="en-US" sz="2000" dirty="0"/>
          </a:p>
        </p:txBody>
      </p:sp>
      <p:sp>
        <p:nvSpPr>
          <p:cNvPr id="12" name="テキスト ボックス 11"/>
          <p:cNvSpPr txBox="1"/>
          <p:nvPr/>
        </p:nvSpPr>
        <p:spPr>
          <a:xfrm>
            <a:off x="229020" y="5582232"/>
            <a:ext cx="3818633" cy="1200328"/>
          </a:xfrm>
          <a:prstGeom prst="rect">
            <a:avLst/>
          </a:prstGeom>
          <a:noFill/>
        </p:spPr>
        <p:txBody>
          <a:bodyPr wrap="square" rtlCol="0">
            <a:spAutoFit/>
          </a:bodyPr>
          <a:lstStyle/>
          <a:p>
            <a:r>
              <a:rPr kumimoji="1" lang="ja-JP" altLang="en-US" sz="2400" dirty="0" smtClean="0"/>
              <a:t>この他、イラスト、小説、詩、音楽、身体パフォーマンスなど</a:t>
            </a:r>
            <a:r>
              <a:rPr lang="en-US" altLang="ja-JP" sz="2400" dirty="0" smtClean="0"/>
              <a:t>150</a:t>
            </a:r>
            <a:r>
              <a:rPr lang="ja-JP" altLang="en-US" sz="2400" dirty="0" smtClean="0"/>
              <a:t>点</a:t>
            </a:r>
            <a:r>
              <a:rPr kumimoji="1" lang="ja-JP" altLang="en-US" sz="2400" dirty="0" smtClean="0"/>
              <a:t>以上</a:t>
            </a:r>
            <a:endParaRPr kumimoji="1" lang="ja-JP" altLang="en-US" sz="2400" dirty="0"/>
          </a:p>
        </p:txBody>
      </p:sp>
    </p:spTree>
    <p:extLst>
      <p:ext uri="{BB962C8B-B14F-4D97-AF65-F5344CB8AC3E}">
        <p14:creationId xmlns:p14="http://schemas.microsoft.com/office/powerpoint/2010/main" val="14278860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宇宙科学データを用いたアート作品</a:t>
            </a:r>
            <a:endParaRPr kumimoji="1" lang="ja-JP" altLang="en-US" sz="3600" dirty="0"/>
          </a:p>
        </p:txBody>
      </p:sp>
      <p:pic>
        <p:nvPicPr>
          <p:cNvPr id="4" name="図 3"/>
          <p:cNvPicPr>
            <a:picLocks noChangeAspect="1"/>
          </p:cNvPicPr>
          <p:nvPr/>
        </p:nvPicPr>
        <p:blipFill>
          <a:blip r:embed="rId2"/>
          <a:stretch>
            <a:fillRect/>
          </a:stretch>
        </p:blipFill>
        <p:spPr>
          <a:xfrm>
            <a:off x="526473" y="1256001"/>
            <a:ext cx="3126006" cy="4447454"/>
          </a:xfrm>
          <a:prstGeom prst="rect">
            <a:avLst/>
          </a:prstGeom>
        </p:spPr>
      </p:pic>
      <p:pic>
        <p:nvPicPr>
          <p:cNvPr id="3" name="図 2"/>
          <p:cNvPicPr>
            <a:picLocks noChangeAspect="1"/>
          </p:cNvPicPr>
          <p:nvPr/>
        </p:nvPicPr>
        <p:blipFill>
          <a:blip r:embed="rId3"/>
          <a:stretch>
            <a:fillRect/>
          </a:stretch>
        </p:blipFill>
        <p:spPr>
          <a:xfrm>
            <a:off x="4193308" y="1817254"/>
            <a:ext cx="4950691" cy="2784764"/>
          </a:xfrm>
          <a:prstGeom prst="rect">
            <a:avLst/>
          </a:prstGeom>
        </p:spPr>
      </p:pic>
      <p:sp>
        <p:nvSpPr>
          <p:cNvPr id="5" name="テキスト ボックス 4"/>
          <p:cNvSpPr txBox="1"/>
          <p:nvPr/>
        </p:nvSpPr>
        <p:spPr>
          <a:xfrm>
            <a:off x="549564" y="5749637"/>
            <a:ext cx="3217723" cy="1015663"/>
          </a:xfrm>
          <a:prstGeom prst="rect">
            <a:avLst/>
          </a:prstGeom>
          <a:noFill/>
        </p:spPr>
        <p:txBody>
          <a:bodyPr wrap="none" rtlCol="0">
            <a:spAutoFit/>
          </a:bodyPr>
          <a:lstStyle/>
          <a:p>
            <a:r>
              <a:rPr kumimoji="1" lang="ja-JP" altLang="en-US" sz="2000" dirty="0" smtClean="0"/>
              <a:t>平野知映</a:t>
            </a:r>
            <a:r>
              <a:rPr kumimoji="1" lang="en-US" altLang="ja-JP" sz="2000" dirty="0" smtClean="0"/>
              <a:t> Hirano Cantabile</a:t>
            </a:r>
          </a:p>
          <a:p>
            <a:r>
              <a:rPr lang="en-US" altLang="ja-JP" sz="2000" dirty="0" smtClean="0"/>
              <a:t>Toyota Art Competition 2010 </a:t>
            </a:r>
          </a:p>
          <a:p>
            <a:r>
              <a:rPr kumimoji="1" lang="ja-JP" altLang="en-US" sz="2000" dirty="0" smtClean="0"/>
              <a:t>準大賞</a:t>
            </a:r>
            <a:r>
              <a:rPr kumimoji="1" lang="en-US" altLang="ja-JP" sz="2000" dirty="0" smtClean="0"/>
              <a:t> </a:t>
            </a:r>
            <a:endParaRPr kumimoji="1" lang="ja-JP" altLang="en-US" sz="2000" dirty="0"/>
          </a:p>
        </p:txBody>
      </p:sp>
      <p:sp>
        <p:nvSpPr>
          <p:cNvPr id="6" name="テキスト ボックス 5"/>
          <p:cNvSpPr txBox="1"/>
          <p:nvPr/>
        </p:nvSpPr>
        <p:spPr>
          <a:xfrm>
            <a:off x="4425497" y="4900229"/>
            <a:ext cx="4261303" cy="1015663"/>
          </a:xfrm>
          <a:prstGeom prst="rect">
            <a:avLst/>
          </a:prstGeom>
          <a:noFill/>
        </p:spPr>
        <p:txBody>
          <a:bodyPr wrap="none" rtlCol="0">
            <a:spAutoFit/>
          </a:bodyPr>
          <a:lstStyle/>
          <a:p>
            <a:r>
              <a:rPr kumimoji="1" lang="ja-JP" altLang="en-US" sz="2000" dirty="0" smtClean="0"/>
              <a:t>平野知映</a:t>
            </a:r>
            <a:r>
              <a:rPr lang="en-US" altLang="ja-JP" sz="2000" dirty="0"/>
              <a:t> </a:t>
            </a:r>
            <a:r>
              <a:rPr lang="en-US" altLang="ja-JP" sz="2000" dirty="0" smtClean="0"/>
              <a:t>DESPARATE COSMOS</a:t>
            </a:r>
          </a:p>
          <a:p>
            <a:r>
              <a:rPr kumimoji="1" lang="ja-JP" altLang="en-US" sz="2000" dirty="0" smtClean="0"/>
              <a:t>文化庁メディア芸術祭　一般公募部門</a:t>
            </a:r>
            <a:endParaRPr kumimoji="1" lang="en-US" altLang="ja-JP" sz="2000" dirty="0" smtClean="0"/>
          </a:p>
          <a:p>
            <a:r>
              <a:rPr lang="ja-JP" altLang="en-US" sz="2000" dirty="0" smtClean="0"/>
              <a:t>最優秀賞</a:t>
            </a:r>
            <a:endParaRPr kumimoji="1" lang="en-US" altLang="ja-JP" sz="2000" dirty="0" smtClean="0"/>
          </a:p>
        </p:txBody>
      </p:sp>
    </p:spTree>
    <p:extLst>
      <p:ext uri="{BB962C8B-B14F-4D97-AF65-F5344CB8AC3E}">
        <p14:creationId xmlns:p14="http://schemas.microsoft.com/office/powerpoint/2010/main" val="184270941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06932"/>
            <a:ext cx="8229600" cy="1143000"/>
          </a:xfrm>
        </p:spPr>
        <p:txBody>
          <a:bodyPr>
            <a:noAutofit/>
          </a:bodyPr>
          <a:lstStyle/>
          <a:p>
            <a:r>
              <a:rPr kumimoji="1" lang="ja-JP" altLang="en-US" sz="3200" dirty="0" smtClean="0"/>
              <a:t>宇宙総合学研究ユニットシンポジウム</a:t>
            </a:r>
            <a:r>
              <a:rPr kumimoji="1" lang="en-US" altLang="ja-JP" sz="3200" dirty="0" smtClean="0"/>
              <a:t/>
            </a:r>
            <a:br>
              <a:rPr kumimoji="1" lang="en-US" altLang="ja-JP" sz="3200" dirty="0" smtClean="0"/>
            </a:br>
            <a:r>
              <a:rPr lang="ja-JP" altLang="en-US" sz="3200" dirty="0" smtClean="0"/>
              <a:t>「人類はなぜ宇宙へ行くのか」</a:t>
            </a:r>
            <a:endParaRPr kumimoji="1" lang="ja-JP" altLang="en-US" sz="3200" dirty="0"/>
          </a:p>
        </p:txBody>
      </p:sp>
      <p:sp>
        <p:nvSpPr>
          <p:cNvPr id="3" name="コンテンツ プレースホルダー 2"/>
          <p:cNvSpPr>
            <a:spLocks noGrp="1"/>
          </p:cNvSpPr>
          <p:nvPr>
            <p:ph idx="1"/>
          </p:nvPr>
        </p:nvSpPr>
        <p:spPr>
          <a:xfrm>
            <a:off x="457200" y="1288746"/>
            <a:ext cx="8229600" cy="5257800"/>
          </a:xfrm>
        </p:spPr>
        <p:txBody>
          <a:bodyPr>
            <a:noAutofit/>
          </a:bodyPr>
          <a:lstStyle/>
          <a:p>
            <a:r>
              <a:rPr kumimoji="1" lang="en-US" altLang="ja-JP" sz="2400" dirty="0" smtClean="0"/>
              <a:t>2009</a:t>
            </a:r>
            <a:r>
              <a:rPr lang="ja-JP" altLang="en-US" sz="2400" dirty="0" smtClean="0"/>
              <a:t>年度</a:t>
            </a:r>
            <a:r>
              <a:rPr kumimoji="1" lang="ja-JP" altLang="en-US" sz="2400" dirty="0" smtClean="0"/>
              <a:t>から毎年</a:t>
            </a:r>
            <a:r>
              <a:rPr kumimoji="1" lang="ja-JP" altLang="en-US" sz="2400" dirty="0" smtClean="0"/>
              <a:t>開催</a:t>
            </a:r>
            <a:endParaRPr kumimoji="1" lang="en-US" altLang="ja-JP" sz="2400" dirty="0" smtClean="0"/>
          </a:p>
          <a:p>
            <a:pPr lvl="1"/>
            <a:r>
              <a:rPr kumimoji="1" lang="ja-JP" altLang="en-US" sz="1600" dirty="0" smtClean="0"/>
              <a:t>太陽</a:t>
            </a:r>
            <a:r>
              <a:rPr kumimoji="1" lang="ja-JP" altLang="en-US" sz="1600" dirty="0" smtClean="0"/>
              <a:t>系の将来（柴田一成、天文）</a:t>
            </a:r>
            <a:endParaRPr kumimoji="1" lang="en-US" altLang="ja-JP" sz="1600" dirty="0" smtClean="0"/>
          </a:p>
          <a:p>
            <a:pPr lvl="1"/>
            <a:r>
              <a:rPr kumimoji="1" lang="ja-JP" altLang="en-US" sz="2000" dirty="0" smtClean="0"/>
              <a:t>地球と人類の遠未来（丸山茂徳、地球）</a:t>
            </a:r>
            <a:endParaRPr kumimoji="1" lang="en-US" altLang="ja-JP" sz="2000" dirty="0" smtClean="0"/>
          </a:p>
          <a:p>
            <a:pPr lvl="1"/>
            <a:r>
              <a:rPr kumimoji="1" lang="ja-JP" altLang="en-US" sz="2000" dirty="0" smtClean="0"/>
              <a:t>人間より知的な生命は地球に現れるか？（大野照文、古生物）</a:t>
            </a:r>
            <a:endParaRPr kumimoji="1" lang="en-US" altLang="ja-JP" sz="2000" dirty="0" smtClean="0"/>
          </a:p>
          <a:p>
            <a:pPr lvl="1"/>
            <a:r>
              <a:rPr kumimoji="1" lang="ja-JP" altLang="en-US" sz="2000" dirty="0" smtClean="0"/>
              <a:t>マンガ・アニメと宇宙への憧れ（竹宮惠子、マンガ）</a:t>
            </a:r>
            <a:endParaRPr kumimoji="1" lang="en-US" altLang="ja-JP" sz="2000" dirty="0" smtClean="0"/>
          </a:p>
          <a:p>
            <a:pPr lvl="1"/>
            <a:r>
              <a:rPr kumimoji="1" lang="ja-JP" altLang="en-US" sz="2000" dirty="0" smtClean="0"/>
              <a:t>宇宙問題への人文社会科学からのアプローチ（木下冨雄、社会心理）</a:t>
            </a:r>
            <a:endParaRPr lang="en-US" altLang="ja-JP" sz="2000" dirty="0"/>
          </a:p>
          <a:p>
            <a:pPr lvl="1"/>
            <a:r>
              <a:rPr kumimoji="1" lang="ja-JP" altLang="en-US" sz="2000" dirty="0" smtClean="0"/>
              <a:t>人類が宇宙へいく意義（山折哲雄、宗教学）</a:t>
            </a:r>
            <a:endParaRPr kumimoji="1" lang="en-US" altLang="ja-JP" sz="2000" dirty="0" smtClean="0"/>
          </a:p>
          <a:p>
            <a:pPr lvl="1"/>
            <a:r>
              <a:rPr lang="ja-JP" altLang="en-US" sz="2000" dirty="0" smtClean="0"/>
              <a:t>宇宙から見る生物多様性（近藤倫生、生態学）</a:t>
            </a:r>
            <a:endParaRPr lang="en-US" altLang="ja-JP" sz="2000" dirty="0" smtClean="0"/>
          </a:p>
          <a:p>
            <a:pPr lvl="1"/>
            <a:r>
              <a:rPr lang="ja-JP" altLang="en-US" sz="2000" dirty="0" smtClean="0"/>
              <a:t>未来の宇宙機（船木一行、宇宙工学）</a:t>
            </a:r>
            <a:endParaRPr lang="en-US" altLang="ja-JP" sz="2000" dirty="0" smtClean="0"/>
          </a:p>
          <a:p>
            <a:pPr lvl="1"/>
            <a:r>
              <a:rPr lang="ja-JP" altLang="en-US" sz="2000" dirty="0" smtClean="0"/>
              <a:t>文化創造の場としての宇宙（岡田浩樹、文化人類学）</a:t>
            </a:r>
            <a:endParaRPr lang="en-US" altLang="ja-JP" sz="2000" dirty="0" smtClean="0"/>
          </a:p>
          <a:p>
            <a:pPr lvl="1"/>
            <a:r>
              <a:rPr lang="ja-JP" altLang="en-US" sz="2000" dirty="0" smtClean="0"/>
              <a:t>などなど</a:t>
            </a:r>
            <a:r>
              <a:rPr lang="en-US" altLang="ja-JP" sz="2000" dirty="0" smtClean="0"/>
              <a:t>...</a:t>
            </a:r>
          </a:p>
          <a:p>
            <a:r>
              <a:rPr lang="ja-JP" altLang="en-US" sz="2400" dirty="0" smtClean="0"/>
              <a:t>今年度は</a:t>
            </a:r>
            <a:r>
              <a:rPr lang="en-US" altLang="ja-JP" sz="2400" dirty="0" smtClean="0"/>
              <a:t>2013</a:t>
            </a:r>
            <a:r>
              <a:rPr lang="ja-JP" altLang="en-US" sz="2400" dirty="0" smtClean="0"/>
              <a:t>年</a:t>
            </a:r>
            <a:r>
              <a:rPr lang="en-US" altLang="ja-JP" sz="2400" dirty="0" smtClean="0"/>
              <a:t>2</a:t>
            </a:r>
            <a:r>
              <a:rPr lang="ja-JP" altLang="en-US" sz="2400" dirty="0" smtClean="0"/>
              <a:t>月</a:t>
            </a:r>
            <a:r>
              <a:rPr lang="en-US" altLang="ja-JP" sz="2400" dirty="0" smtClean="0"/>
              <a:t>2,3</a:t>
            </a:r>
            <a:r>
              <a:rPr lang="ja-JP" altLang="en-US" sz="2400" dirty="0" smtClean="0"/>
              <a:t>日に開催</a:t>
            </a:r>
            <a:endParaRPr lang="en-US" altLang="ja-JP" sz="2400" dirty="0"/>
          </a:p>
          <a:p>
            <a:pPr lvl="1"/>
            <a:endParaRPr lang="en-US" altLang="ja-JP" sz="2000" dirty="0" smtClean="0"/>
          </a:p>
          <a:p>
            <a:pPr lvl="1"/>
            <a:endParaRPr kumimoji="1" lang="en-US" altLang="ja-JP" sz="2000" dirty="0" smtClean="0"/>
          </a:p>
          <a:p>
            <a:pPr lvl="1"/>
            <a:endParaRPr kumimoji="1" lang="en-US" altLang="ja-JP" sz="2000" dirty="0" smtClean="0"/>
          </a:p>
          <a:p>
            <a:pPr lvl="1"/>
            <a:endParaRPr kumimoji="1" lang="en-US" altLang="ja-JP" sz="2000" dirty="0" smtClean="0"/>
          </a:p>
          <a:p>
            <a:pPr lvl="1"/>
            <a:endParaRPr kumimoji="1" lang="en-US" altLang="ja-JP" sz="2000" dirty="0" smtClean="0"/>
          </a:p>
          <a:p>
            <a:endParaRPr kumimoji="1" lang="en-US" altLang="ja-JP" sz="2400" dirty="0" smtClean="0"/>
          </a:p>
          <a:p>
            <a:endParaRPr kumimoji="1" lang="ja-JP" altLang="en-US" sz="2400" dirty="0"/>
          </a:p>
        </p:txBody>
      </p:sp>
    </p:spTree>
    <p:extLst>
      <p:ext uri="{BB962C8B-B14F-4D97-AF65-F5344CB8AC3E}">
        <p14:creationId xmlns:p14="http://schemas.microsoft.com/office/powerpoint/2010/main" val="225840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512"/>
            <a:ext cx="8229600" cy="1143000"/>
          </a:xfrm>
        </p:spPr>
        <p:txBody>
          <a:bodyPr>
            <a:normAutofit/>
          </a:bodyPr>
          <a:lstStyle/>
          <a:p>
            <a:r>
              <a:rPr lang="ja-JP" altLang="en-US" sz="3600" dirty="0" smtClean="0"/>
              <a:t>人類</a:t>
            </a:r>
            <a:r>
              <a:rPr lang="en-US" altLang="ja-JP" sz="3600" dirty="0" smtClean="0"/>
              <a:t>50</a:t>
            </a:r>
            <a:r>
              <a:rPr lang="ja-JP" altLang="en-US" sz="3600" dirty="0" smtClean="0"/>
              <a:t>億年すごろく</a:t>
            </a:r>
            <a:endParaRPr lang="ja-JP" altLang="en-US" sz="3600" dirty="0"/>
          </a:p>
        </p:txBody>
      </p:sp>
      <p:pic>
        <p:nvPicPr>
          <p:cNvPr id="4" name="図 3" descr="zu.jpg"/>
          <p:cNvPicPr>
            <a:picLocks noChangeAspect="1"/>
          </p:cNvPicPr>
          <p:nvPr/>
        </p:nvPicPr>
        <p:blipFill>
          <a:blip r:embed="rId2"/>
          <a:stretch>
            <a:fillRect/>
          </a:stretch>
        </p:blipFill>
        <p:spPr>
          <a:xfrm>
            <a:off x="1409738" y="1782972"/>
            <a:ext cx="6425409" cy="4551331"/>
          </a:xfrm>
          <a:prstGeom prst="rect">
            <a:avLst/>
          </a:prstGeom>
        </p:spPr>
      </p:pic>
      <p:sp>
        <p:nvSpPr>
          <p:cNvPr id="5" name="テキスト ボックス 4"/>
          <p:cNvSpPr txBox="1"/>
          <p:nvPr/>
        </p:nvSpPr>
        <p:spPr>
          <a:xfrm>
            <a:off x="2552206" y="6406177"/>
            <a:ext cx="3852337" cy="369332"/>
          </a:xfrm>
          <a:prstGeom prst="rect">
            <a:avLst/>
          </a:prstGeom>
          <a:noFill/>
        </p:spPr>
        <p:txBody>
          <a:bodyPr wrap="none" rtlCol="0">
            <a:spAutoFit/>
          </a:bodyPr>
          <a:lstStyle/>
          <a:p>
            <a:r>
              <a:rPr lang="ja-JP" altLang="en-US" dirty="0" smtClean="0"/>
              <a:t>企画・製作：磯部洋明、どうのよしのぶ</a:t>
            </a:r>
            <a:endParaRPr lang="en-US" altLang="ja-JP" dirty="0" smtClean="0"/>
          </a:p>
        </p:txBody>
      </p:sp>
      <p:sp>
        <p:nvSpPr>
          <p:cNvPr id="3" name="テキスト ボックス 2"/>
          <p:cNvSpPr txBox="1"/>
          <p:nvPr/>
        </p:nvSpPr>
        <p:spPr>
          <a:xfrm>
            <a:off x="457200" y="1072488"/>
            <a:ext cx="6711994" cy="369332"/>
          </a:xfrm>
          <a:prstGeom prst="rect">
            <a:avLst/>
          </a:prstGeom>
          <a:noFill/>
        </p:spPr>
        <p:txBody>
          <a:bodyPr wrap="none" rtlCol="0">
            <a:spAutoFit/>
          </a:bodyPr>
          <a:lstStyle/>
          <a:p>
            <a:r>
              <a:rPr kumimoji="1" lang="ja-JP" altLang="en-US" dirty="0" smtClean="0"/>
              <a:t>宇宙総合学研究ユニットシンポジウム「人類はなぜ宇宙へ行くのか」</a:t>
            </a:r>
            <a:endParaRPr kumimoji="1" lang="ja-JP" altLang="en-US" dirty="0"/>
          </a:p>
        </p:txBody>
      </p:sp>
    </p:spTree>
    <p:extLst>
      <p:ext uri="{BB962C8B-B14F-4D97-AF65-F5344CB8AC3E}">
        <p14:creationId xmlns:p14="http://schemas.microsoft.com/office/powerpoint/2010/main" val="184933519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4889"/>
            <a:ext cx="8229600" cy="1143000"/>
          </a:xfrm>
        </p:spPr>
        <p:txBody>
          <a:bodyPr>
            <a:normAutofit/>
          </a:bodyPr>
          <a:lstStyle/>
          <a:p>
            <a:r>
              <a:rPr lang="ja-JP" altLang="en-US" sz="3600" dirty="0" smtClean="0"/>
              <a:t>宇宙と書道</a:t>
            </a:r>
            <a:r>
              <a:rPr lang="en-US" altLang="ja-JP" sz="3600" dirty="0" smtClean="0"/>
              <a:t>&amp;</a:t>
            </a:r>
            <a:r>
              <a:rPr lang="ja-JP" altLang="en-US" sz="3600" dirty="0" smtClean="0"/>
              <a:t>お香</a:t>
            </a:r>
            <a:endParaRPr kumimoji="1" lang="ja-JP" altLang="en-US" sz="3600" dirty="0"/>
          </a:p>
        </p:txBody>
      </p:sp>
      <p:pic>
        <p:nvPicPr>
          <p:cNvPr id="4" name="図 3"/>
          <p:cNvPicPr>
            <a:picLocks noChangeAspect="1"/>
          </p:cNvPicPr>
          <p:nvPr/>
        </p:nvPicPr>
        <p:blipFill>
          <a:blip r:embed="rId2"/>
          <a:stretch>
            <a:fillRect/>
          </a:stretch>
        </p:blipFill>
        <p:spPr>
          <a:xfrm>
            <a:off x="341728" y="3769414"/>
            <a:ext cx="2667000" cy="2667000"/>
          </a:xfrm>
          <a:prstGeom prst="rect">
            <a:avLst/>
          </a:prstGeom>
        </p:spPr>
      </p:pic>
      <p:pic>
        <p:nvPicPr>
          <p:cNvPr id="7" name="図 6"/>
          <p:cNvPicPr>
            <a:picLocks noChangeAspect="1"/>
          </p:cNvPicPr>
          <p:nvPr/>
        </p:nvPicPr>
        <p:blipFill>
          <a:blip r:embed="rId3"/>
          <a:stretch>
            <a:fillRect/>
          </a:stretch>
        </p:blipFill>
        <p:spPr>
          <a:xfrm>
            <a:off x="3256242" y="3769414"/>
            <a:ext cx="2667000" cy="2667000"/>
          </a:xfrm>
          <a:prstGeom prst="rect">
            <a:avLst/>
          </a:prstGeom>
        </p:spPr>
      </p:pic>
      <p:pic>
        <p:nvPicPr>
          <p:cNvPr id="8" name="図 7"/>
          <p:cNvPicPr>
            <a:picLocks noChangeAspect="1"/>
          </p:cNvPicPr>
          <p:nvPr/>
        </p:nvPicPr>
        <p:blipFill>
          <a:blip r:embed="rId4"/>
          <a:stretch>
            <a:fillRect/>
          </a:stretch>
        </p:blipFill>
        <p:spPr>
          <a:xfrm>
            <a:off x="6159452" y="3804193"/>
            <a:ext cx="2667000" cy="2667000"/>
          </a:xfrm>
          <a:prstGeom prst="rect">
            <a:avLst/>
          </a:prstGeom>
        </p:spPr>
      </p:pic>
      <p:sp>
        <p:nvSpPr>
          <p:cNvPr id="9" name="テキスト ボックス 8"/>
          <p:cNvSpPr txBox="1"/>
          <p:nvPr/>
        </p:nvSpPr>
        <p:spPr>
          <a:xfrm>
            <a:off x="457200" y="1125552"/>
            <a:ext cx="8229600" cy="2677656"/>
          </a:xfrm>
          <a:prstGeom prst="rect">
            <a:avLst/>
          </a:prstGeom>
          <a:noFill/>
        </p:spPr>
        <p:txBody>
          <a:bodyPr wrap="square" rtlCol="0">
            <a:spAutoFit/>
          </a:bodyPr>
          <a:lstStyle/>
          <a:p>
            <a:r>
              <a:rPr kumimoji="1" lang="en-US" altLang="ja-JP" sz="2400" dirty="0" smtClean="0"/>
              <a:t>2012</a:t>
            </a:r>
            <a:r>
              <a:rPr kumimoji="1" lang="ja-JP" altLang="en-US" sz="2400" dirty="0" smtClean="0"/>
              <a:t>年</a:t>
            </a:r>
            <a:r>
              <a:rPr kumimoji="1" lang="en-US" altLang="ja-JP" sz="2400" dirty="0" smtClean="0"/>
              <a:t>4</a:t>
            </a:r>
            <a:r>
              <a:rPr kumimoji="1" lang="ja-JP" altLang="en-US" sz="2400" dirty="0" smtClean="0"/>
              <a:t>月</a:t>
            </a:r>
            <a:r>
              <a:rPr kumimoji="1" lang="en-US" altLang="ja-JP" sz="2400" dirty="0" smtClean="0"/>
              <a:t>30</a:t>
            </a:r>
            <a:r>
              <a:rPr kumimoji="1" lang="ja-JP" altLang="en-US" sz="2400" dirty="0" smtClean="0"/>
              <a:t>日　金環日食をテーマにした講演とアート書とオリジナルお香製作ワークショップ</a:t>
            </a:r>
            <a:endParaRPr kumimoji="1" lang="en-US" altLang="ja-JP" sz="2400" dirty="0" smtClean="0"/>
          </a:p>
          <a:p>
            <a:endParaRPr lang="en-US" altLang="ja-JP" sz="2400" dirty="0"/>
          </a:p>
          <a:p>
            <a:r>
              <a:rPr kumimoji="1" lang="ja-JP" altLang="en-US" sz="2400" dirty="0" smtClean="0"/>
              <a:t>講演：宇宙ユニット特定講師　磯部洋明</a:t>
            </a:r>
            <a:endParaRPr kumimoji="1" lang="en-US" altLang="ja-JP" sz="2400" dirty="0" smtClean="0"/>
          </a:p>
          <a:p>
            <a:r>
              <a:rPr lang="ja-JP" altLang="en-US" sz="2400" dirty="0" smtClean="0"/>
              <a:t>書道</a:t>
            </a:r>
            <a:r>
              <a:rPr lang="en-US" altLang="ja-JP" sz="2400" dirty="0" smtClean="0"/>
              <a:t>: </a:t>
            </a:r>
            <a:r>
              <a:rPr lang="en-US" altLang="ja-JP" sz="2400" dirty="0" err="1" smtClean="0"/>
              <a:t>Rimi</a:t>
            </a:r>
            <a:endParaRPr lang="en-US" altLang="ja-JP" sz="2400" dirty="0" smtClean="0"/>
          </a:p>
          <a:p>
            <a:r>
              <a:rPr kumimoji="1" lang="ja-JP" altLang="en-US" sz="2400" dirty="0" smtClean="0"/>
              <a:t>お香：</a:t>
            </a:r>
            <a:r>
              <a:rPr kumimoji="1" lang="en-US" altLang="ja-JP" sz="2400" dirty="0" smtClean="0"/>
              <a:t> </a:t>
            </a:r>
            <a:r>
              <a:rPr kumimoji="1" lang="ja-JP" altLang="en-US" sz="2400" dirty="0" smtClean="0"/>
              <a:t>松下恵子</a:t>
            </a:r>
            <a:endParaRPr kumimoji="1" lang="en-US" altLang="ja-JP" sz="2400" dirty="0" smtClean="0"/>
          </a:p>
          <a:p>
            <a:endParaRPr kumimoji="1" lang="ja-JP" altLang="en-US" sz="2400" dirty="0"/>
          </a:p>
        </p:txBody>
      </p:sp>
    </p:spTree>
    <p:extLst>
      <p:ext uri="{BB962C8B-B14F-4D97-AF65-F5344CB8AC3E}">
        <p14:creationId xmlns:p14="http://schemas.microsoft.com/office/powerpoint/2010/main" val="486076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922" y="130890"/>
            <a:ext cx="8686800" cy="1143000"/>
          </a:xfrm>
        </p:spPr>
        <p:txBody>
          <a:bodyPr>
            <a:noAutofit/>
          </a:bodyPr>
          <a:lstStyle/>
          <a:p>
            <a:r>
              <a:rPr lang="ja-JP" altLang="en-US" sz="3200" dirty="0" smtClean="0"/>
              <a:t>宇宙ユニットが開催している一般向けイベント等</a:t>
            </a:r>
            <a:endParaRPr kumimoji="1" lang="ja-JP" altLang="en-US" sz="3200" dirty="0"/>
          </a:p>
        </p:txBody>
      </p:sp>
      <p:sp>
        <p:nvSpPr>
          <p:cNvPr id="3" name="コンテンツ プレースホルダー 2"/>
          <p:cNvSpPr>
            <a:spLocks noGrp="1"/>
          </p:cNvSpPr>
          <p:nvPr>
            <p:ph idx="1"/>
          </p:nvPr>
        </p:nvSpPr>
        <p:spPr>
          <a:xfrm>
            <a:off x="457200" y="1144998"/>
            <a:ext cx="8229600" cy="5713002"/>
          </a:xfrm>
        </p:spPr>
        <p:txBody>
          <a:bodyPr>
            <a:normAutofit fontScale="85000" lnSpcReduction="20000"/>
          </a:bodyPr>
          <a:lstStyle/>
          <a:p>
            <a:r>
              <a:rPr kumimoji="1" lang="ja-JP" altLang="en-US" dirty="0" smtClean="0"/>
              <a:t>子育て中の保護者向け講演会</a:t>
            </a:r>
            <a:endParaRPr kumimoji="1" lang="en-US" altLang="ja-JP" dirty="0" smtClean="0"/>
          </a:p>
          <a:p>
            <a:r>
              <a:rPr lang="ja-JP" altLang="en-US" dirty="0" smtClean="0"/>
              <a:t>お寺で科学者、お坊さんと宇宙を語る会</a:t>
            </a:r>
            <a:endParaRPr lang="en-US" altLang="ja-JP" dirty="0" smtClean="0"/>
          </a:p>
          <a:p>
            <a:r>
              <a:rPr kumimoji="1" lang="ja-JP" altLang="en-US" dirty="0" smtClean="0"/>
              <a:t>宇宙落語</a:t>
            </a:r>
            <a:endParaRPr kumimoji="1" lang="en-US" altLang="ja-JP" dirty="0" smtClean="0"/>
          </a:p>
          <a:p>
            <a:r>
              <a:rPr lang="ja-JP" altLang="en-US" dirty="0" smtClean="0"/>
              <a:t>宇宙茶会</a:t>
            </a:r>
            <a:endParaRPr lang="en-US" altLang="ja-JP" dirty="0" smtClean="0"/>
          </a:p>
          <a:p>
            <a:r>
              <a:rPr kumimoji="1" lang="ja-JP" altLang="en-US" dirty="0" smtClean="0"/>
              <a:t>宇宙のお香作り</a:t>
            </a:r>
            <a:endParaRPr kumimoji="1" lang="en-US" altLang="ja-JP" dirty="0" smtClean="0"/>
          </a:p>
          <a:p>
            <a:r>
              <a:rPr lang="ja-JP" altLang="en-US" dirty="0" smtClean="0"/>
              <a:t>宇宙能</a:t>
            </a:r>
            <a:endParaRPr kumimoji="1" lang="en-US" altLang="ja-JP" dirty="0" smtClean="0"/>
          </a:p>
          <a:p>
            <a:r>
              <a:rPr lang="ja-JP" altLang="en-US" dirty="0" smtClean="0"/>
              <a:t>京都精華大学との連携による「宇宙とアート」</a:t>
            </a:r>
            <a:endParaRPr lang="en-US" altLang="ja-JP" dirty="0" smtClean="0"/>
          </a:p>
          <a:p>
            <a:r>
              <a:rPr kumimoji="1" lang="ja-JP" altLang="en-US" dirty="0" smtClean="0"/>
              <a:t>「</a:t>
            </a:r>
            <a:r>
              <a:rPr kumimoji="1" lang="ja-JP" altLang="en-US" dirty="0" smtClean="0"/>
              <a:t>人類はなぜ宇宙へ行くのか」シンポジウム</a:t>
            </a:r>
            <a:endParaRPr kumimoji="1" lang="en-US" altLang="ja-JP" dirty="0" smtClean="0"/>
          </a:p>
          <a:p>
            <a:r>
              <a:rPr kumimoji="1" lang="ja-JP" altLang="en-US" dirty="0" smtClean="0"/>
              <a:t>人類</a:t>
            </a:r>
            <a:r>
              <a:rPr kumimoji="1" lang="en-US" altLang="ja-JP" dirty="0" smtClean="0"/>
              <a:t>50</a:t>
            </a:r>
            <a:r>
              <a:rPr kumimoji="1" lang="ja-JP" altLang="en-US" dirty="0" smtClean="0"/>
              <a:t>億年双六</a:t>
            </a:r>
            <a:endParaRPr kumimoji="1" lang="en-US" altLang="ja-JP" dirty="0" smtClean="0"/>
          </a:p>
          <a:p>
            <a:r>
              <a:rPr lang="ja-JP" altLang="en-US" dirty="0" smtClean="0"/>
              <a:t>宇宙箱舟</a:t>
            </a:r>
            <a:endParaRPr kumimoji="1" lang="en-US" altLang="ja-JP" dirty="0" smtClean="0"/>
          </a:p>
          <a:p>
            <a:r>
              <a:rPr kumimoji="1" lang="ja-JP" altLang="en-US" dirty="0" smtClean="0"/>
              <a:t>金環日食＋書道＋お香</a:t>
            </a:r>
            <a:endParaRPr kumimoji="1" lang="en-US" altLang="ja-JP" dirty="0" smtClean="0"/>
          </a:p>
          <a:p>
            <a:r>
              <a:rPr lang="ja-JP" altLang="en-US" dirty="0" smtClean="0"/>
              <a:t>ワインサロンで宇宙の話</a:t>
            </a:r>
            <a:endParaRPr lang="en-US" altLang="ja-JP" dirty="0" smtClean="0"/>
          </a:p>
          <a:p>
            <a:r>
              <a:rPr kumimoji="1" lang="ja-JP" altLang="en-US" dirty="0" smtClean="0"/>
              <a:t>宇宙と色と陶芸の色ワークショップ</a:t>
            </a:r>
            <a:endParaRPr kumimoji="1" lang="ja-JP" altLang="en-US" dirty="0"/>
          </a:p>
        </p:txBody>
      </p:sp>
    </p:spTree>
    <p:extLst>
      <p:ext uri="{BB962C8B-B14F-4D97-AF65-F5344CB8AC3E}">
        <p14:creationId xmlns:p14="http://schemas.microsoft.com/office/powerpoint/2010/main" val="413352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ワインと宇宙</a:t>
            </a:r>
            <a:endParaRPr kumimoji="1" lang="ja-JP" altLang="en-US" sz="3600" dirty="0"/>
          </a:p>
        </p:txBody>
      </p:sp>
      <p:sp>
        <p:nvSpPr>
          <p:cNvPr id="3" name="コンテンツ プレースホルダー 2"/>
          <p:cNvSpPr>
            <a:spLocks noGrp="1"/>
          </p:cNvSpPr>
          <p:nvPr>
            <p:ph idx="1"/>
          </p:nvPr>
        </p:nvSpPr>
        <p:spPr/>
        <p:txBody>
          <a:bodyPr>
            <a:normAutofit/>
          </a:bodyPr>
          <a:lstStyle/>
          <a:p>
            <a:r>
              <a:rPr kumimoji="1" lang="ja-JP" altLang="en-US" sz="2800" dirty="0" smtClean="0"/>
              <a:t>京町屋を改装したワインサロン</a:t>
            </a:r>
            <a:r>
              <a:rPr kumimoji="1" lang="en-US" altLang="ja-JP" sz="2800" dirty="0" smtClean="0"/>
              <a:t> </a:t>
            </a:r>
            <a:r>
              <a:rPr kumimoji="1" lang="en-US" altLang="ja-JP" sz="2800" dirty="0" err="1" smtClean="0"/>
              <a:t>yu</a:t>
            </a:r>
            <a:r>
              <a:rPr kumimoji="1" lang="en-US" altLang="ja-JP" sz="2800" dirty="0" smtClean="0"/>
              <a:t>-an </a:t>
            </a:r>
            <a:r>
              <a:rPr lang="ja-JP" altLang="en-US" sz="2800" dirty="0" smtClean="0"/>
              <a:t>（上京区）で定期的に宇宙の話をする会を開催</a:t>
            </a:r>
            <a:endParaRPr lang="en-US" altLang="ja-JP" sz="2800" dirty="0" smtClean="0"/>
          </a:p>
          <a:p>
            <a:endParaRPr kumimoji="1" lang="en-US" altLang="ja-JP" sz="2800" dirty="0"/>
          </a:p>
          <a:p>
            <a:r>
              <a:rPr lang="ja-JP" altLang="en-US" sz="2800" dirty="0" smtClean="0"/>
              <a:t>次回：</a:t>
            </a:r>
            <a:r>
              <a:rPr lang="en-US" altLang="ja-JP" sz="2800" dirty="0" smtClean="0"/>
              <a:t>2012</a:t>
            </a:r>
            <a:r>
              <a:rPr lang="ja-JP" altLang="en-US" sz="2800" dirty="0" smtClean="0"/>
              <a:t>年</a:t>
            </a:r>
            <a:r>
              <a:rPr lang="en-US" altLang="ja-JP" sz="2800" dirty="0" smtClean="0"/>
              <a:t>6</a:t>
            </a:r>
            <a:r>
              <a:rPr lang="ja-JP" altLang="en-US" sz="2800" dirty="0" smtClean="0"/>
              <a:t>月</a:t>
            </a:r>
            <a:r>
              <a:rPr lang="en-US" altLang="ja-JP" sz="2800" dirty="0" smtClean="0"/>
              <a:t>16</a:t>
            </a:r>
            <a:r>
              <a:rPr lang="ja-JP" altLang="en-US" sz="2800" dirty="0" smtClean="0"/>
              <a:t>日（土）</a:t>
            </a:r>
            <a:r>
              <a:rPr lang="en-US" altLang="ja-JP" sz="2800" dirty="0" smtClean="0"/>
              <a:t>17:30- </a:t>
            </a:r>
          </a:p>
          <a:p>
            <a:r>
              <a:rPr kumimoji="1" lang="ja-JP" altLang="en-US" sz="2800" dirty="0" smtClean="0"/>
              <a:t>話題提供：磯部洋明（宇宙総合学研究ユニット）</a:t>
            </a:r>
            <a:endParaRPr kumimoji="1" lang="en-US" altLang="ja-JP" sz="2800" dirty="0" smtClean="0"/>
          </a:p>
          <a:p>
            <a:r>
              <a:rPr kumimoji="1" lang="ja-JP" altLang="en-US" sz="2800" dirty="0" smtClean="0"/>
              <a:t>テーマ：「宇宙人」</a:t>
            </a:r>
            <a:endParaRPr kumimoji="1" lang="en-US" altLang="ja-JP" sz="2800" dirty="0" smtClean="0"/>
          </a:p>
          <a:p>
            <a:endParaRPr kumimoji="1" lang="ja-JP" altLang="en-US" sz="2800" dirty="0"/>
          </a:p>
        </p:txBody>
      </p:sp>
    </p:spTree>
    <p:extLst>
      <p:ext uri="{BB962C8B-B14F-4D97-AF65-F5344CB8AC3E}">
        <p14:creationId xmlns:p14="http://schemas.microsoft.com/office/powerpoint/2010/main" val="3747320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宇宙の色と焼き物の色ワークショップ</a:t>
            </a:r>
            <a:endParaRPr kumimoji="1" lang="ja-JP" altLang="en-US" sz="3600" dirty="0"/>
          </a:p>
        </p:txBody>
      </p:sp>
      <p:sp>
        <p:nvSpPr>
          <p:cNvPr id="3" name="コンテンツ プレースホルダー 2"/>
          <p:cNvSpPr>
            <a:spLocks noGrp="1"/>
          </p:cNvSpPr>
          <p:nvPr>
            <p:ph idx="1"/>
          </p:nvPr>
        </p:nvSpPr>
        <p:spPr/>
        <p:txBody>
          <a:bodyPr/>
          <a:lstStyle/>
          <a:p>
            <a:r>
              <a:rPr kumimoji="1" lang="ja-JP" altLang="en-US" dirty="0" smtClean="0"/>
              <a:t>釉薬研究が専門の陶芸家・潮桂子さんと、「色」をテーマに</a:t>
            </a:r>
            <a:r>
              <a:rPr lang="ja-JP" altLang="en-US" dirty="0" smtClean="0"/>
              <a:t>宇宙</a:t>
            </a:r>
            <a:r>
              <a:rPr lang="en-US" altLang="ja-JP" dirty="0" smtClean="0"/>
              <a:t>×</a:t>
            </a:r>
            <a:r>
              <a:rPr lang="ja-JP" altLang="en-US" dirty="0" smtClean="0"/>
              <a:t>陶芸でワークショップ開催</a:t>
            </a:r>
            <a:endParaRPr kumimoji="1" lang="en-US" altLang="ja-JP" dirty="0" smtClean="0"/>
          </a:p>
          <a:p>
            <a:r>
              <a:rPr lang="ja-JP" altLang="en-US" dirty="0" smtClean="0"/>
              <a:t>「宇宙の色」や、土、釉薬の原料になる元素が宇宙で合成されたことなどに関する講演と、オリジナル釉薬作りのワークショップ</a:t>
            </a:r>
            <a:endParaRPr lang="en-US" altLang="ja-JP" dirty="0" smtClean="0"/>
          </a:p>
          <a:p>
            <a:r>
              <a:rPr lang="en-US" altLang="ja-JP" dirty="0" smtClean="0"/>
              <a:t>2012</a:t>
            </a:r>
            <a:r>
              <a:rPr lang="ja-JP" altLang="en-US" dirty="0" smtClean="0"/>
              <a:t>年</a:t>
            </a:r>
            <a:r>
              <a:rPr lang="en-US" altLang="ja-JP" dirty="0" smtClean="0"/>
              <a:t>8-9</a:t>
            </a:r>
            <a:r>
              <a:rPr lang="ja-JP" altLang="en-US" dirty="0" smtClean="0"/>
              <a:t>月の週末に開催予定。</a:t>
            </a:r>
            <a:endParaRPr lang="en-US" altLang="ja-JP" dirty="0" smtClean="0"/>
          </a:p>
          <a:p>
            <a:endParaRPr kumimoji="1" lang="ja-JP" altLang="en-US" dirty="0"/>
          </a:p>
        </p:txBody>
      </p:sp>
    </p:spTree>
    <p:extLst>
      <p:ext uri="{BB962C8B-B14F-4D97-AF65-F5344CB8AC3E}">
        <p14:creationId xmlns:p14="http://schemas.microsoft.com/office/powerpoint/2010/main" val="1188961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狙い</a:t>
            </a:r>
            <a:endParaRPr kumimoji="1" lang="ja-JP" altLang="en-US" dirty="0"/>
          </a:p>
        </p:txBody>
      </p:sp>
      <p:sp>
        <p:nvSpPr>
          <p:cNvPr id="3" name="コンテンツ プレースホルダー 2"/>
          <p:cNvSpPr>
            <a:spLocks noGrp="1"/>
          </p:cNvSpPr>
          <p:nvPr>
            <p:ph idx="1"/>
          </p:nvPr>
        </p:nvSpPr>
        <p:spPr>
          <a:xfrm>
            <a:off x="434109" y="1746762"/>
            <a:ext cx="7970982" cy="4525963"/>
          </a:xfrm>
        </p:spPr>
        <p:txBody>
          <a:bodyPr>
            <a:normAutofit/>
          </a:bodyPr>
          <a:lstStyle/>
          <a:p>
            <a:r>
              <a:rPr lang="ja-JP" altLang="en-US" b="1" dirty="0" smtClean="0"/>
              <a:t>普段</a:t>
            </a:r>
            <a:r>
              <a:rPr lang="ja-JP" altLang="en-US" b="1" dirty="0"/>
              <a:t>宇宙科学に関心の</a:t>
            </a:r>
            <a:r>
              <a:rPr lang="ja-JP" altLang="en-US" b="1" dirty="0" smtClean="0"/>
              <a:t>薄い層</a:t>
            </a:r>
            <a:r>
              <a:rPr lang="ja-JP" altLang="en-US" b="1" dirty="0"/>
              <a:t>にアピールする</a:t>
            </a:r>
            <a:r>
              <a:rPr lang="ja-JP" altLang="en-US" b="1" dirty="0" smtClean="0"/>
              <a:t>こと</a:t>
            </a:r>
            <a:endParaRPr lang="en-US" altLang="ja-JP" b="1" dirty="0" smtClean="0"/>
          </a:p>
          <a:p>
            <a:endParaRPr lang="en-US" altLang="ja-JP" b="1" dirty="0"/>
          </a:p>
          <a:p>
            <a:r>
              <a:rPr lang="ja-JP" altLang="en-US" b="1" dirty="0" smtClean="0"/>
              <a:t>京都</a:t>
            </a:r>
            <a:r>
              <a:rPr lang="ja-JP" altLang="en-US" b="1" dirty="0"/>
              <a:t>、関西の特徴を</a:t>
            </a:r>
            <a:r>
              <a:rPr lang="ja-JP" altLang="en-US" b="1" dirty="0" smtClean="0"/>
              <a:t>活かした</a:t>
            </a:r>
            <a:r>
              <a:rPr lang="ja-JP" altLang="en-US" b="1" dirty="0"/>
              <a:t>オモロい企画にする</a:t>
            </a:r>
            <a:r>
              <a:rPr lang="ja-JP" altLang="en-US" b="1" dirty="0" smtClean="0"/>
              <a:t>こと</a:t>
            </a:r>
            <a:endParaRPr lang="en-US" altLang="ja-JP" b="1" dirty="0" smtClean="0"/>
          </a:p>
          <a:p>
            <a:endParaRPr lang="en-US" altLang="ja-JP" b="1" dirty="0"/>
          </a:p>
          <a:p>
            <a:r>
              <a:rPr lang="ja-JP" altLang="en-US" b="1" dirty="0" smtClean="0">
                <a:solidFill>
                  <a:srgbClr val="FF0000"/>
                </a:solidFill>
              </a:rPr>
              <a:t>宇宙</a:t>
            </a:r>
            <a:r>
              <a:rPr lang="ja-JP" altLang="en-US" b="1" dirty="0">
                <a:solidFill>
                  <a:srgbClr val="FF0000"/>
                </a:solidFill>
              </a:rPr>
              <a:t>科学と社会の</a:t>
            </a:r>
            <a:r>
              <a:rPr lang="ja-JP" altLang="en-US" b="1" dirty="0" smtClean="0">
                <a:solidFill>
                  <a:srgbClr val="FF0000"/>
                </a:solidFill>
              </a:rPr>
              <a:t>接点を</a:t>
            </a:r>
            <a:r>
              <a:rPr lang="ja-JP" altLang="en-US" b="1" dirty="0">
                <a:solidFill>
                  <a:srgbClr val="FF0000"/>
                </a:solidFill>
              </a:rPr>
              <a:t>探る宇宙ユニットの学術研究に資すること</a:t>
            </a:r>
            <a:endParaRPr lang="en-US" altLang="ja-JP" dirty="0" smtClean="0">
              <a:solidFill>
                <a:srgbClr val="FF0000"/>
              </a:solidFill>
            </a:endParaRPr>
          </a:p>
        </p:txBody>
      </p:sp>
    </p:spTree>
    <p:extLst>
      <p:ext uri="{BB962C8B-B14F-4D97-AF65-F5344CB8AC3E}">
        <p14:creationId xmlns:p14="http://schemas.microsoft.com/office/powerpoint/2010/main" val="308169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23294" t="10937" r="21281"/>
          <a:stretch>
            <a:fillRect/>
          </a:stretch>
        </p:blipFill>
        <p:spPr bwMode="auto">
          <a:xfrm>
            <a:off x="3902364" y="4108755"/>
            <a:ext cx="5206911" cy="4034816"/>
          </a:xfrm>
          <a:prstGeom prst="rect">
            <a:avLst/>
          </a:prstGeom>
          <a:noFill/>
          <a:ln w="9525">
            <a:noFill/>
            <a:miter lim="800000"/>
            <a:headEnd/>
            <a:tailEnd/>
          </a:ln>
        </p:spPr>
      </p:pic>
      <p:sp>
        <p:nvSpPr>
          <p:cNvPr id="2" name="タイトル 1"/>
          <p:cNvSpPr>
            <a:spLocks noGrp="1"/>
          </p:cNvSpPr>
          <p:nvPr>
            <p:ph type="title"/>
          </p:nvPr>
        </p:nvSpPr>
        <p:spPr/>
        <p:txBody>
          <a:bodyPr>
            <a:normAutofit/>
          </a:bodyPr>
          <a:lstStyle/>
          <a:p>
            <a:r>
              <a:rPr kumimoji="1" lang="ja-JP" altLang="en-US" sz="3600" dirty="0" smtClean="0"/>
              <a:t>子育て中の保護者向け宇宙講演会</a:t>
            </a:r>
            <a:endParaRPr kumimoji="1" lang="ja-JP" altLang="en-US" sz="3600" dirty="0"/>
          </a:p>
        </p:txBody>
      </p:sp>
      <p:sp>
        <p:nvSpPr>
          <p:cNvPr id="3" name="コンテンツ プレースホルダー 2"/>
          <p:cNvSpPr>
            <a:spLocks noGrp="1"/>
          </p:cNvSpPr>
          <p:nvPr>
            <p:ph idx="1"/>
          </p:nvPr>
        </p:nvSpPr>
        <p:spPr>
          <a:xfrm>
            <a:off x="457200" y="1600200"/>
            <a:ext cx="4553527" cy="4525963"/>
          </a:xfrm>
          <a:solidFill>
            <a:schemeClr val="bg1"/>
          </a:solidFill>
        </p:spPr>
        <p:txBody>
          <a:bodyPr>
            <a:normAutofit/>
          </a:bodyPr>
          <a:lstStyle/>
          <a:p>
            <a:r>
              <a:rPr lang="ja-JP" altLang="en-US" sz="2800" dirty="0" smtClean="0"/>
              <a:t>京都大学</a:t>
            </a:r>
            <a:r>
              <a:rPr lang="en-US" altLang="ja-JP" sz="2800" dirty="0" smtClean="0"/>
              <a:t>GCOE</a:t>
            </a:r>
            <a:r>
              <a:rPr lang="ja-JP" altLang="en-US" sz="2800" dirty="0" smtClean="0"/>
              <a:t>「親密圏と公共圏と再編成を目指すアジア拠点」から資金を得て、託児付き</a:t>
            </a:r>
            <a:r>
              <a:rPr lang="en-US" altLang="ja-JP" sz="2800" dirty="0" smtClean="0"/>
              <a:t>or</a:t>
            </a:r>
            <a:r>
              <a:rPr lang="ja-JP" altLang="en-US" sz="2800" dirty="0" smtClean="0"/>
              <a:t>子連れ</a:t>
            </a:r>
            <a:r>
              <a:rPr lang="en-US" altLang="ja-JP" sz="2800" dirty="0" smtClean="0"/>
              <a:t>OK</a:t>
            </a:r>
            <a:r>
              <a:rPr lang="ja-JP" altLang="en-US" sz="2800" dirty="0" smtClean="0"/>
              <a:t>の「大人向け」講演会を開催</a:t>
            </a:r>
            <a:endParaRPr lang="en-US" altLang="ja-JP" sz="2800" dirty="0" smtClean="0"/>
          </a:p>
          <a:p>
            <a:endParaRPr lang="en-US" altLang="ja-JP" sz="2800" dirty="0"/>
          </a:p>
          <a:p>
            <a:r>
              <a:rPr lang="ja-JP" altLang="en-US" sz="2800" dirty="0" smtClean="0"/>
              <a:t>一部は</a:t>
            </a:r>
            <a:r>
              <a:rPr lang="en-US" altLang="ja-JP" sz="2800" dirty="0" smtClean="0"/>
              <a:t>JAXA</a:t>
            </a:r>
            <a:r>
              <a:rPr lang="ja-JP" altLang="en-US" sz="2800" dirty="0" smtClean="0"/>
              <a:t>宇宙教育センター「コズミック」として開催</a:t>
            </a:r>
            <a:endParaRPr lang="en-US" altLang="ja-JP" sz="2800" dirty="0" smtClean="0"/>
          </a:p>
          <a:p>
            <a:endParaRPr kumimoji="1" lang="en-US" altLang="ja-JP" sz="2800" dirty="0" smtClean="0"/>
          </a:p>
        </p:txBody>
      </p:sp>
      <p:pic>
        <p:nvPicPr>
          <p:cNvPr id="5" name="Picture 2" descr="C:\Users\Asai\Documents\asai_doc\shorui\shinsei\GCOE_woman_10\画像 039.jpg"/>
          <p:cNvPicPr>
            <a:picLocks noChangeAspect="1" noChangeArrowheads="1"/>
          </p:cNvPicPr>
          <p:nvPr/>
        </p:nvPicPr>
        <p:blipFill>
          <a:blip r:embed="rId3" cstate="print"/>
          <a:srcRect/>
          <a:stretch>
            <a:fillRect/>
          </a:stretch>
        </p:blipFill>
        <p:spPr bwMode="auto">
          <a:xfrm>
            <a:off x="5449455" y="1417638"/>
            <a:ext cx="3659820" cy="2746425"/>
          </a:xfrm>
          <a:prstGeom prst="rect">
            <a:avLst/>
          </a:prstGeom>
          <a:noFill/>
        </p:spPr>
      </p:pic>
    </p:spTree>
    <p:extLst>
      <p:ext uri="{BB962C8B-B14F-4D97-AF65-F5344CB8AC3E}">
        <p14:creationId xmlns:p14="http://schemas.microsoft.com/office/powerpoint/2010/main" val="2669787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274638"/>
            <a:ext cx="9144000" cy="1143000"/>
          </a:xfrm>
        </p:spPr>
        <p:txBody>
          <a:bodyPr>
            <a:noAutofit/>
          </a:bodyPr>
          <a:lstStyle/>
          <a:p>
            <a:r>
              <a:rPr kumimoji="1" lang="ja-JP" altLang="en-US" sz="4000" dirty="0" smtClean="0"/>
              <a:t>お寺で宇宙学</a:t>
            </a:r>
            <a:endParaRPr kumimoji="1" lang="ja-JP" altLang="en-US" sz="4000" dirty="0"/>
          </a:p>
        </p:txBody>
      </p:sp>
      <p:pic>
        <p:nvPicPr>
          <p:cNvPr id="4" name="図 3"/>
          <p:cNvPicPr>
            <a:picLocks noChangeAspect="1"/>
          </p:cNvPicPr>
          <p:nvPr/>
        </p:nvPicPr>
        <p:blipFill>
          <a:blip r:embed="rId2"/>
          <a:stretch>
            <a:fillRect/>
          </a:stretch>
        </p:blipFill>
        <p:spPr>
          <a:xfrm>
            <a:off x="5000337" y="4042744"/>
            <a:ext cx="3866573" cy="2696256"/>
          </a:xfrm>
          <a:prstGeom prst="rect">
            <a:avLst/>
          </a:prstGeom>
        </p:spPr>
      </p:pic>
      <p:pic>
        <p:nvPicPr>
          <p:cNvPr id="7" name="図 6"/>
          <p:cNvPicPr>
            <a:picLocks noChangeAspect="1"/>
          </p:cNvPicPr>
          <p:nvPr/>
        </p:nvPicPr>
        <p:blipFill>
          <a:blip r:embed="rId3"/>
          <a:stretch>
            <a:fillRect/>
          </a:stretch>
        </p:blipFill>
        <p:spPr>
          <a:xfrm>
            <a:off x="4954156" y="1197888"/>
            <a:ext cx="3958936" cy="2624812"/>
          </a:xfrm>
          <a:prstGeom prst="rect">
            <a:avLst/>
          </a:prstGeom>
        </p:spPr>
      </p:pic>
      <p:sp>
        <p:nvSpPr>
          <p:cNvPr id="9" name="テキスト ボックス 8"/>
          <p:cNvSpPr txBox="1"/>
          <p:nvPr/>
        </p:nvSpPr>
        <p:spPr>
          <a:xfrm>
            <a:off x="184728" y="1394547"/>
            <a:ext cx="4595090" cy="5693867"/>
          </a:xfrm>
          <a:prstGeom prst="rect">
            <a:avLst/>
          </a:prstGeom>
          <a:noFill/>
        </p:spPr>
        <p:txBody>
          <a:bodyPr wrap="square" rtlCol="0">
            <a:spAutoFit/>
          </a:bodyPr>
          <a:lstStyle/>
          <a:p>
            <a:pPr marL="285750" indent="-285750">
              <a:buFont typeface="Arial"/>
              <a:buChar char="•"/>
            </a:pPr>
            <a:r>
              <a:rPr kumimoji="1" lang="ja-JP" altLang="en-US" sz="2800" dirty="0" smtClean="0"/>
              <a:t>京都近辺のお寺を会場に、科学者、お坊さん、市民が宇宙を語る会</a:t>
            </a:r>
            <a:endParaRPr kumimoji="1" lang="en-US" altLang="ja-JP" sz="2800" dirty="0" smtClean="0"/>
          </a:p>
          <a:p>
            <a:pPr marL="285750" indent="-285750">
              <a:buFont typeface="Arial"/>
              <a:buChar char="•"/>
            </a:pPr>
            <a:endParaRPr lang="en-US" altLang="ja-JP" sz="2800" dirty="0"/>
          </a:p>
          <a:p>
            <a:pPr marL="285750" indent="-285750">
              <a:buFont typeface="Arial"/>
              <a:buChar char="•"/>
            </a:pPr>
            <a:r>
              <a:rPr kumimoji="1" lang="ja-JP" altLang="en-US" sz="2800" dirty="0" smtClean="0"/>
              <a:t>科学者の講演だけでなく、必ず同じだけ僧侶の方のお話も頂く。その後全員で座談会</a:t>
            </a:r>
            <a:endParaRPr kumimoji="1" lang="en-US" altLang="ja-JP" sz="2800" dirty="0" smtClean="0"/>
          </a:p>
          <a:p>
            <a:pPr marL="285750" indent="-285750">
              <a:buFont typeface="Arial"/>
              <a:buChar char="•"/>
            </a:pPr>
            <a:endParaRPr lang="en-US" altLang="ja-JP" sz="2800" dirty="0"/>
          </a:p>
          <a:p>
            <a:pPr marL="285750" indent="-285750">
              <a:buFont typeface="Arial"/>
              <a:buChar char="•"/>
            </a:pPr>
            <a:r>
              <a:rPr kumimoji="1" lang="en-US" altLang="ja-JP" sz="2800" dirty="0" smtClean="0"/>
              <a:t>2</a:t>
            </a:r>
            <a:r>
              <a:rPr kumimoji="1" lang="ja-JP" altLang="en-US" sz="2800" dirty="0" smtClean="0"/>
              <a:t>月に</a:t>
            </a:r>
            <a:r>
              <a:rPr kumimoji="1" lang="en-US" altLang="ja-JP" sz="2800" dirty="0" smtClean="0"/>
              <a:t>1</a:t>
            </a:r>
            <a:r>
              <a:rPr lang="ja-JP" altLang="en-US" sz="2800" dirty="0" smtClean="0"/>
              <a:t>回程度不定期開催。年明けには東京でも開催予定</a:t>
            </a:r>
            <a:endParaRPr kumimoji="1" lang="en-US" altLang="ja-JP" sz="2800" dirty="0" smtClean="0"/>
          </a:p>
          <a:p>
            <a:pPr marL="285750" indent="-285750">
              <a:buFont typeface="Arial"/>
              <a:buChar char="•"/>
            </a:pPr>
            <a:endParaRPr kumimoji="1" lang="ja-JP" altLang="en-US" sz="2800" dirty="0"/>
          </a:p>
        </p:txBody>
      </p:sp>
    </p:spTree>
    <p:extLst>
      <p:ext uri="{BB962C8B-B14F-4D97-AF65-F5344CB8AC3E}">
        <p14:creationId xmlns:p14="http://schemas.microsoft.com/office/powerpoint/2010/main" val="79669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4800" y="0"/>
            <a:ext cx="8229600" cy="1143000"/>
          </a:xfrm>
        </p:spPr>
        <p:txBody>
          <a:bodyPr/>
          <a:lstStyle/>
          <a:p>
            <a:r>
              <a:rPr kumimoji="1" lang="ja-JP" altLang="en-US" dirty="0" smtClean="0"/>
              <a:t>宇宙茶会</a:t>
            </a:r>
            <a:endParaRPr kumimoji="1" lang="ja-JP" altLang="en-US" dirty="0"/>
          </a:p>
        </p:txBody>
      </p:sp>
      <p:sp>
        <p:nvSpPr>
          <p:cNvPr id="3" name="コンテンツ プレースホルダー 2"/>
          <p:cNvSpPr>
            <a:spLocks noGrp="1"/>
          </p:cNvSpPr>
          <p:nvPr>
            <p:ph idx="1"/>
          </p:nvPr>
        </p:nvSpPr>
        <p:spPr>
          <a:xfrm>
            <a:off x="457200" y="1600200"/>
            <a:ext cx="4576618" cy="4525963"/>
          </a:xfrm>
        </p:spPr>
        <p:txBody>
          <a:bodyPr>
            <a:normAutofit/>
          </a:bodyPr>
          <a:lstStyle/>
          <a:p>
            <a:r>
              <a:rPr lang="ja-JP" altLang="en-US" sz="2400" dirty="0" smtClean="0"/>
              <a:t>「アヴァンギャルド茶会」を主催されている茶人の近藤俊太郎さんと、京大花山天文台で天体観測とお茶を楽しむ会を開催</a:t>
            </a:r>
            <a:endParaRPr kumimoji="1" lang="ja-JP" altLang="en-US" sz="2400" dirty="0"/>
          </a:p>
        </p:txBody>
      </p:sp>
      <p:pic>
        <p:nvPicPr>
          <p:cNvPr id="6" name="図 5"/>
          <p:cNvPicPr>
            <a:picLocks noChangeAspect="1"/>
          </p:cNvPicPr>
          <p:nvPr/>
        </p:nvPicPr>
        <p:blipFill>
          <a:blip r:embed="rId2"/>
          <a:stretch>
            <a:fillRect/>
          </a:stretch>
        </p:blipFill>
        <p:spPr>
          <a:xfrm>
            <a:off x="5334000" y="631537"/>
            <a:ext cx="3810000" cy="2857500"/>
          </a:xfrm>
          <a:prstGeom prst="rect">
            <a:avLst/>
          </a:prstGeom>
        </p:spPr>
      </p:pic>
      <p:pic>
        <p:nvPicPr>
          <p:cNvPr id="7" name="図 6"/>
          <p:cNvPicPr>
            <a:picLocks noChangeAspect="1"/>
          </p:cNvPicPr>
          <p:nvPr/>
        </p:nvPicPr>
        <p:blipFill>
          <a:blip r:embed="rId3"/>
          <a:stretch>
            <a:fillRect/>
          </a:stretch>
        </p:blipFill>
        <p:spPr>
          <a:xfrm>
            <a:off x="5033818" y="3908136"/>
            <a:ext cx="3810000" cy="2857500"/>
          </a:xfrm>
          <a:prstGeom prst="rect">
            <a:avLst/>
          </a:prstGeom>
        </p:spPr>
      </p:pic>
      <p:pic>
        <p:nvPicPr>
          <p:cNvPr id="8" name="図 7"/>
          <p:cNvPicPr>
            <a:picLocks noChangeAspect="1"/>
          </p:cNvPicPr>
          <p:nvPr/>
        </p:nvPicPr>
        <p:blipFill>
          <a:blip r:embed="rId4"/>
          <a:stretch>
            <a:fillRect/>
          </a:stretch>
        </p:blipFill>
        <p:spPr>
          <a:xfrm>
            <a:off x="242454" y="3908136"/>
            <a:ext cx="3810000" cy="2857500"/>
          </a:xfrm>
          <a:prstGeom prst="rect">
            <a:avLst/>
          </a:prstGeom>
        </p:spPr>
      </p:pic>
    </p:spTree>
    <p:extLst>
      <p:ext uri="{BB962C8B-B14F-4D97-AF65-F5344CB8AC3E}">
        <p14:creationId xmlns:p14="http://schemas.microsoft.com/office/powerpoint/2010/main" val="213240998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36092"/>
            <a:ext cx="8229600" cy="1143000"/>
          </a:xfrm>
        </p:spPr>
        <p:txBody>
          <a:bodyPr/>
          <a:lstStyle/>
          <a:p>
            <a:r>
              <a:rPr kumimoji="1" lang="ja-JP" altLang="en-US" dirty="0" smtClean="0"/>
              <a:t>宇宙十職</a:t>
            </a:r>
            <a:endParaRPr kumimoji="1" lang="ja-JP" altLang="en-US" dirty="0"/>
          </a:p>
        </p:txBody>
      </p:sp>
      <p:sp>
        <p:nvSpPr>
          <p:cNvPr id="3" name="コンテンツ プレースホルダー 2"/>
          <p:cNvSpPr>
            <a:spLocks noGrp="1"/>
          </p:cNvSpPr>
          <p:nvPr>
            <p:ph idx="1"/>
          </p:nvPr>
        </p:nvSpPr>
        <p:spPr>
          <a:xfrm>
            <a:off x="457200" y="1230744"/>
            <a:ext cx="8229600" cy="1493983"/>
          </a:xfrm>
        </p:spPr>
        <p:txBody>
          <a:bodyPr>
            <a:normAutofit/>
          </a:bodyPr>
          <a:lstStyle/>
          <a:p>
            <a:r>
              <a:rPr kumimoji="1" lang="ja-JP" altLang="en-US" sz="2800" dirty="0" smtClean="0"/>
              <a:t>「アヴァンギャルド茶会」近藤</a:t>
            </a:r>
            <a:r>
              <a:rPr lang="ja-JP" altLang="en-US" sz="2800" dirty="0" smtClean="0"/>
              <a:t>さんの呼びかけで、全国の作家が、好きな天体をテーマにお茶碗や茶道具を制作。購入可。</a:t>
            </a:r>
            <a:endParaRPr kumimoji="1" lang="ja-JP" altLang="en-US" sz="2800" dirty="0"/>
          </a:p>
        </p:txBody>
      </p:sp>
      <p:pic>
        <p:nvPicPr>
          <p:cNvPr id="5" name="図 4"/>
          <p:cNvPicPr>
            <a:picLocks noChangeAspect="1"/>
          </p:cNvPicPr>
          <p:nvPr/>
        </p:nvPicPr>
        <p:blipFill>
          <a:blip r:embed="rId2"/>
          <a:stretch>
            <a:fillRect/>
          </a:stretch>
        </p:blipFill>
        <p:spPr>
          <a:xfrm>
            <a:off x="7215906" y="2747817"/>
            <a:ext cx="1905000" cy="1905000"/>
          </a:xfrm>
          <a:prstGeom prst="rect">
            <a:avLst/>
          </a:prstGeom>
        </p:spPr>
      </p:pic>
      <p:pic>
        <p:nvPicPr>
          <p:cNvPr id="6" name="図 5"/>
          <p:cNvPicPr>
            <a:picLocks noChangeAspect="1"/>
          </p:cNvPicPr>
          <p:nvPr/>
        </p:nvPicPr>
        <p:blipFill>
          <a:blip r:embed="rId3"/>
          <a:stretch>
            <a:fillRect/>
          </a:stretch>
        </p:blipFill>
        <p:spPr>
          <a:xfrm>
            <a:off x="3445158" y="4652817"/>
            <a:ext cx="1905000" cy="1905000"/>
          </a:xfrm>
          <a:prstGeom prst="rect">
            <a:avLst/>
          </a:prstGeom>
        </p:spPr>
      </p:pic>
      <p:pic>
        <p:nvPicPr>
          <p:cNvPr id="7" name="図 6"/>
          <p:cNvPicPr>
            <a:picLocks noChangeAspect="1"/>
          </p:cNvPicPr>
          <p:nvPr/>
        </p:nvPicPr>
        <p:blipFill>
          <a:blip r:embed="rId4"/>
          <a:stretch>
            <a:fillRect/>
          </a:stretch>
        </p:blipFill>
        <p:spPr>
          <a:xfrm>
            <a:off x="3445158" y="2724727"/>
            <a:ext cx="1905000" cy="1905000"/>
          </a:xfrm>
          <a:prstGeom prst="rect">
            <a:avLst/>
          </a:prstGeom>
        </p:spPr>
      </p:pic>
      <p:pic>
        <p:nvPicPr>
          <p:cNvPr id="8" name="図 7"/>
          <p:cNvPicPr>
            <a:picLocks noChangeAspect="1"/>
          </p:cNvPicPr>
          <p:nvPr/>
        </p:nvPicPr>
        <p:blipFill>
          <a:blip r:embed="rId5"/>
          <a:stretch>
            <a:fillRect/>
          </a:stretch>
        </p:blipFill>
        <p:spPr>
          <a:xfrm>
            <a:off x="-120074" y="2724727"/>
            <a:ext cx="1905000" cy="1905000"/>
          </a:xfrm>
          <a:prstGeom prst="rect">
            <a:avLst/>
          </a:prstGeom>
        </p:spPr>
      </p:pic>
      <p:pic>
        <p:nvPicPr>
          <p:cNvPr id="9" name="図 8"/>
          <p:cNvPicPr>
            <a:picLocks noChangeAspect="1"/>
          </p:cNvPicPr>
          <p:nvPr/>
        </p:nvPicPr>
        <p:blipFill>
          <a:blip r:embed="rId6"/>
          <a:stretch>
            <a:fillRect/>
          </a:stretch>
        </p:blipFill>
        <p:spPr>
          <a:xfrm>
            <a:off x="5310906" y="4652817"/>
            <a:ext cx="1905000" cy="1905000"/>
          </a:xfrm>
          <a:prstGeom prst="rect">
            <a:avLst/>
          </a:prstGeom>
        </p:spPr>
      </p:pic>
      <p:pic>
        <p:nvPicPr>
          <p:cNvPr id="10" name="図 9"/>
          <p:cNvPicPr>
            <a:picLocks noChangeAspect="1"/>
          </p:cNvPicPr>
          <p:nvPr/>
        </p:nvPicPr>
        <p:blipFill>
          <a:blip r:embed="rId7"/>
          <a:stretch>
            <a:fillRect/>
          </a:stretch>
        </p:blipFill>
        <p:spPr>
          <a:xfrm>
            <a:off x="5316675" y="2742044"/>
            <a:ext cx="1905000" cy="1905000"/>
          </a:xfrm>
          <a:prstGeom prst="rect">
            <a:avLst/>
          </a:prstGeom>
        </p:spPr>
      </p:pic>
      <p:pic>
        <p:nvPicPr>
          <p:cNvPr id="11" name="図 10"/>
          <p:cNvPicPr>
            <a:picLocks noChangeAspect="1"/>
          </p:cNvPicPr>
          <p:nvPr/>
        </p:nvPicPr>
        <p:blipFill>
          <a:blip r:embed="rId8"/>
          <a:stretch>
            <a:fillRect/>
          </a:stretch>
        </p:blipFill>
        <p:spPr>
          <a:xfrm>
            <a:off x="1669471" y="2724727"/>
            <a:ext cx="1905000" cy="1905000"/>
          </a:xfrm>
          <a:prstGeom prst="rect">
            <a:avLst/>
          </a:prstGeom>
        </p:spPr>
      </p:pic>
      <p:pic>
        <p:nvPicPr>
          <p:cNvPr id="12" name="図 11"/>
          <p:cNvPicPr>
            <a:picLocks noChangeAspect="1"/>
          </p:cNvPicPr>
          <p:nvPr/>
        </p:nvPicPr>
        <p:blipFill>
          <a:blip r:embed="rId9"/>
          <a:stretch>
            <a:fillRect/>
          </a:stretch>
        </p:blipFill>
        <p:spPr>
          <a:xfrm>
            <a:off x="-189347" y="4652817"/>
            <a:ext cx="1905000" cy="1905000"/>
          </a:xfrm>
          <a:prstGeom prst="rect">
            <a:avLst/>
          </a:prstGeom>
        </p:spPr>
      </p:pic>
      <p:pic>
        <p:nvPicPr>
          <p:cNvPr id="13" name="図 12"/>
          <p:cNvPicPr>
            <a:picLocks noChangeAspect="1"/>
          </p:cNvPicPr>
          <p:nvPr/>
        </p:nvPicPr>
        <p:blipFill>
          <a:blip r:embed="rId10"/>
          <a:stretch>
            <a:fillRect/>
          </a:stretch>
        </p:blipFill>
        <p:spPr>
          <a:xfrm>
            <a:off x="1715653" y="4652817"/>
            <a:ext cx="1905000" cy="1905000"/>
          </a:xfrm>
          <a:prstGeom prst="rect">
            <a:avLst/>
          </a:prstGeom>
        </p:spPr>
      </p:pic>
      <p:pic>
        <p:nvPicPr>
          <p:cNvPr id="14" name="図 13"/>
          <p:cNvPicPr>
            <a:picLocks noChangeAspect="1"/>
          </p:cNvPicPr>
          <p:nvPr/>
        </p:nvPicPr>
        <p:blipFill>
          <a:blip r:embed="rId11"/>
          <a:stretch>
            <a:fillRect/>
          </a:stretch>
        </p:blipFill>
        <p:spPr>
          <a:xfrm>
            <a:off x="7215909" y="4652817"/>
            <a:ext cx="1905000" cy="1905000"/>
          </a:xfrm>
          <a:prstGeom prst="rect">
            <a:avLst/>
          </a:prstGeom>
        </p:spPr>
      </p:pic>
      <p:sp>
        <p:nvSpPr>
          <p:cNvPr id="15" name="テキスト ボックス 14"/>
          <p:cNvSpPr txBox="1"/>
          <p:nvPr/>
        </p:nvSpPr>
        <p:spPr>
          <a:xfrm>
            <a:off x="184727" y="2817213"/>
            <a:ext cx="7927170" cy="523220"/>
          </a:xfrm>
          <a:prstGeom prst="rect">
            <a:avLst/>
          </a:prstGeom>
          <a:noFill/>
        </p:spPr>
        <p:txBody>
          <a:bodyPr wrap="none" rtlCol="0">
            <a:spAutoFit/>
          </a:bodyPr>
          <a:lstStyle/>
          <a:p>
            <a:r>
              <a:rPr kumimoji="1" lang="ja-JP" altLang="en-US" sz="2800" dirty="0" smtClean="0"/>
              <a:t>日　　　　　　水　　　　　　金　　　　　　地　　　　　　　火</a:t>
            </a:r>
            <a:endParaRPr kumimoji="1" lang="ja-JP" altLang="en-US" sz="2800" dirty="0"/>
          </a:p>
        </p:txBody>
      </p:sp>
      <p:sp>
        <p:nvSpPr>
          <p:cNvPr id="16" name="テキスト ボックス 15"/>
          <p:cNvSpPr txBox="1"/>
          <p:nvPr/>
        </p:nvSpPr>
        <p:spPr>
          <a:xfrm>
            <a:off x="106217" y="4701438"/>
            <a:ext cx="7941196" cy="523220"/>
          </a:xfrm>
          <a:prstGeom prst="rect">
            <a:avLst/>
          </a:prstGeom>
          <a:noFill/>
        </p:spPr>
        <p:txBody>
          <a:bodyPr wrap="none" rtlCol="0">
            <a:spAutoFit/>
          </a:bodyPr>
          <a:lstStyle/>
          <a:p>
            <a:r>
              <a:rPr lang="ja-JP" altLang="en-US" sz="2800" dirty="0" smtClean="0"/>
              <a:t>木</a:t>
            </a:r>
            <a:r>
              <a:rPr kumimoji="1" lang="ja-JP" altLang="en-US" sz="2800" dirty="0" smtClean="0"/>
              <a:t>　　　　　　土　　　　　　天　　　　　　海　　　　　　　冥</a:t>
            </a:r>
            <a:endParaRPr kumimoji="1" lang="ja-JP" altLang="en-US" sz="2800" dirty="0"/>
          </a:p>
        </p:txBody>
      </p:sp>
    </p:spTree>
    <p:extLst>
      <p:ext uri="{BB962C8B-B14F-4D97-AF65-F5344CB8AC3E}">
        <p14:creationId xmlns:p14="http://schemas.microsoft.com/office/powerpoint/2010/main" val="113831479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0637"/>
            <a:ext cx="8229600" cy="1143000"/>
          </a:xfrm>
        </p:spPr>
        <p:txBody>
          <a:bodyPr>
            <a:normAutofit/>
          </a:bodyPr>
          <a:lstStyle/>
          <a:p>
            <a:r>
              <a:rPr kumimoji="1" lang="ja-JP" altLang="en-US" sz="4000" dirty="0" smtClean="0"/>
              <a:t>再び宇宙茶会</a:t>
            </a:r>
            <a:endParaRPr kumimoji="1" lang="ja-JP" altLang="en-US" sz="4000" dirty="0"/>
          </a:p>
        </p:txBody>
      </p:sp>
      <p:sp>
        <p:nvSpPr>
          <p:cNvPr id="3" name="コンテンツ プレースホルダー 2"/>
          <p:cNvSpPr>
            <a:spLocks noGrp="1"/>
          </p:cNvSpPr>
          <p:nvPr>
            <p:ph idx="1"/>
          </p:nvPr>
        </p:nvSpPr>
        <p:spPr>
          <a:xfrm>
            <a:off x="457200" y="1624158"/>
            <a:ext cx="4645891" cy="4525963"/>
          </a:xfrm>
        </p:spPr>
        <p:txBody>
          <a:bodyPr>
            <a:noAutofit/>
          </a:bodyPr>
          <a:lstStyle/>
          <a:p>
            <a:r>
              <a:rPr kumimoji="1" lang="ja-JP" altLang="en-US" sz="2400" dirty="0" smtClean="0"/>
              <a:t>「宇宙十職」を用いたお茶会開催</a:t>
            </a:r>
            <a:endParaRPr kumimoji="1" lang="en-US" altLang="ja-JP" sz="2400" dirty="0" smtClean="0"/>
          </a:p>
          <a:p>
            <a:r>
              <a:rPr lang="ja-JP" altLang="en-US" sz="2400" dirty="0" smtClean="0"/>
              <a:t>近藤さん主催で東京にて数回。京都でも開催</a:t>
            </a:r>
            <a:endParaRPr lang="en-US" altLang="ja-JP" sz="2400" dirty="0"/>
          </a:p>
          <a:p>
            <a:r>
              <a:rPr lang="ja-JP" altLang="en-US" sz="2400" dirty="0" smtClean="0"/>
              <a:t>お茶会だけではなく、宇宙科学の専門家によるお話も入れる</a:t>
            </a:r>
            <a:endParaRPr lang="en-US" altLang="ja-JP" sz="2400" dirty="0"/>
          </a:p>
          <a:p>
            <a:r>
              <a:rPr lang="ja-JP" altLang="en-US" sz="2400" dirty="0" smtClean="0"/>
              <a:t>お茶好き、宇宙好きの両方が参加</a:t>
            </a:r>
            <a:endParaRPr lang="en-US" altLang="ja-JP" sz="2400" dirty="0" smtClean="0"/>
          </a:p>
          <a:p>
            <a:r>
              <a:rPr lang="ja-JP" altLang="en-US" sz="2400" dirty="0" smtClean="0"/>
              <a:t>開催希望の方はご相談下さい</a:t>
            </a:r>
            <a:endParaRPr lang="en-US" altLang="ja-JP" sz="2400" dirty="0" smtClean="0"/>
          </a:p>
        </p:txBody>
      </p:sp>
      <p:pic>
        <p:nvPicPr>
          <p:cNvPr id="4" name="図 3"/>
          <p:cNvPicPr>
            <a:picLocks noChangeAspect="1"/>
          </p:cNvPicPr>
          <p:nvPr/>
        </p:nvPicPr>
        <p:blipFill>
          <a:blip r:embed="rId2"/>
          <a:stretch>
            <a:fillRect/>
          </a:stretch>
        </p:blipFill>
        <p:spPr>
          <a:xfrm>
            <a:off x="5226241" y="932728"/>
            <a:ext cx="3848485" cy="2886364"/>
          </a:xfrm>
          <a:prstGeom prst="rect">
            <a:avLst/>
          </a:prstGeom>
        </p:spPr>
      </p:pic>
      <p:pic>
        <p:nvPicPr>
          <p:cNvPr id="5" name="図 4"/>
          <p:cNvPicPr>
            <a:picLocks noChangeAspect="1"/>
          </p:cNvPicPr>
          <p:nvPr/>
        </p:nvPicPr>
        <p:blipFill>
          <a:blip r:embed="rId3"/>
          <a:stretch>
            <a:fillRect/>
          </a:stretch>
        </p:blipFill>
        <p:spPr>
          <a:xfrm>
            <a:off x="5215274" y="3911456"/>
            <a:ext cx="3928726" cy="2946544"/>
          </a:xfrm>
          <a:prstGeom prst="rect">
            <a:avLst/>
          </a:prstGeom>
        </p:spPr>
      </p:pic>
    </p:spTree>
    <p:extLst>
      <p:ext uri="{BB962C8B-B14F-4D97-AF65-F5344CB8AC3E}">
        <p14:creationId xmlns:p14="http://schemas.microsoft.com/office/powerpoint/2010/main" val="3009996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宇宙のお香</a:t>
            </a:r>
            <a:endParaRPr kumimoji="1" lang="ja-JP" altLang="en-US" dirty="0"/>
          </a:p>
        </p:txBody>
      </p:sp>
      <p:sp>
        <p:nvSpPr>
          <p:cNvPr id="3" name="コンテンツ プレースホルダー 2"/>
          <p:cNvSpPr>
            <a:spLocks noGrp="1"/>
          </p:cNvSpPr>
          <p:nvPr>
            <p:ph idx="1"/>
          </p:nvPr>
        </p:nvSpPr>
        <p:spPr>
          <a:xfrm>
            <a:off x="457200" y="1600200"/>
            <a:ext cx="5292436" cy="4525963"/>
          </a:xfrm>
        </p:spPr>
        <p:txBody>
          <a:bodyPr>
            <a:normAutofit fontScale="85000" lnSpcReduction="20000"/>
          </a:bodyPr>
          <a:lstStyle/>
          <a:p>
            <a:r>
              <a:rPr lang="ja-JP" altLang="en-US" sz="2800" dirty="0" smtClean="0"/>
              <a:t>触ってわかる天文教材、波動現象を可聴化</a:t>
            </a:r>
            <a:r>
              <a:rPr lang="en-US" altLang="ja-JP" sz="2800" dirty="0" smtClean="0"/>
              <a:t>...</a:t>
            </a:r>
            <a:r>
              <a:rPr lang="ja-JP" altLang="en-US" sz="2800" dirty="0" smtClean="0"/>
              <a:t>なら次は嗅覚と味覚やろ！</a:t>
            </a:r>
            <a:endParaRPr kumimoji="1" lang="en-US" altLang="ja-JP" sz="2800" dirty="0"/>
          </a:p>
          <a:p>
            <a:endParaRPr lang="en-US" altLang="ja-JP" sz="2800" dirty="0" smtClean="0"/>
          </a:p>
          <a:p>
            <a:r>
              <a:rPr lang="ja-JP" altLang="en-US" sz="2800" dirty="0" smtClean="0"/>
              <a:t>和のお香の先生にお願いし、原料を自由に調合して「宇宙」をイメージしたお香を制作するワークショップを開催＠京都の銭湯</a:t>
            </a:r>
            <a:r>
              <a:rPr lang="en-US" altLang="ja-JP" sz="2800" dirty="0" smtClean="0"/>
              <a:t> 2011</a:t>
            </a:r>
            <a:r>
              <a:rPr lang="ja-JP" altLang="en-US" sz="2800" dirty="0" smtClean="0"/>
              <a:t>年</a:t>
            </a:r>
            <a:r>
              <a:rPr lang="en-US" altLang="ja-JP" sz="2800" dirty="0" smtClean="0"/>
              <a:t>9</a:t>
            </a:r>
            <a:r>
              <a:rPr lang="ja-JP" altLang="en-US" sz="2800" dirty="0" smtClean="0"/>
              <a:t>月</a:t>
            </a:r>
            <a:endParaRPr lang="en-US" altLang="ja-JP" sz="2800" dirty="0" smtClean="0"/>
          </a:p>
          <a:p>
            <a:endParaRPr kumimoji="1" lang="en-US" altLang="ja-JP" sz="2800" dirty="0"/>
          </a:p>
          <a:p>
            <a:r>
              <a:rPr lang="ja-JP" altLang="en-US" sz="2800" dirty="0" smtClean="0"/>
              <a:t>「太陽香」「超新星爆発香」「宇宙円満香」など様々なお香が完成</a:t>
            </a:r>
            <a:endParaRPr lang="en-US" altLang="ja-JP" sz="2800" dirty="0" smtClean="0"/>
          </a:p>
          <a:p>
            <a:endParaRPr kumimoji="1" lang="en-US" altLang="ja-JP" sz="2800" dirty="0"/>
          </a:p>
          <a:p>
            <a:r>
              <a:rPr lang="ja-JP" altLang="en-US" sz="2800" dirty="0" smtClean="0"/>
              <a:t>伝統文化と最新科学をムリヤリくっつけるバカバカしさを楽しむ</a:t>
            </a:r>
            <a:endParaRPr kumimoji="1" lang="en-US" altLang="ja-JP" sz="2800" dirty="0" smtClean="0"/>
          </a:p>
        </p:txBody>
      </p:sp>
      <p:pic>
        <p:nvPicPr>
          <p:cNvPr id="4" name="図 3"/>
          <p:cNvPicPr>
            <a:picLocks noChangeAspect="1"/>
          </p:cNvPicPr>
          <p:nvPr/>
        </p:nvPicPr>
        <p:blipFill>
          <a:blip r:embed="rId2"/>
          <a:stretch>
            <a:fillRect/>
          </a:stretch>
        </p:blipFill>
        <p:spPr>
          <a:xfrm>
            <a:off x="6211455" y="796636"/>
            <a:ext cx="2932545" cy="2932545"/>
          </a:xfrm>
          <a:prstGeom prst="rect">
            <a:avLst/>
          </a:prstGeom>
        </p:spPr>
      </p:pic>
      <p:pic>
        <p:nvPicPr>
          <p:cNvPr id="5" name="図 4"/>
          <p:cNvPicPr>
            <a:picLocks noChangeAspect="1"/>
          </p:cNvPicPr>
          <p:nvPr/>
        </p:nvPicPr>
        <p:blipFill>
          <a:blip r:embed="rId3"/>
          <a:stretch>
            <a:fillRect/>
          </a:stretch>
        </p:blipFill>
        <p:spPr>
          <a:xfrm>
            <a:off x="6211454" y="3729180"/>
            <a:ext cx="2932545" cy="2932545"/>
          </a:xfrm>
          <a:prstGeom prst="rect">
            <a:avLst/>
          </a:prstGeom>
        </p:spPr>
      </p:pic>
    </p:spTree>
    <p:extLst>
      <p:ext uri="{BB962C8B-B14F-4D97-AF65-F5344CB8AC3E}">
        <p14:creationId xmlns:p14="http://schemas.microsoft.com/office/powerpoint/2010/main" val="342371699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721</TotalTime>
  <Words>1096</Words>
  <Application>Microsoft Macintosh PowerPoint</Application>
  <PresentationFormat>画面に合わせる (4:3)</PresentationFormat>
  <Paragraphs>118</Paragraphs>
  <Slides>21</Slides>
  <Notes>0</Notes>
  <HiddenSlides>0</HiddenSlides>
  <MMClips>0</MMClips>
  <ScaleCrop>false</ScaleCrop>
  <HeadingPairs>
    <vt:vector size="4" baseType="variant">
      <vt:variant>
        <vt:lpstr>テーマ</vt:lpstr>
      </vt:variant>
      <vt:variant>
        <vt:i4>1</vt:i4>
      </vt:variant>
      <vt:variant>
        <vt:lpstr>スライド タイトル</vt:lpstr>
      </vt:variant>
      <vt:variant>
        <vt:i4>21</vt:i4>
      </vt:variant>
    </vt:vector>
  </HeadingPairs>
  <TitlesOfParts>
    <vt:vector size="22" baseType="lpstr">
      <vt:lpstr>ホワイト</vt:lpstr>
      <vt:lpstr>京都大学宇宙総合学研究ユニットの 教育・アウトリーチ関連活動報告</vt:lpstr>
      <vt:lpstr>宇宙ユニットが開催している一般向けイベント等</vt:lpstr>
      <vt:lpstr>狙い</vt:lpstr>
      <vt:lpstr>子育て中の保護者向け宇宙講演会</vt:lpstr>
      <vt:lpstr>お寺で宇宙学</vt:lpstr>
      <vt:lpstr>宇宙茶会</vt:lpstr>
      <vt:lpstr>宇宙十職</vt:lpstr>
      <vt:lpstr>再び宇宙茶会</vt:lpstr>
      <vt:lpstr>宇宙のお香</vt:lpstr>
      <vt:lpstr>宇宙落語</vt:lpstr>
      <vt:lpstr>宇宙能</vt:lpstr>
      <vt:lpstr>京都精華大学との連携による「宇宙とアート」</vt:lpstr>
      <vt:lpstr>京都精華大学での講義</vt:lpstr>
      <vt:lpstr>PowerPoint プレゼンテーション</vt:lpstr>
      <vt:lpstr>PowerPoint プレゼンテーション</vt:lpstr>
      <vt:lpstr>宇宙科学データを用いたアート作品</vt:lpstr>
      <vt:lpstr>宇宙総合学研究ユニットシンポジウム 「人類はなぜ宇宙へ行くのか」</vt:lpstr>
      <vt:lpstr>人類50億年すごろく</vt:lpstr>
      <vt:lpstr>宇宙と書道&amp;お香</vt:lpstr>
      <vt:lpstr>ワインと宇宙</vt:lpstr>
      <vt:lpstr>宇宙の色と焼き物の色ワークショップ</vt:lpstr>
    </vt:vector>
  </TitlesOfParts>
  <Company>京都大学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磯部 洋明</dc:creator>
  <cp:lastModifiedBy>磯部 洋明</cp:lastModifiedBy>
  <cp:revision>32</cp:revision>
  <dcterms:created xsi:type="dcterms:W3CDTF">2011-11-30T08:38:10Z</dcterms:created>
  <dcterms:modified xsi:type="dcterms:W3CDTF">2012-06-14T04:34:03Z</dcterms:modified>
</cp:coreProperties>
</file>