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0" r:id="rId3"/>
    <p:sldId id="261" r:id="rId4"/>
    <p:sldId id="265" r:id="rId5"/>
    <p:sldId id="266" r:id="rId6"/>
    <p:sldId id="257" r:id="rId7"/>
    <p:sldId id="259" r:id="rId8"/>
    <p:sldId id="272" r:id="rId9"/>
    <p:sldId id="273" r:id="rId10"/>
    <p:sldId id="274" r:id="rId11"/>
    <p:sldId id="275" r:id="rId12"/>
    <p:sldId id="271" r:id="rId13"/>
    <p:sldId id="283" r:id="rId14"/>
    <p:sldId id="267" r:id="rId15"/>
    <p:sldId id="270" r:id="rId16"/>
    <p:sldId id="280" r:id="rId17"/>
    <p:sldId id="278" r:id="rId18"/>
    <p:sldId id="282" r:id="rId19"/>
    <p:sldId id="276" r:id="rId2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A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82" autoAdjust="0"/>
  </p:normalViewPr>
  <p:slideViewPr>
    <p:cSldViewPr snapToGrid="0" snapToObjects="1">
      <p:cViewPr varScale="1">
        <p:scale>
          <a:sx n="80" d="100"/>
          <a:sy n="80" d="100"/>
        </p:scale>
        <p:origin x="-100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ECDAC2-DF33-B242-931A-D7376A337C4F}" type="datetimeFigureOut">
              <a:rPr kumimoji="1" lang="ja-JP" altLang="en-US" smtClean="0"/>
              <a:t>2014/12/10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3AEF15-EC5C-E74D-BF0B-C7B9AB5F0F9C}" type="slidenum">
              <a:rPr kumimoji="1" lang="ja-JP" altLang="en-US" smtClean="0"/>
              <a:t>‹#›</a:t>
            </a:fld>
            <a:endParaRPr kumimoji="1" lang="ja-JP" altLang="en-US"/>
          </a:p>
        </p:txBody>
      </p:sp>
    </p:spTree>
    <p:extLst>
      <p:ext uri="{BB962C8B-B14F-4D97-AF65-F5344CB8AC3E}">
        <p14:creationId xmlns:p14="http://schemas.microsoft.com/office/powerpoint/2010/main" val="4289013642"/>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327209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300133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927773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172943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54023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354695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27712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2672443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151169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413780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65AE841-3FFC-624C-9978-B6A31CA9F9CC}" type="datetimeFigureOut">
              <a:rPr kumimoji="1" lang="ja-JP" altLang="en-US" smtClean="0"/>
              <a:t>2014/12/10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1599441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AE841-3FFC-624C-9978-B6A31CA9F9CC}" type="datetimeFigureOut">
              <a:rPr kumimoji="1" lang="ja-JP" altLang="en-US" smtClean="0"/>
              <a:t>2014/12/10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31F63-6441-8E40-8B31-BA659E953C35}" type="slidenum">
              <a:rPr kumimoji="1" lang="ja-JP" altLang="en-US" smtClean="0"/>
              <a:t>‹#›</a:t>
            </a:fld>
            <a:endParaRPr kumimoji="1" lang="ja-JP" altLang="en-US"/>
          </a:p>
        </p:txBody>
      </p:sp>
    </p:spTree>
    <p:extLst>
      <p:ext uri="{BB962C8B-B14F-4D97-AF65-F5344CB8AC3E}">
        <p14:creationId xmlns:p14="http://schemas.microsoft.com/office/powerpoint/2010/main" val="1206310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 y="1690158"/>
            <a:ext cx="9143999" cy="1470025"/>
          </a:xfrm>
        </p:spPr>
        <p:txBody>
          <a:bodyPr>
            <a:normAutofit/>
          </a:bodyPr>
          <a:lstStyle/>
          <a:p>
            <a:r>
              <a:rPr kumimoji="1" lang="ja-JP" altLang="en-US" sz="2800" dirty="0" smtClean="0"/>
              <a:t>宇宙を利用した地球規模課題の解決について</a:t>
            </a:r>
            <a:endParaRPr kumimoji="1" lang="ja-JP" altLang="en-US" sz="3200" dirty="0"/>
          </a:p>
        </p:txBody>
      </p:sp>
      <p:sp>
        <p:nvSpPr>
          <p:cNvPr id="3" name="サブタイトル 2"/>
          <p:cNvSpPr>
            <a:spLocks noGrp="1"/>
          </p:cNvSpPr>
          <p:nvPr>
            <p:ph type="subTitle" idx="1"/>
          </p:nvPr>
        </p:nvSpPr>
        <p:spPr>
          <a:xfrm>
            <a:off x="1371600" y="4762500"/>
            <a:ext cx="6400800" cy="1752600"/>
          </a:xfrm>
        </p:spPr>
        <p:txBody>
          <a:bodyPr>
            <a:normAutofit/>
          </a:bodyPr>
          <a:lstStyle/>
          <a:p>
            <a:r>
              <a:rPr kumimoji="1" lang="ja-JP" altLang="en-US" sz="2800" dirty="0" smtClean="0">
                <a:solidFill>
                  <a:schemeClr val="tx1"/>
                </a:solidFill>
              </a:rPr>
              <a:t>磯部洋明</a:t>
            </a:r>
            <a:endParaRPr kumimoji="1" lang="en-US" altLang="ja-JP" sz="2800" dirty="0" smtClean="0">
              <a:solidFill>
                <a:schemeClr val="tx1"/>
              </a:solidFill>
            </a:endParaRPr>
          </a:p>
          <a:p>
            <a:r>
              <a:rPr lang="ja-JP" altLang="en-US" sz="2400" dirty="0" smtClean="0">
                <a:solidFill>
                  <a:schemeClr val="tx1"/>
                </a:solidFill>
              </a:rPr>
              <a:t>京都大学宇宙総合学研究ユニット</a:t>
            </a:r>
            <a:endParaRPr kumimoji="1" lang="ja-JP" altLang="en-US" sz="2400" dirty="0">
              <a:solidFill>
                <a:schemeClr val="tx1"/>
              </a:solidFill>
            </a:endParaRPr>
          </a:p>
        </p:txBody>
      </p:sp>
      <p:sp>
        <p:nvSpPr>
          <p:cNvPr id="4" name="テキスト ボックス 3"/>
          <p:cNvSpPr txBox="1"/>
          <p:nvPr/>
        </p:nvSpPr>
        <p:spPr>
          <a:xfrm>
            <a:off x="423333" y="2797175"/>
            <a:ext cx="8315998" cy="1231106"/>
          </a:xfrm>
          <a:prstGeom prst="rect">
            <a:avLst/>
          </a:prstGeom>
          <a:noFill/>
        </p:spPr>
        <p:txBody>
          <a:bodyPr wrap="square" rtlCol="0">
            <a:spAutoFit/>
          </a:bodyPr>
          <a:lstStyle/>
          <a:p>
            <a:pPr algn="ctr"/>
            <a:r>
              <a:rPr kumimoji="1" lang="ja-JP" altLang="en-US" dirty="0" smtClean="0"/>
              <a:t>というよりは</a:t>
            </a:r>
            <a:endParaRPr kumimoji="1" lang="en-US" altLang="ja-JP" dirty="0" smtClean="0"/>
          </a:p>
          <a:p>
            <a:pPr algn="ctr"/>
            <a:r>
              <a:rPr lang="ja-JP" altLang="en-US" sz="2800" dirty="0" smtClean="0"/>
              <a:t>宇宙を利用することによって起きる超地球規模の</a:t>
            </a:r>
            <a:endParaRPr lang="en-US" altLang="ja-JP" sz="2800" dirty="0" smtClean="0"/>
          </a:p>
          <a:p>
            <a:pPr algn="ctr"/>
            <a:r>
              <a:rPr lang="ja-JP" altLang="en-US" sz="2800" dirty="0" smtClean="0"/>
              <a:t>課題について</a:t>
            </a:r>
            <a:endParaRPr kumimoji="1" lang="ja-JP" altLang="en-US" sz="2800" dirty="0"/>
          </a:p>
        </p:txBody>
      </p:sp>
    </p:spTree>
    <p:extLst>
      <p:ext uri="{BB962C8B-B14F-4D97-AF65-F5344CB8AC3E}">
        <p14:creationId xmlns:p14="http://schemas.microsoft.com/office/powerpoint/2010/main" val="1758129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2592" y="6330710"/>
            <a:ext cx="1441959" cy="369332"/>
          </a:xfrm>
          <a:prstGeom prst="rect">
            <a:avLst/>
          </a:prstGeom>
          <a:noFill/>
        </p:spPr>
        <p:txBody>
          <a:bodyPr wrap="none" rtlCol="0">
            <a:spAutoFit/>
          </a:bodyPr>
          <a:lstStyle/>
          <a:p>
            <a:r>
              <a:rPr kumimoji="1" lang="en-US" altLang="ja-JP" dirty="0" smtClean="0"/>
              <a:t>SOHO/LASCO</a:t>
            </a:r>
            <a:endParaRPr kumimoji="1" lang="ja-JP" altLang="en-US" dirty="0"/>
          </a:p>
        </p:txBody>
      </p:sp>
      <p:pic>
        <p:nvPicPr>
          <p:cNvPr id="2" name="図 1" descr="LASCO_HelicalCM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375" y="425210"/>
            <a:ext cx="5905500" cy="5905500"/>
          </a:xfrm>
          <a:prstGeom prst="rect">
            <a:avLst/>
          </a:prstGeom>
        </p:spPr>
      </p:pic>
    </p:spTree>
    <p:extLst>
      <p:ext uri="{BB962C8B-B14F-4D97-AF65-F5344CB8AC3E}">
        <p14:creationId xmlns:p14="http://schemas.microsoft.com/office/powerpoint/2010/main" val="626840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9108"/>
            <a:ext cx="8229600" cy="519150"/>
          </a:xfrm>
        </p:spPr>
        <p:txBody>
          <a:bodyPr>
            <a:noAutofit/>
          </a:bodyPr>
          <a:lstStyle/>
          <a:p>
            <a:r>
              <a:rPr kumimoji="1" lang="ja-JP" altLang="en-US" sz="3200" dirty="0" smtClean="0"/>
              <a:t>太陽活動と宇宙天気</a:t>
            </a:r>
            <a:endParaRPr kumimoji="1" lang="ja-JP" altLang="en-US" sz="3200" dirty="0"/>
          </a:p>
        </p:txBody>
      </p:sp>
      <p:pic>
        <p:nvPicPr>
          <p:cNvPr id="4" name="Picture 2"/>
          <p:cNvPicPr>
            <a:picLocks noChangeAspect="1" noChangeArrowheads="1"/>
          </p:cNvPicPr>
          <p:nvPr/>
        </p:nvPicPr>
        <p:blipFill>
          <a:blip r:embed="rId2" cstate="print"/>
          <a:srcRect b="16"/>
          <a:stretch>
            <a:fillRect/>
          </a:stretch>
        </p:blipFill>
        <p:spPr bwMode="auto">
          <a:xfrm>
            <a:off x="0" y="687371"/>
            <a:ext cx="9143999" cy="6170629"/>
          </a:xfrm>
          <a:prstGeom prst="rect">
            <a:avLst/>
          </a:prstGeom>
          <a:noFill/>
        </p:spPr>
      </p:pic>
      <p:sp>
        <p:nvSpPr>
          <p:cNvPr id="5" name="テキスト ボックス 4"/>
          <p:cNvSpPr txBox="1"/>
          <p:nvPr/>
        </p:nvSpPr>
        <p:spPr>
          <a:xfrm>
            <a:off x="457200" y="4683351"/>
            <a:ext cx="4054716" cy="646331"/>
          </a:xfrm>
          <a:prstGeom prst="rect">
            <a:avLst/>
          </a:prstGeom>
          <a:noFill/>
        </p:spPr>
        <p:txBody>
          <a:bodyPr wrap="none" rtlCol="0">
            <a:spAutoFit/>
          </a:bodyPr>
          <a:lstStyle/>
          <a:p>
            <a:r>
              <a:rPr kumimoji="1" lang="ja-JP" altLang="en-US" dirty="0" smtClean="0">
                <a:solidFill>
                  <a:schemeClr val="bg1"/>
                </a:solidFill>
              </a:rPr>
              <a:t>宇宙天気</a:t>
            </a:r>
            <a:endParaRPr lang="en-US" altLang="ja-JP" dirty="0" smtClean="0">
              <a:solidFill>
                <a:schemeClr val="bg1"/>
              </a:solidFill>
            </a:endParaRPr>
          </a:p>
          <a:p>
            <a:r>
              <a:rPr kumimoji="1" lang="ja-JP" altLang="en-US" dirty="0" smtClean="0">
                <a:solidFill>
                  <a:schemeClr val="bg1"/>
                </a:solidFill>
              </a:rPr>
              <a:t>＝太陽活動に起因する宇宙環境の変動</a:t>
            </a:r>
            <a:endParaRPr kumimoji="1" lang="en-US" altLang="ja-JP" dirty="0" smtClean="0">
              <a:solidFill>
                <a:schemeClr val="bg1"/>
              </a:solidFill>
            </a:endParaRPr>
          </a:p>
        </p:txBody>
      </p:sp>
      <p:sp>
        <p:nvSpPr>
          <p:cNvPr id="6" name="テキスト ボックス 5"/>
          <p:cNvSpPr txBox="1"/>
          <p:nvPr/>
        </p:nvSpPr>
        <p:spPr>
          <a:xfrm>
            <a:off x="8307313" y="357728"/>
            <a:ext cx="633507" cy="369332"/>
          </a:xfrm>
          <a:prstGeom prst="rect">
            <a:avLst/>
          </a:prstGeom>
          <a:noFill/>
        </p:spPr>
        <p:txBody>
          <a:bodyPr wrap="none" rtlCol="0">
            <a:spAutoFit/>
          </a:bodyPr>
          <a:lstStyle/>
          <a:p>
            <a:r>
              <a:rPr kumimoji="1" lang="en-US" altLang="ja-JP" dirty="0" smtClean="0"/>
              <a:t>NICT</a:t>
            </a:r>
            <a:endParaRPr kumimoji="1" lang="ja-JP" altLang="en-US" dirty="0"/>
          </a:p>
        </p:txBody>
      </p:sp>
    </p:spTree>
    <p:extLst>
      <p:ext uri="{BB962C8B-B14F-4D97-AF65-F5344CB8AC3E}">
        <p14:creationId xmlns:p14="http://schemas.microsoft.com/office/powerpoint/2010/main" val="16763131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宇宙天気現象による被害</a:t>
            </a:r>
            <a:endParaRPr kumimoji="1" lang="ja-JP" altLang="en-US" sz="3600" dirty="0"/>
          </a:p>
        </p:txBody>
      </p:sp>
      <p:sp>
        <p:nvSpPr>
          <p:cNvPr id="3" name="コンテンツ プレースホルダー 2"/>
          <p:cNvSpPr>
            <a:spLocks noGrp="1"/>
          </p:cNvSpPr>
          <p:nvPr>
            <p:ph idx="1"/>
          </p:nvPr>
        </p:nvSpPr>
        <p:spPr>
          <a:xfrm>
            <a:off x="457200" y="1600200"/>
            <a:ext cx="3789823" cy="5257800"/>
          </a:xfrm>
        </p:spPr>
        <p:txBody>
          <a:bodyPr>
            <a:normAutofit fontScale="62500" lnSpcReduction="20000"/>
          </a:bodyPr>
          <a:lstStyle/>
          <a:p>
            <a:r>
              <a:rPr kumimoji="1" lang="ja-JP" altLang="en-US" dirty="0" smtClean="0"/>
              <a:t>地上誘導電流（地磁気嵐）</a:t>
            </a:r>
            <a:endParaRPr kumimoji="1" lang="en-US" altLang="ja-JP" dirty="0" smtClean="0"/>
          </a:p>
          <a:p>
            <a:pPr lvl="1"/>
            <a:r>
              <a:rPr lang="en-US" altLang="ja-JP" dirty="0" smtClean="0"/>
              <a:t>1989</a:t>
            </a:r>
            <a:r>
              <a:rPr lang="ja-JP" altLang="en-US" dirty="0" smtClean="0"/>
              <a:t>年の大地磁気嵐ではカナダで</a:t>
            </a:r>
            <a:r>
              <a:rPr lang="en-US" altLang="ja-JP" dirty="0" smtClean="0"/>
              <a:t>600</a:t>
            </a:r>
            <a:r>
              <a:rPr lang="ja-JP" altLang="en-US" dirty="0" smtClean="0"/>
              <a:t>万世帯が停電、</a:t>
            </a:r>
            <a:r>
              <a:rPr lang="en-US" altLang="ja-JP" dirty="0" smtClean="0"/>
              <a:t>NJ</a:t>
            </a:r>
            <a:r>
              <a:rPr lang="ja-JP" altLang="en-US" dirty="0" smtClean="0"/>
              <a:t>州の原発が停止</a:t>
            </a:r>
            <a:endParaRPr lang="en-US" altLang="ja-JP" dirty="0" smtClean="0"/>
          </a:p>
          <a:p>
            <a:pPr lvl="1"/>
            <a:r>
              <a:rPr kumimoji="1" lang="ja-JP" altLang="en-US" dirty="0" smtClean="0"/>
              <a:t>パイプライン腐食、火災</a:t>
            </a:r>
            <a:endParaRPr kumimoji="1" lang="en-US" altLang="ja-JP" dirty="0" smtClean="0"/>
          </a:p>
          <a:p>
            <a:r>
              <a:rPr lang="ja-JP" altLang="en-US" dirty="0" smtClean="0"/>
              <a:t>衛星障害</a:t>
            </a:r>
            <a:endParaRPr lang="en-US" altLang="ja-JP" dirty="0" smtClean="0"/>
          </a:p>
          <a:p>
            <a:pPr lvl="1"/>
            <a:r>
              <a:rPr kumimoji="1" lang="ja-JP" altLang="en-US" dirty="0" smtClean="0"/>
              <a:t>太陽電池パネル劣化</a:t>
            </a:r>
            <a:endParaRPr kumimoji="1" lang="en-US" altLang="ja-JP" dirty="0" smtClean="0"/>
          </a:p>
          <a:p>
            <a:pPr lvl="1"/>
            <a:r>
              <a:rPr lang="ja-JP" altLang="en-US" dirty="0" smtClean="0"/>
              <a:t>放射線、帯電による故障</a:t>
            </a:r>
            <a:endParaRPr kumimoji="1" lang="en-US" altLang="ja-JP" dirty="0" smtClean="0"/>
          </a:p>
          <a:p>
            <a:pPr lvl="1"/>
            <a:r>
              <a:rPr kumimoji="1" lang="ja-JP" altLang="en-US" dirty="0" smtClean="0"/>
              <a:t>大気ドラッグによる姿勢変化（あすか衛星）</a:t>
            </a:r>
            <a:endParaRPr kumimoji="1" lang="en-US" altLang="ja-JP" dirty="0" smtClean="0"/>
          </a:p>
          <a:p>
            <a:r>
              <a:rPr lang="ja-JP" altLang="en-US" dirty="0" smtClean="0"/>
              <a:t>電離圏擾乱による通信・放送障害</a:t>
            </a:r>
            <a:endParaRPr lang="en-US" altLang="ja-JP" dirty="0" smtClean="0"/>
          </a:p>
          <a:p>
            <a:pPr lvl="1"/>
            <a:r>
              <a:rPr lang="ja-JP" altLang="en-US" dirty="0" smtClean="0"/>
              <a:t>短波通信が使えなくなることによる航空管制の障害</a:t>
            </a:r>
            <a:endParaRPr lang="en-US" altLang="ja-JP" dirty="0" smtClean="0"/>
          </a:p>
          <a:p>
            <a:r>
              <a:rPr lang="ja-JP" altLang="en-US" dirty="0" smtClean="0"/>
              <a:t>測位障害</a:t>
            </a:r>
            <a:endParaRPr lang="en-US" altLang="ja-JP" dirty="0" smtClean="0"/>
          </a:p>
          <a:p>
            <a:pPr lvl="1"/>
            <a:r>
              <a:rPr lang="en-US" altLang="ja-JP" dirty="0" smtClean="0"/>
              <a:t>2</a:t>
            </a:r>
            <a:r>
              <a:rPr lang="ja-JP" altLang="en-US" dirty="0" smtClean="0"/>
              <a:t>周波数で補正していてもロック損失等で全く使えない時がある</a:t>
            </a:r>
            <a:endParaRPr kumimoji="1" lang="en-US" altLang="ja-JP" dirty="0" smtClean="0"/>
          </a:p>
          <a:p>
            <a:pPr lvl="1"/>
            <a:r>
              <a:rPr kumimoji="1" lang="ja-JP" altLang="en-US" dirty="0" smtClean="0"/>
              <a:t>準天頂による高精度測位サービスの実用化に重要</a:t>
            </a:r>
            <a:endParaRPr kumimoji="1" lang="en-US" altLang="ja-JP" dirty="0" smtClean="0"/>
          </a:p>
          <a:p>
            <a:endParaRPr lang="en-US" altLang="ja-JP" dirty="0"/>
          </a:p>
          <a:p>
            <a:endParaRPr kumimoji="1" lang="en-US" altLang="ja-JP" dirty="0" smtClean="0"/>
          </a:p>
        </p:txBody>
      </p:sp>
      <p:pic>
        <p:nvPicPr>
          <p:cNvPr id="4" name="図 3"/>
          <p:cNvPicPr>
            <a:picLocks noChangeAspect="1"/>
          </p:cNvPicPr>
          <p:nvPr/>
        </p:nvPicPr>
        <p:blipFill>
          <a:blip r:embed="rId2"/>
          <a:stretch>
            <a:fillRect/>
          </a:stretch>
        </p:blipFill>
        <p:spPr>
          <a:xfrm>
            <a:off x="5210430" y="1417638"/>
            <a:ext cx="3030168" cy="2053695"/>
          </a:xfrm>
          <a:prstGeom prst="rect">
            <a:avLst/>
          </a:prstGeom>
        </p:spPr>
      </p:pic>
      <p:sp>
        <p:nvSpPr>
          <p:cNvPr id="5" name="テキスト ボックス 4"/>
          <p:cNvSpPr txBox="1"/>
          <p:nvPr/>
        </p:nvSpPr>
        <p:spPr>
          <a:xfrm>
            <a:off x="5183481" y="4097867"/>
            <a:ext cx="3810475" cy="2308324"/>
          </a:xfrm>
          <a:prstGeom prst="rect">
            <a:avLst/>
          </a:prstGeom>
          <a:noFill/>
          <a:ln>
            <a:solidFill>
              <a:srgbClr val="FF0000"/>
            </a:solidFill>
          </a:ln>
        </p:spPr>
        <p:txBody>
          <a:bodyPr wrap="square" rtlCol="0">
            <a:spAutoFit/>
          </a:bodyPr>
          <a:lstStyle/>
          <a:p>
            <a:r>
              <a:rPr lang="ja-JP" altLang="en-US" dirty="0"/>
              <a:t>観測史上最大級の太陽フレア</a:t>
            </a:r>
            <a:r>
              <a:rPr lang="en-US" altLang="ja-JP" dirty="0"/>
              <a:t>(1859</a:t>
            </a:r>
            <a:r>
              <a:rPr lang="ja-JP" altLang="en-US" dirty="0"/>
              <a:t>年）が現代におきると、経済損失</a:t>
            </a:r>
            <a:r>
              <a:rPr lang="en-US" altLang="ja-JP" dirty="0"/>
              <a:t>2</a:t>
            </a:r>
            <a:r>
              <a:rPr lang="ja-JP" altLang="en-US" dirty="0"/>
              <a:t>兆</a:t>
            </a:r>
            <a:r>
              <a:rPr lang="en-US" altLang="ja-JP" dirty="0" smtClean="0"/>
              <a:t>US</a:t>
            </a:r>
            <a:r>
              <a:rPr lang="ja-JP" altLang="en-US" dirty="0" smtClean="0"/>
              <a:t>ドル</a:t>
            </a:r>
            <a:r>
              <a:rPr lang="en-US" altLang="ja-JP" dirty="0" smtClean="0"/>
              <a:t>(</a:t>
            </a:r>
            <a:r>
              <a:rPr lang="ja-JP" altLang="en-US" dirty="0"/>
              <a:t>米</a:t>
            </a:r>
            <a:r>
              <a:rPr lang="en-US" altLang="ja-JP" dirty="0" smtClean="0"/>
              <a:t>NRC</a:t>
            </a:r>
            <a:r>
              <a:rPr lang="ja-JP" altLang="en-US" dirty="0" smtClean="0"/>
              <a:t>リポート</a:t>
            </a:r>
            <a:r>
              <a:rPr lang="en-US" altLang="ja-JP" dirty="0" smtClean="0"/>
              <a:t>, 2008</a:t>
            </a:r>
            <a:r>
              <a:rPr lang="ja-JP" altLang="en-US" dirty="0" smtClean="0"/>
              <a:t>）</a:t>
            </a:r>
            <a:endParaRPr lang="en-US" altLang="ja-JP" dirty="0" smtClean="0"/>
          </a:p>
          <a:p>
            <a:endParaRPr lang="en-US" altLang="ja-JP" dirty="0"/>
          </a:p>
          <a:p>
            <a:r>
              <a:rPr lang="en-US" altLang="ja-JP" dirty="0" smtClean="0"/>
              <a:t>2012</a:t>
            </a:r>
            <a:r>
              <a:rPr lang="ja-JP" altLang="en-US" dirty="0" smtClean="0"/>
              <a:t>年</a:t>
            </a:r>
            <a:r>
              <a:rPr lang="en-US" altLang="ja-JP" dirty="0" smtClean="0"/>
              <a:t>7</a:t>
            </a:r>
            <a:r>
              <a:rPr lang="ja-JP" altLang="en-US" dirty="0" smtClean="0"/>
              <a:t>月には実際に</a:t>
            </a:r>
            <a:r>
              <a:rPr lang="en-US" altLang="ja-JP" dirty="0" smtClean="0"/>
              <a:t>1859</a:t>
            </a:r>
            <a:r>
              <a:rPr lang="ja-JP" altLang="en-US" dirty="0" smtClean="0"/>
              <a:t>年大フレアを超すレベルのが起きていた。幸い地球に向いてなかったので被害はなかったが</a:t>
            </a:r>
            <a:r>
              <a:rPr lang="en-US" altLang="ja-JP" dirty="0" smtClean="0"/>
              <a:t>….</a:t>
            </a:r>
            <a:endParaRPr lang="ja-JP" altLang="en-US" dirty="0"/>
          </a:p>
        </p:txBody>
      </p:sp>
      <p:sp>
        <p:nvSpPr>
          <p:cNvPr id="6" name="テキスト ボックス 5"/>
          <p:cNvSpPr txBox="1"/>
          <p:nvPr/>
        </p:nvSpPr>
        <p:spPr>
          <a:xfrm>
            <a:off x="5210430" y="3571320"/>
            <a:ext cx="3352200" cy="307777"/>
          </a:xfrm>
          <a:prstGeom prst="rect">
            <a:avLst/>
          </a:prstGeom>
          <a:noFill/>
        </p:spPr>
        <p:txBody>
          <a:bodyPr wrap="none" rtlCol="0">
            <a:spAutoFit/>
          </a:bodyPr>
          <a:lstStyle/>
          <a:p>
            <a:r>
              <a:rPr kumimoji="1" lang="en-US" altLang="ja-JP" sz="1400" dirty="0" smtClean="0"/>
              <a:t>1989</a:t>
            </a:r>
            <a:r>
              <a:rPr kumimoji="1" lang="ja-JP" altLang="en-US" sz="1400" dirty="0" smtClean="0"/>
              <a:t>年の磁気嵐で停止した原発の変圧器</a:t>
            </a:r>
            <a:endParaRPr kumimoji="1" lang="ja-JP" altLang="en-US" sz="1400" dirty="0"/>
          </a:p>
        </p:txBody>
      </p:sp>
    </p:spTree>
    <p:extLst>
      <p:ext uri="{BB962C8B-B14F-4D97-AF65-F5344CB8AC3E}">
        <p14:creationId xmlns:p14="http://schemas.microsoft.com/office/powerpoint/2010/main" val="2338496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9762"/>
          </a:xfrm>
        </p:spPr>
        <p:txBody>
          <a:bodyPr>
            <a:normAutofit/>
          </a:bodyPr>
          <a:lstStyle/>
          <a:p>
            <a:r>
              <a:rPr kumimoji="1" lang="ja-JP" altLang="en-US" sz="3200" dirty="0" smtClean="0"/>
              <a:t>さらに巨大なスーパーフレアが起きる？</a:t>
            </a:r>
            <a:endParaRPr kumimoji="1" lang="ja-JP" altLang="en-US" sz="3200" dirty="0"/>
          </a:p>
        </p:txBody>
      </p:sp>
      <p:sp>
        <p:nvSpPr>
          <p:cNvPr id="6" name="テキスト ボックス 5"/>
          <p:cNvSpPr txBox="1"/>
          <p:nvPr/>
        </p:nvSpPr>
        <p:spPr>
          <a:xfrm>
            <a:off x="287867" y="1036135"/>
            <a:ext cx="7508135" cy="707886"/>
          </a:xfrm>
          <a:prstGeom prst="rect">
            <a:avLst/>
          </a:prstGeom>
          <a:noFill/>
        </p:spPr>
        <p:txBody>
          <a:bodyPr wrap="none" rtlCol="0">
            <a:spAutoFit/>
          </a:bodyPr>
          <a:lstStyle/>
          <a:p>
            <a:r>
              <a:rPr kumimoji="1" lang="ja-JP" altLang="en-US" sz="2000" dirty="0" smtClean="0"/>
              <a:t>太陽型恒星でのスーパーフレアの発見（</a:t>
            </a:r>
            <a:r>
              <a:rPr kumimoji="1" lang="en-US" altLang="ja-JP" sz="2000" dirty="0" err="1" smtClean="0"/>
              <a:t>Maehara</a:t>
            </a:r>
            <a:r>
              <a:rPr kumimoji="1" lang="en-US" altLang="ja-JP" sz="2000" dirty="0" smtClean="0"/>
              <a:t> et al. 2012, Nature)</a:t>
            </a:r>
          </a:p>
          <a:p>
            <a:r>
              <a:rPr kumimoji="1" lang="ja-JP" altLang="en-US" sz="2000" dirty="0" smtClean="0"/>
              <a:t>史上最大のフレアのさらに</a:t>
            </a:r>
            <a:r>
              <a:rPr kumimoji="1" lang="en-US" altLang="ja-JP" sz="2000" dirty="0" smtClean="0"/>
              <a:t>1000</a:t>
            </a:r>
            <a:r>
              <a:rPr kumimoji="1" lang="ja-JP" altLang="en-US" sz="2000" dirty="0" smtClean="0"/>
              <a:t>倍のエネルギー</a:t>
            </a:r>
            <a:endParaRPr kumimoji="1" lang="ja-JP" altLang="en-US" sz="2000" dirty="0"/>
          </a:p>
        </p:txBody>
      </p:sp>
      <p:sp>
        <p:nvSpPr>
          <p:cNvPr id="7" name="テキスト ボックス 6"/>
          <p:cNvSpPr txBox="1"/>
          <p:nvPr/>
        </p:nvSpPr>
        <p:spPr>
          <a:xfrm>
            <a:off x="287867" y="4835802"/>
            <a:ext cx="4262705" cy="1477328"/>
          </a:xfrm>
          <a:prstGeom prst="rect">
            <a:avLst/>
          </a:prstGeom>
          <a:noFill/>
        </p:spPr>
        <p:txBody>
          <a:bodyPr wrap="none" rtlCol="0">
            <a:spAutoFit/>
          </a:bodyPr>
          <a:lstStyle/>
          <a:p>
            <a:r>
              <a:rPr kumimoji="1" lang="ja-JP" altLang="en-US" dirty="0" smtClean="0"/>
              <a:t>もし太陽で起きれば、</a:t>
            </a:r>
            <a:endParaRPr kumimoji="1" lang="en-US" altLang="ja-JP" dirty="0" smtClean="0"/>
          </a:p>
          <a:p>
            <a:pPr marL="285750" indent="-285750">
              <a:buFont typeface="Arial"/>
              <a:buChar char="•"/>
            </a:pPr>
            <a:r>
              <a:rPr lang="ja-JP" altLang="en-US" dirty="0" smtClean="0"/>
              <a:t>人工衛星壊滅</a:t>
            </a:r>
            <a:endParaRPr lang="en-US" altLang="ja-JP" dirty="0" smtClean="0"/>
          </a:p>
          <a:p>
            <a:pPr marL="285750" indent="-285750">
              <a:buFont typeface="Arial"/>
              <a:buChar char="•"/>
            </a:pPr>
            <a:r>
              <a:rPr kumimoji="1" lang="ja-JP" altLang="en-US" dirty="0" smtClean="0"/>
              <a:t>航空機程度の高度でも深刻な被ばく</a:t>
            </a:r>
            <a:endParaRPr kumimoji="1" lang="en-US" altLang="ja-JP" dirty="0" smtClean="0"/>
          </a:p>
          <a:p>
            <a:pPr marL="285750" indent="-285750">
              <a:buFont typeface="Arial"/>
              <a:buChar char="•"/>
            </a:pPr>
            <a:r>
              <a:rPr kumimoji="1" lang="ja-JP" altLang="en-US" dirty="0" smtClean="0"/>
              <a:t>長期（</a:t>
            </a:r>
            <a:r>
              <a:rPr kumimoji="1" lang="en-US" altLang="ja-JP" dirty="0" smtClean="0"/>
              <a:t>〜</a:t>
            </a:r>
            <a:r>
              <a:rPr kumimoji="1" lang="ja-JP" altLang="en-US" dirty="0" smtClean="0"/>
              <a:t>数年）にわたるオゾン層の減少</a:t>
            </a:r>
            <a:endParaRPr kumimoji="1" lang="en-US" altLang="ja-JP" dirty="0" smtClean="0"/>
          </a:p>
          <a:p>
            <a:r>
              <a:rPr kumimoji="1" lang="en-US" altLang="ja-JP" dirty="0" smtClean="0"/>
              <a:t>1000</a:t>
            </a:r>
            <a:r>
              <a:rPr kumimoji="1" lang="ja-JP" altLang="en-US" dirty="0" smtClean="0"/>
              <a:t>倍クラスの発生頻度は</a:t>
            </a:r>
            <a:r>
              <a:rPr kumimoji="1" lang="en-US" altLang="ja-JP" dirty="0" smtClean="0"/>
              <a:t>5000</a:t>
            </a:r>
            <a:r>
              <a:rPr kumimoji="1" lang="ja-JP" altLang="en-US" dirty="0" smtClean="0"/>
              <a:t>年に</a:t>
            </a:r>
            <a:r>
              <a:rPr kumimoji="1" lang="en-US" altLang="ja-JP" dirty="0" smtClean="0"/>
              <a:t>1</a:t>
            </a:r>
            <a:r>
              <a:rPr kumimoji="1" lang="ja-JP" altLang="en-US" dirty="0" smtClean="0"/>
              <a:t>回</a:t>
            </a:r>
            <a:endParaRPr kumimoji="1" lang="ja-JP" altLang="en-US" dirty="0"/>
          </a:p>
        </p:txBody>
      </p:sp>
      <p:pic>
        <p:nvPicPr>
          <p:cNvPr id="8" name="Picture 2"/>
          <p:cNvPicPr>
            <a:picLocks noChangeAspect="1" noChangeArrowheads="1"/>
          </p:cNvPicPr>
          <p:nvPr/>
        </p:nvPicPr>
        <p:blipFill>
          <a:blip r:embed="rId2" cstate="print"/>
          <a:srcRect/>
          <a:stretch>
            <a:fillRect/>
          </a:stretch>
        </p:blipFill>
        <p:spPr bwMode="auto">
          <a:xfrm>
            <a:off x="459059" y="1663932"/>
            <a:ext cx="4468541" cy="3127979"/>
          </a:xfrm>
          <a:prstGeom prst="rect">
            <a:avLst/>
          </a:prstGeom>
          <a:solidFill>
            <a:srgbClr val="FFFFFF"/>
          </a:solidFill>
          <a:ln w="9525">
            <a:noFill/>
            <a:miter lim="800000"/>
            <a:headEnd/>
            <a:tailEnd/>
          </a:ln>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569" y="2184357"/>
            <a:ext cx="3057371" cy="289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4927600" y="5112801"/>
            <a:ext cx="4160213" cy="1200329"/>
          </a:xfrm>
          <a:prstGeom prst="rect">
            <a:avLst/>
          </a:prstGeom>
          <a:noFill/>
        </p:spPr>
        <p:txBody>
          <a:bodyPr wrap="none" rtlCol="0">
            <a:spAutoFit/>
          </a:bodyPr>
          <a:lstStyle/>
          <a:p>
            <a:r>
              <a:rPr kumimoji="1" lang="ja-JP" altLang="en-US" dirty="0" smtClean="0"/>
              <a:t>年輪中の放射性同位体量で</a:t>
            </a:r>
            <a:endParaRPr kumimoji="1" lang="en-US" altLang="ja-JP" dirty="0" smtClean="0"/>
          </a:p>
          <a:p>
            <a:r>
              <a:rPr lang="ja-JP" altLang="en-US" dirty="0" smtClean="0"/>
              <a:t>過去に宇宙線の大量飛来イベントの証拠</a:t>
            </a:r>
            <a:endParaRPr kumimoji="1" lang="en-US" altLang="ja-JP" dirty="0" smtClean="0"/>
          </a:p>
          <a:p>
            <a:r>
              <a:rPr kumimoji="1" lang="en-US" altLang="ja-JP" dirty="0" smtClean="0"/>
              <a:t>Miyak</a:t>
            </a:r>
            <a:r>
              <a:rPr lang="en-US" altLang="ja-JP" dirty="0" smtClean="0"/>
              <a:t>e </a:t>
            </a:r>
            <a:r>
              <a:rPr lang="en-US" altLang="ja-JP" dirty="0" smtClean="0"/>
              <a:t>et al. </a:t>
            </a:r>
            <a:r>
              <a:rPr lang="en-US" altLang="ja-JP" dirty="0" smtClean="0"/>
              <a:t>2012, Nature</a:t>
            </a:r>
          </a:p>
          <a:p>
            <a:r>
              <a:rPr kumimoji="1" lang="ja-JP" altLang="en-US" dirty="0" smtClean="0"/>
              <a:t>スーパーフレアか？</a:t>
            </a:r>
            <a:endParaRPr kumimoji="1" lang="ja-JP" altLang="en-US" dirty="0"/>
          </a:p>
        </p:txBody>
      </p:sp>
      <p:pic>
        <p:nvPicPr>
          <p:cNvPr id="4" name="図 3"/>
          <p:cNvPicPr>
            <a:picLocks noChangeAspect="1"/>
          </p:cNvPicPr>
          <p:nvPr/>
        </p:nvPicPr>
        <p:blipFill>
          <a:blip r:embed="rId4"/>
          <a:stretch>
            <a:fillRect/>
          </a:stretch>
        </p:blipFill>
        <p:spPr>
          <a:xfrm>
            <a:off x="4952076" y="1744021"/>
            <a:ext cx="1820960" cy="1742590"/>
          </a:xfrm>
          <a:prstGeom prst="rect">
            <a:avLst/>
          </a:prstGeom>
        </p:spPr>
      </p:pic>
      <p:sp>
        <p:nvSpPr>
          <p:cNvPr id="3" name="テキスト ボックス 2"/>
          <p:cNvSpPr txBox="1"/>
          <p:nvPr/>
        </p:nvSpPr>
        <p:spPr>
          <a:xfrm>
            <a:off x="459059" y="6376084"/>
            <a:ext cx="8339543" cy="646331"/>
          </a:xfrm>
          <a:prstGeom prst="rect">
            <a:avLst/>
          </a:prstGeom>
          <a:noFill/>
        </p:spPr>
        <p:txBody>
          <a:bodyPr wrap="none" rtlCol="0">
            <a:spAutoFit/>
          </a:bodyPr>
          <a:lstStyle/>
          <a:p>
            <a:r>
              <a:rPr kumimoji="1" lang="ja-JP" altLang="en-US" dirty="0" smtClean="0"/>
              <a:t>宇宙からの災害は、巨大地震・津波や巨大火山噴火と同じ、</a:t>
            </a:r>
            <a:r>
              <a:rPr lang="ja-JP" altLang="en-US" dirty="0"/>
              <a:t>低頻度・高被害の現象。</a:t>
            </a:r>
          </a:p>
          <a:p>
            <a:endParaRPr kumimoji="1" lang="ja-JP" altLang="en-US" dirty="0"/>
          </a:p>
        </p:txBody>
      </p:sp>
    </p:spTree>
    <p:extLst>
      <p:ext uri="{BB962C8B-B14F-4D97-AF65-F5344CB8AC3E}">
        <p14:creationId xmlns:p14="http://schemas.microsoft.com/office/powerpoint/2010/main" val="18214772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人間がもたらす地球を越えた規模の課題</a:t>
            </a:r>
            <a:endParaRPr kumimoji="1" lang="ja-JP" altLang="en-US" sz="3200" dirty="0"/>
          </a:p>
        </p:txBody>
      </p:sp>
      <p:pic>
        <p:nvPicPr>
          <p:cNvPr id="6" name="図 5"/>
          <p:cNvPicPr>
            <a:picLocks noChangeAspect="1"/>
          </p:cNvPicPr>
          <p:nvPr/>
        </p:nvPicPr>
        <p:blipFill>
          <a:blip r:embed="rId2"/>
          <a:stretch>
            <a:fillRect/>
          </a:stretch>
        </p:blipFill>
        <p:spPr>
          <a:xfrm>
            <a:off x="3139686" y="1417638"/>
            <a:ext cx="3041824" cy="1935162"/>
          </a:xfrm>
          <a:prstGeom prst="rect">
            <a:avLst/>
          </a:prstGeom>
        </p:spPr>
      </p:pic>
      <p:pic>
        <p:nvPicPr>
          <p:cNvPr id="7" name="図 6"/>
          <p:cNvPicPr>
            <a:picLocks noChangeAspect="1"/>
          </p:cNvPicPr>
          <p:nvPr/>
        </p:nvPicPr>
        <p:blipFill>
          <a:blip r:embed="rId3"/>
          <a:stretch>
            <a:fillRect/>
          </a:stretch>
        </p:blipFill>
        <p:spPr>
          <a:xfrm>
            <a:off x="127000" y="1417638"/>
            <a:ext cx="2902619" cy="1715029"/>
          </a:xfrm>
          <a:prstGeom prst="rect">
            <a:avLst/>
          </a:prstGeom>
        </p:spPr>
      </p:pic>
      <p:pic>
        <p:nvPicPr>
          <p:cNvPr id="8" name="図 7"/>
          <p:cNvPicPr>
            <a:picLocks noChangeAspect="1"/>
          </p:cNvPicPr>
          <p:nvPr/>
        </p:nvPicPr>
        <p:blipFill>
          <a:blip r:embed="rId4"/>
          <a:stretch>
            <a:fillRect/>
          </a:stretch>
        </p:blipFill>
        <p:spPr>
          <a:xfrm>
            <a:off x="127000" y="4876368"/>
            <a:ext cx="2556933" cy="1838655"/>
          </a:xfrm>
          <a:prstGeom prst="rect">
            <a:avLst/>
          </a:prstGeom>
        </p:spPr>
      </p:pic>
      <p:pic>
        <p:nvPicPr>
          <p:cNvPr id="10" name="図 9"/>
          <p:cNvPicPr>
            <a:picLocks noChangeAspect="1"/>
          </p:cNvPicPr>
          <p:nvPr/>
        </p:nvPicPr>
        <p:blipFill>
          <a:blip r:embed="rId5"/>
          <a:stretch>
            <a:fillRect/>
          </a:stretch>
        </p:blipFill>
        <p:spPr>
          <a:xfrm>
            <a:off x="127000" y="3493250"/>
            <a:ext cx="3409093" cy="1383118"/>
          </a:xfrm>
          <a:prstGeom prst="rect">
            <a:avLst/>
          </a:prstGeom>
        </p:spPr>
      </p:pic>
      <p:pic>
        <p:nvPicPr>
          <p:cNvPr id="11" name="図 10"/>
          <p:cNvPicPr>
            <a:picLocks noChangeAspect="1"/>
          </p:cNvPicPr>
          <p:nvPr/>
        </p:nvPicPr>
        <p:blipFill>
          <a:blip r:embed="rId6"/>
          <a:stretch>
            <a:fillRect/>
          </a:stretch>
        </p:blipFill>
        <p:spPr>
          <a:xfrm>
            <a:off x="6354037" y="1596716"/>
            <a:ext cx="2519072" cy="1756084"/>
          </a:xfrm>
          <a:prstGeom prst="rect">
            <a:avLst/>
          </a:prstGeom>
        </p:spPr>
      </p:pic>
      <p:pic>
        <p:nvPicPr>
          <p:cNvPr id="14" name="図 13"/>
          <p:cNvPicPr>
            <a:picLocks noChangeAspect="1"/>
          </p:cNvPicPr>
          <p:nvPr/>
        </p:nvPicPr>
        <p:blipFill>
          <a:blip r:embed="rId7"/>
          <a:stretch>
            <a:fillRect/>
          </a:stretch>
        </p:blipFill>
        <p:spPr>
          <a:xfrm>
            <a:off x="6453639" y="3679309"/>
            <a:ext cx="2319867" cy="1748822"/>
          </a:xfrm>
          <a:prstGeom prst="rect">
            <a:avLst/>
          </a:prstGeom>
        </p:spPr>
      </p:pic>
      <p:pic>
        <p:nvPicPr>
          <p:cNvPr id="12" name="図 11"/>
          <p:cNvPicPr>
            <a:picLocks noChangeAspect="1"/>
          </p:cNvPicPr>
          <p:nvPr/>
        </p:nvPicPr>
        <p:blipFill>
          <a:blip r:embed="rId8"/>
          <a:stretch>
            <a:fillRect/>
          </a:stretch>
        </p:blipFill>
        <p:spPr>
          <a:xfrm>
            <a:off x="8213142" y="3679309"/>
            <a:ext cx="560364" cy="836810"/>
          </a:xfrm>
          <a:prstGeom prst="rect">
            <a:avLst/>
          </a:prstGeom>
          <a:solidFill>
            <a:schemeClr val="bg1"/>
          </a:solidFill>
        </p:spPr>
      </p:pic>
      <p:pic>
        <p:nvPicPr>
          <p:cNvPr id="15" name="図 14"/>
          <p:cNvPicPr>
            <a:picLocks noChangeAspect="1"/>
          </p:cNvPicPr>
          <p:nvPr/>
        </p:nvPicPr>
        <p:blipFill>
          <a:blip r:embed="rId9"/>
          <a:stretch>
            <a:fillRect/>
          </a:stretch>
        </p:blipFill>
        <p:spPr>
          <a:xfrm>
            <a:off x="3865008" y="3679309"/>
            <a:ext cx="2316502" cy="1541365"/>
          </a:xfrm>
          <a:prstGeom prst="rect">
            <a:avLst/>
          </a:prstGeom>
        </p:spPr>
      </p:pic>
      <p:pic>
        <p:nvPicPr>
          <p:cNvPr id="16" name="図 15"/>
          <p:cNvPicPr>
            <a:picLocks noChangeAspect="1"/>
          </p:cNvPicPr>
          <p:nvPr/>
        </p:nvPicPr>
        <p:blipFill>
          <a:blip r:embed="rId10"/>
          <a:stretch>
            <a:fillRect/>
          </a:stretch>
        </p:blipFill>
        <p:spPr>
          <a:xfrm>
            <a:off x="3709243" y="3352800"/>
            <a:ext cx="994833" cy="962998"/>
          </a:xfrm>
          <a:prstGeom prst="rect">
            <a:avLst/>
          </a:prstGeom>
          <a:solidFill>
            <a:srgbClr val="FFFFFF"/>
          </a:solidFill>
        </p:spPr>
      </p:pic>
      <p:pic>
        <p:nvPicPr>
          <p:cNvPr id="17" name="図 16"/>
          <p:cNvPicPr>
            <a:picLocks noChangeAspect="1"/>
          </p:cNvPicPr>
          <p:nvPr/>
        </p:nvPicPr>
        <p:blipFill>
          <a:blip r:embed="rId11"/>
          <a:stretch>
            <a:fillRect/>
          </a:stretch>
        </p:blipFill>
        <p:spPr>
          <a:xfrm>
            <a:off x="2810749" y="4982615"/>
            <a:ext cx="1796987" cy="1732408"/>
          </a:xfrm>
          <a:prstGeom prst="rect">
            <a:avLst/>
          </a:prstGeom>
        </p:spPr>
      </p:pic>
      <p:sp>
        <p:nvSpPr>
          <p:cNvPr id="18" name="テキスト ボックス 17"/>
          <p:cNvSpPr txBox="1"/>
          <p:nvPr/>
        </p:nvSpPr>
        <p:spPr>
          <a:xfrm>
            <a:off x="5266197" y="5751296"/>
            <a:ext cx="3420603" cy="646331"/>
          </a:xfrm>
          <a:prstGeom prst="rect">
            <a:avLst/>
          </a:prstGeom>
          <a:noFill/>
        </p:spPr>
        <p:txBody>
          <a:bodyPr wrap="none" rtlCol="0">
            <a:spAutoFit/>
          </a:bodyPr>
          <a:lstStyle/>
          <a:p>
            <a:r>
              <a:rPr kumimoji="1" lang="ja-JP" altLang="en-US" dirty="0" smtClean="0"/>
              <a:t>新興国、民間企業、非営利団体</a:t>
            </a:r>
            <a:r>
              <a:rPr kumimoji="1" lang="en-US" altLang="ja-JP" dirty="0" smtClean="0"/>
              <a:t>…</a:t>
            </a:r>
          </a:p>
          <a:p>
            <a:r>
              <a:rPr lang="ja-JP" altLang="en-US" dirty="0" smtClean="0"/>
              <a:t>多様なプレイヤーが宇宙へ</a:t>
            </a:r>
            <a:endParaRPr kumimoji="1" lang="ja-JP" altLang="en-US" dirty="0"/>
          </a:p>
        </p:txBody>
      </p:sp>
    </p:spTree>
    <p:extLst>
      <p:ext uri="{BB962C8B-B14F-4D97-AF65-F5344CB8AC3E}">
        <p14:creationId xmlns:p14="http://schemas.microsoft.com/office/powerpoint/2010/main" val="37453869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dirty="0" smtClean="0"/>
              <a:t>人類活動圏が地球外に拡がることに伴う課題</a:t>
            </a:r>
            <a:endParaRPr kumimoji="1" lang="ja-JP" altLang="en-US" sz="3200" dirty="0"/>
          </a:p>
        </p:txBody>
      </p:sp>
      <p:sp>
        <p:nvSpPr>
          <p:cNvPr id="3" name="コンテンツ プレースホルダー 2"/>
          <p:cNvSpPr>
            <a:spLocks noGrp="1"/>
          </p:cNvSpPr>
          <p:nvPr>
            <p:ph idx="1"/>
          </p:nvPr>
        </p:nvSpPr>
        <p:spPr/>
        <p:txBody>
          <a:bodyPr>
            <a:normAutofit/>
          </a:bodyPr>
          <a:lstStyle/>
          <a:p>
            <a:pPr marL="514350" indent="-514350">
              <a:buFont typeface="+mj-lt"/>
              <a:buAutoNum type="arabicPeriod"/>
            </a:pPr>
            <a:r>
              <a:rPr kumimoji="1" lang="ja-JP" altLang="en-US" sz="2800" dirty="0" smtClean="0"/>
              <a:t>宇宙活動法等の国内</a:t>
            </a:r>
            <a:r>
              <a:rPr lang="ja-JP" altLang="en-US" sz="2800" dirty="0" smtClean="0"/>
              <a:t>法・制度の整備</a:t>
            </a:r>
            <a:endParaRPr lang="en-US" altLang="ja-JP" sz="2800" dirty="0" smtClean="0"/>
          </a:p>
          <a:p>
            <a:pPr marL="514350" indent="-514350">
              <a:buFont typeface="+mj-lt"/>
              <a:buAutoNum type="arabicPeriod"/>
            </a:pPr>
            <a:endParaRPr lang="en-US" altLang="ja-JP" sz="2800" dirty="0"/>
          </a:p>
          <a:p>
            <a:pPr marL="514350" indent="-514350">
              <a:buFont typeface="+mj-lt"/>
              <a:buAutoNum type="arabicPeriod"/>
            </a:pPr>
            <a:r>
              <a:rPr lang="ja-JP" altLang="en-US" sz="2800" dirty="0" smtClean="0"/>
              <a:t>地球周回軌道以遠を含む宇宙空間・天体における</a:t>
            </a:r>
            <a:r>
              <a:rPr kumimoji="1" lang="ja-JP" altLang="en-US" sz="2800" dirty="0" smtClean="0"/>
              <a:t>ルール</a:t>
            </a:r>
            <a:r>
              <a:rPr kumimoji="1" lang="en-US" altLang="ja-JP" sz="2800" dirty="0" smtClean="0"/>
              <a:t>/</a:t>
            </a:r>
            <a:r>
              <a:rPr kumimoji="1" lang="ja-JP" altLang="en-US" sz="2800" dirty="0" smtClean="0"/>
              <a:t>ガバナンス作りにおいて、主要プレイヤーとして発言権を維持し、協調的な関係を醸成</a:t>
            </a:r>
            <a:endParaRPr lang="en-US" altLang="ja-JP" sz="2800" dirty="0"/>
          </a:p>
          <a:p>
            <a:pPr lvl="1"/>
            <a:r>
              <a:rPr lang="ja-JP" altLang="en-US" sz="2400" dirty="0" smtClean="0"/>
              <a:t>有人探査、大型</a:t>
            </a:r>
            <a:r>
              <a:rPr kumimoji="1" lang="ja-JP" altLang="en-US" sz="2400" dirty="0" smtClean="0"/>
              <a:t>国際宇宙探査への参加に、内在的価値以上の国家プロジェクトとしての意義を見いだすとすれば、それしかないのでは</a:t>
            </a:r>
            <a:endParaRPr kumimoji="1" lang="ja-JP" altLang="en-US" sz="2400" dirty="0"/>
          </a:p>
        </p:txBody>
      </p:sp>
    </p:spTree>
    <p:extLst>
      <p:ext uri="{BB962C8B-B14F-4D97-AF65-F5344CB8AC3E}">
        <p14:creationId xmlns:p14="http://schemas.microsoft.com/office/powerpoint/2010/main" val="9725267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a:spLocks noGrp="1"/>
          </p:cNvSpPr>
          <p:nvPr>
            <p:ph idx="1"/>
          </p:nvPr>
        </p:nvSpPr>
        <p:spPr>
          <a:xfrm>
            <a:off x="3323907" y="3666880"/>
            <a:ext cx="5687568" cy="2245424"/>
          </a:xfrm>
        </p:spPr>
        <p:txBody>
          <a:bodyPr>
            <a:normAutofit/>
          </a:bodyPr>
          <a:lstStyle/>
          <a:p>
            <a:pPr marL="0" indent="0">
              <a:buNone/>
            </a:pPr>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endParaRPr lang="en-US" altLang="ja-JP" sz="1800" dirty="0" smtClean="0"/>
          </a:p>
          <a:p>
            <a:pPr marL="0" indent="0">
              <a:buNone/>
            </a:pPr>
            <a:r>
              <a:rPr lang="en-US" altLang="ja-JP" sz="1800" dirty="0" smtClean="0"/>
              <a:t>-</a:t>
            </a:r>
            <a:r>
              <a:rPr lang="ja-JP" altLang="en-US" sz="1800" dirty="0" smtClean="0"/>
              <a:t>レヴィ＝ストロース</a:t>
            </a:r>
            <a:r>
              <a:rPr lang="en-US" altLang="ja-JP" sz="1800" dirty="0" smtClean="0"/>
              <a:t> </a:t>
            </a:r>
            <a:endParaRPr lang="en-US" altLang="ja-JP" sz="1800" dirty="0"/>
          </a:p>
        </p:txBody>
      </p:sp>
      <p:sp>
        <p:nvSpPr>
          <p:cNvPr id="9" name="コンテンツ プレースホルダー 2"/>
          <p:cNvSpPr txBox="1">
            <a:spLocks/>
          </p:cNvSpPr>
          <p:nvPr/>
        </p:nvSpPr>
        <p:spPr>
          <a:xfrm>
            <a:off x="193937" y="434276"/>
            <a:ext cx="4327263" cy="2775732"/>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800" dirty="0" smtClean="0"/>
              <a:t>宇宙から国境線は見えなかった</a:t>
            </a:r>
            <a:endParaRPr lang="en-US" altLang="ja-JP" sz="1800" dirty="0" smtClean="0"/>
          </a:p>
          <a:p>
            <a:pPr marL="0" indent="0">
              <a:buFont typeface="Arial" pitchFamily="34" charset="0"/>
              <a:buNone/>
            </a:pPr>
            <a:r>
              <a:rPr lang="en-US" altLang="ja-JP" sz="1800" dirty="0" smtClean="0"/>
              <a:t>-</a:t>
            </a:r>
            <a:r>
              <a:rPr lang="ja-JP" altLang="en-US" sz="1800" dirty="0" smtClean="0"/>
              <a:t>毛利衛</a:t>
            </a:r>
            <a:endParaRPr lang="en-US" altLang="ja-JP" sz="1800" dirty="0"/>
          </a:p>
          <a:p>
            <a:pPr marL="0" indent="0">
              <a:buFont typeface="Arial" pitchFamily="34" charset="0"/>
              <a:buNone/>
            </a:pPr>
            <a:r>
              <a:rPr lang="ja-JP" altLang="en-US" sz="1800" dirty="0" smtClean="0"/>
              <a:t>決して終わらないと思われた冷戦を終わらせたのは、アポロがもたらした宇宙から見た地球の写真ではないか</a:t>
            </a:r>
            <a:endParaRPr lang="en-US" altLang="ja-JP" sz="1800" dirty="0" smtClean="0"/>
          </a:p>
          <a:p>
            <a:pPr marL="0" indent="0">
              <a:buFont typeface="Arial" pitchFamily="34" charset="0"/>
              <a:buNone/>
            </a:pPr>
            <a:r>
              <a:rPr lang="en-US" altLang="ja-JP" sz="1800" dirty="0" smtClean="0"/>
              <a:t>- </a:t>
            </a:r>
            <a:r>
              <a:rPr lang="ja-JP" altLang="en-US" sz="1800" dirty="0" smtClean="0"/>
              <a:t>立花隆</a:t>
            </a:r>
            <a:endParaRPr lang="en-US" altLang="ja-JP" sz="1800" dirty="0"/>
          </a:p>
        </p:txBody>
      </p:sp>
      <p:sp>
        <p:nvSpPr>
          <p:cNvPr id="2" name="テキスト ボックス 1"/>
          <p:cNvSpPr txBox="1"/>
          <p:nvPr/>
        </p:nvSpPr>
        <p:spPr>
          <a:xfrm>
            <a:off x="511475" y="5912304"/>
            <a:ext cx="8645215" cy="923330"/>
          </a:xfrm>
          <a:prstGeom prst="rect">
            <a:avLst/>
          </a:prstGeom>
          <a:noFill/>
        </p:spPr>
        <p:txBody>
          <a:bodyPr wrap="none" rtlCol="0">
            <a:spAutoFit/>
          </a:bodyPr>
          <a:lstStyle/>
          <a:p>
            <a:r>
              <a:rPr lang="ja-JP" altLang="en-US" dirty="0" smtClean="0"/>
              <a:t>宇宙から見た地球の姿は、地球を小さく、一つにした。</a:t>
            </a:r>
            <a:endParaRPr lang="en-US" altLang="ja-JP" dirty="0" smtClean="0"/>
          </a:p>
          <a:p>
            <a:endParaRPr kumimoji="1" lang="en-US" altLang="ja-JP" dirty="0"/>
          </a:p>
          <a:p>
            <a:r>
              <a:rPr kumimoji="1" lang="ja-JP" altLang="en-US" dirty="0" smtClean="0"/>
              <a:t>多様なプレイヤーが広大な宇宙に拡散することは、人類の新たな多様性の種となるか？</a:t>
            </a:r>
            <a:endParaRPr kumimoji="1" lang="ja-JP" altLang="en-US" dirty="0"/>
          </a:p>
        </p:txBody>
      </p:sp>
    </p:spTree>
    <p:extLst>
      <p:ext uri="{BB962C8B-B14F-4D97-AF65-F5344CB8AC3E}">
        <p14:creationId xmlns:p14="http://schemas.microsoft.com/office/powerpoint/2010/main" val="8142450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2049" y="274638"/>
            <a:ext cx="8627461" cy="1143000"/>
          </a:xfrm>
        </p:spPr>
        <p:txBody>
          <a:bodyPr>
            <a:normAutofit fontScale="90000"/>
          </a:bodyPr>
          <a:lstStyle/>
          <a:p>
            <a:r>
              <a:rPr lang="ja-JP" altLang="en-US" sz="3600" dirty="0" smtClean="0"/>
              <a:t>宇宙で花開く人類の多様性は、グロテスクな希望</a:t>
            </a:r>
            <a:endParaRPr kumimoji="1" lang="ja-JP" altLang="en-US" sz="3600" dirty="0"/>
          </a:p>
        </p:txBody>
      </p:sp>
      <p:sp>
        <p:nvSpPr>
          <p:cNvPr id="3" name="コンテンツ プレースホルダー 2"/>
          <p:cNvSpPr>
            <a:spLocks noGrp="1"/>
          </p:cNvSpPr>
          <p:nvPr>
            <p:ph idx="1"/>
          </p:nvPr>
        </p:nvSpPr>
        <p:spPr>
          <a:xfrm>
            <a:off x="457200" y="1600200"/>
            <a:ext cx="8229600" cy="2813913"/>
          </a:xfrm>
        </p:spPr>
        <p:txBody>
          <a:bodyPr>
            <a:normAutofit/>
          </a:bodyPr>
          <a:lstStyle/>
          <a:p>
            <a:r>
              <a:rPr lang="ja-JP" altLang="en-US" sz="2400" dirty="0" smtClean="0"/>
              <a:t>既存の国際秩序とは違うロジックで動くプレイヤーが宇宙へ</a:t>
            </a:r>
            <a:endParaRPr lang="en-US" altLang="ja-JP" sz="2400" dirty="0" smtClean="0"/>
          </a:p>
          <a:p>
            <a:pPr lvl="1"/>
            <a:r>
              <a:rPr lang="ja-JP" altLang="en-US" sz="2000" dirty="0" smtClean="0"/>
              <a:t>宗教団体とか</a:t>
            </a:r>
            <a:endParaRPr lang="en-US" altLang="ja-JP" sz="2000" dirty="0" smtClean="0"/>
          </a:p>
          <a:p>
            <a:pPr lvl="1"/>
            <a:r>
              <a:rPr lang="ja-JP" altLang="en-US" sz="2000" dirty="0" smtClean="0"/>
              <a:t>大航海時代の例</a:t>
            </a:r>
            <a:endParaRPr lang="en-US" altLang="ja-JP" sz="2000" dirty="0"/>
          </a:p>
          <a:p>
            <a:endParaRPr lang="en-US" altLang="ja-JP" sz="2400" dirty="0"/>
          </a:p>
          <a:p>
            <a:r>
              <a:rPr lang="ja-JP" altLang="en-US" sz="2400" dirty="0" smtClean="0"/>
              <a:t>物理的に異なる環境への、生命工学を駆使した適応</a:t>
            </a:r>
            <a:endParaRPr lang="en-US" altLang="ja-JP" sz="2400" dirty="0" smtClean="0"/>
          </a:p>
          <a:p>
            <a:pPr lvl="1"/>
            <a:r>
              <a:rPr kumimoji="1" lang="ja-JP" altLang="en-US" sz="2000" dirty="0" smtClean="0"/>
              <a:t>どこまでが人間か？</a:t>
            </a:r>
            <a:endParaRPr kumimoji="1" lang="ja-JP" altLang="en-US" sz="2000" dirty="0"/>
          </a:p>
        </p:txBody>
      </p:sp>
    </p:spTree>
    <p:extLst>
      <p:ext uri="{BB962C8B-B14F-4D97-AF65-F5344CB8AC3E}">
        <p14:creationId xmlns:p14="http://schemas.microsoft.com/office/powerpoint/2010/main" val="813283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91520" y="157894"/>
            <a:ext cx="2875590" cy="4094463"/>
          </a:xfrm>
          <a:prstGeom prst="rect">
            <a:avLst/>
          </a:prstGeom>
        </p:spPr>
      </p:pic>
      <p:sp>
        <p:nvSpPr>
          <p:cNvPr id="9" name="テキスト ボックス 8"/>
          <p:cNvSpPr txBox="1"/>
          <p:nvPr/>
        </p:nvSpPr>
        <p:spPr>
          <a:xfrm>
            <a:off x="3636415" y="519531"/>
            <a:ext cx="4245214" cy="1323439"/>
          </a:xfrm>
          <a:prstGeom prst="rect">
            <a:avLst/>
          </a:prstGeom>
          <a:noFill/>
        </p:spPr>
        <p:txBody>
          <a:bodyPr wrap="square" rtlCol="0">
            <a:spAutoFit/>
          </a:bodyPr>
          <a:lstStyle/>
          <a:p>
            <a:r>
              <a:rPr lang="ja-JP" altLang="en-US" sz="2000" dirty="0" smtClean="0">
                <a:latin typeface="+mn-ea"/>
                <a:cs typeface="ヒラギノ丸ゴ Pro W4"/>
              </a:rPr>
              <a:t>梅棹忠夫</a:t>
            </a:r>
            <a:r>
              <a:rPr lang="en-US" altLang="ja-JP" sz="2000" dirty="0" smtClean="0">
                <a:latin typeface="+mn-ea"/>
                <a:cs typeface="ヒラギノ丸ゴ Pro W4"/>
              </a:rPr>
              <a:t>『</a:t>
            </a:r>
            <a:r>
              <a:rPr lang="ja-JP" altLang="en-US" sz="2000" dirty="0">
                <a:latin typeface="+mn-ea"/>
                <a:cs typeface="ヒラギノ丸ゴ Pro W4"/>
              </a:rPr>
              <a:t>目的的発想は自然的所与とちごうてかなり自由度が高い。洋々たる可能性をはらんでいるとともに、一面</a:t>
            </a:r>
            <a:r>
              <a:rPr lang="ja-JP" altLang="en-US" sz="2000" dirty="0">
                <a:solidFill>
                  <a:srgbClr val="FF0000"/>
                </a:solidFill>
                <a:latin typeface="+mn-ea"/>
                <a:cs typeface="ヒラギノ丸ゴ Pro W4"/>
              </a:rPr>
              <a:t>大変恐ろしいところ</a:t>
            </a:r>
            <a:r>
              <a:rPr lang="ja-JP" altLang="en-US" sz="2000" dirty="0">
                <a:latin typeface="+mn-ea"/>
                <a:cs typeface="ヒラギノ丸ゴ Pro W4"/>
              </a:rPr>
              <a:t>がある</a:t>
            </a:r>
            <a:r>
              <a:rPr lang="en-US" altLang="ja-JP" sz="2000" dirty="0">
                <a:latin typeface="+mn-ea"/>
                <a:cs typeface="ヒラギノ丸ゴ Pro W4"/>
              </a:rPr>
              <a:t>』</a:t>
            </a:r>
            <a:endParaRPr kumimoji="1" lang="ja-JP" altLang="en-US" sz="2000" dirty="0">
              <a:latin typeface="+mn-ea"/>
              <a:cs typeface="ヒラギノ丸ゴ Pro W4"/>
            </a:endParaRPr>
          </a:p>
        </p:txBody>
      </p:sp>
      <p:pic>
        <p:nvPicPr>
          <p:cNvPr id="6" name="図 5"/>
          <p:cNvPicPr>
            <a:picLocks noChangeAspect="1"/>
          </p:cNvPicPr>
          <p:nvPr/>
        </p:nvPicPr>
        <p:blipFill>
          <a:blip r:embed="rId3"/>
          <a:stretch>
            <a:fillRect/>
          </a:stretch>
        </p:blipFill>
        <p:spPr>
          <a:xfrm>
            <a:off x="6374600" y="2658144"/>
            <a:ext cx="2668610" cy="3909514"/>
          </a:xfrm>
          <a:prstGeom prst="rect">
            <a:avLst/>
          </a:prstGeom>
        </p:spPr>
      </p:pic>
      <p:sp>
        <p:nvSpPr>
          <p:cNvPr id="2" name="テキスト ボックス 1"/>
          <p:cNvSpPr txBox="1"/>
          <p:nvPr/>
        </p:nvSpPr>
        <p:spPr>
          <a:xfrm>
            <a:off x="242803" y="4977843"/>
            <a:ext cx="6131797" cy="1569660"/>
          </a:xfrm>
          <a:prstGeom prst="rect">
            <a:avLst/>
          </a:prstGeom>
          <a:noFill/>
        </p:spPr>
        <p:txBody>
          <a:bodyPr wrap="square" rtlCol="0">
            <a:spAutoFit/>
          </a:bodyPr>
          <a:lstStyle/>
          <a:p>
            <a:r>
              <a:rPr kumimoji="1" lang="ja-JP" altLang="en-US" sz="2400" dirty="0" smtClean="0"/>
              <a:t>極限状況はそこに置かれた物の隠れた性質を暴き出す（</a:t>
            </a:r>
            <a:r>
              <a:rPr lang="ja-JP" altLang="en-US" sz="2400" dirty="0" smtClean="0"/>
              <a:t>例</a:t>
            </a:r>
            <a:r>
              <a:rPr lang="en-US" altLang="ja-JP" sz="2400" dirty="0" smtClean="0"/>
              <a:t>:</a:t>
            </a:r>
            <a:r>
              <a:rPr lang="ja-JP" altLang="en-US" sz="2400" dirty="0" smtClean="0"/>
              <a:t>ヒッグズ粒子）。</a:t>
            </a:r>
            <a:endParaRPr kumimoji="1" lang="en-US" altLang="ja-JP" sz="2400" dirty="0" smtClean="0"/>
          </a:p>
          <a:p>
            <a:r>
              <a:rPr kumimoji="1" lang="ja-JP" altLang="en-US" sz="2400" dirty="0" smtClean="0"/>
              <a:t>宇宙は、人間とその社会にとっての実験場。</a:t>
            </a:r>
            <a:endParaRPr kumimoji="1" lang="en-US" altLang="ja-JP" sz="2400" dirty="0" smtClean="0"/>
          </a:p>
          <a:p>
            <a:r>
              <a:rPr lang="ja-JP" altLang="en-US" sz="2400" dirty="0" smtClean="0"/>
              <a:t>宇宙物理学</a:t>
            </a:r>
            <a:r>
              <a:rPr lang="en-US" altLang="ja-JP" sz="2400" dirty="0" smtClean="0"/>
              <a:t>=&gt;</a:t>
            </a:r>
            <a:r>
              <a:rPr lang="ja-JP" altLang="en-US" sz="2400" dirty="0" smtClean="0"/>
              <a:t>宇宙生物学</a:t>
            </a:r>
            <a:r>
              <a:rPr lang="en-US" altLang="ja-JP" sz="2400" dirty="0" smtClean="0"/>
              <a:t>=&gt;</a:t>
            </a:r>
            <a:r>
              <a:rPr lang="ja-JP" altLang="en-US" sz="2400" dirty="0" smtClean="0">
                <a:solidFill>
                  <a:srgbClr val="FF0000"/>
                </a:solidFill>
              </a:rPr>
              <a:t>宇宙人類学</a:t>
            </a:r>
            <a:endParaRPr kumimoji="1" lang="ja-JP" altLang="en-US" sz="2400" dirty="0">
              <a:solidFill>
                <a:srgbClr val="FF0000"/>
              </a:solidFill>
            </a:endParaRPr>
          </a:p>
        </p:txBody>
      </p:sp>
    </p:spTree>
    <p:extLst>
      <p:ext uri="{BB962C8B-B14F-4D97-AF65-F5344CB8AC3E}">
        <p14:creationId xmlns:p14="http://schemas.microsoft.com/office/powerpoint/2010/main" val="6404471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88962"/>
          </a:xfrm>
        </p:spPr>
        <p:txBody>
          <a:bodyPr>
            <a:normAutofit fontScale="90000"/>
          </a:bodyPr>
          <a:lstStyle/>
          <a:p>
            <a:r>
              <a:rPr lang="ja-JP" altLang="en-US" sz="3600" dirty="0" smtClean="0"/>
              <a:t>京都で（も）宇宙を考える（</a:t>
            </a:r>
            <a:r>
              <a:rPr kumimoji="1" lang="ja-JP" altLang="en-US" sz="3600" dirty="0" smtClean="0"/>
              <a:t>宣伝）</a:t>
            </a:r>
            <a:endParaRPr kumimoji="1" lang="ja-JP" altLang="en-US" sz="3600" dirty="0"/>
          </a:p>
        </p:txBody>
      </p:sp>
      <p:pic>
        <p:nvPicPr>
          <p:cNvPr id="4" name="図 3"/>
          <p:cNvPicPr>
            <a:picLocks noChangeAspect="1"/>
          </p:cNvPicPr>
          <p:nvPr/>
        </p:nvPicPr>
        <p:blipFill>
          <a:blip r:embed="rId2"/>
          <a:stretch>
            <a:fillRect/>
          </a:stretch>
        </p:blipFill>
        <p:spPr>
          <a:xfrm>
            <a:off x="457201" y="863600"/>
            <a:ext cx="3495908" cy="4941332"/>
          </a:xfrm>
          <a:prstGeom prst="rect">
            <a:avLst/>
          </a:prstGeom>
        </p:spPr>
      </p:pic>
      <p:sp>
        <p:nvSpPr>
          <p:cNvPr id="5" name="テキスト ボックス 4"/>
          <p:cNvSpPr txBox="1"/>
          <p:nvPr/>
        </p:nvSpPr>
        <p:spPr>
          <a:xfrm>
            <a:off x="457201" y="5877428"/>
            <a:ext cx="3570208" cy="646331"/>
          </a:xfrm>
          <a:prstGeom prst="rect">
            <a:avLst/>
          </a:prstGeom>
          <a:noFill/>
        </p:spPr>
        <p:txBody>
          <a:bodyPr wrap="none" rtlCol="0">
            <a:spAutoFit/>
          </a:bodyPr>
          <a:lstStyle/>
          <a:p>
            <a:r>
              <a:rPr kumimoji="1" lang="ja-JP" altLang="en-US" dirty="0" smtClean="0"/>
              <a:t>同日、京大にてはやぶさ</a:t>
            </a:r>
            <a:r>
              <a:rPr kumimoji="1" lang="en-US" altLang="ja-JP" dirty="0" smtClean="0"/>
              <a:t>2</a:t>
            </a:r>
            <a:r>
              <a:rPr kumimoji="1" lang="ja-JP" altLang="en-US" dirty="0" smtClean="0"/>
              <a:t>打ち上げ</a:t>
            </a:r>
            <a:endParaRPr kumimoji="1" lang="en-US" altLang="ja-JP" dirty="0" smtClean="0"/>
          </a:p>
          <a:p>
            <a:r>
              <a:rPr kumimoji="1" lang="ja-JP" altLang="en-US" dirty="0" smtClean="0"/>
              <a:t>パブリックビューもやります！</a:t>
            </a:r>
            <a:endParaRPr kumimoji="1" lang="ja-JP" altLang="en-US" dirty="0"/>
          </a:p>
        </p:txBody>
      </p:sp>
      <p:pic>
        <p:nvPicPr>
          <p:cNvPr id="6" name="図 5"/>
          <p:cNvPicPr>
            <a:picLocks noChangeAspect="1"/>
          </p:cNvPicPr>
          <p:nvPr/>
        </p:nvPicPr>
        <p:blipFill>
          <a:blip r:embed="rId3"/>
          <a:stretch>
            <a:fillRect/>
          </a:stretch>
        </p:blipFill>
        <p:spPr>
          <a:xfrm>
            <a:off x="4588934" y="1341484"/>
            <a:ext cx="4299617" cy="3040505"/>
          </a:xfrm>
          <a:prstGeom prst="rect">
            <a:avLst/>
          </a:prstGeom>
        </p:spPr>
      </p:pic>
      <p:sp>
        <p:nvSpPr>
          <p:cNvPr id="7" name="正方形/長方形 6"/>
          <p:cNvSpPr/>
          <p:nvPr/>
        </p:nvSpPr>
        <p:spPr>
          <a:xfrm>
            <a:off x="4588934" y="2489200"/>
            <a:ext cx="1117599" cy="2709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4706142" y="4370401"/>
            <a:ext cx="4134741" cy="2308324"/>
          </a:xfrm>
          <a:prstGeom prst="rect">
            <a:avLst/>
          </a:prstGeom>
          <a:noFill/>
        </p:spPr>
        <p:txBody>
          <a:bodyPr wrap="none" rtlCol="0">
            <a:spAutoFit/>
          </a:bodyPr>
          <a:lstStyle/>
          <a:p>
            <a:r>
              <a:rPr kumimoji="1" lang="en-US" altLang="ja-JP" dirty="0" smtClean="0"/>
              <a:t>2015</a:t>
            </a:r>
            <a:r>
              <a:rPr kumimoji="1" lang="ja-JP" altLang="en-US" dirty="0" smtClean="0"/>
              <a:t>年</a:t>
            </a:r>
            <a:r>
              <a:rPr kumimoji="1" lang="en-US" altLang="ja-JP" dirty="0" smtClean="0"/>
              <a:t>1</a:t>
            </a:r>
            <a:r>
              <a:rPr kumimoji="1" lang="ja-JP" altLang="en-US" dirty="0" smtClean="0"/>
              <a:t>月</a:t>
            </a:r>
            <a:r>
              <a:rPr kumimoji="1" lang="en-US" altLang="ja-JP" dirty="0" smtClean="0"/>
              <a:t>10-11</a:t>
            </a:r>
            <a:r>
              <a:rPr kumimoji="1" lang="ja-JP" altLang="en-US" dirty="0" smtClean="0"/>
              <a:t>日</a:t>
            </a:r>
            <a:endParaRPr kumimoji="1" lang="en-US" altLang="ja-JP" dirty="0" smtClean="0"/>
          </a:p>
          <a:p>
            <a:endParaRPr kumimoji="1" lang="en-US" altLang="ja-JP" dirty="0" smtClean="0"/>
          </a:p>
          <a:p>
            <a:r>
              <a:rPr kumimoji="1" lang="en-US" altLang="ja-JP" dirty="0" smtClean="0"/>
              <a:t>1</a:t>
            </a:r>
            <a:r>
              <a:rPr kumimoji="1" lang="ja-JP" altLang="en-US" dirty="0" smtClean="0"/>
              <a:t>日目：高校生から研究者、企業までが</a:t>
            </a:r>
            <a:endParaRPr kumimoji="1" lang="en-US" altLang="ja-JP" dirty="0" smtClean="0"/>
          </a:p>
          <a:p>
            <a:r>
              <a:rPr kumimoji="1" lang="ja-JP" altLang="en-US" dirty="0" smtClean="0"/>
              <a:t>入り乱れて宇宙に関するポスター発表</a:t>
            </a:r>
            <a:endParaRPr kumimoji="1" lang="en-US" altLang="ja-JP" dirty="0" smtClean="0"/>
          </a:p>
          <a:p>
            <a:r>
              <a:rPr lang="en-US" altLang="ja-JP" dirty="0" smtClean="0"/>
              <a:t>2</a:t>
            </a:r>
            <a:r>
              <a:rPr lang="ja-JP" altLang="en-US" dirty="0" smtClean="0"/>
              <a:t>日目：シンポジウム</a:t>
            </a:r>
            <a:endParaRPr lang="en-US" altLang="ja-JP" dirty="0" smtClean="0"/>
          </a:p>
          <a:p>
            <a:r>
              <a:rPr lang="ja-JP" altLang="en-US" dirty="0" smtClean="0"/>
              <a:t>　　　　（講演者：松本紘、佐々木貴教他）</a:t>
            </a:r>
            <a:endParaRPr kumimoji="1" lang="en-US" altLang="ja-JP" dirty="0" smtClean="0"/>
          </a:p>
          <a:p>
            <a:endParaRPr lang="en-US" altLang="ja-JP" dirty="0"/>
          </a:p>
          <a:p>
            <a:endParaRPr kumimoji="1" lang="ja-JP" altLang="en-US" dirty="0"/>
          </a:p>
        </p:txBody>
      </p:sp>
      <p:sp>
        <p:nvSpPr>
          <p:cNvPr id="9" name="テキスト ボックス 8"/>
          <p:cNvSpPr txBox="1"/>
          <p:nvPr/>
        </p:nvSpPr>
        <p:spPr>
          <a:xfrm>
            <a:off x="5706533" y="6339093"/>
            <a:ext cx="2529058" cy="369332"/>
          </a:xfrm>
          <a:prstGeom prst="rect">
            <a:avLst/>
          </a:prstGeom>
          <a:noFill/>
        </p:spPr>
        <p:txBody>
          <a:bodyPr wrap="none" rtlCol="0">
            <a:spAutoFit/>
          </a:bodyPr>
          <a:lstStyle/>
          <a:p>
            <a:r>
              <a:rPr lang="ja-JP" altLang="en-US" dirty="0" smtClean="0"/>
              <a:t>「宇宙ユニット」で検索！</a:t>
            </a:r>
            <a:endParaRPr kumimoji="1" lang="ja-JP" altLang="en-US" dirty="0"/>
          </a:p>
        </p:txBody>
      </p:sp>
      <p:sp>
        <p:nvSpPr>
          <p:cNvPr id="10" name="テキスト ボックス 9"/>
          <p:cNvSpPr txBox="1"/>
          <p:nvPr/>
        </p:nvSpPr>
        <p:spPr>
          <a:xfrm>
            <a:off x="5706533" y="1085991"/>
            <a:ext cx="3166301" cy="307777"/>
          </a:xfrm>
          <a:prstGeom prst="rect">
            <a:avLst/>
          </a:prstGeom>
          <a:noFill/>
        </p:spPr>
        <p:txBody>
          <a:bodyPr wrap="none" rtlCol="0">
            <a:spAutoFit/>
          </a:bodyPr>
          <a:lstStyle/>
          <a:p>
            <a:r>
              <a:rPr kumimoji="1" lang="en-US" altLang="ja-JP" sz="1400" dirty="0" smtClean="0"/>
              <a:t>*</a:t>
            </a:r>
            <a:r>
              <a:rPr kumimoji="1" lang="ja-JP" altLang="en-US" sz="1400" dirty="0" smtClean="0"/>
              <a:t>去年のポスターです。今年のは制作中</a:t>
            </a:r>
            <a:endParaRPr kumimoji="1" lang="ja-JP" altLang="en-US" sz="1400" dirty="0"/>
          </a:p>
        </p:txBody>
      </p:sp>
    </p:spTree>
    <p:extLst>
      <p:ext uri="{BB962C8B-B14F-4D97-AF65-F5344CB8AC3E}">
        <p14:creationId xmlns:p14="http://schemas.microsoft.com/office/powerpoint/2010/main" val="25723600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自己紹介</a:t>
            </a:r>
            <a:endParaRPr kumimoji="1" lang="ja-JP" altLang="en-US" sz="3600" dirty="0"/>
          </a:p>
        </p:txBody>
      </p:sp>
      <p:sp>
        <p:nvSpPr>
          <p:cNvPr id="3" name="コンテンツ プレースホルダー 2"/>
          <p:cNvSpPr>
            <a:spLocks noGrp="1"/>
          </p:cNvSpPr>
          <p:nvPr>
            <p:ph idx="1"/>
          </p:nvPr>
        </p:nvSpPr>
        <p:spPr/>
        <p:txBody>
          <a:bodyPr>
            <a:normAutofit fontScale="85000" lnSpcReduction="10000"/>
          </a:bodyPr>
          <a:lstStyle/>
          <a:p>
            <a:r>
              <a:rPr kumimoji="1" lang="ja-JP" altLang="en-US" dirty="0" smtClean="0"/>
              <a:t>専門は太陽物理学、宇宙プラズマ物理学</a:t>
            </a:r>
            <a:endParaRPr kumimoji="1" lang="en-US" altLang="ja-JP" dirty="0" smtClean="0"/>
          </a:p>
          <a:p>
            <a:pPr lvl="1"/>
            <a:r>
              <a:rPr lang="ja-JP" altLang="en-US" dirty="0" smtClean="0"/>
              <a:t>衛星だと「ひので」とか。</a:t>
            </a:r>
            <a:endParaRPr kumimoji="1" lang="en-US" altLang="ja-JP" dirty="0" smtClean="0"/>
          </a:p>
          <a:p>
            <a:endParaRPr lang="en-US" altLang="ja-JP" dirty="0" smtClean="0"/>
          </a:p>
          <a:p>
            <a:r>
              <a:rPr lang="ja-JP" altLang="en-US" dirty="0" smtClean="0"/>
              <a:t>京都大学宇宙総合学研究ユニットにおいて、「人文社会系含む」宇宙に関する総合的・学際的研究</a:t>
            </a:r>
            <a:endParaRPr lang="en-US" altLang="ja-JP" dirty="0" smtClean="0"/>
          </a:p>
          <a:p>
            <a:pPr lvl="1"/>
            <a:r>
              <a:rPr lang="ja-JP" altLang="en-US" dirty="0" smtClean="0"/>
              <a:t>宇宙倫理学とか、宇宙人類学とか、宇宙宗教学とか</a:t>
            </a:r>
            <a:endParaRPr lang="en-US" altLang="ja-JP" dirty="0"/>
          </a:p>
          <a:p>
            <a:endParaRPr lang="en-US" altLang="ja-JP" dirty="0" smtClean="0"/>
          </a:p>
          <a:p>
            <a:r>
              <a:rPr lang="ja-JP" altLang="en-US" dirty="0" smtClean="0"/>
              <a:t>宇宙政策との関わり</a:t>
            </a:r>
            <a:endParaRPr lang="en-US" altLang="ja-JP" dirty="0" smtClean="0"/>
          </a:p>
          <a:p>
            <a:pPr lvl="1"/>
            <a:r>
              <a:rPr lang="ja-JP" altLang="en-US" dirty="0" smtClean="0"/>
              <a:t>宇宙政策委員会調査分析部会委員</a:t>
            </a:r>
            <a:r>
              <a:rPr lang="en-US" altLang="ja-JP" dirty="0" smtClean="0"/>
              <a:t>(H25</a:t>
            </a:r>
            <a:r>
              <a:rPr lang="ja-JP" altLang="en-US" dirty="0" smtClean="0"/>
              <a:t>年度）</a:t>
            </a:r>
            <a:endParaRPr lang="en-US" altLang="ja-JP" dirty="0" smtClean="0"/>
          </a:p>
          <a:p>
            <a:pPr lvl="1"/>
            <a:r>
              <a:rPr kumimoji="1" lang="ja-JP" altLang="en-US" dirty="0" smtClean="0"/>
              <a:t>その他</a:t>
            </a:r>
            <a:endParaRPr kumimoji="1" lang="ja-JP" altLang="en-US" dirty="0"/>
          </a:p>
        </p:txBody>
      </p:sp>
    </p:spTree>
    <p:extLst>
      <p:ext uri="{BB962C8B-B14F-4D97-AF65-F5344CB8AC3E}">
        <p14:creationId xmlns:p14="http://schemas.microsoft.com/office/powerpoint/2010/main" val="28027551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7705"/>
            <a:ext cx="8229600" cy="1143000"/>
          </a:xfrm>
        </p:spPr>
        <p:txBody>
          <a:bodyPr>
            <a:noAutofit/>
          </a:bodyPr>
          <a:lstStyle/>
          <a:p>
            <a:r>
              <a:rPr kumimoji="1" lang="ja-JP" altLang="en-US" sz="3200" dirty="0" smtClean="0"/>
              <a:t>地球規模課題の解決への貢献</a:t>
            </a:r>
            <a:r>
              <a:rPr kumimoji="1" lang="en-US" altLang="ja-JP" sz="3200" dirty="0" smtClean="0"/>
              <a:t/>
            </a:r>
            <a:br>
              <a:rPr kumimoji="1" lang="en-US" altLang="ja-JP" sz="3200" dirty="0" smtClean="0"/>
            </a:br>
            <a:r>
              <a:rPr lang="ja-JP" altLang="en-US" sz="2400" dirty="0" smtClean="0"/>
              <a:t>（新宇宙基本計画案より）</a:t>
            </a:r>
            <a:endParaRPr kumimoji="1" lang="ja-JP" altLang="en-US" sz="2400" dirty="0"/>
          </a:p>
        </p:txBody>
      </p:sp>
      <p:sp>
        <p:nvSpPr>
          <p:cNvPr id="3" name="コンテンツ プレースホルダー 2"/>
          <p:cNvSpPr>
            <a:spLocks noGrp="1"/>
          </p:cNvSpPr>
          <p:nvPr>
            <p:ph idx="1"/>
          </p:nvPr>
        </p:nvSpPr>
        <p:spPr>
          <a:xfrm>
            <a:off x="457200" y="1600200"/>
            <a:ext cx="8229600" cy="5410200"/>
          </a:xfrm>
        </p:spPr>
        <p:txBody>
          <a:bodyPr>
            <a:normAutofit fontScale="55000" lnSpcReduction="20000"/>
          </a:bodyPr>
          <a:lstStyle/>
          <a:p>
            <a:pPr marL="0" indent="0">
              <a:buNone/>
            </a:pPr>
            <a:r>
              <a:rPr lang="en-US" altLang="ja-JP" dirty="0" smtClean="0"/>
              <a:t>1. </a:t>
            </a:r>
            <a:r>
              <a:rPr lang="ja-JP" altLang="en-US" dirty="0" smtClean="0"/>
              <a:t>我が国</a:t>
            </a:r>
            <a:r>
              <a:rPr lang="ja-JP" altLang="en-US" dirty="0"/>
              <a:t>の宇宙政策を巡る環境認識 </a:t>
            </a:r>
            <a:r>
              <a:rPr lang="ja-JP" altLang="en-US" dirty="0" smtClean="0"/>
              <a:t>より</a:t>
            </a:r>
            <a:endParaRPr lang="en-US" altLang="ja-JP" dirty="0" smtClean="0"/>
          </a:p>
          <a:p>
            <a:r>
              <a:rPr lang="ja-JP" altLang="en-US" dirty="0" smtClean="0"/>
              <a:t>グローバル化</a:t>
            </a:r>
            <a:r>
              <a:rPr lang="ja-JP" altLang="en-US" dirty="0"/>
              <a:t>の進展により、人、物、資本、情報等が大量かつ短時間で国境を越えて移動するようになり、世界各国で経済活動が活発化し、国際社会に繁栄と発展がもたらされてきた。一方、</a:t>
            </a:r>
            <a:r>
              <a:rPr lang="ja-JP" altLang="en-US" dirty="0">
                <a:solidFill>
                  <a:srgbClr val="FF0000"/>
                </a:solidFill>
              </a:rPr>
              <a:t>エネルギー問題、気候変動問題、環境問題、食糧問題、大規模自然災害等、一国のみで</a:t>
            </a:r>
            <a:r>
              <a:rPr lang="ja-JP" altLang="en-US" dirty="0" smtClean="0">
                <a:solidFill>
                  <a:srgbClr val="FF0000"/>
                </a:solidFill>
              </a:rPr>
              <a:t>は</a:t>
            </a:r>
            <a:r>
              <a:rPr lang="ja-JP" altLang="en-US" dirty="0">
                <a:solidFill>
                  <a:srgbClr val="FF0000"/>
                </a:solidFill>
              </a:rPr>
              <a:t>対応が困難な地球規模の課題が顕在化</a:t>
            </a:r>
            <a:r>
              <a:rPr lang="ja-JP" altLang="en-US" dirty="0"/>
              <a:t>しており、国際社会の平和と安定にとって重大な脅威となりつつある。 </a:t>
            </a:r>
            <a:endParaRPr lang="en-US" altLang="ja-JP" dirty="0"/>
          </a:p>
          <a:p>
            <a:endParaRPr lang="en-US" altLang="ja-JP" dirty="0" smtClean="0"/>
          </a:p>
          <a:p>
            <a:r>
              <a:rPr lang="ja-JP" altLang="en-US" dirty="0" smtClean="0"/>
              <a:t>課題</a:t>
            </a:r>
            <a:r>
              <a:rPr lang="ja-JP" altLang="en-US" dirty="0"/>
              <a:t>が地球規模であるならば、その処方箋も地球規模であることが有効である。人工衛星等から成る宇宙システムは、その特徴として国境を超える「広域性」や、多数に情報発信できる「同報性」、地上の状況に左右されずに機能し続ける「耐災害性」等を有しており、地球規模課題の解決に貢献するものであり、米国、欧州各国、中国等を始めとした諸外国においては、地球規模課題解決に向けた取組の中で、積極的に宇宙システムを活用している。また、欧州や中国は、自前で宇宙開発利用を行う能力が十分でない新興国に対して自国の宇宙技術を無償または安価に提供することにより、各国との協力関係を強化し、国際社会における自国のリーダーシップの強化に努めている。 </a:t>
            </a:r>
            <a:endParaRPr lang="en-US" altLang="ja-JP" dirty="0"/>
          </a:p>
          <a:p>
            <a:endParaRPr lang="en-US" altLang="ja-JP" dirty="0" smtClean="0"/>
          </a:p>
          <a:p>
            <a:r>
              <a:rPr lang="ja-JP" altLang="en-US" dirty="0" smtClean="0"/>
              <a:t>我が国</a:t>
            </a:r>
            <a:r>
              <a:rPr lang="ja-JP" altLang="en-US" dirty="0"/>
              <a:t>としても、宇宙開発利用を行う能力を</a:t>
            </a:r>
            <a:r>
              <a:rPr lang="ja-JP" altLang="en-US" dirty="0">
                <a:solidFill>
                  <a:srgbClr val="FF0000"/>
                </a:solidFill>
              </a:rPr>
              <a:t>外交戦略上の重要なツールの一つとして</a:t>
            </a:r>
            <a:r>
              <a:rPr lang="ja-JP" altLang="en-US" dirty="0"/>
              <a:t>位置づけ、国際社会との連携の下、我が国が強みを有する宇宙技術により</a:t>
            </a:r>
            <a:r>
              <a:rPr lang="ja-JP" altLang="en-US" dirty="0">
                <a:solidFill>
                  <a:srgbClr val="FF0000"/>
                </a:solidFill>
              </a:rPr>
              <a:t>地球規模課題の解決に貢献し、外交力の強化につなげていく</a:t>
            </a:r>
            <a:r>
              <a:rPr lang="ja-JP" altLang="en-US" dirty="0"/>
              <a:t>必要がある。 </a:t>
            </a:r>
            <a:endParaRPr kumimoji="1" lang="ja-JP" altLang="en-US" dirty="0"/>
          </a:p>
        </p:txBody>
      </p:sp>
    </p:spTree>
    <p:extLst>
      <p:ext uri="{BB962C8B-B14F-4D97-AF65-F5344CB8AC3E}">
        <p14:creationId xmlns:p14="http://schemas.microsoft.com/office/powerpoint/2010/main" val="37246082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7997" y="274638"/>
            <a:ext cx="8672659" cy="1143000"/>
          </a:xfrm>
        </p:spPr>
        <p:txBody>
          <a:bodyPr>
            <a:normAutofit/>
          </a:bodyPr>
          <a:lstStyle/>
          <a:p>
            <a:r>
              <a:rPr kumimoji="1" lang="ja-JP" altLang="en-US" sz="4000" dirty="0" smtClean="0"/>
              <a:t>宇宙から来る（超）地球規模災害</a:t>
            </a:r>
            <a:endParaRPr kumimoji="1" lang="ja-JP" altLang="en-US" sz="4000" dirty="0"/>
          </a:p>
        </p:txBody>
      </p:sp>
      <p:sp>
        <p:nvSpPr>
          <p:cNvPr id="3" name="コンテンツ プレースホルダー 2"/>
          <p:cNvSpPr>
            <a:spLocks noGrp="1"/>
          </p:cNvSpPr>
          <p:nvPr>
            <p:ph idx="1"/>
          </p:nvPr>
        </p:nvSpPr>
        <p:spPr/>
        <p:txBody>
          <a:bodyPr/>
          <a:lstStyle/>
          <a:p>
            <a:r>
              <a:rPr lang="ja-JP" altLang="en-US" dirty="0" smtClean="0"/>
              <a:t>小天体衝突</a:t>
            </a:r>
            <a:endParaRPr kumimoji="1" lang="en-US" altLang="ja-JP" dirty="0" smtClean="0"/>
          </a:p>
          <a:p>
            <a:endParaRPr lang="en-US" altLang="ja-JP" dirty="0"/>
          </a:p>
          <a:p>
            <a:endParaRPr lang="en-US" altLang="ja-JP" dirty="0" smtClean="0"/>
          </a:p>
          <a:p>
            <a:endParaRPr lang="en-US" altLang="ja-JP" dirty="0"/>
          </a:p>
          <a:p>
            <a:r>
              <a:rPr lang="ja-JP" altLang="en-US" dirty="0" smtClean="0"/>
              <a:t>太陽活動（宇宙天気）</a:t>
            </a:r>
            <a:endParaRPr kumimoji="1" lang="en-US" altLang="ja-JP" dirty="0" smtClean="0"/>
          </a:p>
          <a:p>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4882092" y="1600200"/>
            <a:ext cx="3473033" cy="2418360"/>
          </a:xfrm>
          <a:prstGeom prst="rect">
            <a:avLst/>
          </a:prstGeom>
        </p:spPr>
      </p:pic>
      <p:pic>
        <p:nvPicPr>
          <p:cNvPr id="7" name="図 6" descr="spaceweather-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092" y="4155543"/>
            <a:ext cx="3773050" cy="2609517"/>
          </a:xfrm>
          <a:prstGeom prst="rect">
            <a:avLst/>
          </a:prstGeom>
        </p:spPr>
      </p:pic>
    </p:spTree>
    <p:extLst>
      <p:ext uri="{BB962C8B-B14F-4D97-AF65-F5344CB8AC3E}">
        <p14:creationId xmlns:p14="http://schemas.microsoft.com/office/powerpoint/2010/main" val="34242990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5467" y="274638"/>
            <a:ext cx="9008533" cy="1143000"/>
          </a:xfrm>
        </p:spPr>
        <p:txBody>
          <a:bodyPr>
            <a:noAutofit/>
          </a:bodyPr>
          <a:lstStyle/>
          <a:p>
            <a:r>
              <a:rPr kumimoji="1" lang="ja-JP" altLang="en-US" sz="3200" dirty="0" smtClean="0"/>
              <a:t>宇宙状況把握</a:t>
            </a:r>
            <a:r>
              <a:rPr kumimoji="1" lang="en-US" altLang="ja-JP" sz="3200" dirty="0" smtClean="0"/>
              <a:t> (SSA: Space Situational Awareness)</a:t>
            </a:r>
            <a:br>
              <a:rPr kumimoji="1" lang="en-US" altLang="ja-JP" sz="3200" dirty="0" smtClean="0"/>
            </a:br>
            <a:r>
              <a:rPr kumimoji="1" lang="en-US" altLang="ja-JP" sz="3200" dirty="0" smtClean="0"/>
              <a:t> </a:t>
            </a:r>
            <a:r>
              <a:rPr kumimoji="1" lang="ja-JP" altLang="en-US" sz="3200" dirty="0" smtClean="0"/>
              <a:t>との関係</a:t>
            </a:r>
            <a:endParaRPr kumimoji="1" lang="ja-JP" altLang="en-US" sz="3200" dirty="0"/>
          </a:p>
        </p:txBody>
      </p:sp>
      <p:sp>
        <p:nvSpPr>
          <p:cNvPr id="3" name="コンテンツ プレースホルダー 2"/>
          <p:cNvSpPr>
            <a:spLocks noGrp="1"/>
          </p:cNvSpPr>
          <p:nvPr>
            <p:ph idx="1"/>
          </p:nvPr>
        </p:nvSpPr>
        <p:spPr/>
        <p:txBody>
          <a:bodyPr>
            <a:normAutofit fontScale="85000" lnSpcReduction="20000"/>
          </a:bodyPr>
          <a:lstStyle/>
          <a:p>
            <a:pPr marL="0" indent="0">
              <a:buNone/>
            </a:pPr>
            <a:endParaRPr lang="en-US" altLang="ja-JP" sz="2800" dirty="0"/>
          </a:p>
          <a:p>
            <a:r>
              <a:rPr kumimoji="1" lang="ja-JP" altLang="en-US" sz="2400" dirty="0" smtClean="0"/>
              <a:t>欧州宇宙機関</a:t>
            </a:r>
            <a:r>
              <a:rPr kumimoji="1" lang="en-US" altLang="ja-JP" sz="2400" dirty="0" smtClean="0"/>
              <a:t>(ESA)</a:t>
            </a:r>
            <a:r>
              <a:rPr kumimoji="1" lang="ja-JP" altLang="en-US" sz="2400" dirty="0" smtClean="0"/>
              <a:t>では</a:t>
            </a:r>
            <a:r>
              <a:rPr kumimoji="1" lang="en-US" altLang="ja-JP" sz="2400" dirty="0" smtClean="0"/>
              <a:t>SSA</a:t>
            </a:r>
            <a:r>
              <a:rPr kumimoji="1" lang="ja-JP" altLang="en-US" sz="2400" dirty="0" smtClean="0"/>
              <a:t>に以下を含む</a:t>
            </a:r>
            <a:endParaRPr kumimoji="1" lang="en-US" altLang="ja-JP" sz="2400" dirty="0" smtClean="0"/>
          </a:p>
          <a:p>
            <a:pPr lvl="1"/>
            <a:r>
              <a:rPr lang="en-US" altLang="ja-JP" sz="2000" dirty="0"/>
              <a:t>O</a:t>
            </a:r>
            <a:r>
              <a:rPr lang="en-US" altLang="ja-JP" sz="2000" dirty="0" smtClean="0"/>
              <a:t>bjects </a:t>
            </a:r>
            <a:r>
              <a:rPr lang="en-US" altLang="ja-JP" sz="2000" dirty="0"/>
              <a:t>in Earth </a:t>
            </a:r>
            <a:r>
              <a:rPr lang="en-US" altLang="ja-JP" sz="2000" dirty="0" smtClean="0"/>
              <a:t>orbit = </a:t>
            </a:r>
            <a:r>
              <a:rPr lang="ja-JP" altLang="en-US" sz="2000" dirty="0" smtClean="0"/>
              <a:t>デブリ</a:t>
            </a:r>
            <a:endParaRPr lang="en-US" altLang="ja-JP" sz="2000" dirty="0"/>
          </a:p>
          <a:p>
            <a:pPr lvl="1"/>
            <a:r>
              <a:rPr lang="en-US" altLang="ja-JP" sz="2000" dirty="0" smtClean="0"/>
              <a:t>Space Weather = </a:t>
            </a:r>
            <a:r>
              <a:rPr lang="ja-JP" altLang="en-US" sz="2000" dirty="0" smtClean="0"/>
              <a:t>宇宙天気（太陽活動）</a:t>
            </a:r>
            <a:endParaRPr lang="en-US" altLang="ja-JP" sz="2000" dirty="0"/>
          </a:p>
          <a:p>
            <a:pPr lvl="1"/>
            <a:r>
              <a:rPr lang="en-US" altLang="ja-JP" sz="2000" dirty="0" smtClean="0"/>
              <a:t>Near Earth Objects = </a:t>
            </a:r>
            <a:r>
              <a:rPr lang="ja-JP" altLang="en-US" sz="2000" dirty="0" smtClean="0"/>
              <a:t>地球近傍小天体</a:t>
            </a:r>
            <a:endParaRPr lang="en-US" altLang="ja-JP" sz="1400" dirty="0" smtClean="0"/>
          </a:p>
          <a:p>
            <a:pPr lvl="1"/>
            <a:endParaRPr lang="en-US" altLang="ja-JP" sz="1400" dirty="0"/>
          </a:p>
          <a:p>
            <a:r>
              <a:rPr lang="ja-JP" altLang="en-US" sz="2400" dirty="0" smtClean="0"/>
              <a:t>宇宙基本計画（案）</a:t>
            </a:r>
            <a:r>
              <a:rPr lang="ja-JP" altLang="en-US" sz="2400" dirty="0"/>
              <a:t>や、日米宇宙状況監視（</a:t>
            </a:r>
            <a:r>
              <a:rPr lang="en-US" altLang="ja-JP" sz="2400" dirty="0"/>
              <a:t>SSA</a:t>
            </a:r>
            <a:r>
              <a:rPr lang="ja-JP" altLang="en-US" sz="2400" dirty="0"/>
              <a:t>）協力取</a:t>
            </a:r>
            <a:r>
              <a:rPr lang="ja-JP" altLang="en-US" sz="2400" dirty="0" smtClean="0"/>
              <a:t>極</a:t>
            </a:r>
            <a:r>
              <a:rPr lang="en-US" altLang="ja-JP" sz="2400" dirty="0" smtClean="0"/>
              <a:t>(H25</a:t>
            </a:r>
            <a:r>
              <a:rPr lang="ja-JP" altLang="en-US" sz="2400" dirty="0" smtClean="0"/>
              <a:t>年</a:t>
            </a:r>
            <a:r>
              <a:rPr lang="en-US" altLang="ja-JP" sz="2400" dirty="0" smtClean="0"/>
              <a:t>5</a:t>
            </a:r>
            <a:r>
              <a:rPr lang="ja-JP" altLang="en-US" sz="2400" dirty="0" smtClean="0"/>
              <a:t>月）では主にデブリを念頭に置いているように見える。</a:t>
            </a:r>
            <a:endParaRPr lang="en-US" altLang="ja-JP" sz="2400" dirty="0" smtClean="0"/>
          </a:p>
          <a:p>
            <a:pPr lvl="1"/>
            <a:r>
              <a:rPr lang="ja-JP" altLang="en-US" sz="2000" dirty="0" smtClean="0"/>
              <a:t>現行宇宙基本計画では、「宇宙天気」は</a:t>
            </a:r>
            <a:r>
              <a:rPr lang="en-US" altLang="ja-JP" sz="2000" dirty="0" smtClean="0"/>
              <a:t>SSA</a:t>
            </a:r>
            <a:r>
              <a:rPr lang="ja-JP" altLang="en-US" sz="2000" dirty="0" smtClean="0"/>
              <a:t>の項目に入っているのだが、新しい案ではない</a:t>
            </a:r>
            <a:endParaRPr lang="en-US" altLang="ja-JP" sz="2000" dirty="0" smtClean="0"/>
          </a:p>
          <a:p>
            <a:pPr lvl="1"/>
            <a:r>
              <a:rPr lang="ja-JP" altLang="en-US" sz="2000" dirty="0" smtClean="0"/>
              <a:t>米国では海洋大気局</a:t>
            </a:r>
            <a:r>
              <a:rPr lang="en-US" altLang="ja-JP" sz="2000" dirty="0" smtClean="0"/>
              <a:t>(NOAA)</a:t>
            </a:r>
            <a:r>
              <a:rPr lang="ja-JP" altLang="en-US" sz="2000" dirty="0" smtClean="0"/>
              <a:t>が宇宙天気予報業務。軍も研究や予報業務を行っている</a:t>
            </a:r>
            <a:endParaRPr lang="en-US" altLang="ja-JP" sz="2000" dirty="0" smtClean="0"/>
          </a:p>
          <a:p>
            <a:endParaRPr lang="en-US" altLang="ja-JP" sz="2400" dirty="0" smtClean="0"/>
          </a:p>
          <a:p>
            <a:r>
              <a:rPr lang="ja-JP" altLang="en-US" sz="2400" dirty="0" smtClean="0"/>
              <a:t>日本では：</a:t>
            </a:r>
            <a:endParaRPr lang="en-US" altLang="ja-JP" sz="2400" dirty="0" smtClean="0"/>
          </a:p>
          <a:p>
            <a:pPr lvl="1"/>
            <a:r>
              <a:rPr lang="en-US" altLang="ja-JP" sz="2000" dirty="0" smtClean="0"/>
              <a:t>NEO: </a:t>
            </a:r>
            <a:r>
              <a:rPr lang="ja-JP" altLang="en-US" sz="2000" dirty="0" smtClean="0"/>
              <a:t>日本スペースガード協会、日本宇宙フォーラム、</a:t>
            </a:r>
            <a:r>
              <a:rPr lang="en-US" altLang="ja-JP" sz="2000" dirty="0" smtClean="0"/>
              <a:t>JAXA</a:t>
            </a:r>
          </a:p>
          <a:p>
            <a:pPr lvl="1"/>
            <a:r>
              <a:rPr lang="ja-JP" altLang="en-US" sz="2000" dirty="0" smtClean="0"/>
              <a:t>宇宙天気</a:t>
            </a:r>
            <a:r>
              <a:rPr lang="ja-JP" altLang="en-US" sz="2000" dirty="0" smtClean="0"/>
              <a:t>：</a:t>
            </a:r>
            <a:r>
              <a:rPr lang="ja-JP" altLang="en-US" sz="2000" dirty="0" smtClean="0"/>
              <a:t>業務としては</a:t>
            </a:r>
            <a:r>
              <a:rPr lang="ja-JP" altLang="en-US" sz="2000" dirty="0" smtClean="0"/>
              <a:t>情報</a:t>
            </a:r>
            <a:r>
              <a:rPr lang="ja-JP" altLang="en-US" sz="2000" dirty="0" smtClean="0"/>
              <a:t>通信研究</a:t>
            </a:r>
            <a:r>
              <a:rPr lang="ja-JP" altLang="en-US" sz="2000" dirty="0" smtClean="0"/>
              <a:t>機構</a:t>
            </a:r>
            <a:endParaRPr lang="en-US" altLang="ja-JP" sz="2000" dirty="0" smtClean="0"/>
          </a:p>
          <a:p>
            <a:pPr lvl="1"/>
            <a:r>
              <a:rPr lang="ja-JP" altLang="en-US" sz="2000" dirty="0" smtClean="0"/>
              <a:t>大学・研究機関で学術ベースの基礎研究</a:t>
            </a:r>
            <a:endParaRPr lang="en-US" altLang="ja-JP" sz="2000" dirty="0" smtClean="0"/>
          </a:p>
        </p:txBody>
      </p:sp>
    </p:spTree>
    <p:extLst>
      <p:ext uri="{BB962C8B-B14F-4D97-AF65-F5344CB8AC3E}">
        <p14:creationId xmlns:p14="http://schemas.microsoft.com/office/powerpoint/2010/main" val="35344675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lstStyle/>
          <a:p>
            <a:r>
              <a:rPr kumimoji="1" lang="ja-JP" altLang="en-US" dirty="0" smtClean="0"/>
              <a:t>小天体衝突</a:t>
            </a:r>
            <a:endParaRPr kumimoji="1" lang="ja-JP" altLang="en-US" dirty="0"/>
          </a:p>
        </p:txBody>
      </p:sp>
      <p:sp>
        <p:nvSpPr>
          <p:cNvPr id="5" name="テキスト ボックス 4"/>
          <p:cNvSpPr txBox="1"/>
          <p:nvPr/>
        </p:nvSpPr>
        <p:spPr>
          <a:xfrm>
            <a:off x="762831" y="5230929"/>
            <a:ext cx="2639966" cy="1200329"/>
          </a:xfrm>
          <a:prstGeom prst="rect">
            <a:avLst/>
          </a:prstGeom>
          <a:noFill/>
        </p:spPr>
        <p:txBody>
          <a:bodyPr wrap="none" rtlCol="0">
            <a:spAutoFit/>
          </a:bodyPr>
          <a:lstStyle/>
          <a:p>
            <a:r>
              <a:rPr lang="ja-JP" altLang="en-US" dirty="0" smtClean="0"/>
              <a:t>チェリャビンスク隕石落下</a:t>
            </a:r>
            <a:endParaRPr lang="en-US" altLang="ja-JP" dirty="0" smtClean="0"/>
          </a:p>
          <a:p>
            <a:r>
              <a:rPr lang="en-US" altLang="ja-JP" dirty="0" smtClean="0"/>
              <a:t>2013</a:t>
            </a:r>
            <a:r>
              <a:rPr lang="ja-JP" altLang="en-US" dirty="0"/>
              <a:t>年</a:t>
            </a:r>
            <a:r>
              <a:rPr lang="en-US" altLang="ja-JP" dirty="0"/>
              <a:t>2</a:t>
            </a:r>
            <a:r>
              <a:rPr lang="ja-JP" altLang="en-US" dirty="0"/>
              <a:t>月</a:t>
            </a:r>
            <a:r>
              <a:rPr lang="en-US" altLang="ja-JP" dirty="0"/>
              <a:t>15</a:t>
            </a:r>
            <a:r>
              <a:rPr lang="ja-JP" altLang="en-US" dirty="0" smtClean="0"/>
              <a:t>日</a:t>
            </a:r>
            <a:endParaRPr lang="en-US" altLang="ja-JP" dirty="0" smtClean="0"/>
          </a:p>
          <a:p>
            <a:r>
              <a:rPr lang="ja-JP" altLang="en-US" dirty="0" smtClean="0"/>
              <a:t>サイズ</a:t>
            </a:r>
            <a:r>
              <a:rPr lang="en-US" altLang="ja-JP" dirty="0" smtClean="0"/>
              <a:t> 15-25</a:t>
            </a:r>
            <a:r>
              <a:rPr kumimoji="1" lang="en-US" altLang="ja-JP" dirty="0" smtClean="0"/>
              <a:t>m</a:t>
            </a:r>
          </a:p>
          <a:p>
            <a:r>
              <a:rPr lang="en-US" altLang="ja-JP" dirty="0" smtClean="0"/>
              <a:t>TNT</a:t>
            </a:r>
            <a:r>
              <a:rPr lang="ja-JP" altLang="en-US" dirty="0" smtClean="0"/>
              <a:t>換算で</a:t>
            </a:r>
            <a:r>
              <a:rPr lang="en-US" altLang="ja-JP" dirty="0" smtClean="0"/>
              <a:t>500kT*</a:t>
            </a:r>
            <a:endParaRPr kumimoji="1" lang="en-US" altLang="ja-JP" dirty="0" smtClean="0"/>
          </a:p>
        </p:txBody>
      </p:sp>
      <p:pic>
        <p:nvPicPr>
          <p:cNvPr id="7" name="図 6"/>
          <p:cNvPicPr>
            <a:picLocks noChangeAspect="1"/>
          </p:cNvPicPr>
          <p:nvPr/>
        </p:nvPicPr>
        <p:blipFill>
          <a:blip r:embed="rId2"/>
          <a:stretch>
            <a:fillRect/>
          </a:stretch>
        </p:blipFill>
        <p:spPr>
          <a:xfrm>
            <a:off x="457200" y="936166"/>
            <a:ext cx="2758043" cy="4294763"/>
          </a:xfrm>
          <a:prstGeom prst="rect">
            <a:avLst/>
          </a:prstGeom>
        </p:spPr>
      </p:pic>
      <p:pic>
        <p:nvPicPr>
          <p:cNvPr id="8" name="図 7"/>
          <p:cNvPicPr>
            <a:picLocks noChangeAspect="1"/>
          </p:cNvPicPr>
          <p:nvPr/>
        </p:nvPicPr>
        <p:blipFill>
          <a:blip r:embed="rId3"/>
          <a:stretch>
            <a:fillRect/>
          </a:stretch>
        </p:blipFill>
        <p:spPr>
          <a:xfrm>
            <a:off x="3831818" y="1143000"/>
            <a:ext cx="3451630" cy="2301086"/>
          </a:xfrm>
          <a:prstGeom prst="rect">
            <a:avLst/>
          </a:prstGeom>
        </p:spPr>
      </p:pic>
      <p:sp>
        <p:nvSpPr>
          <p:cNvPr id="9" name="テキスト ボックス 8"/>
          <p:cNvSpPr txBox="1"/>
          <p:nvPr/>
        </p:nvSpPr>
        <p:spPr>
          <a:xfrm>
            <a:off x="615223" y="6454321"/>
            <a:ext cx="5997743" cy="369332"/>
          </a:xfrm>
          <a:prstGeom prst="rect">
            <a:avLst/>
          </a:prstGeom>
          <a:noFill/>
        </p:spPr>
        <p:txBody>
          <a:bodyPr wrap="none" rtlCol="0">
            <a:spAutoFit/>
          </a:bodyPr>
          <a:lstStyle/>
          <a:p>
            <a:r>
              <a:rPr lang="en-US" altLang="ja-JP" dirty="0" smtClean="0"/>
              <a:t>*</a:t>
            </a:r>
            <a:r>
              <a:rPr lang="ja-JP" altLang="en-US" dirty="0" smtClean="0"/>
              <a:t>広島型原爆が</a:t>
            </a:r>
            <a:r>
              <a:rPr lang="en-US" altLang="ja-JP" dirty="0" smtClean="0"/>
              <a:t>15kT  </a:t>
            </a:r>
            <a:r>
              <a:rPr lang="ja-JP" altLang="en-US" dirty="0" smtClean="0"/>
              <a:t>（ただし地上の被害は爆発高度による）</a:t>
            </a:r>
            <a:endParaRPr kumimoji="1" lang="ja-JP" altLang="en-US" dirty="0"/>
          </a:p>
        </p:txBody>
      </p:sp>
      <p:sp>
        <p:nvSpPr>
          <p:cNvPr id="10" name="テキスト ボックス 9"/>
          <p:cNvSpPr txBox="1"/>
          <p:nvPr/>
        </p:nvSpPr>
        <p:spPr>
          <a:xfrm>
            <a:off x="761827" y="597612"/>
            <a:ext cx="2453416" cy="338554"/>
          </a:xfrm>
          <a:prstGeom prst="rect">
            <a:avLst/>
          </a:prstGeom>
          <a:noFill/>
        </p:spPr>
        <p:txBody>
          <a:bodyPr wrap="none" rtlCol="0">
            <a:spAutoFit/>
          </a:bodyPr>
          <a:lstStyle/>
          <a:p>
            <a:r>
              <a:rPr lang="en-US" altLang="ja-JP" sz="1600" dirty="0" err="1"/>
              <a:t>Popova</a:t>
            </a:r>
            <a:r>
              <a:rPr lang="en-US" altLang="ja-JP" sz="1600" dirty="0"/>
              <a:t> et al. 2013, </a:t>
            </a:r>
            <a:r>
              <a:rPr lang="en-US" altLang="ja-JP" sz="1600" dirty="0" smtClean="0"/>
              <a:t>Science</a:t>
            </a:r>
            <a:endParaRPr lang="en-US" altLang="ja-JP" sz="1600" dirty="0"/>
          </a:p>
        </p:txBody>
      </p:sp>
      <p:sp>
        <p:nvSpPr>
          <p:cNvPr id="11" name="テキスト ボックス 10"/>
          <p:cNvSpPr txBox="1"/>
          <p:nvPr/>
        </p:nvSpPr>
        <p:spPr>
          <a:xfrm>
            <a:off x="3831818" y="3503613"/>
            <a:ext cx="2113379" cy="1477328"/>
          </a:xfrm>
          <a:prstGeom prst="rect">
            <a:avLst/>
          </a:prstGeom>
          <a:noFill/>
        </p:spPr>
        <p:txBody>
          <a:bodyPr wrap="none" rtlCol="0">
            <a:spAutoFit/>
          </a:bodyPr>
          <a:lstStyle/>
          <a:p>
            <a:r>
              <a:rPr lang="ja-JP" altLang="en-US" dirty="0" smtClean="0"/>
              <a:t>ツングースカ大爆発</a:t>
            </a:r>
            <a:endParaRPr lang="en-US" altLang="ja-JP" dirty="0" smtClean="0"/>
          </a:p>
          <a:p>
            <a:r>
              <a:rPr lang="en-US" altLang="ja-JP" dirty="0" smtClean="0"/>
              <a:t>1908</a:t>
            </a:r>
            <a:r>
              <a:rPr lang="ja-JP" altLang="en-US" dirty="0" smtClean="0"/>
              <a:t>年</a:t>
            </a:r>
            <a:r>
              <a:rPr lang="en-US" altLang="ja-JP" dirty="0"/>
              <a:t>6</a:t>
            </a:r>
            <a:r>
              <a:rPr lang="ja-JP" altLang="en-US" dirty="0" smtClean="0"/>
              <a:t>月</a:t>
            </a:r>
            <a:r>
              <a:rPr lang="en-US" altLang="ja-JP" dirty="0" smtClean="0"/>
              <a:t>30</a:t>
            </a:r>
            <a:r>
              <a:rPr lang="ja-JP" altLang="en-US" dirty="0" smtClean="0"/>
              <a:t>日</a:t>
            </a:r>
            <a:endParaRPr lang="en-US" altLang="ja-JP" dirty="0"/>
          </a:p>
          <a:p>
            <a:r>
              <a:rPr lang="ja-JP" altLang="en-US" dirty="0"/>
              <a:t>サイズ</a:t>
            </a:r>
            <a:r>
              <a:rPr lang="en-US" altLang="ja-JP" dirty="0"/>
              <a:t> </a:t>
            </a:r>
            <a:r>
              <a:rPr lang="en-US" altLang="ja-JP" dirty="0" smtClean="0"/>
              <a:t>~50m?</a:t>
            </a:r>
            <a:endParaRPr lang="en-US" altLang="ja-JP" dirty="0"/>
          </a:p>
          <a:p>
            <a:r>
              <a:rPr lang="en-US" altLang="ja-JP" dirty="0"/>
              <a:t>TNT</a:t>
            </a:r>
            <a:r>
              <a:rPr lang="ja-JP" altLang="en-US" dirty="0"/>
              <a:t>換算で</a:t>
            </a:r>
            <a:r>
              <a:rPr lang="en-US" altLang="ja-JP" dirty="0" smtClean="0"/>
              <a:t>5MT</a:t>
            </a:r>
            <a:endParaRPr lang="en-US" altLang="ja-JP" dirty="0"/>
          </a:p>
          <a:p>
            <a:endParaRPr kumimoji="1" lang="ja-JP" altLang="en-US" dirty="0"/>
          </a:p>
        </p:txBody>
      </p:sp>
      <p:pic>
        <p:nvPicPr>
          <p:cNvPr id="12" name="図 11"/>
          <p:cNvPicPr>
            <a:picLocks noChangeAspect="1"/>
          </p:cNvPicPr>
          <p:nvPr/>
        </p:nvPicPr>
        <p:blipFill>
          <a:blip r:embed="rId4"/>
          <a:stretch>
            <a:fillRect/>
          </a:stretch>
        </p:blipFill>
        <p:spPr>
          <a:xfrm>
            <a:off x="6478109" y="3762446"/>
            <a:ext cx="2665891" cy="1856326"/>
          </a:xfrm>
          <a:prstGeom prst="rect">
            <a:avLst/>
          </a:prstGeom>
        </p:spPr>
      </p:pic>
      <p:sp>
        <p:nvSpPr>
          <p:cNvPr id="13" name="テキスト ボックス 12"/>
          <p:cNvSpPr txBox="1"/>
          <p:nvPr/>
        </p:nvSpPr>
        <p:spPr>
          <a:xfrm>
            <a:off x="6612966" y="5618772"/>
            <a:ext cx="2229697" cy="1200329"/>
          </a:xfrm>
          <a:prstGeom prst="rect">
            <a:avLst/>
          </a:prstGeom>
          <a:noFill/>
        </p:spPr>
        <p:txBody>
          <a:bodyPr wrap="none" rtlCol="0">
            <a:spAutoFit/>
          </a:bodyPr>
          <a:lstStyle/>
          <a:p>
            <a:r>
              <a:rPr lang="ja-JP" altLang="en-US" dirty="0" smtClean="0"/>
              <a:t>チチュルブクレーター</a:t>
            </a:r>
            <a:endParaRPr lang="en-US" altLang="ja-JP" dirty="0" smtClean="0"/>
          </a:p>
          <a:p>
            <a:r>
              <a:rPr lang="en-US" altLang="ja-JP" dirty="0" smtClean="0"/>
              <a:t>6500</a:t>
            </a:r>
            <a:r>
              <a:rPr lang="ja-JP" altLang="en-US" dirty="0" smtClean="0"/>
              <a:t>万年前</a:t>
            </a:r>
            <a:endParaRPr lang="en-US" altLang="ja-JP" dirty="0"/>
          </a:p>
          <a:p>
            <a:r>
              <a:rPr lang="ja-JP" altLang="en-US" dirty="0"/>
              <a:t>サイズ</a:t>
            </a:r>
            <a:r>
              <a:rPr lang="en-US" altLang="ja-JP" dirty="0"/>
              <a:t> </a:t>
            </a:r>
            <a:r>
              <a:rPr lang="en-US" altLang="ja-JP" dirty="0" smtClean="0"/>
              <a:t>~10km</a:t>
            </a:r>
          </a:p>
          <a:p>
            <a:r>
              <a:rPr kumimoji="1" lang="ja-JP" altLang="en-US" dirty="0" smtClean="0"/>
              <a:t>大絶滅</a:t>
            </a:r>
            <a:endParaRPr kumimoji="1" lang="ja-JP" altLang="en-US" dirty="0"/>
          </a:p>
        </p:txBody>
      </p:sp>
    </p:spTree>
    <p:extLst>
      <p:ext uri="{BB962C8B-B14F-4D97-AF65-F5344CB8AC3E}">
        <p14:creationId xmlns:p14="http://schemas.microsoft.com/office/powerpoint/2010/main" val="8368954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12700" y="0"/>
            <a:ext cx="9095772" cy="6858000"/>
          </a:xfrm>
          <a:prstGeom prst="rect">
            <a:avLst/>
          </a:prstGeom>
        </p:spPr>
      </p:pic>
      <p:sp>
        <p:nvSpPr>
          <p:cNvPr id="6" name="テキスト ボックス 5"/>
          <p:cNvSpPr txBox="1"/>
          <p:nvPr/>
        </p:nvSpPr>
        <p:spPr>
          <a:xfrm>
            <a:off x="153379" y="154021"/>
            <a:ext cx="5186035" cy="584776"/>
          </a:xfrm>
          <a:prstGeom prst="rect">
            <a:avLst/>
          </a:prstGeom>
          <a:noFill/>
        </p:spPr>
        <p:txBody>
          <a:bodyPr wrap="none" rtlCol="0">
            <a:spAutoFit/>
          </a:bodyPr>
          <a:lstStyle/>
          <a:p>
            <a:r>
              <a:rPr kumimoji="1" lang="en-US" altLang="ja-JP" sz="1600" dirty="0" smtClean="0"/>
              <a:t>M. </a:t>
            </a:r>
            <a:r>
              <a:rPr kumimoji="1" lang="en-US" altLang="ja-JP" sz="1600" dirty="0" smtClean="0"/>
              <a:t>Bando</a:t>
            </a:r>
          </a:p>
          <a:p>
            <a:r>
              <a:rPr lang="en-US" altLang="ja-JP" sz="1600" dirty="0"/>
              <a:t>http://</a:t>
            </a:r>
            <a:r>
              <a:rPr lang="en-US" altLang="ja-JP" sz="1600" dirty="0" err="1"/>
              <a:t>www.usss.kyoto-u.ac.jp</a:t>
            </a:r>
            <a:r>
              <a:rPr lang="en-US" altLang="ja-JP" sz="1600" dirty="0"/>
              <a:t>/</a:t>
            </a:r>
            <a:r>
              <a:rPr lang="en-US" altLang="ja-JP" sz="1600" dirty="0" err="1"/>
              <a:t>etc</a:t>
            </a:r>
            <a:r>
              <a:rPr lang="en-US" altLang="ja-JP" sz="1600" dirty="0"/>
              <a:t>/symp4/usss4_bando.pdf</a:t>
            </a:r>
            <a:endParaRPr kumimoji="1" lang="ja-JP" altLang="en-US" sz="1600" dirty="0"/>
          </a:p>
        </p:txBody>
      </p:sp>
      <p:sp>
        <p:nvSpPr>
          <p:cNvPr id="7" name="テキスト ボックス 6"/>
          <p:cNvSpPr txBox="1"/>
          <p:nvPr/>
        </p:nvSpPr>
        <p:spPr>
          <a:xfrm>
            <a:off x="3869950" y="6079419"/>
            <a:ext cx="4580288" cy="369332"/>
          </a:xfrm>
          <a:prstGeom prst="rect">
            <a:avLst/>
          </a:prstGeom>
          <a:noFill/>
        </p:spPr>
        <p:txBody>
          <a:bodyPr wrap="none" rtlCol="0">
            <a:spAutoFit/>
          </a:bodyPr>
          <a:lstStyle/>
          <a:p>
            <a:r>
              <a:rPr kumimoji="1" lang="ja-JP" altLang="en-US" dirty="0" smtClean="0"/>
              <a:t>サイズ　　　エネルギー</a:t>
            </a:r>
            <a:r>
              <a:rPr kumimoji="1" lang="en-US" altLang="ja-JP" dirty="0" smtClean="0"/>
              <a:t>(</a:t>
            </a:r>
            <a:r>
              <a:rPr kumimoji="1" lang="ja-JP" altLang="en-US" dirty="0" smtClean="0"/>
              <a:t>メガトン）　　頻度</a:t>
            </a:r>
            <a:r>
              <a:rPr kumimoji="1" lang="en-US" altLang="ja-JP" dirty="0" smtClean="0"/>
              <a:t>(</a:t>
            </a:r>
            <a:r>
              <a:rPr kumimoji="1" lang="ja-JP" altLang="en-US" dirty="0" smtClean="0"/>
              <a:t>年</a:t>
            </a:r>
            <a:r>
              <a:rPr kumimoji="1" lang="en-US" altLang="ja-JP" dirty="0" smtClean="0"/>
              <a:t>)</a:t>
            </a:r>
            <a:endParaRPr kumimoji="1" lang="ja-JP" altLang="en-US" dirty="0"/>
          </a:p>
        </p:txBody>
      </p:sp>
      <p:sp>
        <p:nvSpPr>
          <p:cNvPr id="8" name="テキスト ボックス 7"/>
          <p:cNvSpPr txBox="1"/>
          <p:nvPr/>
        </p:nvSpPr>
        <p:spPr>
          <a:xfrm>
            <a:off x="6865059" y="739917"/>
            <a:ext cx="1986241" cy="923330"/>
          </a:xfrm>
          <a:prstGeom prst="rect">
            <a:avLst/>
          </a:prstGeom>
          <a:noFill/>
          <a:ln>
            <a:solidFill>
              <a:srgbClr val="CA0AAD"/>
            </a:solidFill>
          </a:ln>
        </p:spPr>
        <p:txBody>
          <a:bodyPr wrap="none" rtlCol="0">
            <a:spAutoFit/>
          </a:bodyPr>
          <a:lstStyle/>
          <a:p>
            <a:r>
              <a:rPr kumimoji="1" lang="ja-JP" altLang="en-US" dirty="0" smtClean="0"/>
              <a:t>被害大で</a:t>
            </a:r>
            <a:endParaRPr kumimoji="1" lang="en-US" altLang="ja-JP" dirty="0" smtClean="0"/>
          </a:p>
          <a:p>
            <a:r>
              <a:rPr lang="ja-JP" altLang="en-US" dirty="0" smtClean="0"/>
              <a:t>未発見天体がある</a:t>
            </a:r>
            <a:endParaRPr lang="en-US" altLang="ja-JP" dirty="0" smtClean="0"/>
          </a:p>
          <a:p>
            <a:r>
              <a:rPr lang="ja-JP" altLang="en-US" dirty="0" smtClean="0"/>
              <a:t>危険ゾーン</a:t>
            </a:r>
            <a:endParaRPr lang="en-US" altLang="ja-JP" dirty="0" smtClean="0"/>
          </a:p>
        </p:txBody>
      </p:sp>
      <p:cxnSp>
        <p:nvCxnSpPr>
          <p:cNvPr id="10" name="直線矢印コネクタ 9"/>
          <p:cNvCxnSpPr/>
          <p:nvPr/>
        </p:nvCxnSpPr>
        <p:spPr>
          <a:xfrm flipH="1">
            <a:off x="8057437" y="1663247"/>
            <a:ext cx="629363" cy="1511523"/>
          </a:xfrm>
          <a:prstGeom prst="straightConnector1">
            <a:avLst/>
          </a:prstGeom>
          <a:ln>
            <a:solidFill>
              <a:srgbClr val="CA0AAD"/>
            </a:solidFill>
            <a:tailEnd type="arrow"/>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1354667" y="4961467"/>
            <a:ext cx="3769557" cy="923330"/>
          </a:xfrm>
          <a:prstGeom prst="rect">
            <a:avLst/>
          </a:prstGeom>
          <a:solidFill>
            <a:srgbClr val="FFFFFF"/>
          </a:solidFill>
          <a:ln>
            <a:solidFill>
              <a:srgbClr val="FF0000"/>
            </a:solidFill>
          </a:ln>
        </p:spPr>
        <p:txBody>
          <a:bodyPr wrap="none" rtlCol="0">
            <a:spAutoFit/>
          </a:bodyPr>
          <a:lstStyle/>
          <a:p>
            <a:r>
              <a:rPr kumimoji="1" lang="ja-JP" altLang="en-US" dirty="0" smtClean="0"/>
              <a:t>低頻度高被害現象の典型。</a:t>
            </a:r>
            <a:endParaRPr kumimoji="1" lang="en-US" altLang="ja-JP" dirty="0" smtClean="0"/>
          </a:p>
          <a:p>
            <a:r>
              <a:rPr lang="ja-JP" altLang="en-US" dirty="0" smtClean="0"/>
              <a:t>　</a:t>
            </a:r>
            <a:r>
              <a:rPr lang="en-US" altLang="ja-JP" dirty="0" err="1" smtClean="0"/>
              <a:t>cf</a:t>
            </a:r>
            <a:r>
              <a:rPr lang="en-US" altLang="ja-JP" dirty="0" smtClean="0"/>
              <a:t>: </a:t>
            </a:r>
            <a:r>
              <a:rPr lang="ja-JP" altLang="en-US" dirty="0" smtClean="0"/>
              <a:t>東日本大震災級</a:t>
            </a:r>
            <a:r>
              <a:rPr lang="en-US" altLang="ja-JP" dirty="0" smtClean="0"/>
              <a:t> ….1000</a:t>
            </a:r>
            <a:r>
              <a:rPr lang="ja-JP" altLang="en-US" dirty="0" smtClean="0"/>
              <a:t>年に</a:t>
            </a:r>
            <a:r>
              <a:rPr lang="en-US" altLang="ja-JP" dirty="0" smtClean="0"/>
              <a:t>1</a:t>
            </a:r>
            <a:r>
              <a:rPr lang="ja-JP" altLang="en-US" dirty="0" smtClean="0"/>
              <a:t>回</a:t>
            </a:r>
            <a:endParaRPr lang="en-US" altLang="ja-JP" dirty="0" smtClean="0"/>
          </a:p>
          <a:p>
            <a:r>
              <a:rPr lang="ja-JP" altLang="en-US" dirty="0" smtClean="0"/>
              <a:t>　</a:t>
            </a:r>
            <a:r>
              <a:rPr lang="en-US" altLang="ja-JP" dirty="0" smtClean="0"/>
              <a:t>      </a:t>
            </a:r>
            <a:r>
              <a:rPr lang="ja-JP" altLang="en-US" dirty="0" smtClean="0"/>
              <a:t>巨大火山噴火</a:t>
            </a:r>
            <a:r>
              <a:rPr lang="en-US" altLang="ja-JP" dirty="0" smtClean="0"/>
              <a:t>….10000</a:t>
            </a:r>
            <a:r>
              <a:rPr lang="ja-JP" altLang="en-US" dirty="0" smtClean="0"/>
              <a:t>年に</a:t>
            </a:r>
            <a:r>
              <a:rPr lang="en-US" altLang="ja-JP" dirty="0" smtClean="0"/>
              <a:t>1</a:t>
            </a:r>
            <a:r>
              <a:rPr lang="ja-JP" altLang="en-US" dirty="0" smtClean="0"/>
              <a:t>回</a:t>
            </a:r>
            <a:endParaRPr lang="en-US" altLang="ja-JP" dirty="0" smtClean="0"/>
          </a:p>
        </p:txBody>
      </p:sp>
    </p:spTree>
    <p:extLst>
      <p:ext uri="{BB962C8B-B14F-4D97-AF65-F5344CB8AC3E}">
        <p14:creationId xmlns:p14="http://schemas.microsoft.com/office/powerpoint/2010/main" val="1799867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5" name="テキスト ボックス 4"/>
          <p:cNvSpPr txBox="1"/>
          <p:nvPr/>
        </p:nvSpPr>
        <p:spPr>
          <a:xfrm>
            <a:off x="7934634" y="6428912"/>
            <a:ext cx="888096" cy="369332"/>
          </a:xfrm>
          <a:prstGeom prst="rect">
            <a:avLst/>
          </a:prstGeom>
          <a:noFill/>
        </p:spPr>
        <p:txBody>
          <a:bodyPr wrap="none" rtlCol="0">
            <a:spAutoFit/>
          </a:bodyPr>
          <a:lstStyle/>
          <a:p>
            <a:r>
              <a:rPr kumimoji="1" lang="en-US" altLang="ja-JP" dirty="0" err="1" smtClean="0"/>
              <a:t>Yohkoh</a:t>
            </a:r>
            <a:endParaRPr kumimoji="1" lang="ja-JP" altLang="en-US" dirty="0"/>
          </a:p>
        </p:txBody>
      </p:sp>
      <p:pic>
        <p:nvPicPr>
          <p:cNvPr id="3" name="図 2" descr="Yohkoh_ful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100"/>
            <a:ext cx="9144000" cy="5244202"/>
          </a:xfrm>
          <a:prstGeom prst="rect">
            <a:avLst/>
          </a:prstGeom>
        </p:spPr>
      </p:pic>
    </p:spTree>
    <p:extLst>
      <p:ext uri="{BB962C8B-B14F-4D97-AF65-F5344CB8AC3E}">
        <p14:creationId xmlns:p14="http://schemas.microsoft.com/office/powerpoint/2010/main" val="33574300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5" name="テキスト ボックス 4"/>
          <p:cNvSpPr txBox="1"/>
          <p:nvPr/>
        </p:nvSpPr>
        <p:spPr>
          <a:xfrm>
            <a:off x="138921" y="5813798"/>
            <a:ext cx="860595" cy="369332"/>
          </a:xfrm>
          <a:prstGeom prst="rect">
            <a:avLst/>
          </a:prstGeom>
          <a:noFill/>
        </p:spPr>
        <p:txBody>
          <a:bodyPr wrap="none" rtlCol="0">
            <a:spAutoFit/>
          </a:bodyPr>
          <a:lstStyle/>
          <a:p>
            <a:r>
              <a:rPr kumimoji="1" lang="en-US" altLang="ja-JP" dirty="0" err="1" smtClean="0"/>
              <a:t>Hinode</a:t>
            </a:r>
            <a:endParaRPr kumimoji="1" lang="en-US" altLang="ja-JP" dirty="0" smtClean="0"/>
          </a:p>
        </p:txBody>
      </p:sp>
      <p:pic>
        <p:nvPicPr>
          <p:cNvPr id="3" name="図 2"/>
          <p:cNvPicPr>
            <a:picLocks noChangeAspect="1"/>
          </p:cNvPicPr>
          <p:nvPr/>
        </p:nvPicPr>
        <p:blipFill>
          <a:blip r:embed="rId2"/>
          <a:stretch>
            <a:fillRect/>
          </a:stretch>
        </p:blipFill>
        <p:spPr>
          <a:xfrm>
            <a:off x="1849646" y="161932"/>
            <a:ext cx="6865140" cy="6575196"/>
          </a:xfrm>
          <a:prstGeom prst="rect">
            <a:avLst/>
          </a:prstGeom>
        </p:spPr>
      </p:pic>
    </p:spTree>
    <p:extLst>
      <p:ext uri="{BB962C8B-B14F-4D97-AF65-F5344CB8AC3E}">
        <p14:creationId xmlns:p14="http://schemas.microsoft.com/office/powerpoint/2010/main" val="34967711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1464</TotalTime>
  <Words>1501</Words>
  <Application>Microsoft Macintosh PowerPoint</Application>
  <PresentationFormat>画面に合わせる (4:3)</PresentationFormat>
  <Paragraphs>144</Paragraphs>
  <Slides>19</Slides>
  <Notes>0</Notes>
  <HiddenSlides>0</HiddenSlides>
  <MMClips>0</MMClips>
  <ScaleCrop>false</ScaleCrop>
  <HeadingPairs>
    <vt:vector size="4" baseType="variant">
      <vt:variant>
        <vt:lpstr>テーマ</vt:lpstr>
      </vt:variant>
      <vt:variant>
        <vt:i4>1</vt:i4>
      </vt:variant>
      <vt:variant>
        <vt:lpstr>スライド タイトル</vt:lpstr>
      </vt:variant>
      <vt:variant>
        <vt:i4>19</vt:i4>
      </vt:variant>
    </vt:vector>
  </HeadingPairs>
  <TitlesOfParts>
    <vt:vector size="20" baseType="lpstr">
      <vt:lpstr>ホワイト</vt:lpstr>
      <vt:lpstr>宇宙を利用した地球規模課題の解決について</vt:lpstr>
      <vt:lpstr>自己紹介</vt:lpstr>
      <vt:lpstr>地球規模課題の解決への貢献 （新宇宙基本計画案より）</vt:lpstr>
      <vt:lpstr>宇宙から来る（超）地球規模災害</vt:lpstr>
      <vt:lpstr>宇宙状況把握 (SSA: Space Situational Awareness)  との関係</vt:lpstr>
      <vt:lpstr>小天体衝突</vt:lpstr>
      <vt:lpstr>PowerPoint プレゼンテーション</vt:lpstr>
      <vt:lpstr>PowerPoint プレゼンテーション</vt:lpstr>
      <vt:lpstr>PowerPoint プレゼンテーション</vt:lpstr>
      <vt:lpstr>PowerPoint プレゼンテーション</vt:lpstr>
      <vt:lpstr>太陽活動と宇宙天気</vt:lpstr>
      <vt:lpstr>宇宙天気現象による被害</vt:lpstr>
      <vt:lpstr>さらに巨大なスーパーフレアが起きる？</vt:lpstr>
      <vt:lpstr>人間がもたらす地球を越えた規模の課題</vt:lpstr>
      <vt:lpstr>人類活動圏が地球外に拡がることに伴う課題</vt:lpstr>
      <vt:lpstr>PowerPoint プレゼンテーション</vt:lpstr>
      <vt:lpstr>宇宙で花開く人類の多様性は、グロテスクな希望</vt:lpstr>
      <vt:lpstr>PowerPoint プレゼンテーション</vt:lpstr>
      <vt:lpstr>京都で（も）宇宙を考える（宣伝）</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isobe</dc:creator>
  <cp:lastModifiedBy>isobe</cp:lastModifiedBy>
  <cp:revision>57</cp:revision>
  <dcterms:created xsi:type="dcterms:W3CDTF">2014-11-16T13:57:13Z</dcterms:created>
  <dcterms:modified xsi:type="dcterms:W3CDTF">2014-12-10T09:04:11Z</dcterms:modified>
</cp:coreProperties>
</file>