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38"/>
  </p:notesMasterIdLst>
  <p:handoutMasterIdLst>
    <p:handoutMasterId r:id="rId39"/>
  </p:handoutMasterIdLst>
  <p:sldIdLst>
    <p:sldId id="457" r:id="rId2"/>
    <p:sldId id="564" r:id="rId3"/>
    <p:sldId id="539" r:id="rId4"/>
    <p:sldId id="582" r:id="rId5"/>
    <p:sldId id="584" r:id="rId6"/>
    <p:sldId id="575" r:id="rId7"/>
    <p:sldId id="576" r:id="rId8"/>
    <p:sldId id="577" r:id="rId9"/>
    <p:sldId id="578" r:id="rId10"/>
    <p:sldId id="579" r:id="rId11"/>
    <p:sldId id="580" r:id="rId12"/>
    <p:sldId id="581" r:id="rId13"/>
    <p:sldId id="570" r:id="rId14"/>
    <p:sldId id="572" r:id="rId15"/>
    <p:sldId id="573" r:id="rId16"/>
    <p:sldId id="574" r:id="rId17"/>
    <p:sldId id="455" r:id="rId18"/>
    <p:sldId id="459" r:id="rId19"/>
    <p:sldId id="463" r:id="rId20"/>
    <p:sldId id="462" r:id="rId21"/>
    <p:sldId id="465" r:id="rId22"/>
    <p:sldId id="466" r:id="rId23"/>
    <p:sldId id="467" r:id="rId24"/>
    <p:sldId id="468" r:id="rId25"/>
    <p:sldId id="520" r:id="rId26"/>
    <p:sldId id="521" r:id="rId27"/>
    <p:sldId id="495" r:id="rId28"/>
    <p:sldId id="498" r:id="rId29"/>
    <p:sldId id="567" r:id="rId30"/>
    <p:sldId id="568" r:id="rId31"/>
    <p:sldId id="569" r:id="rId32"/>
    <p:sldId id="537" r:id="rId33"/>
    <p:sldId id="502" r:id="rId34"/>
    <p:sldId id="525" r:id="rId35"/>
    <p:sldId id="503" r:id="rId36"/>
    <p:sldId id="583" r:id="rId3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17" autoAdjust="0"/>
  </p:normalViewPr>
  <p:slideViewPr>
    <p:cSldViewPr snapToGrid="0" snapToObjects="1" showGuides="1">
      <p:cViewPr varScale="1">
        <p:scale>
          <a:sx n="54" d="100"/>
          <a:sy n="54" d="100"/>
        </p:scale>
        <p:origin x="-95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C4199B-84F9-874F-A2A6-B1ED319132B4}" type="datetimeFigureOut">
              <a:rPr lang="ja-JP" altLang="en-US" smtClean="0"/>
              <a:pPr/>
              <a:t>2015/04/14</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94A284-0706-FB4E-9C39-430D9EAFAD7B}" type="slidenum">
              <a:rPr lang="ja-JP" altLang="en-US" smtClean="0"/>
              <a:pPr/>
              <a:t>‹#›</a:t>
            </a:fld>
            <a:endParaRPr lang="ja-JP" altLang="en-US"/>
          </a:p>
        </p:txBody>
      </p:sp>
    </p:spTree>
    <p:extLst>
      <p:ext uri="{BB962C8B-B14F-4D97-AF65-F5344CB8AC3E}">
        <p14:creationId xmlns:p14="http://schemas.microsoft.com/office/powerpoint/2010/main" val="3224349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5DEF8C-BB8F-A846-9A7D-681F067E1830}" type="datetimeFigureOut">
              <a:rPr lang="ja-JP" altLang="en-US" smtClean="0"/>
              <a:pPr/>
              <a:t>2015/04/14</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9DC836-D3F1-644A-AF02-3FE95D6F6A22}" type="slidenum">
              <a:rPr lang="ja-JP" altLang="en-US" smtClean="0"/>
              <a:pPr/>
              <a:t>‹#›</a:t>
            </a:fld>
            <a:endParaRPr lang="ja-JP" altLang="en-US"/>
          </a:p>
        </p:txBody>
      </p:sp>
    </p:spTree>
    <p:extLst>
      <p:ext uri="{BB962C8B-B14F-4D97-AF65-F5344CB8AC3E}">
        <p14:creationId xmlns:p14="http://schemas.microsoft.com/office/powerpoint/2010/main" val="251418124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9</a:t>
            </a:fld>
            <a:endParaRPr lang="ja-JP" altLang="en-US"/>
          </a:p>
        </p:txBody>
      </p:sp>
    </p:spTree>
    <p:extLst>
      <p:ext uri="{BB962C8B-B14F-4D97-AF65-F5344CB8AC3E}">
        <p14:creationId xmlns:p14="http://schemas.microsoft.com/office/powerpoint/2010/main" val="379238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9FE57A14-22F1-6549-9641-74378D9E3F5E}" type="slidenum">
              <a:rPr kumimoji="1" lang="ja-JP" altLang="en-US" smtClean="0"/>
              <a:pPr/>
              <a:t>10</a:t>
            </a:fld>
            <a:endParaRPr kumimoji="1" lang="ja-JP" altLang="en-US"/>
          </a:p>
        </p:txBody>
      </p:sp>
    </p:spTree>
    <p:extLst>
      <p:ext uri="{BB962C8B-B14F-4D97-AF65-F5344CB8AC3E}">
        <p14:creationId xmlns:p14="http://schemas.microsoft.com/office/powerpoint/2010/main" val="4147668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2015/04/14</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2015/04/14</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2015/04/14</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2015/04/14</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2015/04/14</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Date Placeholder 4"/>
          <p:cNvSpPr>
            <a:spLocks noGrp="1"/>
          </p:cNvSpPr>
          <p:nvPr>
            <p:ph type="dt" sz="half" idx="10"/>
          </p:nvPr>
        </p:nvSpPr>
        <p:spPr/>
        <p:txBody>
          <a:bodyPr/>
          <a:lstStyle/>
          <a:p>
            <a:fld id="{89B68021-2BA9-1F44-BF4C-6FEF809B5828}" type="datetimeFigureOut">
              <a:rPr lang="ja-JP" altLang="en-US" smtClean="0"/>
              <a:pPr/>
              <a:t>2015/04/14</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fld id="{89B68021-2BA9-1F44-BF4C-6FEF809B5828}" type="datetimeFigureOut">
              <a:rPr lang="ja-JP" altLang="en-US" smtClean="0"/>
              <a:pPr/>
              <a:t>2015/04/14</a:t>
            </a:fld>
            <a:endParaRPr lang="ja-JP" altLang="en-US"/>
          </a:p>
        </p:txBody>
      </p:sp>
      <p:sp>
        <p:nvSpPr>
          <p:cNvPr id="8" name="Footer Placeholder 7"/>
          <p:cNvSpPr>
            <a:spLocks noGrp="1"/>
          </p:cNvSpPr>
          <p:nvPr>
            <p:ph type="ftr" sz="quarter" idx="11"/>
          </p:nvPr>
        </p:nvSpPr>
        <p:spPr/>
        <p:txBody>
          <a:bodyPr/>
          <a:lstStyle/>
          <a:p>
            <a:endParaRPr lang="ja-JP" altLang="en-US"/>
          </a:p>
        </p:txBody>
      </p:sp>
      <p:sp>
        <p:nvSpPr>
          <p:cNvPr id="9" name="Slide Number Placeholder 8"/>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89B68021-2BA9-1F44-BF4C-6FEF809B5828}" type="datetimeFigureOut">
              <a:rPr lang="ja-JP" altLang="en-US" smtClean="0"/>
              <a:pPr/>
              <a:t>2015/04/14</a:t>
            </a:fld>
            <a:endParaRPr lang="ja-JP" altLang="en-US"/>
          </a:p>
        </p:txBody>
      </p:sp>
      <p:sp>
        <p:nvSpPr>
          <p:cNvPr id="4" name="Footer Placeholder 3"/>
          <p:cNvSpPr>
            <a:spLocks noGrp="1"/>
          </p:cNvSpPr>
          <p:nvPr>
            <p:ph type="ftr" sz="quarter" idx="11"/>
          </p:nvPr>
        </p:nvSpPr>
        <p:spPr/>
        <p:txBody>
          <a:bodyPr/>
          <a:lstStyle/>
          <a:p>
            <a:endParaRPr lang="ja-JP" altLang="en-US"/>
          </a:p>
        </p:txBody>
      </p:sp>
      <p:sp>
        <p:nvSpPr>
          <p:cNvPr id="5" name="Slide Number Placeholder 4"/>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68021-2BA9-1F44-BF4C-6FEF809B5828}" type="datetimeFigureOut">
              <a:rPr lang="ja-JP" altLang="en-US" smtClean="0"/>
              <a:pPr/>
              <a:t>2015/04/14</a:t>
            </a:fld>
            <a:endParaRPr lang="ja-JP" altLang="en-US"/>
          </a:p>
        </p:txBody>
      </p:sp>
      <p:sp>
        <p:nvSpPr>
          <p:cNvPr id="3" name="Footer Placeholder 2"/>
          <p:cNvSpPr>
            <a:spLocks noGrp="1"/>
          </p:cNvSpPr>
          <p:nvPr>
            <p:ph type="ftr" sz="quarter" idx="11"/>
          </p:nvPr>
        </p:nvSpPr>
        <p:spPr/>
        <p:txBody>
          <a:bodyPr/>
          <a:lstStyle/>
          <a:p>
            <a:endParaRPr lang="ja-JP" altLang="en-US"/>
          </a:p>
        </p:txBody>
      </p:sp>
      <p:sp>
        <p:nvSpPr>
          <p:cNvPr id="4" name="Slide Number Placeholder 3"/>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9B68021-2BA9-1F44-BF4C-6FEF809B5828}" type="datetimeFigureOut">
              <a:rPr lang="ja-JP" altLang="en-US" smtClean="0"/>
              <a:pPr/>
              <a:t>2015/04/14</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9B68021-2BA9-1F44-BF4C-6FEF809B5828}" type="datetimeFigureOut">
              <a:rPr lang="ja-JP" altLang="en-US" smtClean="0"/>
              <a:pPr/>
              <a:t>2015/04/14</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8021-2BA9-1F44-BF4C-6FEF809B5828}" type="datetimeFigureOut">
              <a:rPr lang="ja-JP" altLang="en-US" smtClean="0"/>
              <a:pPr/>
              <a:t>2015/04/14</a:t>
            </a:fld>
            <a:endParaRPr lang="ja-JP"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A00C8-6294-9B4B-9756-987CD49B1DC0}" type="slidenum">
              <a:rPr lang="ja-JP" altLang="en-US" smtClean="0"/>
              <a:pPr/>
              <a:t>‹#›</a:t>
            </a:fld>
            <a:endParaRPr lang="ja-JP" altLang="en-US"/>
          </a:p>
        </p:txBody>
      </p:sp>
    </p:spTree>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kumimoji="1" sz="5000" kern="1200">
          <a:solidFill>
            <a:schemeClr val="tx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8.png"/><Relationship Id="rId1" Type="http://schemas.microsoft.com/office/2007/relationships/media" Target="../media/media1.gif"/><Relationship Id="rId2" Type="http://schemas.openxmlformats.org/officeDocument/2006/relationships/video" Target="../media/media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216249" y="0"/>
            <a:ext cx="11329223" cy="6858000"/>
          </a:xfrm>
          <a:prstGeom prst="rect">
            <a:avLst/>
          </a:prstGeom>
        </p:spPr>
      </p:pic>
      <p:sp>
        <p:nvSpPr>
          <p:cNvPr id="3" name="サブタイトル 2"/>
          <p:cNvSpPr>
            <a:spLocks noGrp="1"/>
          </p:cNvSpPr>
          <p:nvPr>
            <p:ph type="subTitle" idx="1"/>
          </p:nvPr>
        </p:nvSpPr>
        <p:spPr>
          <a:xfrm>
            <a:off x="216974" y="4447377"/>
            <a:ext cx="6928916" cy="1752600"/>
          </a:xfrm>
        </p:spPr>
        <p:txBody>
          <a:bodyPr>
            <a:normAutofit/>
          </a:bodyPr>
          <a:lstStyle/>
          <a:p>
            <a:pPr algn="l"/>
            <a:r>
              <a:rPr lang="ja-JP" altLang="en-US" sz="2000" dirty="0"/>
              <a:t>磯部</a:t>
            </a:r>
            <a:r>
              <a:rPr lang="ja-JP" altLang="en-US" sz="2000" dirty="0" smtClean="0"/>
              <a:t>洋明（いそべひろあき）</a:t>
            </a:r>
            <a:endParaRPr lang="en-US" altLang="ja-JP" sz="2000" dirty="0"/>
          </a:p>
          <a:p>
            <a:pPr algn="l"/>
            <a:r>
              <a:rPr kumimoji="1" lang="ja-JP" altLang="en-US" sz="2000" dirty="0" smtClean="0"/>
              <a:t>京都</a:t>
            </a:r>
            <a:r>
              <a:rPr kumimoji="1" lang="ja-JP" altLang="en-US" sz="2000" dirty="0" smtClean="0"/>
              <a:t>大学</a:t>
            </a:r>
            <a:r>
              <a:rPr lang="ja-JP" altLang="en-US" sz="2000" dirty="0" smtClean="0"/>
              <a:t>大学院総合生存学館</a:t>
            </a:r>
            <a:r>
              <a:rPr lang="en-US" altLang="ja-JP" sz="2000" dirty="0" smtClean="0"/>
              <a:t> / </a:t>
            </a:r>
            <a:r>
              <a:rPr lang="ja-JP" altLang="en-US" sz="2000" dirty="0" smtClean="0"/>
              <a:t>宇宙</a:t>
            </a:r>
            <a:r>
              <a:rPr lang="ja-JP" altLang="en-US" sz="2000" dirty="0" smtClean="0"/>
              <a:t>総合学研究ユニット</a:t>
            </a:r>
            <a:endParaRPr kumimoji="1" lang="ja-JP" altLang="en-US" sz="2000" dirty="0"/>
          </a:p>
        </p:txBody>
      </p:sp>
      <p:sp>
        <p:nvSpPr>
          <p:cNvPr id="5" name="テキスト ボックス 4"/>
          <p:cNvSpPr txBox="1"/>
          <p:nvPr/>
        </p:nvSpPr>
        <p:spPr>
          <a:xfrm>
            <a:off x="216974" y="6285568"/>
            <a:ext cx="5215528" cy="307777"/>
          </a:xfrm>
          <a:prstGeom prst="rect">
            <a:avLst/>
          </a:prstGeom>
          <a:noFill/>
        </p:spPr>
        <p:txBody>
          <a:bodyPr wrap="square" rtlCol="0">
            <a:spAutoFit/>
          </a:bodyPr>
          <a:lstStyle/>
          <a:p>
            <a:r>
              <a:rPr kumimoji="1" lang="en-US" altLang="ja-JP" sz="1400" dirty="0" smtClean="0"/>
              <a:t>2015</a:t>
            </a:r>
            <a:r>
              <a:rPr kumimoji="1" lang="ja-JP" altLang="en-US" sz="1400" dirty="0" smtClean="0"/>
              <a:t>年</a:t>
            </a:r>
            <a:r>
              <a:rPr lang="en-US" altLang="ja-JP" sz="1400" dirty="0"/>
              <a:t>4</a:t>
            </a:r>
            <a:r>
              <a:rPr lang="ja-JP" altLang="en-US" sz="1400" dirty="0" smtClean="0"/>
              <a:t>月</a:t>
            </a:r>
            <a:r>
              <a:rPr lang="en-US" altLang="ja-JP" sz="1400" dirty="0" smtClean="0"/>
              <a:t>14</a:t>
            </a:r>
            <a:r>
              <a:rPr lang="ja-JP" altLang="en-US" sz="1400" dirty="0" smtClean="0"/>
              <a:t>日</a:t>
            </a:r>
            <a:endParaRPr kumimoji="1" lang="ja-JP" altLang="en-US" sz="1400" dirty="0"/>
          </a:p>
        </p:txBody>
      </p:sp>
      <p:sp>
        <p:nvSpPr>
          <p:cNvPr id="7" name="テキスト ボックス 6"/>
          <p:cNvSpPr txBox="1"/>
          <p:nvPr/>
        </p:nvSpPr>
        <p:spPr>
          <a:xfrm>
            <a:off x="8092804" y="6522341"/>
            <a:ext cx="710451" cy="338554"/>
          </a:xfrm>
          <a:prstGeom prst="rect">
            <a:avLst/>
          </a:prstGeom>
          <a:noFill/>
        </p:spPr>
        <p:txBody>
          <a:bodyPr wrap="none" rtlCol="0">
            <a:spAutoFit/>
          </a:bodyPr>
          <a:lstStyle/>
          <a:p>
            <a:r>
              <a:rPr kumimoji="1" lang="en-US" altLang="ja-JP" sz="1600" dirty="0" smtClean="0"/>
              <a:t>NASA</a:t>
            </a:r>
            <a:endParaRPr kumimoji="1" lang="ja-JP" altLang="en-US" sz="1600" dirty="0"/>
          </a:p>
        </p:txBody>
      </p:sp>
      <p:sp>
        <p:nvSpPr>
          <p:cNvPr id="4" name="テキスト ボックス 3"/>
          <p:cNvSpPr txBox="1"/>
          <p:nvPr/>
        </p:nvSpPr>
        <p:spPr>
          <a:xfrm>
            <a:off x="2066420" y="2725220"/>
            <a:ext cx="5664957" cy="1200328"/>
          </a:xfrm>
          <a:prstGeom prst="rect">
            <a:avLst/>
          </a:prstGeom>
          <a:noFill/>
        </p:spPr>
        <p:txBody>
          <a:bodyPr wrap="none" rtlCol="0">
            <a:spAutoFit/>
          </a:bodyPr>
          <a:lstStyle/>
          <a:p>
            <a:pPr algn="ctr"/>
            <a:r>
              <a:rPr lang="ja-JP" altLang="en-US" sz="2800" dirty="0" smtClean="0"/>
              <a:t>全学共通科目</a:t>
            </a:r>
            <a:r>
              <a:rPr lang="en-US" altLang="ja-JP" sz="2800" dirty="0" smtClean="0"/>
              <a:t> </a:t>
            </a:r>
            <a:r>
              <a:rPr lang="ja-JP" altLang="en-US" sz="2800" dirty="0" smtClean="0"/>
              <a:t>宇宙総合学</a:t>
            </a:r>
            <a:endParaRPr lang="en-US" altLang="ja-JP" sz="2800" dirty="0" smtClean="0"/>
          </a:p>
          <a:p>
            <a:pPr algn="ctr"/>
            <a:r>
              <a:rPr lang="en-US" altLang="ja-JP" sz="4400" dirty="0" smtClean="0"/>
              <a:t>1.</a:t>
            </a:r>
            <a:r>
              <a:rPr lang="ja-JP" altLang="en-US" sz="4400" dirty="0" smtClean="0"/>
              <a:t>宇宙総合学とは何か</a:t>
            </a:r>
            <a:endParaRPr kumimoji="1" lang="ja-JP" altLang="en-US" sz="2800" dirty="0"/>
          </a:p>
        </p:txBody>
      </p:sp>
    </p:spTree>
    <p:extLst>
      <p:ext uri="{BB962C8B-B14F-4D97-AF65-F5344CB8AC3E}">
        <p14:creationId xmlns:p14="http://schemas.microsoft.com/office/powerpoint/2010/main" val="2650324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5346"/>
            <a:ext cx="8229600" cy="1143000"/>
          </a:xfrm>
        </p:spPr>
        <p:txBody>
          <a:bodyPr>
            <a:normAutofit/>
          </a:bodyPr>
          <a:lstStyle/>
          <a:p>
            <a:pPr lvl="1" algn="ctr" defTabSz="457200" rtl="0">
              <a:spcBef>
                <a:spcPct val="0"/>
              </a:spcBef>
            </a:pPr>
            <a:r>
              <a:rPr kumimoji="1" lang="ja-JP" altLang="en-US" sz="2800" dirty="0" smtClean="0"/>
              <a:t>宇宙に開かれた地球環境</a:t>
            </a:r>
            <a:endParaRPr kumimoji="1" lang="ja-JP" altLang="en-US" sz="2800" dirty="0">
              <a:latin typeface="ヒラギノ丸ゴ Pro W4"/>
              <a:ea typeface="ヒラギノ丸ゴ Pro W4"/>
              <a:cs typeface="ヒラギノ丸ゴ Pro W4"/>
            </a:endParaRPr>
          </a:p>
        </p:txBody>
      </p:sp>
      <p:sp>
        <p:nvSpPr>
          <p:cNvPr id="3" name="コンテンツ プレースホルダー 2"/>
          <p:cNvSpPr>
            <a:spLocks noGrp="1"/>
          </p:cNvSpPr>
          <p:nvPr>
            <p:ph idx="1"/>
          </p:nvPr>
        </p:nvSpPr>
        <p:spPr>
          <a:xfrm>
            <a:off x="457199" y="963273"/>
            <a:ext cx="8229600" cy="2030501"/>
          </a:xfrm>
        </p:spPr>
        <p:txBody>
          <a:bodyPr>
            <a:normAutofit/>
          </a:bodyPr>
          <a:lstStyle/>
          <a:p>
            <a:r>
              <a:rPr lang="ja-JP" altLang="en-US" sz="2000" dirty="0" smtClean="0"/>
              <a:t>宇宙からの直接的な影響</a:t>
            </a:r>
            <a:endParaRPr lang="en-US" altLang="ja-JP" sz="2000" dirty="0" smtClean="0"/>
          </a:p>
          <a:p>
            <a:r>
              <a:rPr lang="ja-JP" altLang="en-US" sz="2000" dirty="0" smtClean="0"/>
              <a:t>長期的な環境変動</a:t>
            </a:r>
            <a:endParaRPr lang="en-US" altLang="ja-JP" sz="2000" dirty="0" smtClean="0"/>
          </a:p>
          <a:p>
            <a:r>
              <a:rPr lang="ja-JP" altLang="en-US" sz="2000" dirty="0" smtClean="0"/>
              <a:t>地球は</a:t>
            </a:r>
            <a:r>
              <a:rPr lang="ja-JP" altLang="en-US" sz="2000" dirty="0" smtClean="0">
                <a:solidFill>
                  <a:srgbClr val="FFFF00"/>
                </a:solidFill>
              </a:rPr>
              <a:t>開かれた変動するシステム</a:t>
            </a:r>
            <a:endParaRPr lang="en-US" altLang="ja-JP" sz="2000" dirty="0" smtClean="0">
              <a:solidFill>
                <a:srgbClr val="FFFF00"/>
              </a:solidFill>
            </a:endParaRPr>
          </a:p>
          <a:p>
            <a:pPr marL="0" indent="0">
              <a:buNone/>
            </a:pPr>
            <a:endParaRPr lang="en-US" altLang="ja-JP" sz="2000" dirty="0" smtClean="0"/>
          </a:p>
        </p:txBody>
      </p:sp>
      <p:pic>
        <p:nvPicPr>
          <p:cNvPr id="5" name="図 4"/>
          <p:cNvPicPr>
            <a:picLocks noChangeAspect="1"/>
          </p:cNvPicPr>
          <p:nvPr/>
        </p:nvPicPr>
        <p:blipFill>
          <a:blip r:embed="rId3"/>
          <a:stretch>
            <a:fillRect/>
          </a:stretch>
        </p:blipFill>
        <p:spPr>
          <a:xfrm>
            <a:off x="5414006" y="1363383"/>
            <a:ext cx="3272793" cy="2280046"/>
          </a:xfrm>
          <a:prstGeom prst="rect">
            <a:avLst/>
          </a:prstGeom>
        </p:spPr>
      </p:pic>
      <p:pic>
        <p:nvPicPr>
          <p:cNvPr id="6" name="図 5" descr="sunear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834" y="2687283"/>
            <a:ext cx="2861820" cy="2147154"/>
          </a:xfrm>
          <a:prstGeom prst="rect">
            <a:avLst/>
          </a:prstGeom>
        </p:spPr>
      </p:pic>
      <p:sp>
        <p:nvSpPr>
          <p:cNvPr id="8" name="テキスト ボックス 7"/>
          <p:cNvSpPr txBox="1"/>
          <p:nvPr/>
        </p:nvSpPr>
        <p:spPr>
          <a:xfrm>
            <a:off x="7368988" y="963273"/>
            <a:ext cx="1467068" cy="400110"/>
          </a:xfrm>
          <a:prstGeom prst="rect">
            <a:avLst/>
          </a:prstGeom>
          <a:noFill/>
        </p:spPr>
        <p:txBody>
          <a:bodyPr wrap="none" rtlCol="0">
            <a:spAutoFit/>
          </a:bodyPr>
          <a:lstStyle/>
          <a:p>
            <a:r>
              <a:rPr kumimoji="1" lang="ja-JP" altLang="en-US" sz="2000" dirty="0" smtClean="0"/>
              <a:t>小惑星衝突</a:t>
            </a:r>
            <a:endParaRPr kumimoji="1" lang="ja-JP" altLang="en-US" sz="2000" dirty="0"/>
          </a:p>
        </p:txBody>
      </p:sp>
      <p:sp>
        <p:nvSpPr>
          <p:cNvPr id="9" name="テキスト ボックス 8"/>
          <p:cNvSpPr txBox="1"/>
          <p:nvPr/>
        </p:nvSpPr>
        <p:spPr>
          <a:xfrm>
            <a:off x="3913654" y="3764857"/>
            <a:ext cx="4237806" cy="1015663"/>
          </a:xfrm>
          <a:prstGeom prst="rect">
            <a:avLst/>
          </a:prstGeom>
          <a:noFill/>
        </p:spPr>
        <p:txBody>
          <a:bodyPr wrap="square" rtlCol="0">
            <a:spAutoFit/>
          </a:bodyPr>
          <a:lstStyle/>
          <a:p>
            <a:r>
              <a:rPr kumimoji="1" lang="ja-JP" altLang="en-US" sz="2000" dirty="0" smtClean="0"/>
              <a:t>巨大太陽フレア</a:t>
            </a:r>
            <a:endParaRPr kumimoji="1" lang="en-US" altLang="ja-JP" sz="2000" dirty="0" smtClean="0"/>
          </a:p>
          <a:p>
            <a:r>
              <a:rPr lang="en-US" altLang="ja-JP" sz="2000" dirty="0" smtClean="0"/>
              <a:t>=&gt;</a:t>
            </a:r>
            <a:r>
              <a:rPr lang="ja-JP" altLang="en-US" sz="2000" dirty="0" smtClean="0"/>
              <a:t>人工衛星故障、　通信、地上インフラ被害、宇宙飛行士被ばく</a:t>
            </a:r>
            <a:endParaRPr kumimoji="1" lang="ja-JP" altLang="en-US" sz="2000" dirty="0"/>
          </a:p>
        </p:txBody>
      </p:sp>
      <p:pic>
        <p:nvPicPr>
          <p:cNvPr id="10" name="Picture 12" descr="SpotNumber-solanki03"/>
          <p:cNvPicPr>
            <a:picLocks noChangeAspect="1" noChangeArrowheads="1"/>
          </p:cNvPicPr>
          <p:nvPr/>
        </p:nvPicPr>
        <p:blipFill>
          <a:blip r:embed="rId5"/>
          <a:srcRect/>
          <a:stretch>
            <a:fillRect/>
          </a:stretch>
        </p:blipFill>
        <p:spPr bwMode="auto">
          <a:xfrm>
            <a:off x="5115527" y="5205312"/>
            <a:ext cx="3986839" cy="1565180"/>
          </a:xfrm>
          <a:prstGeom prst="rect">
            <a:avLst/>
          </a:prstGeom>
          <a:noFill/>
          <a:ln w="9525">
            <a:noFill/>
            <a:miter lim="800000"/>
            <a:headEnd/>
            <a:tailEnd/>
          </a:ln>
        </p:spPr>
      </p:pic>
      <p:pic>
        <p:nvPicPr>
          <p:cNvPr id="11" name="Picture 24" descr="FrozenThems"/>
          <p:cNvPicPr>
            <a:picLocks noChangeAspect="1" noChangeArrowheads="1"/>
          </p:cNvPicPr>
          <p:nvPr/>
        </p:nvPicPr>
        <p:blipFill>
          <a:blip r:embed="rId6"/>
          <a:srcRect/>
          <a:stretch>
            <a:fillRect/>
          </a:stretch>
        </p:blipFill>
        <p:spPr bwMode="auto">
          <a:xfrm>
            <a:off x="2289900" y="5048690"/>
            <a:ext cx="2295736" cy="1721802"/>
          </a:xfrm>
          <a:prstGeom prst="rect">
            <a:avLst/>
          </a:prstGeom>
          <a:noFill/>
          <a:ln w="9525">
            <a:noFill/>
            <a:miter lim="800000"/>
            <a:headEnd/>
            <a:tailEnd/>
          </a:ln>
        </p:spPr>
      </p:pic>
      <p:cxnSp>
        <p:nvCxnSpPr>
          <p:cNvPr id="13" name="直線矢印コネクタ 12"/>
          <p:cNvCxnSpPr/>
          <p:nvPr/>
        </p:nvCxnSpPr>
        <p:spPr>
          <a:xfrm flipH="1">
            <a:off x="4246730" y="5975699"/>
            <a:ext cx="1998462"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678934" y="5995854"/>
            <a:ext cx="1284727" cy="646331"/>
          </a:xfrm>
          <a:prstGeom prst="rect">
            <a:avLst/>
          </a:prstGeom>
          <a:noFill/>
        </p:spPr>
        <p:txBody>
          <a:bodyPr wrap="none" rtlCol="0">
            <a:spAutoFit/>
          </a:bodyPr>
          <a:lstStyle/>
          <a:p>
            <a:r>
              <a:rPr kumimoji="1" lang="ja-JP" altLang="en-US" dirty="0" smtClean="0"/>
              <a:t>太陽活動と</a:t>
            </a:r>
            <a:endParaRPr kumimoji="1" lang="en-US" altLang="ja-JP" dirty="0" smtClean="0"/>
          </a:p>
          <a:p>
            <a:r>
              <a:rPr lang="ja-JP" altLang="en-US" dirty="0" smtClean="0"/>
              <a:t>気候変動</a:t>
            </a:r>
            <a:endParaRPr kumimoji="1" lang="ja-JP" altLang="en-US" dirty="0"/>
          </a:p>
        </p:txBody>
      </p:sp>
    </p:spTree>
    <p:extLst>
      <p:ext uri="{BB962C8B-B14F-4D97-AF65-F5344CB8AC3E}">
        <p14:creationId xmlns:p14="http://schemas.microsoft.com/office/powerpoint/2010/main" val="34422214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宇宙なのに人文社会系？</a:t>
            </a:r>
            <a:endParaRPr lang="ja-JP" altLang="en-US" dirty="0"/>
          </a:p>
        </p:txBody>
      </p:sp>
      <p:sp>
        <p:nvSpPr>
          <p:cNvPr id="3" name="コンテンツ プレースホルダ 2"/>
          <p:cNvSpPr>
            <a:spLocks noGrp="1"/>
          </p:cNvSpPr>
          <p:nvPr>
            <p:ph idx="1"/>
          </p:nvPr>
        </p:nvSpPr>
        <p:spPr/>
        <p:txBody>
          <a:bodyPr/>
          <a:lstStyle/>
          <a:p>
            <a:endParaRPr lang="ja-JP" altLang="en-US"/>
          </a:p>
        </p:txBody>
      </p:sp>
    </p:spTree>
    <p:extLst>
      <p:ext uri="{BB962C8B-B14F-4D97-AF65-F5344CB8AC3E}">
        <p14:creationId xmlns:p14="http://schemas.microsoft.com/office/powerpoint/2010/main" val="15834895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テキスト ボックス 1"/>
          <p:cNvSpPr txBox="1">
            <a:spLocks noChangeArrowheads="1"/>
          </p:cNvSpPr>
          <p:nvPr/>
        </p:nvSpPr>
        <p:spPr bwMode="auto">
          <a:xfrm>
            <a:off x="739775" y="338138"/>
            <a:ext cx="8191500" cy="1416050"/>
          </a:xfrm>
          <a:prstGeom prst="rect">
            <a:avLst/>
          </a:prstGeom>
          <a:noFill/>
          <a:ln w="9525">
            <a:noFill/>
            <a:miter lim="800000"/>
            <a:headEnd/>
            <a:tailEnd/>
          </a:ln>
        </p:spPr>
        <p:txBody>
          <a:bodyPr>
            <a:prstTxWarp prst="textNoShape">
              <a:avLst/>
            </a:prstTxWarp>
            <a:spAutoFit/>
          </a:bodyPr>
          <a:lstStyle/>
          <a:p>
            <a:pPr algn="ctr"/>
            <a:r>
              <a:rPr lang="ja-JP" altLang="en-US" sz="8600" dirty="0">
                <a:latin typeface="ＤＦＰ隷書体" charset="-128"/>
                <a:ea typeface="ＤＦＰ隷書体" charset="-128"/>
                <a:cs typeface="ＤＦＰ隷書体" charset="-128"/>
              </a:rPr>
              <a:t>宇宙人</a:t>
            </a:r>
            <a:r>
              <a:rPr lang="ja-JP" altLang="en-US" sz="8600" dirty="0" smtClean="0">
                <a:latin typeface="ＤＦＰ隷書体" charset="-128"/>
                <a:ea typeface="ＤＦＰ隷書体" charset="-128"/>
                <a:cs typeface="ＤＦＰ隷書体" charset="-128"/>
              </a:rPr>
              <a:t>文学</a:t>
            </a:r>
            <a:endParaRPr lang="ja-JP" altLang="en-US" sz="3800" dirty="0">
              <a:latin typeface="ＤＦＰ隷書体" charset="-128"/>
              <a:ea typeface="ＤＦＰ隷書体" charset="-128"/>
              <a:cs typeface="ＤＦＰ隷書体" charset="-128"/>
            </a:endParaRPr>
          </a:p>
        </p:txBody>
      </p:sp>
      <p:sp>
        <p:nvSpPr>
          <p:cNvPr id="3" name="テキスト ボックス 2"/>
          <p:cNvSpPr txBox="1">
            <a:spLocks noChangeArrowheads="1"/>
          </p:cNvSpPr>
          <p:nvPr/>
        </p:nvSpPr>
        <p:spPr bwMode="auto">
          <a:xfrm>
            <a:off x="1116013" y="1978025"/>
            <a:ext cx="6921500" cy="1446213"/>
          </a:xfrm>
          <a:prstGeom prst="rect">
            <a:avLst/>
          </a:prstGeom>
          <a:noFill/>
          <a:ln w="9525">
            <a:noFill/>
            <a:miter lim="800000"/>
            <a:headEnd/>
            <a:tailEnd/>
          </a:ln>
        </p:spPr>
        <p:txBody>
          <a:bodyPr>
            <a:prstTxWarp prst="textNoShape">
              <a:avLst/>
            </a:prstTxWarp>
            <a:spAutoFit/>
          </a:bodyPr>
          <a:lstStyle/>
          <a:p>
            <a:r>
              <a:rPr lang="ja-JP" altLang="en-US" sz="8600">
                <a:latin typeface="ＤＦＰ隷書体" charset="-128"/>
                <a:ea typeface="ＤＦＰ隷書体" charset="-128"/>
                <a:cs typeface="ＤＦＰ隷書体" charset="-128"/>
              </a:rPr>
              <a:t>宇宙人</a:t>
            </a:r>
            <a:r>
              <a:rPr lang="ja-JP" altLang="en-US" sz="8800">
                <a:latin typeface="ＭＳ Ｐゴシック" charset="-128"/>
                <a:ea typeface="ＤＦＰ隷書体" charset="-128"/>
                <a:cs typeface="ＤＦＰ隷書体" charset="-128"/>
              </a:rPr>
              <a:t>・</a:t>
            </a:r>
            <a:r>
              <a:rPr lang="ja-JP" altLang="en-US" sz="8600">
                <a:latin typeface="ＤＦＰ隷書体" charset="-128"/>
                <a:ea typeface="ＤＦＰ隷書体" charset="-128"/>
                <a:cs typeface="ＤＦＰ隷書体" charset="-128"/>
              </a:rPr>
              <a:t>文学</a:t>
            </a:r>
            <a:endParaRPr lang="en-US" altLang="ja-JP" sz="8600">
              <a:latin typeface="ＤＦＰ隷書体" charset="-128"/>
              <a:ea typeface="ＤＦＰ隷書体" charset="-128"/>
              <a:cs typeface="ＤＦＰ隷書体" charset="-128"/>
            </a:endParaRPr>
          </a:p>
        </p:txBody>
      </p:sp>
      <p:sp>
        <p:nvSpPr>
          <p:cNvPr id="15364" name="テキスト ボックス 6"/>
          <p:cNvSpPr txBox="1">
            <a:spLocks noChangeArrowheads="1"/>
          </p:cNvSpPr>
          <p:nvPr/>
        </p:nvSpPr>
        <p:spPr bwMode="auto">
          <a:xfrm>
            <a:off x="8080375" y="5108575"/>
            <a:ext cx="184150" cy="368300"/>
          </a:xfrm>
          <a:prstGeom prst="rect">
            <a:avLst/>
          </a:prstGeom>
          <a:noFill/>
          <a:ln w="9525">
            <a:noFill/>
            <a:miter lim="800000"/>
            <a:headEnd/>
            <a:tailEnd/>
          </a:ln>
        </p:spPr>
        <p:txBody>
          <a:bodyPr wrap="none">
            <a:prstTxWarp prst="textNoShape">
              <a:avLst/>
            </a:prstTxWarp>
            <a:spAutoFit/>
          </a:bodyPr>
          <a:lstStyle/>
          <a:p>
            <a:endParaRPr lang="ja-JP" altLang="en-US"/>
          </a:p>
        </p:txBody>
      </p:sp>
      <p:sp>
        <p:nvSpPr>
          <p:cNvPr id="8" name="テキスト ボックス 7"/>
          <p:cNvSpPr txBox="1"/>
          <p:nvPr/>
        </p:nvSpPr>
        <p:spPr>
          <a:xfrm>
            <a:off x="1130300" y="4086225"/>
            <a:ext cx="6921500" cy="1446213"/>
          </a:xfrm>
          <a:prstGeom prst="rect">
            <a:avLst/>
          </a:prstGeom>
          <a:noFill/>
        </p:spPr>
        <p:txBody>
          <a:bodyPr>
            <a:spAutoFit/>
          </a:bodyPr>
          <a:lstStyle/>
          <a:p>
            <a:pPr>
              <a:defRPr/>
            </a:pPr>
            <a:r>
              <a:rPr lang="ja-JP" altLang="en-US" sz="8600" dirty="0">
                <a:latin typeface="ＤＦＰ隷書体"/>
                <a:ea typeface="ＤＦＰ隷書体"/>
                <a:cs typeface="ＤＦＰ隷書体"/>
              </a:rPr>
              <a:t>宇宙</a:t>
            </a:r>
            <a:r>
              <a:rPr lang="en-US" altLang="ja-JP" sz="8600" dirty="0">
                <a:solidFill>
                  <a:srgbClr val="FF0000"/>
                </a:solidFill>
                <a:latin typeface="+mn-ea"/>
                <a:ea typeface="+mn-ea"/>
                <a:cs typeface="ＤＦＰ隷書体"/>
              </a:rPr>
              <a:t>+</a:t>
            </a:r>
            <a:r>
              <a:rPr lang="ja-JP" altLang="en-US" sz="8600" dirty="0">
                <a:latin typeface="ＤＦＰ隷書体"/>
                <a:ea typeface="ＤＦＰ隷書体"/>
                <a:cs typeface="ＤＦＰ隷書体"/>
              </a:rPr>
              <a:t>人文学</a:t>
            </a:r>
            <a:endParaRPr lang="ja-JP" altLang="en-US" sz="3800" dirty="0">
              <a:latin typeface="ＤＦＰ隷書体"/>
              <a:ea typeface="ＤＦＰ隷書体"/>
              <a:cs typeface="ＤＦＰ隷書体"/>
            </a:endParaRPr>
          </a:p>
        </p:txBody>
      </p:sp>
      <p:sp>
        <p:nvSpPr>
          <p:cNvPr id="9" name="テキスト ボックス 8"/>
          <p:cNvSpPr txBox="1">
            <a:spLocks noChangeArrowheads="1"/>
          </p:cNvSpPr>
          <p:nvPr/>
        </p:nvSpPr>
        <p:spPr bwMode="auto">
          <a:xfrm>
            <a:off x="2911475" y="3197225"/>
            <a:ext cx="3321050" cy="492125"/>
          </a:xfrm>
          <a:prstGeom prst="rect">
            <a:avLst/>
          </a:prstGeom>
          <a:noFill/>
          <a:ln w="9525">
            <a:noFill/>
            <a:miter lim="800000"/>
            <a:headEnd/>
            <a:tailEnd/>
          </a:ln>
        </p:spPr>
        <p:txBody>
          <a:bodyPr>
            <a:prstTxWarp prst="textNoShape">
              <a:avLst/>
            </a:prstTxWarp>
            <a:spAutoFit/>
          </a:bodyPr>
          <a:lstStyle/>
          <a:p>
            <a:r>
              <a:rPr lang="en-US" altLang="ja-JP" sz="2600"/>
              <a:t>Space alien literature </a:t>
            </a:r>
          </a:p>
        </p:txBody>
      </p:sp>
      <p:sp>
        <p:nvSpPr>
          <p:cNvPr id="10" name="テキスト ボックス 9"/>
          <p:cNvSpPr txBox="1">
            <a:spLocks noChangeArrowheads="1"/>
          </p:cNvSpPr>
          <p:nvPr/>
        </p:nvSpPr>
        <p:spPr bwMode="auto">
          <a:xfrm>
            <a:off x="2673350" y="5356225"/>
            <a:ext cx="3802063" cy="492125"/>
          </a:xfrm>
          <a:prstGeom prst="rect">
            <a:avLst/>
          </a:prstGeom>
          <a:noFill/>
          <a:ln w="9525">
            <a:noFill/>
            <a:miter lim="800000"/>
            <a:headEnd/>
            <a:tailEnd/>
          </a:ln>
        </p:spPr>
        <p:txBody>
          <a:bodyPr>
            <a:prstTxWarp prst="textNoShape">
              <a:avLst/>
            </a:prstTxWarp>
            <a:spAutoFit/>
          </a:bodyPr>
          <a:lstStyle/>
          <a:p>
            <a:r>
              <a:rPr lang="en-US" altLang="ja-JP" sz="2600"/>
              <a:t>Space Humanities Study </a:t>
            </a:r>
          </a:p>
        </p:txBody>
      </p:sp>
      <p:sp>
        <p:nvSpPr>
          <p:cNvPr id="11" name="乗算記号 10"/>
          <p:cNvSpPr/>
          <p:nvPr/>
        </p:nvSpPr>
        <p:spPr>
          <a:xfrm>
            <a:off x="926262" y="2140403"/>
            <a:ext cx="7739780" cy="1548775"/>
          </a:xfrm>
          <a:prstGeom prst="mathMultiply">
            <a:avLst>
              <a:gd name="adj1" fmla="val 5497"/>
            </a:avLst>
          </a:prstGeom>
          <a:solidFill>
            <a:srgbClr val="FF0000">
              <a:alpha val="7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 name="テキスト ボックス 1"/>
          <p:cNvSpPr txBox="1"/>
          <p:nvPr/>
        </p:nvSpPr>
        <p:spPr>
          <a:xfrm>
            <a:off x="1676593" y="6456918"/>
            <a:ext cx="7109639" cy="369332"/>
          </a:xfrm>
          <a:prstGeom prst="rect">
            <a:avLst/>
          </a:prstGeom>
          <a:noFill/>
        </p:spPr>
        <p:txBody>
          <a:bodyPr wrap="none" rtlCol="0">
            <a:spAutoFit/>
          </a:bodyPr>
          <a:lstStyle/>
          <a:p>
            <a:r>
              <a:rPr kumimoji="1" lang="ja-JP" altLang="en-US" dirty="0" smtClean="0"/>
              <a:t>中野不二男・宇宙総合学研究ユニット特任</a:t>
            </a:r>
            <a:r>
              <a:rPr kumimoji="1" lang="ja-JP" altLang="en-US" dirty="0" smtClean="0"/>
              <a:t>教授</a:t>
            </a:r>
            <a:r>
              <a:rPr kumimoji="1" lang="ja-JP" altLang="en-US" dirty="0" smtClean="0"/>
              <a:t>の回をお楽しみに</a:t>
            </a:r>
            <a:endParaRPr kumimoji="1" lang="ja-JP" altLang="en-US" dirty="0"/>
          </a:p>
        </p:txBody>
      </p:sp>
    </p:spTree>
    <p:extLst>
      <p:ext uri="{BB962C8B-B14F-4D97-AF65-F5344CB8AC3E}">
        <p14:creationId xmlns:p14="http://schemas.microsoft.com/office/powerpoint/2010/main" val="2779858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60648"/>
            <a:ext cx="8982871" cy="792088"/>
          </a:xfrm>
        </p:spPr>
        <p:txBody>
          <a:bodyPr>
            <a:normAutofit/>
          </a:bodyPr>
          <a:lstStyle/>
          <a:p>
            <a:r>
              <a:rPr kumimoji="1" lang="ja-JP" altLang="en-US" sz="2400" dirty="0" smtClean="0"/>
              <a:t>宇宙ユニットでやってる</a:t>
            </a:r>
            <a:r>
              <a:rPr kumimoji="1" lang="en-US" altLang="ja-JP" sz="2400" dirty="0" smtClean="0"/>
              <a:t>/</a:t>
            </a:r>
            <a:r>
              <a:rPr kumimoji="1" lang="ja-JP" altLang="en-US" sz="2400" dirty="0" smtClean="0"/>
              <a:t>やろうとしてる</a:t>
            </a:r>
            <a:r>
              <a:rPr kumimoji="1" lang="en-US" altLang="ja-JP" sz="2400" dirty="0" smtClean="0"/>
              <a:t>/</a:t>
            </a:r>
            <a:r>
              <a:rPr kumimoji="1" lang="ja-JP" altLang="en-US" sz="2400" dirty="0" smtClean="0"/>
              <a:t>やりたい研究</a:t>
            </a:r>
            <a:endParaRPr kumimoji="1" lang="ja-JP" altLang="en-US" sz="2400" dirty="0"/>
          </a:p>
        </p:txBody>
      </p:sp>
      <p:sp>
        <p:nvSpPr>
          <p:cNvPr id="4" name="テキスト ボックス 3"/>
          <p:cNvSpPr txBox="1"/>
          <p:nvPr/>
        </p:nvSpPr>
        <p:spPr>
          <a:xfrm>
            <a:off x="323528" y="679271"/>
            <a:ext cx="8424936" cy="6186310"/>
          </a:xfrm>
          <a:prstGeom prst="rect">
            <a:avLst/>
          </a:prstGeom>
          <a:noFill/>
        </p:spPr>
        <p:txBody>
          <a:bodyPr wrap="square" rtlCol="0">
            <a:spAutoFit/>
          </a:bodyPr>
          <a:lstStyle/>
          <a:p>
            <a:r>
              <a:rPr lang="ja-JP" altLang="en-US" dirty="0" smtClean="0"/>
              <a:t>宇宙環境学：</a:t>
            </a:r>
            <a:endParaRPr lang="en-US" altLang="ja-JP" dirty="0" smtClean="0"/>
          </a:p>
          <a:p>
            <a:r>
              <a:rPr lang="ja-JP" altLang="en-US" dirty="0" smtClean="0"/>
              <a:t>　　　太陽活動の地球と生命への影響（宇宙天気、宇宙気候）</a:t>
            </a:r>
            <a:endParaRPr lang="en-US" altLang="ja-JP" dirty="0" smtClean="0"/>
          </a:p>
          <a:p>
            <a:r>
              <a:rPr lang="ja-JP" altLang="en-US" dirty="0" smtClean="0"/>
              <a:t>　　　宇宙の環境問題</a:t>
            </a:r>
            <a:endParaRPr lang="en-US" altLang="ja-JP" dirty="0" smtClean="0"/>
          </a:p>
          <a:p>
            <a:r>
              <a:rPr lang="ja-JP" altLang="en-US" dirty="0" smtClean="0"/>
              <a:t>宇宙人類学：</a:t>
            </a:r>
            <a:endParaRPr lang="en-US" altLang="ja-JP" dirty="0" smtClean="0"/>
          </a:p>
          <a:p>
            <a:pPr lvl="1"/>
            <a:r>
              <a:rPr lang="ja-JP" altLang="en-US" dirty="0" smtClean="0"/>
              <a:t>宇宙人</a:t>
            </a:r>
            <a:r>
              <a:rPr lang="ja-JP" altLang="en-US" dirty="0"/>
              <a:t>と遭遇したらどうしたらよいか？ </a:t>
            </a:r>
            <a:endParaRPr lang="en-US" altLang="ja-JP" dirty="0" smtClean="0"/>
          </a:p>
          <a:p>
            <a:pPr lvl="1"/>
            <a:r>
              <a:rPr lang="ja-JP" altLang="en-US" dirty="0" smtClean="0"/>
              <a:t>宇宙進出の人類史的意義？</a:t>
            </a:r>
            <a:endParaRPr lang="en-US" altLang="ja-JP" dirty="0"/>
          </a:p>
          <a:p>
            <a:r>
              <a:rPr lang="ja-JP" altLang="en-US" dirty="0" smtClean="0"/>
              <a:t>宇宙倫理学：</a:t>
            </a:r>
            <a:endParaRPr lang="en-US" altLang="ja-JP" dirty="0" smtClean="0"/>
          </a:p>
          <a:p>
            <a:r>
              <a:rPr lang="ja-JP" altLang="en-US" dirty="0" smtClean="0"/>
              <a:t>　　宇宙</a:t>
            </a:r>
            <a:r>
              <a:rPr lang="ja-JP" altLang="en-US" dirty="0"/>
              <a:t>開発利用に伴う法的、倫理的、社会的問題</a:t>
            </a:r>
            <a:endParaRPr lang="en-US" altLang="ja-JP" dirty="0"/>
          </a:p>
          <a:p>
            <a:r>
              <a:rPr lang="ja-JP" altLang="en-US" dirty="0" smtClean="0"/>
              <a:t>　　宇宙へ行くことは人の倫理を変えうる</a:t>
            </a:r>
            <a:r>
              <a:rPr lang="ja-JP" altLang="en-US" dirty="0" smtClean="0"/>
              <a:t>か</a:t>
            </a:r>
            <a:r>
              <a:rPr lang="ja-JP" altLang="en-US" dirty="0" smtClean="0"/>
              <a:t>？</a:t>
            </a:r>
            <a:endParaRPr lang="en-US" altLang="ja-JP" dirty="0" smtClean="0"/>
          </a:p>
          <a:p>
            <a:r>
              <a:rPr lang="en-US" altLang="en-US" dirty="0" smtClean="0"/>
              <a:t>古文献天文学：</a:t>
            </a:r>
          </a:p>
          <a:p>
            <a:pPr lvl="1"/>
            <a:r>
              <a:rPr lang="en-US" altLang="en-US" dirty="0" smtClean="0"/>
              <a:t>歴史文献中の天体現象の記述を用いた天文学</a:t>
            </a:r>
            <a:endParaRPr lang="en-US" altLang="ja-JP" dirty="0" smtClean="0"/>
          </a:p>
          <a:p>
            <a:r>
              <a:rPr lang="ja-JP" altLang="en-US" dirty="0" smtClean="0"/>
              <a:t>宇宙人文学</a:t>
            </a:r>
            <a:endParaRPr lang="en-US" altLang="ja-JP" dirty="0" smtClean="0"/>
          </a:p>
          <a:p>
            <a:r>
              <a:rPr lang="ja-JP" altLang="en-US" dirty="0" smtClean="0"/>
              <a:t>　　衛星データを駆使した人文学研究</a:t>
            </a:r>
            <a:endParaRPr lang="en-US" altLang="ja-JP" dirty="0" smtClean="0"/>
          </a:p>
          <a:p>
            <a:r>
              <a:rPr lang="ja-JP" altLang="en-US" dirty="0" smtClean="0"/>
              <a:t>衛星データの新しい活用</a:t>
            </a:r>
            <a:endParaRPr lang="en-US" altLang="ja-JP" dirty="0" smtClean="0"/>
          </a:p>
          <a:p>
            <a:r>
              <a:rPr lang="ja-JP" altLang="en-US" dirty="0" smtClean="0"/>
              <a:t>　　フィールドワーク、防災、考古学、農林水産業への活用</a:t>
            </a:r>
            <a:endParaRPr lang="en-US" altLang="ja-JP" dirty="0" smtClean="0"/>
          </a:p>
          <a:p>
            <a:r>
              <a:rPr lang="ja-JP" altLang="en-US" dirty="0" smtClean="0"/>
              <a:t>宇宙センシング学</a:t>
            </a:r>
            <a:endParaRPr lang="en-US" altLang="ja-JP" dirty="0" smtClean="0"/>
          </a:p>
          <a:p>
            <a:r>
              <a:rPr lang="ja-JP" altLang="en-US" dirty="0" smtClean="0"/>
              <a:t>　　新しい観測装置の開発とそのスピンオフ</a:t>
            </a:r>
            <a:endParaRPr lang="en-US" altLang="ja-JP" dirty="0" smtClean="0"/>
          </a:p>
          <a:p>
            <a:r>
              <a:rPr lang="ja-JP" altLang="en-US" dirty="0" smtClean="0"/>
              <a:t>宇宙と宗教</a:t>
            </a:r>
            <a:endParaRPr lang="en-US" altLang="ja-JP" dirty="0" smtClean="0"/>
          </a:p>
          <a:p>
            <a:r>
              <a:rPr lang="ja-JP" altLang="en-US" dirty="0" smtClean="0"/>
              <a:t>　　お寺で坊さんと宇宙を語る</a:t>
            </a:r>
            <a:endParaRPr lang="en-US" altLang="ja-JP" dirty="0" smtClean="0"/>
          </a:p>
          <a:p>
            <a:r>
              <a:rPr lang="ja-JP" altLang="en-US" dirty="0" smtClean="0"/>
              <a:t>宇宙と芸術</a:t>
            </a:r>
            <a:r>
              <a:rPr lang="en-US" altLang="ja-JP" dirty="0" smtClean="0"/>
              <a:t>･</a:t>
            </a:r>
            <a:r>
              <a:rPr lang="ja-JP" altLang="en-US" dirty="0" smtClean="0"/>
              <a:t>伝統文化</a:t>
            </a:r>
            <a:endParaRPr lang="en-US" altLang="ja-JP" dirty="0" smtClean="0"/>
          </a:p>
          <a:p>
            <a:r>
              <a:rPr lang="ja-JP" altLang="en-US" dirty="0" smtClean="0"/>
              <a:t>　　宇宙落語、宇宙茶会、宇宙書会、宇宙と和菓子</a:t>
            </a:r>
            <a:endParaRPr lang="en-US" altLang="ja-JP" dirty="0" smtClean="0"/>
          </a:p>
          <a:p>
            <a:r>
              <a:rPr lang="ja-JP" altLang="en-US" dirty="0" smtClean="0"/>
              <a:t>宇宙</a:t>
            </a:r>
            <a:r>
              <a:rPr lang="ja-JP" altLang="en-US" dirty="0"/>
              <a:t>を題材にした教育や科学コミュニケーション活動 </a:t>
            </a:r>
            <a:endParaRPr kumimoji="1" lang="ja-JP" altLang="en-US" dirty="0"/>
          </a:p>
        </p:txBody>
      </p:sp>
    </p:spTree>
    <p:extLst>
      <p:ext uri="{BB962C8B-B14F-4D97-AF65-F5344CB8AC3E}">
        <p14:creationId xmlns:p14="http://schemas.microsoft.com/office/powerpoint/2010/main" val="1252868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200" dirty="0" smtClean="0"/>
              <a:t>宇宙人類学</a:t>
            </a:r>
            <a:endParaRPr kumimoji="1" lang="ja-JP" altLang="en-US" sz="3200" dirty="0"/>
          </a:p>
        </p:txBody>
      </p:sp>
      <p:pic>
        <p:nvPicPr>
          <p:cNvPr id="3" name="図 2"/>
          <p:cNvPicPr>
            <a:picLocks noChangeAspect="1"/>
          </p:cNvPicPr>
          <p:nvPr/>
        </p:nvPicPr>
        <p:blipFill>
          <a:blip r:embed="rId2"/>
          <a:stretch>
            <a:fillRect/>
          </a:stretch>
        </p:blipFill>
        <p:spPr>
          <a:xfrm>
            <a:off x="457200" y="1297183"/>
            <a:ext cx="2278907" cy="3244865"/>
          </a:xfrm>
          <a:prstGeom prst="rect">
            <a:avLst/>
          </a:prstGeom>
        </p:spPr>
      </p:pic>
      <p:sp>
        <p:nvSpPr>
          <p:cNvPr id="6" name="テキスト ボックス 5"/>
          <p:cNvSpPr txBox="1"/>
          <p:nvPr/>
        </p:nvSpPr>
        <p:spPr>
          <a:xfrm>
            <a:off x="2852200" y="1328914"/>
            <a:ext cx="4455031" cy="1200329"/>
          </a:xfrm>
          <a:prstGeom prst="rect">
            <a:avLst/>
          </a:prstGeom>
          <a:noFill/>
        </p:spPr>
        <p:txBody>
          <a:bodyPr wrap="square" rtlCol="0">
            <a:spAutoFit/>
          </a:bodyPr>
          <a:lstStyle/>
          <a:p>
            <a:pPr marL="285750" indent="-285750">
              <a:buFont typeface="Arial"/>
              <a:buChar char="•"/>
            </a:pPr>
            <a:r>
              <a:rPr lang="ja-JP" altLang="en-US" dirty="0" smtClean="0"/>
              <a:t>極限状況や新たな環境は、そこにおかれた対象の未知なる性質を暴き出す</a:t>
            </a:r>
            <a:endParaRPr lang="en-US" altLang="ja-JP" dirty="0" smtClean="0"/>
          </a:p>
          <a:p>
            <a:pPr marL="285750" indent="-285750">
              <a:buFont typeface="Arial"/>
              <a:buChar char="•"/>
            </a:pPr>
            <a:r>
              <a:rPr lang="ja-JP" altLang="en-US" dirty="0" smtClean="0"/>
              <a:t>宇宙は人間とその社会にとっての新たなフィールド</a:t>
            </a:r>
            <a:endParaRPr lang="en-US" altLang="ja-JP" dirty="0"/>
          </a:p>
        </p:txBody>
      </p:sp>
      <p:grpSp>
        <p:nvGrpSpPr>
          <p:cNvPr id="8" name="図形グループ 7"/>
          <p:cNvGrpSpPr/>
          <p:nvPr/>
        </p:nvGrpSpPr>
        <p:grpSpPr>
          <a:xfrm>
            <a:off x="314646" y="2945853"/>
            <a:ext cx="8617625" cy="3934315"/>
            <a:chOff x="314646" y="2945853"/>
            <a:chExt cx="8617625" cy="3934315"/>
          </a:xfrm>
        </p:grpSpPr>
        <p:pic>
          <p:nvPicPr>
            <p:cNvPr id="4" name="図 3"/>
            <p:cNvPicPr>
              <a:picLocks noChangeAspect="1"/>
            </p:cNvPicPr>
            <p:nvPr/>
          </p:nvPicPr>
          <p:blipFill>
            <a:blip r:embed="rId3"/>
            <a:stretch>
              <a:fillRect/>
            </a:stretch>
          </p:blipFill>
          <p:spPr>
            <a:xfrm>
              <a:off x="6392271" y="2945853"/>
              <a:ext cx="2540000" cy="3721100"/>
            </a:xfrm>
            <a:prstGeom prst="rect">
              <a:avLst/>
            </a:prstGeom>
          </p:spPr>
        </p:pic>
        <p:sp>
          <p:nvSpPr>
            <p:cNvPr id="5" name="テキスト ボックス 4"/>
            <p:cNvSpPr txBox="1"/>
            <p:nvPr/>
          </p:nvSpPr>
          <p:spPr>
            <a:xfrm>
              <a:off x="314646" y="5741395"/>
              <a:ext cx="6322451" cy="1138773"/>
            </a:xfrm>
            <a:prstGeom prst="rect">
              <a:avLst/>
            </a:prstGeom>
            <a:noFill/>
          </p:spPr>
          <p:txBody>
            <a:bodyPr wrap="square" rtlCol="0">
              <a:spAutoFit/>
            </a:bodyPr>
            <a:lstStyle/>
            <a:p>
              <a:endParaRPr kumimoji="1" lang="en-US" altLang="ja-JP" sz="1200" dirty="0" smtClean="0"/>
            </a:p>
            <a:p>
              <a:r>
                <a:rPr kumimoji="1" lang="en-US" altLang="ja-JP" sz="1400" dirty="0" smtClean="0"/>
                <a:t>Collaborators: </a:t>
              </a:r>
            </a:p>
            <a:p>
              <a:r>
                <a:rPr kumimoji="1" lang="ja-JP" altLang="en-US" sz="1400" dirty="0" smtClean="0"/>
                <a:t>木村大治（京大アジアアフリカ研）</a:t>
              </a:r>
              <a:endParaRPr kumimoji="1" lang="en-US" altLang="ja-JP" sz="1400" dirty="0" smtClean="0"/>
            </a:p>
            <a:p>
              <a:r>
                <a:rPr kumimoji="1" lang="ja-JP" altLang="en-US" sz="1400" dirty="0" smtClean="0"/>
                <a:t>岡田浩樹（神戸大国際文化）</a:t>
              </a:r>
              <a:r>
                <a:rPr lang="ja-JP" altLang="en-US" sz="1400" dirty="0" smtClean="0"/>
                <a:t>、</a:t>
              </a:r>
              <a:r>
                <a:rPr kumimoji="1" lang="ja-JP" altLang="en-US" sz="1400" dirty="0" smtClean="0"/>
                <a:t>大村敬一（阪大言語文化）、</a:t>
              </a:r>
              <a:endParaRPr kumimoji="1" lang="en-US" altLang="ja-JP" sz="1400" dirty="0" smtClean="0"/>
            </a:p>
            <a:p>
              <a:r>
                <a:rPr kumimoji="1" lang="ja-JP" altLang="en-US" sz="1400" dirty="0" smtClean="0"/>
                <a:t>佐藤和久（京都文教大文化人類）他</a:t>
              </a:r>
              <a:endParaRPr kumimoji="1" lang="ja-JP" altLang="en-US" sz="1400" dirty="0"/>
            </a:p>
          </p:txBody>
        </p:sp>
        <p:sp>
          <p:nvSpPr>
            <p:cNvPr id="7" name="テキスト ボックス 6"/>
            <p:cNvSpPr txBox="1"/>
            <p:nvPr/>
          </p:nvSpPr>
          <p:spPr>
            <a:xfrm>
              <a:off x="314646" y="4875335"/>
              <a:ext cx="5955476" cy="923330"/>
            </a:xfrm>
            <a:prstGeom prst="rect">
              <a:avLst/>
            </a:prstGeom>
            <a:noFill/>
          </p:spPr>
          <p:txBody>
            <a:bodyPr wrap="none" rtlCol="0">
              <a:spAutoFit/>
            </a:bodyPr>
            <a:lstStyle/>
            <a:p>
              <a:pPr marL="285750" indent="-285750">
                <a:buFont typeface="Arial"/>
                <a:buChar char="•"/>
              </a:pPr>
              <a:r>
                <a:rPr kumimoji="1" lang="ja-JP" altLang="en-US" dirty="0" smtClean="0"/>
                <a:t>宇宙滞在がもたらす心身の変容</a:t>
              </a:r>
              <a:r>
                <a:rPr lang="ja-JP" altLang="en-US" dirty="0" smtClean="0"/>
                <a:t>：どこまでが人間か？</a:t>
              </a:r>
              <a:endParaRPr lang="en-US" altLang="ja-JP" dirty="0" smtClean="0"/>
            </a:p>
            <a:p>
              <a:pPr marL="285750" indent="-285750">
                <a:buFont typeface="Arial"/>
                <a:buChar char="•"/>
              </a:pPr>
              <a:r>
                <a:rPr kumimoji="1" lang="ja-JP" altLang="en-US" dirty="0" smtClean="0"/>
                <a:t>宇宙人との遭遇：コミュニケーションとは何か？</a:t>
              </a:r>
              <a:endParaRPr kumimoji="1" lang="en-US" altLang="ja-JP" dirty="0" smtClean="0"/>
            </a:p>
            <a:p>
              <a:pPr marL="285750" indent="-285750">
                <a:buFont typeface="Arial"/>
                <a:buChar char="•"/>
              </a:pPr>
              <a:r>
                <a:rPr kumimoji="1" lang="ja-JP" altLang="en-US" dirty="0" smtClean="0"/>
                <a:t>宇宙進出は人類文化を統一するか？多様にするか？</a:t>
              </a:r>
              <a:endParaRPr kumimoji="1" lang="en-US" altLang="ja-JP" dirty="0" smtClean="0"/>
            </a:p>
          </p:txBody>
        </p:sp>
      </p:grpSp>
    </p:spTree>
    <p:extLst>
      <p:ext uri="{BB962C8B-B14F-4D97-AF65-F5344CB8AC3E}">
        <p14:creationId xmlns:p14="http://schemas.microsoft.com/office/powerpoint/2010/main" val="3442887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800" dirty="0" smtClean="0"/>
              <a:t>宇宙開発に伴う法・倫理・社会的課題</a:t>
            </a:r>
            <a:endParaRPr kumimoji="1" lang="ja-JP" altLang="en-US" sz="2800" dirty="0"/>
          </a:p>
        </p:txBody>
      </p:sp>
      <p:pic>
        <p:nvPicPr>
          <p:cNvPr id="5" name="図 4" descr="cnes-kyoto2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150" y="1379109"/>
            <a:ext cx="2417768" cy="3399986"/>
          </a:xfrm>
          <a:prstGeom prst="rect">
            <a:avLst/>
          </a:prstGeom>
        </p:spPr>
      </p:pic>
      <p:sp>
        <p:nvSpPr>
          <p:cNvPr id="6" name="テキスト ボックス 5"/>
          <p:cNvSpPr txBox="1"/>
          <p:nvPr/>
        </p:nvSpPr>
        <p:spPr>
          <a:xfrm>
            <a:off x="334301" y="5079495"/>
            <a:ext cx="7096815" cy="646331"/>
          </a:xfrm>
          <a:prstGeom prst="rect">
            <a:avLst/>
          </a:prstGeom>
          <a:noFill/>
        </p:spPr>
        <p:txBody>
          <a:bodyPr wrap="none" rtlCol="0">
            <a:spAutoFit/>
          </a:bodyPr>
          <a:lstStyle/>
          <a:p>
            <a:pPr marL="285750" indent="-285750">
              <a:buFont typeface="Arial"/>
              <a:buChar char="•"/>
            </a:pPr>
            <a:r>
              <a:rPr kumimoji="1" lang="ja-JP" altLang="en-US" dirty="0" smtClean="0"/>
              <a:t>応用倫理学としての宇宙</a:t>
            </a:r>
            <a:r>
              <a:rPr lang="ja-JP" altLang="en-US" dirty="0" smtClean="0"/>
              <a:t>倫理</a:t>
            </a:r>
            <a:r>
              <a:rPr lang="en-US" altLang="ja-JP" dirty="0" smtClean="0"/>
              <a:t>…</a:t>
            </a:r>
            <a:r>
              <a:rPr lang="ja-JP" altLang="en-US" dirty="0" smtClean="0"/>
              <a:t>宇宙開発に伴う倫理的課題の検討</a:t>
            </a:r>
            <a:endParaRPr lang="en-US" altLang="ja-JP" dirty="0" smtClean="0"/>
          </a:p>
          <a:p>
            <a:pPr marL="285750" indent="-285750">
              <a:buFont typeface="Arial"/>
              <a:buChar char="•"/>
            </a:pPr>
            <a:r>
              <a:rPr lang="en-US" altLang="ja-JP" dirty="0" smtClean="0"/>
              <a:t>Overlap with environmental and Intergenerational ethics</a:t>
            </a:r>
            <a:endParaRPr lang="en-US" altLang="ja-JP" dirty="0"/>
          </a:p>
        </p:txBody>
      </p:sp>
      <p:sp>
        <p:nvSpPr>
          <p:cNvPr id="7" name="テキスト ボックス 6"/>
          <p:cNvSpPr txBox="1"/>
          <p:nvPr/>
        </p:nvSpPr>
        <p:spPr>
          <a:xfrm>
            <a:off x="142563" y="6070940"/>
            <a:ext cx="7263527" cy="646331"/>
          </a:xfrm>
          <a:prstGeom prst="rect">
            <a:avLst/>
          </a:prstGeom>
          <a:noFill/>
        </p:spPr>
        <p:txBody>
          <a:bodyPr wrap="none" rtlCol="0">
            <a:spAutoFit/>
          </a:bodyPr>
          <a:lstStyle/>
          <a:p>
            <a:r>
              <a:rPr kumimoji="1" lang="en-US" altLang="ja-JP" sz="1200" dirty="0" smtClean="0"/>
              <a:t>Collaborators: </a:t>
            </a:r>
          </a:p>
          <a:p>
            <a:r>
              <a:rPr kumimoji="1" lang="ja-JP" altLang="en-US" sz="1200" dirty="0" smtClean="0"/>
              <a:t>伊勢田哲治、</a:t>
            </a:r>
            <a:r>
              <a:rPr lang="ja-JP" altLang="en-US" sz="1200" dirty="0"/>
              <a:t>水谷</a:t>
            </a:r>
            <a:r>
              <a:rPr lang="ja-JP" altLang="en-US" sz="1200" dirty="0" smtClean="0"/>
              <a:t>雅彦、太郎丸博（</a:t>
            </a:r>
            <a:r>
              <a:rPr kumimoji="1" lang="ja-JP" altLang="en-US" sz="1200" dirty="0" smtClean="0"/>
              <a:t>京大文）、神崎宣次（滋賀大教育）、呉羽真（京大宇宙ユニット）</a:t>
            </a:r>
            <a:endParaRPr kumimoji="1" lang="en-US" altLang="ja-JP" sz="1200" dirty="0" smtClean="0"/>
          </a:p>
          <a:p>
            <a:r>
              <a:rPr lang="en-US" altLang="ja-JP" sz="1200" dirty="0" smtClean="0"/>
              <a:t>J. </a:t>
            </a:r>
            <a:r>
              <a:rPr lang="en-US" altLang="ja-JP" sz="1200" dirty="0" err="1" smtClean="0"/>
              <a:t>Arnould</a:t>
            </a:r>
            <a:r>
              <a:rPr lang="en-US" altLang="ja-JP" sz="1200" dirty="0" smtClean="0"/>
              <a:t> (</a:t>
            </a:r>
            <a:r>
              <a:rPr lang="ja-JP" altLang="en-US" sz="1200" dirty="0" smtClean="0"/>
              <a:t>仏</a:t>
            </a:r>
            <a:r>
              <a:rPr lang="en-US" altLang="ja-JP" sz="1200" dirty="0" smtClean="0"/>
              <a:t>CNES</a:t>
            </a:r>
            <a:r>
              <a:rPr lang="ja-JP" altLang="en-US" sz="1200" dirty="0" smtClean="0"/>
              <a:t>）</a:t>
            </a:r>
            <a:endParaRPr kumimoji="1" lang="ja-JP" altLang="en-US" sz="1200" dirty="0"/>
          </a:p>
        </p:txBody>
      </p:sp>
      <p:pic>
        <p:nvPicPr>
          <p:cNvPr id="3" name="図 2"/>
          <p:cNvPicPr>
            <a:picLocks noChangeAspect="1"/>
          </p:cNvPicPr>
          <p:nvPr/>
        </p:nvPicPr>
        <p:blipFill>
          <a:blip r:embed="rId3"/>
          <a:stretch>
            <a:fillRect/>
          </a:stretch>
        </p:blipFill>
        <p:spPr>
          <a:xfrm>
            <a:off x="1080023" y="1256322"/>
            <a:ext cx="2691069" cy="3420371"/>
          </a:xfrm>
          <a:prstGeom prst="rect">
            <a:avLst/>
          </a:prstGeom>
        </p:spPr>
      </p:pic>
    </p:spTree>
    <p:extLst>
      <p:ext uri="{BB962C8B-B14F-4D97-AF65-F5344CB8AC3E}">
        <p14:creationId xmlns:p14="http://schemas.microsoft.com/office/powerpoint/2010/main" val="14394196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宇宙</a:t>
            </a:r>
            <a:r>
              <a:rPr kumimoji="1" lang="en-US" altLang="ja-JP" sz="3200" dirty="0" smtClean="0"/>
              <a:t>×</a:t>
            </a:r>
            <a:r>
              <a:rPr kumimoji="1" lang="ja-JP" altLang="en-US" sz="3200" dirty="0" smtClean="0"/>
              <a:t>歴史</a:t>
            </a:r>
            <a:r>
              <a:rPr kumimoji="1" lang="en-US" altLang="ja-JP" sz="3200" dirty="0" smtClean="0"/>
              <a:t>･</a:t>
            </a:r>
            <a:r>
              <a:rPr kumimoji="1" lang="ja-JP" altLang="en-US" sz="3200" dirty="0" smtClean="0"/>
              <a:t>宗教</a:t>
            </a:r>
            <a:endParaRPr kumimoji="1" lang="ja-JP" altLang="en-US" sz="3200" dirty="0"/>
          </a:p>
        </p:txBody>
      </p:sp>
      <p:pic>
        <p:nvPicPr>
          <p:cNvPr id="4" name="図 3"/>
          <p:cNvPicPr>
            <a:picLocks noChangeAspect="1"/>
          </p:cNvPicPr>
          <p:nvPr/>
        </p:nvPicPr>
        <p:blipFill>
          <a:blip r:embed="rId2"/>
          <a:stretch>
            <a:fillRect/>
          </a:stretch>
        </p:blipFill>
        <p:spPr>
          <a:xfrm>
            <a:off x="702036" y="1167934"/>
            <a:ext cx="2491808" cy="3581249"/>
          </a:xfrm>
          <a:prstGeom prst="rect">
            <a:avLst/>
          </a:prstGeom>
        </p:spPr>
      </p:pic>
      <p:sp>
        <p:nvSpPr>
          <p:cNvPr id="3" name="テキスト ボックス 2"/>
          <p:cNvSpPr txBox="1"/>
          <p:nvPr/>
        </p:nvSpPr>
        <p:spPr>
          <a:xfrm>
            <a:off x="457200" y="6334780"/>
            <a:ext cx="8033717" cy="461665"/>
          </a:xfrm>
          <a:prstGeom prst="rect">
            <a:avLst/>
          </a:prstGeom>
          <a:noFill/>
        </p:spPr>
        <p:txBody>
          <a:bodyPr wrap="square" rtlCol="0">
            <a:spAutoFit/>
          </a:bodyPr>
          <a:lstStyle/>
          <a:p>
            <a:r>
              <a:rPr lang="ja-JP" altLang="en-US" sz="1200" dirty="0" smtClean="0"/>
              <a:t>鎌田東二、</a:t>
            </a:r>
            <a:r>
              <a:rPr kumimoji="1" lang="ja-JP" altLang="en-US" sz="1200" dirty="0" smtClean="0"/>
              <a:t>熊谷誠慈（京大こころセ）、中野不二男</a:t>
            </a:r>
            <a:endParaRPr kumimoji="1" lang="en-US" altLang="ja-JP" sz="1200" dirty="0" smtClean="0"/>
          </a:p>
          <a:p>
            <a:r>
              <a:rPr kumimoji="1" lang="ja-JP" altLang="en-US" sz="1200" dirty="0" smtClean="0"/>
              <a:t>中西恭子（東大）、早川尚志（京大文）、玉澤春史</a:t>
            </a:r>
            <a:r>
              <a:rPr lang="ja-JP" altLang="en-US" sz="1200" dirty="0" smtClean="0"/>
              <a:t>、河村聡人</a:t>
            </a:r>
            <a:r>
              <a:rPr kumimoji="1" lang="ja-JP" altLang="en-US" sz="1200" dirty="0" smtClean="0"/>
              <a:t>（京大理）、フリースタイルな僧侶たち</a:t>
            </a:r>
            <a:endParaRPr kumimoji="1" lang="ja-JP" altLang="en-US" sz="1200" dirty="0"/>
          </a:p>
        </p:txBody>
      </p:sp>
      <p:sp>
        <p:nvSpPr>
          <p:cNvPr id="8" name="テキスト ボックス 7"/>
          <p:cNvSpPr txBox="1"/>
          <p:nvPr/>
        </p:nvSpPr>
        <p:spPr>
          <a:xfrm>
            <a:off x="259452" y="5022912"/>
            <a:ext cx="8617079" cy="1200329"/>
          </a:xfrm>
          <a:prstGeom prst="rect">
            <a:avLst/>
          </a:prstGeom>
          <a:noFill/>
        </p:spPr>
        <p:txBody>
          <a:bodyPr wrap="square" rtlCol="0">
            <a:spAutoFit/>
          </a:bodyPr>
          <a:lstStyle/>
          <a:p>
            <a:pPr marL="285750" indent="-285750">
              <a:buFont typeface="Arial"/>
              <a:buChar char="•"/>
            </a:pPr>
            <a:r>
              <a:rPr lang="en-US" altLang="ja-JP" dirty="0" smtClean="0"/>
              <a:t>Searching for the record of sunspot and aurora observations in historical record to reconstruct the past solar activities</a:t>
            </a:r>
          </a:p>
          <a:p>
            <a:pPr marL="285750" indent="-285750">
              <a:buFont typeface="Arial"/>
              <a:buChar char="•"/>
            </a:pPr>
            <a:r>
              <a:rPr lang="en-US" altLang="ja-JP" dirty="0" smtClean="0"/>
              <a:t>Evaluating the  recorded celestial events in the historical literature</a:t>
            </a:r>
          </a:p>
          <a:p>
            <a:pPr marL="285750" indent="-285750">
              <a:buFont typeface="Arial"/>
              <a:buChar char="•"/>
            </a:pPr>
            <a:r>
              <a:rPr kumimoji="1" lang="en-US" altLang="ja-JP" dirty="0" smtClean="0"/>
              <a:t>Relation of science and religions in the Japanese and Asian context</a:t>
            </a:r>
          </a:p>
        </p:txBody>
      </p:sp>
      <p:pic>
        <p:nvPicPr>
          <p:cNvPr id="10" name="図 9"/>
          <p:cNvPicPr>
            <a:picLocks noChangeAspect="1"/>
          </p:cNvPicPr>
          <p:nvPr/>
        </p:nvPicPr>
        <p:blipFill>
          <a:blip r:embed="rId3"/>
          <a:stretch>
            <a:fillRect/>
          </a:stretch>
        </p:blipFill>
        <p:spPr>
          <a:xfrm>
            <a:off x="3645993" y="1167934"/>
            <a:ext cx="4257267" cy="3098702"/>
          </a:xfrm>
          <a:prstGeom prst="rect">
            <a:avLst/>
          </a:prstGeom>
        </p:spPr>
      </p:pic>
    </p:spTree>
    <p:extLst>
      <p:ext uri="{BB962C8B-B14F-4D97-AF65-F5344CB8AC3E}">
        <p14:creationId xmlns:p14="http://schemas.microsoft.com/office/powerpoint/2010/main" val="2366901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「古事記」</a:t>
            </a:r>
            <a:endParaRPr kumimoji="1" lang="ja-JP" altLang="en-US" sz="3600" dirty="0"/>
          </a:p>
        </p:txBody>
      </p:sp>
      <p:sp>
        <p:nvSpPr>
          <p:cNvPr id="4" name="テキスト ボックス 3"/>
          <p:cNvSpPr txBox="1"/>
          <p:nvPr/>
        </p:nvSpPr>
        <p:spPr>
          <a:xfrm>
            <a:off x="8505748" y="2321811"/>
            <a:ext cx="184666" cy="369332"/>
          </a:xfrm>
          <a:prstGeom prst="rect">
            <a:avLst/>
          </a:prstGeom>
          <a:noFill/>
        </p:spPr>
        <p:txBody>
          <a:bodyPr wrap="none" rtlCol="0">
            <a:spAutoFit/>
          </a:bodyPr>
          <a:lstStyle/>
          <a:p>
            <a:endParaRPr kumimoji="1" lang="ja-JP" altLang="en-US" dirty="0"/>
          </a:p>
        </p:txBody>
      </p:sp>
      <p:sp>
        <p:nvSpPr>
          <p:cNvPr id="5" name="コンテンツ プレースホルダー 2"/>
          <p:cNvSpPr>
            <a:spLocks noGrp="1"/>
          </p:cNvSpPr>
          <p:nvPr>
            <p:ph idx="1"/>
          </p:nvPr>
        </p:nvSpPr>
        <p:spPr>
          <a:xfrm>
            <a:off x="457200" y="1246447"/>
            <a:ext cx="8229600" cy="4526011"/>
          </a:xfrm>
        </p:spPr>
        <p:txBody>
          <a:bodyPr>
            <a:noAutofit/>
          </a:bodyPr>
          <a:lstStyle/>
          <a:p>
            <a:pPr marL="0" indent="0">
              <a:buNone/>
            </a:pPr>
            <a:r>
              <a:rPr lang="ja-JP" altLang="en-US" sz="1800" dirty="0" smtClean="0"/>
              <a:t>天地（あめつち）初めてひらけし時、高天の原（たかあまのはら）に成れる神の名は、天之御中主神（あめのみなかぬしのかみ）。次に高御産巣日神（たかみむすひのかみ）。次に神</a:t>
            </a:r>
            <a:r>
              <a:rPr lang="ja-JP" altLang="en-US" sz="1800" dirty="0"/>
              <a:t>御産巣日</a:t>
            </a:r>
            <a:r>
              <a:rPr lang="ja-JP" altLang="en-US" sz="1800" dirty="0" smtClean="0"/>
              <a:t>神（かみむすひのかみ）。この三柱の神は、みな独神（ひとりがみ）と成りまして、身を隠したまひき</a:t>
            </a:r>
            <a:r>
              <a:rPr lang="en-US" altLang="ja-JP" sz="1800" dirty="0" smtClean="0"/>
              <a:t>...</a:t>
            </a:r>
            <a:endParaRPr lang="en-US" altLang="ja-JP" sz="1800" dirty="0"/>
          </a:p>
          <a:p>
            <a:pPr marL="0" indent="0">
              <a:buNone/>
            </a:pPr>
            <a:r>
              <a:rPr lang="en-US" altLang="ja-JP" sz="1800" dirty="0" smtClean="0"/>
              <a:t>...</a:t>
            </a:r>
            <a:r>
              <a:rPr lang="ja-JP" altLang="en-US" sz="1800" dirty="0" smtClean="0"/>
              <a:t>天津</a:t>
            </a:r>
            <a:r>
              <a:rPr lang="ja-JP" altLang="en-US" sz="1800" dirty="0"/>
              <a:t>神々は、伊耶那岐命と伊耶那美命に「この漂っている国土を有るべき姿に整え固めよ」と命じ、天の沼矛</a:t>
            </a:r>
            <a:r>
              <a:rPr lang="ja-JP" altLang="en-US" sz="1800" dirty="0" smtClean="0"/>
              <a:t>（あめのぬぼこ）</a:t>
            </a:r>
            <a:r>
              <a:rPr lang="ja-JP" altLang="en-US" sz="1800" dirty="0"/>
              <a:t>をお授けになった。そこで二神は天の浮橋の上にお立ちになって、その沼矛で国土を掻きまわし、沼矛を引き上げると、沼矛の先から滴る潮が積もって島になった。これが淤能碁呂島</a:t>
            </a:r>
            <a:r>
              <a:rPr lang="ja-JP" altLang="en-US" sz="1800" dirty="0" smtClean="0"/>
              <a:t>（おのころしま）</a:t>
            </a:r>
            <a:r>
              <a:rPr lang="ja-JP" altLang="en-US" sz="1800" dirty="0"/>
              <a:t>である。</a:t>
            </a:r>
          </a:p>
          <a:p>
            <a:endParaRPr lang="en-US" altLang="ja-JP" sz="1800" dirty="0"/>
          </a:p>
          <a:p>
            <a:endParaRPr lang="en-US" altLang="ja-JP" sz="1800" dirty="0" smtClean="0"/>
          </a:p>
        </p:txBody>
      </p:sp>
      <p:sp>
        <p:nvSpPr>
          <p:cNvPr id="6" name="テキスト ボックス 5"/>
          <p:cNvSpPr txBox="1"/>
          <p:nvPr/>
        </p:nvSpPr>
        <p:spPr>
          <a:xfrm>
            <a:off x="699998" y="5415954"/>
            <a:ext cx="8217635" cy="923330"/>
          </a:xfrm>
          <a:prstGeom prst="rect">
            <a:avLst/>
          </a:prstGeom>
          <a:noFill/>
        </p:spPr>
        <p:txBody>
          <a:bodyPr wrap="none" rtlCol="0">
            <a:spAutoFit/>
          </a:bodyPr>
          <a:lstStyle/>
          <a:p>
            <a:r>
              <a:rPr kumimoji="1" lang="ja-JP" altLang="en-US" dirty="0" smtClean="0"/>
              <a:t>ほかに、因幡の白ウサギ、ヤマタノオロチ退治、山幸彦と海幸彦の話なども。</a:t>
            </a:r>
            <a:endParaRPr kumimoji="1" lang="en-US" altLang="ja-JP" dirty="0" smtClean="0"/>
          </a:p>
          <a:p>
            <a:endParaRPr lang="en-US" altLang="ja-JP" dirty="0"/>
          </a:p>
          <a:p>
            <a:endParaRPr kumimoji="1" lang="ja-JP" altLang="en-US" dirty="0"/>
          </a:p>
        </p:txBody>
      </p:sp>
    </p:spTree>
    <p:extLst>
      <p:ext uri="{BB962C8B-B14F-4D97-AF65-F5344CB8AC3E}">
        <p14:creationId xmlns:p14="http://schemas.microsoft.com/office/powerpoint/2010/main" val="3247517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177132"/>
            <a:ext cx="8229600" cy="1143000"/>
          </a:xfrm>
        </p:spPr>
        <p:txBody>
          <a:bodyPr>
            <a:normAutofit/>
          </a:bodyPr>
          <a:lstStyle/>
          <a:p>
            <a:r>
              <a:rPr kumimoji="1" lang="ja-JP" altLang="en-US" sz="2400" dirty="0" smtClean="0"/>
              <a:t>旧約聖書　創世記</a:t>
            </a:r>
            <a:endParaRPr kumimoji="1" lang="ja-JP" altLang="en-US" sz="2400" dirty="0"/>
          </a:p>
        </p:txBody>
      </p:sp>
      <p:sp>
        <p:nvSpPr>
          <p:cNvPr id="3" name="コンテンツ プレースホルダー 2"/>
          <p:cNvSpPr>
            <a:spLocks noGrp="1"/>
          </p:cNvSpPr>
          <p:nvPr>
            <p:ph idx="1"/>
          </p:nvPr>
        </p:nvSpPr>
        <p:spPr>
          <a:xfrm>
            <a:off x="457199" y="1128836"/>
            <a:ext cx="8510399" cy="4681741"/>
          </a:xfrm>
        </p:spPr>
        <p:txBody>
          <a:bodyPr>
            <a:noAutofit/>
          </a:bodyPr>
          <a:lstStyle/>
          <a:p>
            <a:r>
              <a:rPr lang="ja-JP" altLang="en-US" sz="1800" dirty="0"/>
              <a:t>はじめに神は天と地とを創造された</a:t>
            </a:r>
            <a:r>
              <a:rPr lang="ja-JP" altLang="en-US" sz="1800" dirty="0" smtClean="0"/>
              <a:t>。</a:t>
            </a:r>
            <a:endParaRPr lang="en-US" altLang="ja-JP" sz="1800" dirty="0" smtClean="0"/>
          </a:p>
          <a:p>
            <a:r>
              <a:rPr lang="ja-JP" altLang="en-US" sz="1800" dirty="0"/>
              <a:t>地は形なく、むなしく、やみが淵のおもてにあり、神の霊が水のおもてをおおっていた</a:t>
            </a:r>
            <a:r>
              <a:rPr lang="ja-JP" altLang="en-US" sz="1800" dirty="0" smtClean="0"/>
              <a:t>。</a:t>
            </a:r>
            <a:endParaRPr lang="en-US" altLang="ja-JP" sz="1800" dirty="0"/>
          </a:p>
          <a:p>
            <a:r>
              <a:rPr lang="ja-JP" altLang="en-US" sz="1800" dirty="0"/>
              <a:t>神は「光あれ」と言われた。すると光があった</a:t>
            </a:r>
            <a:r>
              <a:rPr lang="ja-JP" altLang="en-US" sz="1800" dirty="0" smtClean="0"/>
              <a:t>。</a:t>
            </a:r>
            <a:endParaRPr lang="en-US" altLang="ja-JP" sz="1800" dirty="0"/>
          </a:p>
          <a:p>
            <a:r>
              <a:rPr lang="ja-JP" altLang="en-US" sz="1800" dirty="0"/>
              <a:t>神はその光を見て、良しとされた。神はその光とやみとを分けられた</a:t>
            </a:r>
            <a:r>
              <a:rPr lang="ja-JP" altLang="en-US" sz="1800" dirty="0" smtClean="0"/>
              <a:t>。</a:t>
            </a:r>
            <a:endParaRPr lang="en-US" altLang="ja-JP" sz="1800" dirty="0"/>
          </a:p>
          <a:p>
            <a:r>
              <a:rPr lang="ja-JP" altLang="en-US" sz="1800" dirty="0"/>
              <a:t>神は光を昼と名づけ、やみを夜と名づけられた。夕となり、また朝となった。第一日である</a:t>
            </a:r>
            <a:r>
              <a:rPr lang="ja-JP" altLang="en-US" sz="1800" dirty="0" smtClean="0"/>
              <a:t>。</a:t>
            </a:r>
            <a:endParaRPr lang="en-US" altLang="ja-JP" sz="1800" dirty="0"/>
          </a:p>
          <a:p>
            <a:r>
              <a:rPr lang="ja-JP" altLang="en-US" sz="1800" dirty="0"/>
              <a:t>神はまた言われた、「水の間におおぞらがあって、水と水とを分けよ</a:t>
            </a:r>
            <a:r>
              <a:rPr lang="ja-JP" altLang="en-US" sz="1800" dirty="0" smtClean="0"/>
              <a:t>」</a:t>
            </a:r>
            <a:endParaRPr lang="en-US" altLang="ja-JP" sz="1800" dirty="0"/>
          </a:p>
          <a:p>
            <a:r>
              <a:rPr lang="ja-JP" altLang="en-US" sz="1800" dirty="0"/>
              <a:t>そのようになった。神はおおぞらを造って、おおぞらの下の水とおおぞらの上の水とを分けられた</a:t>
            </a:r>
            <a:r>
              <a:rPr lang="ja-JP" altLang="en-US" sz="1800" dirty="0" smtClean="0"/>
              <a:t>。</a:t>
            </a:r>
            <a:endParaRPr lang="en-US" altLang="ja-JP" sz="1800" dirty="0"/>
          </a:p>
          <a:p>
            <a:r>
              <a:rPr lang="ja-JP" altLang="en-US" sz="1800" dirty="0"/>
              <a:t>神はそのおおぞらを天と名づけられた。夕となり、また朝となった。第二日である</a:t>
            </a:r>
            <a:r>
              <a:rPr lang="ja-JP" altLang="en-US" sz="1800" dirty="0" smtClean="0"/>
              <a:t>。</a:t>
            </a:r>
            <a:endParaRPr lang="en-US" altLang="ja-JP" sz="1800" dirty="0" smtClean="0"/>
          </a:p>
          <a:p>
            <a:r>
              <a:rPr kumimoji="1" lang="en-US" altLang="ja-JP" sz="1800" dirty="0" smtClean="0"/>
              <a:t>...</a:t>
            </a:r>
            <a:endParaRPr kumimoji="1" lang="ja-JP" altLang="en-US" sz="1800" dirty="0"/>
          </a:p>
        </p:txBody>
      </p:sp>
      <p:sp>
        <p:nvSpPr>
          <p:cNvPr id="4" name="テキスト ボックス 3"/>
          <p:cNvSpPr txBox="1"/>
          <p:nvPr/>
        </p:nvSpPr>
        <p:spPr>
          <a:xfrm>
            <a:off x="3656316" y="6029011"/>
            <a:ext cx="4800483" cy="646331"/>
          </a:xfrm>
          <a:prstGeom prst="rect">
            <a:avLst/>
          </a:prstGeom>
          <a:noFill/>
        </p:spPr>
        <p:txBody>
          <a:bodyPr wrap="square" rtlCol="0">
            <a:spAutoFit/>
          </a:bodyPr>
          <a:lstStyle/>
          <a:p>
            <a:r>
              <a:rPr kumimoji="1" lang="ja-JP" altLang="en-US" dirty="0" smtClean="0">
                <a:solidFill>
                  <a:srgbClr val="FFFF00"/>
                </a:solidFill>
              </a:rPr>
              <a:t>多くの民族が、「世界（宇宙）がどのようにできたか」の神話を持っている。</a:t>
            </a:r>
            <a:endParaRPr kumimoji="1" lang="en-US" altLang="ja-JP" dirty="0" smtClean="0">
              <a:solidFill>
                <a:srgbClr val="FFFF00"/>
              </a:solidFill>
            </a:endParaRPr>
          </a:p>
        </p:txBody>
      </p:sp>
    </p:spTree>
    <p:extLst>
      <p:ext uri="{BB962C8B-B14F-4D97-AF65-F5344CB8AC3E}">
        <p14:creationId xmlns:p14="http://schemas.microsoft.com/office/powerpoint/2010/main" val="2862647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5811620" y="205244"/>
            <a:ext cx="3229746" cy="1788782"/>
          </a:xfrm>
          <a:prstGeom prst="rect">
            <a:avLst/>
          </a:prstGeom>
        </p:spPr>
      </p:pic>
      <p:pic>
        <p:nvPicPr>
          <p:cNvPr id="4" name="図 3"/>
          <p:cNvPicPr>
            <a:picLocks noChangeAspect="1"/>
          </p:cNvPicPr>
          <p:nvPr/>
        </p:nvPicPr>
        <p:blipFill>
          <a:blip r:embed="rId3"/>
          <a:stretch>
            <a:fillRect/>
          </a:stretch>
        </p:blipFill>
        <p:spPr>
          <a:xfrm>
            <a:off x="810942" y="4682104"/>
            <a:ext cx="1729462" cy="1572238"/>
          </a:xfrm>
          <a:prstGeom prst="rect">
            <a:avLst/>
          </a:prstGeom>
        </p:spPr>
      </p:pic>
      <p:pic>
        <p:nvPicPr>
          <p:cNvPr id="5" name="図 4"/>
          <p:cNvPicPr>
            <a:picLocks noChangeAspect="1"/>
          </p:cNvPicPr>
          <p:nvPr/>
        </p:nvPicPr>
        <p:blipFill>
          <a:blip r:embed="rId4"/>
          <a:stretch>
            <a:fillRect/>
          </a:stretch>
        </p:blipFill>
        <p:spPr>
          <a:xfrm>
            <a:off x="3135051" y="3563782"/>
            <a:ext cx="2445643" cy="1331173"/>
          </a:xfrm>
          <a:prstGeom prst="rect">
            <a:avLst/>
          </a:prstGeom>
        </p:spPr>
      </p:pic>
      <p:pic>
        <p:nvPicPr>
          <p:cNvPr id="7" name="図 6" descr="Earth_GPN-2000-0011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925" y="1994026"/>
            <a:ext cx="1199389" cy="1199389"/>
          </a:xfrm>
          <a:prstGeom prst="rect">
            <a:avLst/>
          </a:prstGeom>
        </p:spPr>
      </p:pic>
      <p:sp>
        <p:nvSpPr>
          <p:cNvPr id="9" name="テキスト ボックス 8"/>
          <p:cNvSpPr txBox="1"/>
          <p:nvPr/>
        </p:nvSpPr>
        <p:spPr>
          <a:xfrm>
            <a:off x="8415944" y="205244"/>
            <a:ext cx="553983" cy="276999"/>
          </a:xfrm>
          <a:prstGeom prst="rect">
            <a:avLst/>
          </a:prstGeom>
          <a:noFill/>
        </p:spPr>
        <p:txBody>
          <a:bodyPr wrap="none" rtlCol="0">
            <a:spAutoFit/>
          </a:bodyPr>
          <a:lstStyle/>
          <a:p>
            <a:r>
              <a:rPr kumimoji="1" lang="en-US" altLang="ja-JP" sz="1200" dirty="0" smtClean="0"/>
              <a:t>NAOJ</a:t>
            </a:r>
            <a:endParaRPr kumimoji="1" lang="ja-JP" altLang="en-US" sz="1200" dirty="0"/>
          </a:p>
        </p:txBody>
      </p:sp>
      <p:sp>
        <p:nvSpPr>
          <p:cNvPr id="10" name="テキスト ボックス 9"/>
          <p:cNvSpPr txBox="1"/>
          <p:nvPr/>
        </p:nvSpPr>
        <p:spPr>
          <a:xfrm>
            <a:off x="205266" y="482243"/>
            <a:ext cx="5192233" cy="3139321"/>
          </a:xfrm>
          <a:prstGeom prst="rect">
            <a:avLst/>
          </a:prstGeom>
          <a:noFill/>
        </p:spPr>
        <p:txBody>
          <a:bodyPr wrap="square" rtlCol="0">
            <a:spAutoFit/>
          </a:bodyPr>
          <a:lstStyle/>
          <a:p>
            <a:r>
              <a:rPr lang="ja-JP" altLang="en-US" dirty="0"/>
              <a:t>神話と</a:t>
            </a:r>
            <a:r>
              <a:rPr lang="ja-JP" altLang="en-US" dirty="0" smtClean="0"/>
              <a:t>は、</a:t>
            </a:r>
            <a:endParaRPr lang="en-US" altLang="ja-JP" dirty="0" smtClean="0"/>
          </a:p>
          <a:p>
            <a:endParaRPr lang="en-US" altLang="ja-JP" dirty="0" smtClean="0"/>
          </a:p>
          <a:p>
            <a:r>
              <a:rPr lang="ja-JP" altLang="en-US" dirty="0" smtClean="0"/>
              <a:t>わたしたちが</a:t>
            </a:r>
            <a:r>
              <a:rPr lang="ja-JP" altLang="en-US" dirty="0"/>
              <a:t>この世界の中で</a:t>
            </a:r>
            <a:r>
              <a:rPr lang="ja-JP" altLang="en-US" dirty="0" smtClean="0"/>
              <a:t>、</a:t>
            </a:r>
            <a:endParaRPr lang="en-US" altLang="ja-JP" dirty="0" smtClean="0"/>
          </a:p>
          <a:p>
            <a:endParaRPr lang="en-US" altLang="ja-JP" dirty="0" smtClean="0"/>
          </a:p>
          <a:p>
            <a:r>
              <a:rPr lang="ja-JP" altLang="en-US" dirty="0" smtClean="0"/>
              <a:t>なぜ、どの</a:t>
            </a:r>
            <a:r>
              <a:rPr lang="ja-JP" altLang="en-US" dirty="0"/>
              <a:t>ように存在するよう</a:t>
            </a:r>
            <a:r>
              <a:rPr lang="ja-JP" altLang="en-US" dirty="0" smtClean="0"/>
              <a:t>になったか、</a:t>
            </a:r>
            <a:endParaRPr lang="en-US" altLang="ja-JP" dirty="0" smtClean="0"/>
          </a:p>
          <a:p>
            <a:endParaRPr lang="en-US" altLang="ja-JP" dirty="0" smtClean="0"/>
          </a:p>
          <a:p>
            <a:r>
              <a:rPr lang="ja-JP" altLang="en-US" dirty="0" smtClean="0"/>
              <a:t>これからどこ</a:t>
            </a:r>
            <a:r>
              <a:rPr lang="ja-JP" altLang="en-US" dirty="0"/>
              <a:t>に向かっているの</a:t>
            </a:r>
            <a:r>
              <a:rPr lang="ja-JP" altLang="en-US" dirty="0" smtClean="0"/>
              <a:t>か</a:t>
            </a:r>
            <a:endParaRPr lang="en-US" altLang="ja-JP" dirty="0" smtClean="0"/>
          </a:p>
          <a:p>
            <a:endParaRPr lang="en-US" altLang="ja-JP" dirty="0" smtClean="0"/>
          </a:p>
          <a:p>
            <a:r>
              <a:rPr lang="ja-JP" altLang="en-US" dirty="0" smtClean="0"/>
              <a:t>に</a:t>
            </a:r>
            <a:r>
              <a:rPr lang="ja-JP" altLang="en-US" dirty="0"/>
              <a:t>ついて</a:t>
            </a:r>
            <a:r>
              <a:rPr lang="ja-JP" altLang="en-US" dirty="0" smtClean="0"/>
              <a:t>の、物語的な説明</a:t>
            </a:r>
            <a:endParaRPr lang="en-US" altLang="ja-JP" dirty="0" smtClean="0"/>
          </a:p>
          <a:p>
            <a:endParaRPr lang="en-US" altLang="ja-JP" dirty="0"/>
          </a:p>
          <a:p>
            <a:r>
              <a:rPr lang="ja-JP" altLang="en-US" dirty="0" smtClean="0"/>
              <a:t>鎌田東二（こころのみらい研究センタ</a:t>
            </a:r>
            <a:r>
              <a:rPr lang="en-US" altLang="ja-JP" dirty="0" smtClean="0"/>
              <a:t>—</a:t>
            </a:r>
            <a:r>
              <a:rPr lang="ja-JP" altLang="en-US" dirty="0" smtClean="0"/>
              <a:t>教授）</a:t>
            </a:r>
            <a:endParaRPr lang="en-US" altLang="ja-JP" dirty="0"/>
          </a:p>
        </p:txBody>
      </p:sp>
    </p:spTree>
    <p:extLst>
      <p:ext uri="{BB962C8B-B14F-4D97-AF65-F5344CB8AC3E}">
        <p14:creationId xmlns:p14="http://schemas.microsoft.com/office/powerpoint/2010/main" val="1277792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1913" y="700813"/>
            <a:ext cx="8229600" cy="1143000"/>
          </a:xfrm>
        </p:spPr>
        <p:txBody>
          <a:bodyPr>
            <a:normAutofit/>
          </a:bodyPr>
          <a:lstStyle/>
          <a:p>
            <a:r>
              <a:rPr kumimoji="1" lang="ja-JP" altLang="en-US" sz="3600" dirty="0" smtClean="0"/>
              <a:t>宇宙総合学研究ユニット</a:t>
            </a:r>
            <a:endParaRPr kumimoji="1" lang="ja-JP" altLang="en-US" sz="3600" dirty="0"/>
          </a:p>
        </p:txBody>
      </p:sp>
      <p:sp>
        <p:nvSpPr>
          <p:cNvPr id="3" name="コンテンツ プレースホルダー 2"/>
          <p:cNvSpPr>
            <a:spLocks noGrp="1"/>
          </p:cNvSpPr>
          <p:nvPr>
            <p:ph idx="1"/>
          </p:nvPr>
        </p:nvSpPr>
        <p:spPr>
          <a:xfrm>
            <a:off x="457200" y="2316291"/>
            <a:ext cx="8229600" cy="4525963"/>
          </a:xfrm>
        </p:spPr>
        <p:txBody>
          <a:bodyPr>
            <a:normAutofit fontScale="92500"/>
          </a:bodyPr>
          <a:lstStyle/>
          <a:p>
            <a:r>
              <a:rPr lang="ja-JP" altLang="en-US" sz="1800" dirty="0" smtClean="0"/>
              <a:t>理工系から人文社会系まで、様々な分野の研究者が集まって総合的に宇宙を研究し、新しい学問を開拓するために、</a:t>
            </a:r>
            <a:r>
              <a:rPr lang="en-US" altLang="ja-JP" sz="1800" dirty="0" smtClean="0"/>
              <a:t>2008</a:t>
            </a:r>
            <a:r>
              <a:rPr lang="ja-JP" altLang="en-US" sz="1800" dirty="0" smtClean="0"/>
              <a:t>年に「宇宙総合学研究ユニット」が京大に発足</a:t>
            </a:r>
            <a:endParaRPr lang="en-US" altLang="ja-JP" sz="1800" dirty="0"/>
          </a:p>
          <a:p>
            <a:endParaRPr kumimoji="1" lang="en-US" altLang="ja-JP" sz="1800" dirty="0"/>
          </a:p>
          <a:p>
            <a:r>
              <a:rPr lang="ja-JP" altLang="en-US" sz="1800" dirty="0"/>
              <a:t>理学、工学、文学、アジア</a:t>
            </a:r>
            <a:r>
              <a:rPr lang="en-US" altLang="ja-JP" sz="1800" dirty="0"/>
              <a:t>･</a:t>
            </a:r>
            <a:r>
              <a:rPr lang="ja-JP" altLang="en-US" sz="1800" dirty="0"/>
              <a:t>アフリカ地域、人間</a:t>
            </a:r>
            <a:r>
              <a:rPr lang="en-US" altLang="ja-JP" sz="1800" dirty="0"/>
              <a:t>･</a:t>
            </a:r>
            <a:r>
              <a:rPr lang="ja-JP" altLang="en-US" sz="1800" dirty="0"/>
              <a:t>環境、エネルギー科学、生存研、こころの未来研究センター、総合博物館、基礎物理研、防災研、総合生存学館、国際高等教育院、白眉センターから</a:t>
            </a:r>
            <a:r>
              <a:rPr lang="en-US" altLang="ja-JP" sz="1800" dirty="0"/>
              <a:t>70</a:t>
            </a:r>
            <a:r>
              <a:rPr lang="ja-JP" altLang="en-US" sz="1800" dirty="0"/>
              <a:t>余名の教員＋</a:t>
            </a:r>
            <a:r>
              <a:rPr lang="en-US" altLang="ja-JP" sz="1800" dirty="0"/>
              <a:t>4</a:t>
            </a:r>
            <a:r>
              <a:rPr lang="ja-JP" altLang="en-US" sz="1800" dirty="0"/>
              <a:t>名の</a:t>
            </a:r>
            <a:r>
              <a:rPr lang="ja-JP" altLang="en-US" sz="1800" dirty="0" smtClean="0"/>
              <a:t>専任</a:t>
            </a:r>
            <a:r>
              <a:rPr lang="ja-JP" altLang="en-US" sz="1800" dirty="0" smtClean="0"/>
              <a:t>。</a:t>
            </a:r>
            <a:r>
              <a:rPr lang="en-US" altLang="ja-JP" sz="1800" dirty="0" smtClean="0"/>
              <a:t>(</a:t>
            </a:r>
            <a:r>
              <a:rPr lang="ja-JP" altLang="en-US" sz="1800" dirty="0" smtClean="0"/>
              <a:t>株</a:t>
            </a:r>
            <a:r>
              <a:rPr lang="en-US" altLang="ja-JP" sz="1800" dirty="0" smtClean="0"/>
              <a:t>)</a:t>
            </a:r>
            <a:r>
              <a:rPr lang="ja-JP" altLang="en-US" sz="1800" dirty="0" smtClean="0"/>
              <a:t>ブロードバンドタワーとの共同研究部門に</a:t>
            </a:r>
            <a:r>
              <a:rPr lang="en-US" altLang="ja-JP" sz="1800" dirty="0"/>
              <a:t>5</a:t>
            </a:r>
            <a:r>
              <a:rPr lang="ja-JP" altLang="en-US" sz="1800" dirty="0" smtClean="0"/>
              <a:t>名</a:t>
            </a:r>
            <a:r>
              <a:rPr lang="ja-JP" altLang="en-US" sz="1800" dirty="0"/>
              <a:t>の</a:t>
            </a:r>
            <a:r>
              <a:rPr lang="ja-JP" altLang="en-US" sz="1800" dirty="0" smtClean="0"/>
              <a:t>非常勤</a:t>
            </a:r>
            <a:endParaRPr lang="en-US" altLang="ja-JP" sz="1800" dirty="0" smtClean="0"/>
          </a:p>
          <a:p>
            <a:endParaRPr lang="en-US" altLang="ja-JP" sz="1800" dirty="0"/>
          </a:p>
          <a:p>
            <a:r>
              <a:rPr lang="ja-JP" altLang="en-US" sz="1800" dirty="0" smtClean="0"/>
              <a:t>詳細はホームページ</a:t>
            </a:r>
            <a:r>
              <a:rPr lang="en-US" altLang="ja-JP" sz="1800" dirty="0" smtClean="0"/>
              <a:t> </a:t>
            </a:r>
            <a:r>
              <a:rPr lang="en-US" altLang="ja-JP" sz="1800" dirty="0" smtClean="0">
                <a:solidFill>
                  <a:srgbClr val="FFFFFF"/>
                </a:solidFill>
              </a:rPr>
              <a:t>http://www.usss.kyoto-u.ac.jp/ </a:t>
            </a:r>
            <a:r>
              <a:rPr lang="ja-JP" altLang="en-US" sz="1800" dirty="0" smtClean="0">
                <a:solidFill>
                  <a:srgbClr val="FFFFFF"/>
                </a:solidFill>
              </a:rPr>
              <a:t>又は「宇宙ユニット」で検索</a:t>
            </a:r>
            <a:endParaRPr lang="en-US" altLang="ja-JP" sz="1800" dirty="0">
              <a:solidFill>
                <a:srgbClr val="FFFFFF"/>
              </a:solidFill>
            </a:endParaRPr>
          </a:p>
          <a:p>
            <a:endParaRPr kumimoji="1" lang="en-US" altLang="ja-JP" sz="2000" dirty="0" smtClean="0"/>
          </a:p>
        </p:txBody>
      </p:sp>
      <p:pic>
        <p:nvPicPr>
          <p:cNvPr id="4" name="図 3" descr="USSS-logo-blu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880" y="457200"/>
            <a:ext cx="1559507" cy="1559507"/>
          </a:xfrm>
          <a:prstGeom prst="rect">
            <a:avLst/>
          </a:prstGeom>
        </p:spPr>
      </p:pic>
    </p:spTree>
    <p:extLst>
      <p:ext uri="{BB962C8B-B14F-4D97-AF65-F5344CB8AC3E}">
        <p14:creationId xmlns:p14="http://schemas.microsoft.com/office/powerpoint/2010/main" val="12408504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Woher_kommen_wir_Wer_sind_wir_Wohin_gehen_w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3" y="1149472"/>
            <a:ext cx="9078117" cy="3404294"/>
          </a:xfrm>
          <a:prstGeom prst="rect">
            <a:avLst/>
          </a:prstGeom>
        </p:spPr>
      </p:pic>
      <p:sp>
        <p:nvSpPr>
          <p:cNvPr id="8" name="テキスト ボックス 7"/>
          <p:cNvSpPr txBox="1"/>
          <p:nvPr/>
        </p:nvSpPr>
        <p:spPr>
          <a:xfrm>
            <a:off x="522745" y="423766"/>
            <a:ext cx="8453083" cy="646331"/>
          </a:xfrm>
          <a:prstGeom prst="rect">
            <a:avLst/>
          </a:prstGeom>
          <a:noFill/>
        </p:spPr>
        <p:txBody>
          <a:bodyPr wrap="none" rtlCol="0">
            <a:spAutoFit/>
          </a:bodyPr>
          <a:lstStyle/>
          <a:p>
            <a:pPr algn="r"/>
            <a:r>
              <a:rPr kumimoji="1" lang="ja-JP" altLang="en-US" dirty="0" smtClean="0"/>
              <a:t>われわれはどこから来たのか？われわれは何者か？われわれはどこへ行くのか？</a:t>
            </a:r>
            <a:endParaRPr kumimoji="1" lang="en-US" altLang="ja-JP" dirty="0" smtClean="0"/>
          </a:p>
          <a:p>
            <a:pPr algn="r"/>
            <a:r>
              <a:rPr lang="ja-JP" altLang="en-US" dirty="0" smtClean="0"/>
              <a:t>（ポール・ゴーギャン）</a:t>
            </a:r>
            <a:endParaRPr kumimoji="1" lang="ja-JP" altLang="en-US" dirty="0"/>
          </a:p>
        </p:txBody>
      </p:sp>
      <p:sp>
        <p:nvSpPr>
          <p:cNvPr id="2" name="テキスト ボックス 1"/>
          <p:cNvSpPr txBox="1"/>
          <p:nvPr/>
        </p:nvSpPr>
        <p:spPr>
          <a:xfrm>
            <a:off x="522744" y="4984750"/>
            <a:ext cx="8453083" cy="1877437"/>
          </a:xfrm>
          <a:prstGeom prst="rect">
            <a:avLst/>
          </a:prstGeom>
          <a:noFill/>
        </p:spPr>
        <p:txBody>
          <a:bodyPr wrap="square" rtlCol="0">
            <a:spAutoFit/>
          </a:bodyPr>
          <a:lstStyle/>
          <a:p>
            <a:r>
              <a:rPr kumimoji="1" lang="ja-JP" altLang="en-US" sz="2000" dirty="0" smtClean="0"/>
              <a:t>宇宙科学・探査の目的</a:t>
            </a:r>
            <a:endParaRPr lang="en-US" altLang="ja-JP" sz="2000" dirty="0"/>
          </a:p>
          <a:p>
            <a:r>
              <a:rPr kumimoji="1" lang="en-US" altLang="ja-JP" sz="2400" dirty="0" smtClean="0"/>
              <a:t>    Where did we come from?</a:t>
            </a:r>
          </a:p>
          <a:p>
            <a:r>
              <a:rPr lang="en-US" altLang="ja-JP" sz="2400" dirty="0" smtClean="0"/>
              <a:t>           </a:t>
            </a:r>
            <a:r>
              <a:rPr kumimoji="1" lang="en-US" altLang="ja-JP" sz="2400" dirty="0" smtClean="0"/>
              <a:t> </a:t>
            </a:r>
            <a:r>
              <a:rPr lang="en-US" altLang="ja-JP" sz="2400" dirty="0" smtClean="0"/>
              <a:t>What is our place in the universe? </a:t>
            </a:r>
          </a:p>
          <a:p>
            <a:r>
              <a:rPr lang="en-US" altLang="ja-JP" sz="2400" dirty="0" smtClean="0"/>
              <a:t>                                                  What is our destiny?</a:t>
            </a:r>
          </a:p>
          <a:p>
            <a:r>
              <a:rPr lang="en-US" altLang="ja-JP" sz="2400" dirty="0"/>
              <a:t>	</a:t>
            </a:r>
            <a:r>
              <a:rPr lang="en-US" altLang="ja-JP" sz="2400" dirty="0" smtClean="0"/>
              <a:t>										</a:t>
            </a:r>
            <a:r>
              <a:rPr lang="en-US" altLang="ja-JP" dirty="0" smtClean="0"/>
              <a:t>(Global Exploration Strategy 2007)</a:t>
            </a:r>
            <a:endParaRPr kumimoji="1" lang="ja-JP" altLang="en-US" sz="2400" dirty="0"/>
          </a:p>
        </p:txBody>
      </p:sp>
    </p:spTree>
    <p:extLst>
      <p:ext uri="{BB962C8B-B14F-4D97-AF65-F5344CB8AC3E}">
        <p14:creationId xmlns:p14="http://schemas.microsoft.com/office/powerpoint/2010/main" val="2438184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正方形/長方形 3"/>
          <p:cNvSpPr/>
          <p:nvPr/>
        </p:nvSpPr>
        <p:spPr>
          <a:xfrm>
            <a:off x="0" y="0"/>
            <a:ext cx="9144000" cy="6858000"/>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path path="circle">
              <a:fillToRect l="50000" t="50000" r="50000" b="50000"/>
            </a:path>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000" dirty="0" smtClean="0">
                <a:solidFill>
                  <a:srgbClr val="D3365E"/>
                </a:solidFill>
              </a:rPr>
              <a:t>できたばかりの宇宙は、水素とヘリウムくらいしかない、のっぺりとした世界</a:t>
            </a:r>
            <a:endParaRPr kumimoji="1" lang="ja-JP" altLang="en-US" sz="2000" dirty="0">
              <a:solidFill>
                <a:srgbClr val="D3365E"/>
              </a:solidFill>
            </a:endParaRPr>
          </a:p>
        </p:txBody>
      </p:sp>
      <p:sp>
        <p:nvSpPr>
          <p:cNvPr id="3" name="テキスト ボックス 2"/>
          <p:cNvSpPr txBox="1"/>
          <p:nvPr/>
        </p:nvSpPr>
        <p:spPr>
          <a:xfrm>
            <a:off x="2749987" y="699896"/>
            <a:ext cx="3868752" cy="461665"/>
          </a:xfrm>
          <a:prstGeom prst="rect">
            <a:avLst/>
          </a:prstGeom>
          <a:noFill/>
        </p:spPr>
        <p:txBody>
          <a:bodyPr wrap="none" rtlCol="0">
            <a:spAutoFit/>
          </a:bodyPr>
          <a:lstStyle/>
          <a:p>
            <a:r>
              <a:rPr lang="ja-JP" altLang="en-US" sz="2400" dirty="0" smtClean="0">
                <a:solidFill>
                  <a:srgbClr val="D3365E"/>
                </a:solidFill>
                <a:latin typeface="ヒラギノ丸ゴ Pro W4"/>
                <a:ea typeface="ヒラギノ丸ゴ Pro W4"/>
                <a:cs typeface="ヒラギノ丸ゴ Pro W4"/>
              </a:rPr>
              <a:t>我々はどこから来たのか？</a:t>
            </a:r>
            <a:endParaRPr lang="en-US" altLang="ja-JP" sz="2400" dirty="0" smtClean="0">
              <a:solidFill>
                <a:srgbClr val="D3365E"/>
              </a:solidFill>
              <a:latin typeface="ヒラギノ丸ゴ Pro W4"/>
              <a:ea typeface="ヒラギノ丸ゴ Pro W4"/>
              <a:cs typeface="ヒラギノ丸ゴ Pro W4"/>
            </a:endParaRPr>
          </a:p>
        </p:txBody>
      </p:sp>
    </p:spTree>
    <p:extLst>
      <p:ext uri="{BB962C8B-B14F-4D97-AF65-F5344CB8AC3E}">
        <p14:creationId xmlns:p14="http://schemas.microsoft.com/office/powerpoint/2010/main" val="3466739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5" name="図 4" descr="hs-2006-23-a-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63" y="-530820"/>
            <a:ext cx="12034440" cy="7521525"/>
          </a:xfrm>
          <a:prstGeom prst="rect">
            <a:avLst/>
          </a:prstGeom>
        </p:spPr>
      </p:pic>
      <p:sp>
        <p:nvSpPr>
          <p:cNvPr id="6" name="テキスト ボックス 5"/>
          <p:cNvSpPr txBox="1"/>
          <p:nvPr/>
        </p:nvSpPr>
        <p:spPr>
          <a:xfrm>
            <a:off x="1137373" y="796228"/>
            <a:ext cx="2754480" cy="400110"/>
          </a:xfrm>
          <a:prstGeom prst="rect">
            <a:avLst/>
          </a:prstGeom>
          <a:noFill/>
        </p:spPr>
        <p:txBody>
          <a:bodyPr wrap="none" rtlCol="0">
            <a:spAutoFit/>
          </a:bodyPr>
          <a:lstStyle/>
          <a:p>
            <a:r>
              <a:rPr kumimoji="1" lang="ja-JP" altLang="en-US" sz="2000" dirty="0" smtClean="0">
                <a:solidFill>
                  <a:schemeClr val="bg1"/>
                </a:solidFill>
              </a:rPr>
              <a:t>銀河ができ、星ができる</a:t>
            </a:r>
            <a:endParaRPr kumimoji="1" lang="ja-JP" altLang="en-US" sz="2000" dirty="0">
              <a:solidFill>
                <a:schemeClr val="bg1"/>
              </a:solidFill>
            </a:endParaRPr>
          </a:p>
        </p:txBody>
      </p:sp>
    </p:spTree>
    <p:extLst>
      <p:ext uri="{BB962C8B-B14F-4D97-AF65-F5344CB8AC3E}">
        <p14:creationId xmlns:p14="http://schemas.microsoft.com/office/powerpoint/2010/main" val="32986238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550px-Evolved_star_fusion_shells.svg.png"/>
          <p:cNvPicPr>
            <a:picLocks noChangeAspect="1"/>
          </p:cNvPicPr>
          <p:nvPr/>
        </p:nvPicPr>
        <p:blipFill>
          <a:blip r:embed="rId2"/>
          <a:stretch>
            <a:fillRect/>
          </a:stretch>
        </p:blipFill>
        <p:spPr>
          <a:xfrm>
            <a:off x="1" y="1"/>
            <a:ext cx="3450030" cy="3450030"/>
          </a:xfrm>
          <a:prstGeom prst="rect">
            <a:avLst/>
          </a:prstGeom>
        </p:spPr>
      </p:pic>
      <p:pic>
        <p:nvPicPr>
          <p:cNvPr id="5" name="図 4" descr="ps14_8x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18" y="1042711"/>
            <a:ext cx="3724895" cy="2979916"/>
          </a:xfrm>
          <a:prstGeom prst="rect">
            <a:avLst/>
          </a:prstGeom>
        </p:spPr>
      </p:pic>
      <p:pic>
        <p:nvPicPr>
          <p:cNvPr id="6" name="図 5" descr="M42proplyds.jpg"/>
          <p:cNvPicPr>
            <a:picLocks noChangeAspect="1"/>
          </p:cNvPicPr>
          <p:nvPr/>
        </p:nvPicPr>
        <p:blipFill>
          <a:blip r:embed="rId4"/>
          <a:stretch>
            <a:fillRect/>
          </a:stretch>
        </p:blipFill>
        <p:spPr>
          <a:xfrm>
            <a:off x="5226943" y="3102056"/>
            <a:ext cx="3823617" cy="2856467"/>
          </a:xfrm>
          <a:prstGeom prst="rect">
            <a:avLst/>
          </a:prstGeom>
        </p:spPr>
      </p:pic>
      <p:pic>
        <p:nvPicPr>
          <p:cNvPr id="7" name="図 6" descr="Earth_GPN-2000-0011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181" y="4383238"/>
            <a:ext cx="2474762" cy="2474762"/>
          </a:xfrm>
          <a:prstGeom prst="rect">
            <a:avLst/>
          </a:prstGeom>
        </p:spPr>
      </p:pic>
      <p:sp>
        <p:nvSpPr>
          <p:cNvPr id="8" name="テキスト ボックス 7"/>
          <p:cNvSpPr txBox="1"/>
          <p:nvPr/>
        </p:nvSpPr>
        <p:spPr>
          <a:xfrm>
            <a:off x="3467926" y="92096"/>
            <a:ext cx="4121641"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星の中で様々な元素（原子）が作られ</a:t>
            </a:r>
            <a:endParaRPr kumimoji="1" lang="ja-JP" altLang="en-US" dirty="0">
              <a:latin typeface="ヒラギノ丸ゴ Pro W4"/>
              <a:ea typeface="ヒラギノ丸ゴ Pro W4"/>
              <a:cs typeface="ヒラギノ丸ゴ Pro W4"/>
            </a:endParaRPr>
          </a:p>
        </p:txBody>
      </p:sp>
      <p:sp>
        <p:nvSpPr>
          <p:cNvPr id="9" name="テキスト ボックス 8"/>
          <p:cNvSpPr txBox="1"/>
          <p:nvPr/>
        </p:nvSpPr>
        <p:spPr>
          <a:xfrm>
            <a:off x="5498278" y="673379"/>
            <a:ext cx="3659976"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星の死とともに宇宙にばらまかれ</a:t>
            </a:r>
            <a:endParaRPr kumimoji="1" lang="ja-JP" altLang="en-US" dirty="0">
              <a:latin typeface="ヒラギノ丸ゴ Pro W4"/>
              <a:ea typeface="ヒラギノ丸ゴ Pro W4"/>
              <a:cs typeface="ヒラギノ丸ゴ Pro W4"/>
            </a:endParaRPr>
          </a:p>
        </p:txBody>
      </p:sp>
      <p:sp>
        <p:nvSpPr>
          <p:cNvPr id="10" name="テキスト ボックス 9"/>
          <p:cNvSpPr txBox="1"/>
          <p:nvPr/>
        </p:nvSpPr>
        <p:spPr>
          <a:xfrm>
            <a:off x="28358" y="4924018"/>
            <a:ext cx="2723823" cy="646331"/>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その中から地球のような</a:t>
            </a:r>
            <a:endParaRPr lang="en-US" altLang="ja-JP" dirty="0" smtClean="0">
              <a:latin typeface="ヒラギノ丸ゴ Pro W4"/>
              <a:ea typeface="ヒラギノ丸ゴ Pro W4"/>
              <a:cs typeface="ヒラギノ丸ゴ Pro W4"/>
            </a:endParaRPr>
          </a:p>
          <a:p>
            <a:r>
              <a:rPr lang="ja-JP" altLang="en-US" dirty="0" smtClean="0">
                <a:latin typeface="ヒラギノ丸ゴ Pro W4"/>
                <a:ea typeface="ヒラギノ丸ゴ Pro W4"/>
                <a:cs typeface="ヒラギノ丸ゴ Pro W4"/>
              </a:rPr>
              <a:t>惑星が生まれる</a:t>
            </a:r>
            <a:endParaRPr kumimoji="1" lang="ja-JP" altLang="en-US" dirty="0">
              <a:latin typeface="ヒラギノ丸ゴ Pro W4"/>
              <a:ea typeface="ヒラギノ丸ゴ Pro W4"/>
              <a:cs typeface="ヒラギノ丸ゴ Pro W4"/>
            </a:endParaRPr>
          </a:p>
        </p:txBody>
      </p:sp>
      <p:sp>
        <p:nvSpPr>
          <p:cNvPr id="11" name="テキスト ボックス 10"/>
          <p:cNvSpPr txBox="1"/>
          <p:nvPr/>
        </p:nvSpPr>
        <p:spPr>
          <a:xfrm>
            <a:off x="5679220" y="3265365"/>
            <a:ext cx="3185487"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宇宙</a:t>
            </a:r>
            <a:r>
              <a:rPr lang="ja-JP" altLang="en-US" dirty="0" smtClean="0">
                <a:latin typeface="ヒラギノ丸ゴ Pro W4"/>
                <a:ea typeface="ヒラギノ丸ゴ Pro W4"/>
                <a:cs typeface="ヒラギノ丸ゴ Pro W4"/>
              </a:rPr>
              <a:t>の中に様々な物質ができ</a:t>
            </a:r>
            <a:endParaRPr kumimoji="1" lang="ja-JP" altLang="en-US" dirty="0">
              <a:latin typeface="ヒラギノ丸ゴ Pro W4"/>
              <a:ea typeface="ヒラギノ丸ゴ Pro W4"/>
              <a:cs typeface="ヒラギノ丸ゴ Pro W4"/>
            </a:endParaRPr>
          </a:p>
        </p:txBody>
      </p:sp>
    </p:spTree>
    <p:extLst>
      <p:ext uri="{BB962C8B-B14F-4D97-AF65-F5344CB8AC3E}">
        <p14:creationId xmlns:p14="http://schemas.microsoft.com/office/powerpoint/2010/main" val="6101042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280250" y="211642"/>
            <a:ext cx="3634667" cy="2817487"/>
            <a:chOff x="259765" y="211642"/>
            <a:chExt cx="3634667" cy="2817487"/>
          </a:xfrm>
        </p:grpSpPr>
        <p:pic>
          <p:nvPicPr>
            <p:cNvPr id="7" name="図 6"/>
            <p:cNvPicPr>
              <a:picLocks noChangeAspect="1"/>
            </p:cNvPicPr>
            <p:nvPr/>
          </p:nvPicPr>
          <p:blipFill>
            <a:blip r:embed="rId2"/>
            <a:stretch>
              <a:fillRect/>
            </a:stretch>
          </p:blipFill>
          <p:spPr>
            <a:xfrm>
              <a:off x="259765" y="211642"/>
              <a:ext cx="1834642" cy="2817487"/>
            </a:xfrm>
            <a:prstGeom prst="rect">
              <a:avLst/>
            </a:prstGeom>
          </p:spPr>
        </p:pic>
        <p:sp>
          <p:nvSpPr>
            <p:cNvPr id="5" name="テキスト ボックス 4"/>
            <p:cNvSpPr txBox="1"/>
            <p:nvPr/>
          </p:nvSpPr>
          <p:spPr>
            <a:xfrm>
              <a:off x="2311948" y="374443"/>
              <a:ext cx="1582484"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生命が生まれ</a:t>
              </a:r>
              <a:endParaRPr kumimoji="1" lang="ja-JP" altLang="en-US" dirty="0">
                <a:latin typeface="ヒラギノ丸ゴ Pro W4"/>
                <a:ea typeface="ヒラギノ丸ゴ Pro W4"/>
                <a:cs typeface="ヒラギノ丸ゴ Pro W4"/>
              </a:endParaRPr>
            </a:p>
          </p:txBody>
        </p:sp>
      </p:grpSp>
      <p:grpSp>
        <p:nvGrpSpPr>
          <p:cNvPr id="3" name="図形グループ 2"/>
          <p:cNvGrpSpPr/>
          <p:nvPr/>
        </p:nvGrpSpPr>
        <p:grpSpPr>
          <a:xfrm>
            <a:off x="2094407" y="896943"/>
            <a:ext cx="3836932" cy="2457788"/>
            <a:chOff x="2094407" y="896943"/>
            <a:chExt cx="3836932" cy="2457788"/>
          </a:xfrm>
        </p:grpSpPr>
        <p:pic>
          <p:nvPicPr>
            <p:cNvPr id="8" name="図 7"/>
            <p:cNvPicPr>
              <a:picLocks noChangeAspect="1"/>
            </p:cNvPicPr>
            <p:nvPr/>
          </p:nvPicPr>
          <p:blipFill>
            <a:blip r:embed="rId3"/>
            <a:stretch>
              <a:fillRect/>
            </a:stretch>
          </p:blipFill>
          <p:spPr>
            <a:xfrm>
              <a:off x="2094407" y="1285686"/>
              <a:ext cx="3405836" cy="2069045"/>
            </a:xfrm>
            <a:prstGeom prst="rect">
              <a:avLst/>
            </a:prstGeom>
          </p:spPr>
        </p:pic>
        <p:sp>
          <p:nvSpPr>
            <p:cNvPr id="10" name="テキスト ボックス 9"/>
            <p:cNvSpPr txBox="1"/>
            <p:nvPr/>
          </p:nvSpPr>
          <p:spPr>
            <a:xfrm>
              <a:off x="3669181" y="896943"/>
              <a:ext cx="2262158"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複雑な細胞に進化し</a:t>
              </a:r>
              <a:endParaRPr kumimoji="1" lang="ja-JP" altLang="en-US" dirty="0">
                <a:latin typeface="ヒラギノ丸ゴ Pro W4"/>
                <a:ea typeface="ヒラギノ丸ゴ Pro W4"/>
                <a:cs typeface="ヒラギノ丸ゴ Pro W4"/>
              </a:endParaRPr>
            </a:p>
          </p:txBody>
        </p:sp>
      </p:grpSp>
      <p:grpSp>
        <p:nvGrpSpPr>
          <p:cNvPr id="4" name="図形グループ 3"/>
          <p:cNvGrpSpPr/>
          <p:nvPr/>
        </p:nvGrpSpPr>
        <p:grpSpPr>
          <a:xfrm>
            <a:off x="5356848" y="1928470"/>
            <a:ext cx="3814295" cy="3669841"/>
            <a:chOff x="5500243" y="1928470"/>
            <a:chExt cx="3814295" cy="3669841"/>
          </a:xfrm>
        </p:grpSpPr>
        <p:pic>
          <p:nvPicPr>
            <p:cNvPr id="9" name="図 8"/>
            <p:cNvPicPr>
              <a:picLocks noChangeAspect="1"/>
            </p:cNvPicPr>
            <p:nvPr/>
          </p:nvPicPr>
          <p:blipFill>
            <a:blip r:embed="rId4"/>
            <a:stretch>
              <a:fillRect/>
            </a:stretch>
          </p:blipFill>
          <p:spPr>
            <a:xfrm>
              <a:off x="5500243" y="2475605"/>
              <a:ext cx="3024951" cy="3122706"/>
            </a:xfrm>
            <a:prstGeom prst="rect">
              <a:avLst/>
            </a:prstGeom>
          </p:spPr>
        </p:pic>
        <p:sp>
          <p:nvSpPr>
            <p:cNvPr id="11" name="テキスト ボックス 10"/>
            <p:cNvSpPr txBox="1"/>
            <p:nvPr/>
          </p:nvSpPr>
          <p:spPr>
            <a:xfrm>
              <a:off x="5667386" y="1928470"/>
              <a:ext cx="3647152"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さらに複雑な多細胞生物が誕生し</a:t>
              </a:r>
              <a:endParaRPr kumimoji="1" lang="ja-JP" altLang="en-US" dirty="0">
                <a:latin typeface="ヒラギノ丸ゴ Pro W4"/>
                <a:ea typeface="ヒラギノ丸ゴ Pro W4"/>
                <a:cs typeface="ヒラギノ丸ゴ Pro W4"/>
              </a:endParaRPr>
            </a:p>
          </p:txBody>
        </p:sp>
      </p:grpSp>
      <p:grpSp>
        <p:nvGrpSpPr>
          <p:cNvPr id="17" name="図形グループ 16"/>
          <p:cNvGrpSpPr/>
          <p:nvPr/>
        </p:nvGrpSpPr>
        <p:grpSpPr>
          <a:xfrm>
            <a:off x="3006529" y="3502451"/>
            <a:ext cx="2693287" cy="2768615"/>
            <a:chOff x="3006529" y="3502451"/>
            <a:chExt cx="2693287" cy="2768615"/>
          </a:xfrm>
        </p:grpSpPr>
        <p:pic>
          <p:nvPicPr>
            <p:cNvPr id="12" name="図 11"/>
            <p:cNvPicPr>
              <a:picLocks noChangeAspect="1"/>
            </p:cNvPicPr>
            <p:nvPr/>
          </p:nvPicPr>
          <p:blipFill>
            <a:blip r:embed="rId5"/>
            <a:stretch>
              <a:fillRect/>
            </a:stretch>
          </p:blipFill>
          <p:spPr>
            <a:xfrm>
              <a:off x="3185474" y="3874668"/>
              <a:ext cx="2514342" cy="2396398"/>
            </a:xfrm>
            <a:prstGeom prst="rect">
              <a:avLst/>
            </a:prstGeom>
          </p:spPr>
        </p:pic>
        <p:sp>
          <p:nvSpPr>
            <p:cNvPr id="14" name="テキスト ボックス 13"/>
            <p:cNvSpPr txBox="1"/>
            <p:nvPr/>
          </p:nvSpPr>
          <p:spPr>
            <a:xfrm>
              <a:off x="3006529" y="3502451"/>
              <a:ext cx="1569660"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知的に進化し</a:t>
              </a:r>
              <a:endParaRPr kumimoji="1" lang="ja-JP" altLang="en-US" dirty="0">
                <a:latin typeface="ヒラギノ丸ゴ Pro W4"/>
                <a:ea typeface="ヒラギノ丸ゴ Pro W4"/>
                <a:cs typeface="ヒラギノ丸ゴ Pro W4"/>
              </a:endParaRPr>
            </a:p>
          </p:txBody>
        </p:sp>
      </p:grpSp>
      <p:grpSp>
        <p:nvGrpSpPr>
          <p:cNvPr id="19" name="図形グループ 18"/>
          <p:cNvGrpSpPr/>
          <p:nvPr/>
        </p:nvGrpSpPr>
        <p:grpSpPr>
          <a:xfrm>
            <a:off x="143644" y="3871783"/>
            <a:ext cx="3492500" cy="2722046"/>
            <a:chOff x="29196" y="4075080"/>
            <a:chExt cx="3492500" cy="2722046"/>
          </a:xfrm>
        </p:grpSpPr>
        <p:pic>
          <p:nvPicPr>
            <p:cNvPr id="15" name="図 14"/>
            <p:cNvPicPr>
              <a:picLocks noChangeAspect="1"/>
            </p:cNvPicPr>
            <p:nvPr/>
          </p:nvPicPr>
          <p:blipFill>
            <a:blip r:embed="rId6"/>
            <a:stretch>
              <a:fillRect/>
            </a:stretch>
          </p:blipFill>
          <p:spPr>
            <a:xfrm>
              <a:off x="29196" y="4473026"/>
              <a:ext cx="3492500" cy="2324100"/>
            </a:xfrm>
            <a:prstGeom prst="rect">
              <a:avLst/>
            </a:prstGeom>
          </p:spPr>
        </p:pic>
        <p:sp>
          <p:nvSpPr>
            <p:cNvPr id="13" name="テキスト ボックス 12"/>
            <p:cNvSpPr txBox="1"/>
            <p:nvPr/>
          </p:nvSpPr>
          <p:spPr>
            <a:xfrm>
              <a:off x="117929" y="4075080"/>
              <a:ext cx="1569660" cy="369332"/>
            </a:xfrm>
            <a:prstGeom prst="rect">
              <a:avLst/>
            </a:prstGeom>
            <a:noFill/>
          </p:spPr>
          <p:txBody>
            <a:bodyPr wrap="none" rtlCol="0">
              <a:spAutoFit/>
            </a:bodyPr>
            <a:lstStyle/>
            <a:p>
              <a:r>
                <a:rPr lang="en-US" altLang="ja-JP" dirty="0" smtClean="0">
                  <a:latin typeface="ヒラギノ丸ゴ Pro W4"/>
                  <a:ea typeface="ヒラギノ丸ゴ Pro W4"/>
                  <a:cs typeface="ヒラギノ丸ゴ Pro W4"/>
                </a:rPr>
                <a:t>↓</a:t>
              </a:r>
              <a:r>
                <a:rPr lang="ja-JP" altLang="en-US" dirty="0" smtClean="0">
                  <a:latin typeface="ヒラギノ丸ゴ Pro W4"/>
                  <a:ea typeface="ヒラギノ丸ゴ Pro W4"/>
                  <a:cs typeface="ヒラギノ丸ゴ Pro W4"/>
                </a:rPr>
                <a:t>イマココ！</a:t>
              </a:r>
              <a:endParaRPr kumimoji="1" lang="ja-JP" altLang="en-US" dirty="0">
                <a:latin typeface="ヒラギノ丸ゴ Pro W4"/>
                <a:ea typeface="ヒラギノ丸ゴ Pro W4"/>
                <a:cs typeface="ヒラギノ丸ゴ Pro W4"/>
              </a:endParaRPr>
            </a:p>
          </p:txBody>
        </p:sp>
      </p:grpSp>
    </p:spTree>
    <p:extLst>
      <p:ext uri="{BB962C8B-B14F-4D97-AF65-F5344CB8AC3E}">
        <p14:creationId xmlns:p14="http://schemas.microsoft.com/office/powerpoint/2010/main" val="3485657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1358" y="457200"/>
            <a:ext cx="8229600" cy="1143000"/>
          </a:xfrm>
        </p:spPr>
        <p:txBody>
          <a:bodyPr>
            <a:normAutofit/>
          </a:bodyPr>
          <a:lstStyle/>
          <a:p>
            <a:r>
              <a:rPr kumimoji="1" lang="ja-JP" altLang="en-US" sz="4000" dirty="0" smtClean="0"/>
              <a:t>未来</a:t>
            </a:r>
            <a:r>
              <a:rPr kumimoji="1" lang="ja-JP" altLang="en-US" sz="4000" dirty="0" smtClean="0"/>
              <a:t>のはなし</a:t>
            </a:r>
            <a:endParaRPr kumimoji="1" lang="ja-JP" altLang="en-US" sz="4000" dirty="0"/>
          </a:p>
        </p:txBody>
      </p:sp>
      <p:pic>
        <p:nvPicPr>
          <p:cNvPr id="4" name="図 3"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749" y="2388678"/>
            <a:ext cx="2497074" cy="2497074"/>
          </a:xfrm>
          <a:prstGeom prst="rect">
            <a:avLst/>
          </a:prstGeom>
        </p:spPr>
      </p:pic>
    </p:spTree>
    <p:extLst>
      <p:ext uri="{BB962C8B-B14F-4D97-AF65-F5344CB8AC3E}">
        <p14:creationId xmlns:p14="http://schemas.microsoft.com/office/powerpoint/2010/main" val="3081099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a:bodyPr>
          <a:lstStyle/>
          <a:p>
            <a:r>
              <a:rPr lang="ja-JP" altLang="en-US" sz="2800" dirty="0" smtClean="0"/>
              <a:t>「宇宙から見れば国境などない」「地球市民」「宇宙船地球号」</a:t>
            </a:r>
            <a:r>
              <a:rPr lang="en-US" altLang="ja-JP" sz="2800" dirty="0" smtClean="0"/>
              <a:t>...</a:t>
            </a:r>
            <a:endParaRPr lang="en-US" altLang="ja-JP" sz="2800" dirty="0"/>
          </a:p>
          <a:p>
            <a:pPr marL="0" indent="0">
              <a:buNone/>
            </a:pPr>
            <a:endParaRPr lang="en-US" altLang="ja-JP" sz="2800" dirty="0"/>
          </a:p>
          <a:p>
            <a:endParaRPr lang="en-US" altLang="ja-JP" sz="2800" dirty="0" smtClean="0"/>
          </a:p>
          <a:p>
            <a:r>
              <a:rPr lang="ja-JP" altLang="en-US" sz="2800" dirty="0" smtClean="0"/>
              <a:t>それって究極</a:t>
            </a:r>
            <a:r>
              <a:rPr lang="ja-JP" altLang="en-US" sz="2800" dirty="0"/>
              <a:t>の</a:t>
            </a:r>
            <a:r>
              <a:rPr lang="ja-JP" altLang="en-US" sz="2800" dirty="0" smtClean="0"/>
              <a:t>グローバル化？「みんなが同じ文化」「みんなが同じ考え方」でいいの？</a:t>
            </a:r>
            <a:endParaRPr lang="en-US" altLang="ja-JP" sz="2800" dirty="0"/>
          </a:p>
          <a:p>
            <a:endParaRPr kumimoji="1" lang="en-US" altLang="ja-JP" sz="2800" dirty="0" smtClean="0"/>
          </a:p>
          <a:p>
            <a:endParaRPr lang="en-US" altLang="ja-JP" sz="2800" dirty="0"/>
          </a:p>
          <a:p>
            <a:endParaRPr kumimoji="1" lang="ja-JP" altLang="en-US" sz="2800" dirty="0"/>
          </a:p>
        </p:txBody>
      </p:sp>
      <p:sp>
        <p:nvSpPr>
          <p:cNvPr id="4" name="タイトル 3"/>
          <p:cNvSpPr>
            <a:spLocks noGrp="1"/>
          </p:cNvSpPr>
          <p:nvPr>
            <p:ph type="title"/>
          </p:nvPr>
        </p:nvSpPr>
        <p:spPr/>
        <p:txBody>
          <a:bodyPr/>
          <a:lstStyle/>
          <a:p>
            <a:endParaRPr kumimoji="1" lang="ja-JP" altLang="en-US" dirty="0"/>
          </a:p>
        </p:txBody>
      </p:sp>
    </p:spTree>
    <p:extLst>
      <p:ext uri="{BB962C8B-B14F-4D97-AF65-F5344CB8AC3E}">
        <p14:creationId xmlns:p14="http://schemas.microsoft.com/office/powerpoint/2010/main" val="2137905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宇宙を開拓するのは誰？</a:t>
            </a:r>
            <a:endParaRPr lang="ja-JP" altLang="en-US" sz="2800" dirty="0"/>
          </a:p>
        </p:txBody>
      </p:sp>
      <p:graphicFrame>
        <p:nvGraphicFramePr>
          <p:cNvPr id="9" name="表 8"/>
          <p:cNvGraphicFramePr>
            <a:graphicFrameLocks noGrp="1"/>
          </p:cNvGraphicFramePr>
          <p:nvPr>
            <p:extLst>
              <p:ext uri="{D42A27DB-BD31-4B8C-83A1-F6EECF244321}">
                <p14:modId xmlns:p14="http://schemas.microsoft.com/office/powerpoint/2010/main" val="3439397041"/>
              </p:ext>
            </p:extLst>
          </p:nvPr>
        </p:nvGraphicFramePr>
        <p:xfrm>
          <a:off x="280060" y="1763901"/>
          <a:ext cx="8578380" cy="4837839"/>
        </p:xfrm>
        <a:graphic>
          <a:graphicData uri="http://schemas.openxmlformats.org/drawingml/2006/table">
            <a:tbl>
              <a:tblPr firstRow="1" bandRow="1">
                <a:tableStyleId>{5C22544A-7EE6-4342-B048-85BDC9FD1C3A}</a:tableStyleId>
              </a:tblPr>
              <a:tblGrid>
                <a:gridCol w="1715676"/>
                <a:gridCol w="1715676"/>
                <a:gridCol w="1715676"/>
                <a:gridCol w="1715676"/>
                <a:gridCol w="1715676"/>
              </a:tblGrid>
              <a:tr h="680439">
                <a:tc>
                  <a:txBody>
                    <a:bodyPr/>
                    <a:lstStyle/>
                    <a:p>
                      <a:endParaRPr kumimoji="1" lang="ja-JP" altLang="en-US" dirty="0"/>
                    </a:p>
                  </a:txBody>
                  <a:tcPr>
                    <a:solidFill>
                      <a:schemeClr val="accent3">
                        <a:lumMod val="75000"/>
                      </a:schemeClr>
                    </a:solidFill>
                  </a:tcPr>
                </a:tc>
                <a:tc>
                  <a:txBody>
                    <a:bodyPr/>
                    <a:lstStyle/>
                    <a:p>
                      <a:r>
                        <a:rPr kumimoji="1" lang="ja-JP" altLang="en-US" sz="2000" dirty="0" smtClean="0"/>
                        <a:t>メイフラワー号</a:t>
                      </a:r>
                      <a:endParaRPr kumimoji="1" lang="ja-JP" altLang="en-US" sz="2000" dirty="0"/>
                    </a:p>
                  </a:txBody>
                  <a:tcPr>
                    <a:solidFill>
                      <a:schemeClr val="accent3">
                        <a:lumMod val="75000"/>
                      </a:schemeClr>
                    </a:solidFill>
                  </a:tcPr>
                </a:tc>
                <a:tc>
                  <a:txBody>
                    <a:bodyPr/>
                    <a:lstStyle/>
                    <a:p>
                      <a:r>
                        <a:rPr kumimoji="1" lang="ja-JP" altLang="en-US" sz="2000" dirty="0" smtClean="0"/>
                        <a:t>モルモン教徒</a:t>
                      </a:r>
                      <a:endParaRPr kumimoji="1" lang="ja-JP" altLang="en-US" sz="2000" dirty="0"/>
                    </a:p>
                  </a:txBody>
                  <a:tcPr>
                    <a:solidFill>
                      <a:schemeClr val="accent3">
                        <a:lumMod val="75000"/>
                      </a:schemeClr>
                    </a:solidFill>
                  </a:tcPr>
                </a:tc>
                <a:tc>
                  <a:txBody>
                    <a:bodyPr/>
                    <a:lstStyle/>
                    <a:p>
                      <a:r>
                        <a:rPr kumimoji="1" lang="ja-JP" altLang="en-US" sz="2000" dirty="0" smtClean="0"/>
                        <a:t>巨大宇宙コロニー</a:t>
                      </a:r>
                      <a:endParaRPr kumimoji="1" lang="ja-JP" altLang="en-US" sz="2000" dirty="0"/>
                    </a:p>
                  </a:txBody>
                  <a:tcPr>
                    <a:solidFill>
                      <a:schemeClr val="accent3">
                        <a:lumMod val="75000"/>
                      </a:schemeClr>
                    </a:solidFill>
                  </a:tcPr>
                </a:tc>
                <a:tc>
                  <a:txBody>
                    <a:bodyPr/>
                    <a:lstStyle/>
                    <a:p>
                      <a:r>
                        <a:rPr kumimoji="1" lang="ja-JP" altLang="en-US" sz="2000" dirty="0" smtClean="0"/>
                        <a:t>小惑星への移住</a:t>
                      </a:r>
                      <a:endParaRPr kumimoji="1" lang="ja-JP" altLang="en-US" sz="2000" dirty="0"/>
                    </a:p>
                  </a:txBody>
                  <a:tcPr>
                    <a:solidFill>
                      <a:schemeClr val="accent3">
                        <a:lumMod val="75000"/>
                      </a:schemeClr>
                    </a:solidFill>
                  </a:tcPr>
                </a:tc>
              </a:tr>
              <a:tr h="576293">
                <a:tc>
                  <a:txBody>
                    <a:bodyPr/>
                    <a:lstStyle/>
                    <a:p>
                      <a:r>
                        <a:rPr kumimoji="1" lang="ja-JP" altLang="en-US" sz="2000" dirty="0" smtClean="0"/>
                        <a:t>年</a:t>
                      </a:r>
                      <a:endParaRPr kumimoji="1" lang="ja-JP" altLang="en-US" sz="2000" dirty="0"/>
                    </a:p>
                  </a:txBody>
                  <a:tcPr/>
                </a:tc>
                <a:tc>
                  <a:txBody>
                    <a:bodyPr/>
                    <a:lstStyle/>
                    <a:p>
                      <a:r>
                        <a:rPr kumimoji="1" lang="en-US" altLang="ja-JP" sz="2000" dirty="0" smtClean="0"/>
                        <a:t>1620</a:t>
                      </a:r>
                      <a:endParaRPr kumimoji="1" lang="ja-JP" altLang="en-US" sz="2000" dirty="0"/>
                    </a:p>
                  </a:txBody>
                  <a:tcPr/>
                </a:tc>
                <a:tc>
                  <a:txBody>
                    <a:bodyPr/>
                    <a:lstStyle/>
                    <a:p>
                      <a:r>
                        <a:rPr kumimoji="1" lang="en-US" altLang="ja-JP" sz="2000" dirty="0" smtClean="0"/>
                        <a:t>1847</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2???</a:t>
                      </a:r>
                      <a:endParaRPr kumimoji="1" lang="ja-JP" altLang="en-US" sz="2000" dirty="0"/>
                    </a:p>
                  </a:txBody>
                  <a:tcPr/>
                </a:tc>
              </a:tr>
              <a:tr h="576293">
                <a:tc>
                  <a:txBody>
                    <a:bodyPr/>
                    <a:lstStyle/>
                    <a:p>
                      <a:r>
                        <a:rPr kumimoji="1" lang="ja-JP" altLang="en-US" sz="2000" dirty="0" smtClean="0"/>
                        <a:t>人数</a:t>
                      </a:r>
                      <a:endParaRPr kumimoji="1" lang="ja-JP" altLang="en-US" sz="2000" dirty="0"/>
                    </a:p>
                  </a:txBody>
                  <a:tcPr/>
                </a:tc>
                <a:tc>
                  <a:txBody>
                    <a:bodyPr/>
                    <a:lstStyle/>
                    <a:p>
                      <a:r>
                        <a:rPr kumimoji="1" lang="en-US" altLang="ja-JP" sz="2000" dirty="0" smtClean="0"/>
                        <a:t>103</a:t>
                      </a:r>
                      <a:endParaRPr kumimoji="1" lang="ja-JP" altLang="en-US" sz="2000" dirty="0"/>
                    </a:p>
                  </a:txBody>
                  <a:tcPr/>
                </a:tc>
                <a:tc>
                  <a:txBody>
                    <a:bodyPr/>
                    <a:lstStyle/>
                    <a:p>
                      <a:r>
                        <a:rPr kumimoji="1" lang="en-US" altLang="ja-JP" sz="2000" dirty="0" smtClean="0"/>
                        <a:t>1,891</a:t>
                      </a:r>
                      <a:endParaRPr kumimoji="1" lang="ja-JP" altLang="en-US" sz="2000" dirty="0"/>
                    </a:p>
                  </a:txBody>
                  <a:tcPr/>
                </a:tc>
                <a:tc>
                  <a:txBody>
                    <a:bodyPr/>
                    <a:lstStyle/>
                    <a:p>
                      <a:r>
                        <a:rPr kumimoji="1" lang="en-US" altLang="ja-JP" sz="2000" dirty="0" smtClean="0"/>
                        <a:t>10,000</a:t>
                      </a:r>
                      <a:endParaRPr kumimoji="1" lang="ja-JP" altLang="en-US" sz="2000" dirty="0"/>
                    </a:p>
                  </a:txBody>
                  <a:tcPr/>
                </a:tc>
                <a:tc>
                  <a:txBody>
                    <a:bodyPr/>
                    <a:lstStyle/>
                    <a:p>
                      <a:r>
                        <a:rPr kumimoji="1" lang="en-US" altLang="ja-JP" sz="2000" dirty="0" smtClean="0"/>
                        <a:t>23</a:t>
                      </a:r>
                      <a:endParaRPr kumimoji="1" lang="ja-JP" altLang="en-US" sz="2000" dirty="0"/>
                    </a:p>
                  </a:txBody>
                  <a:tcPr/>
                </a:tc>
              </a:tr>
              <a:tr h="576293">
                <a:tc>
                  <a:txBody>
                    <a:bodyPr/>
                    <a:lstStyle/>
                    <a:p>
                      <a:r>
                        <a:rPr kumimoji="1" lang="ja-JP" altLang="en-US" sz="2000" dirty="0" smtClean="0"/>
                        <a:t>積荷（トン）</a:t>
                      </a:r>
                      <a:endParaRPr kumimoji="1" lang="ja-JP" altLang="en-US" sz="2000" dirty="0"/>
                    </a:p>
                  </a:txBody>
                  <a:tcPr/>
                </a:tc>
                <a:tc>
                  <a:txBody>
                    <a:bodyPr/>
                    <a:lstStyle/>
                    <a:p>
                      <a:r>
                        <a:rPr kumimoji="1" lang="en-US" altLang="ja-JP" sz="2000" dirty="0" smtClean="0"/>
                        <a:t>180</a:t>
                      </a:r>
                      <a:endParaRPr kumimoji="1" lang="ja-JP" altLang="en-US" sz="2000" dirty="0"/>
                    </a:p>
                  </a:txBody>
                  <a:tcPr/>
                </a:tc>
                <a:tc>
                  <a:txBody>
                    <a:bodyPr/>
                    <a:lstStyle/>
                    <a:p>
                      <a:r>
                        <a:rPr kumimoji="1" lang="en-US" altLang="ja-JP" sz="2000" dirty="0" smtClean="0"/>
                        <a:t>3,500</a:t>
                      </a:r>
                      <a:endParaRPr kumimoji="1" lang="ja-JP" altLang="en-US" sz="2000" dirty="0"/>
                    </a:p>
                  </a:txBody>
                  <a:tcPr/>
                </a:tc>
                <a:tc>
                  <a:txBody>
                    <a:bodyPr/>
                    <a:lstStyle/>
                    <a:p>
                      <a:r>
                        <a:rPr kumimoji="1" lang="en-US" altLang="ja-JP" sz="2000" dirty="0" smtClean="0"/>
                        <a:t>3.6 million</a:t>
                      </a:r>
                      <a:endParaRPr kumimoji="1" lang="ja-JP" altLang="en-US" sz="2000" dirty="0"/>
                    </a:p>
                  </a:txBody>
                  <a:tcPr/>
                </a:tc>
                <a:tc>
                  <a:txBody>
                    <a:bodyPr/>
                    <a:lstStyle/>
                    <a:p>
                      <a:r>
                        <a:rPr kumimoji="1" lang="en-US" altLang="ja-JP" sz="2000" dirty="0" smtClean="0"/>
                        <a:t>50</a:t>
                      </a:r>
                      <a:endParaRPr kumimoji="1" lang="ja-JP" altLang="en-US" sz="2000" dirty="0"/>
                    </a:p>
                  </a:txBody>
                  <a:tcPr/>
                </a:tc>
              </a:tr>
              <a:tr h="576293">
                <a:tc>
                  <a:txBody>
                    <a:bodyPr/>
                    <a:lstStyle/>
                    <a:p>
                      <a:r>
                        <a:rPr kumimoji="1" lang="ja-JP" altLang="en-US" sz="2000" dirty="0" smtClean="0"/>
                        <a:t>費用</a:t>
                      </a:r>
                      <a:r>
                        <a:rPr kumimoji="1" lang="en-US" altLang="ja-JP" sz="2000" dirty="0" smtClean="0"/>
                        <a:t>(1975</a:t>
                      </a:r>
                      <a:r>
                        <a:rPr kumimoji="1" lang="ja-JP" altLang="en-US" sz="2000" dirty="0" smtClean="0"/>
                        <a:t>の米ドルで</a:t>
                      </a:r>
                      <a:r>
                        <a:rPr kumimoji="1" lang="en-US" altLang="ja-JP" sz="2000" dirty="0" smtClean="0"/>
                        <a:t>)</a:t>
                      </a:r>
                      <a:endParaRPr kumimoji="1" lang="ja-JP" altLang="en-US" sz="2000" dirty="0"/>
                    </a:p>
                  </a:txBody>
                  <a:tcPr/>
                </a:tc>
                <a:tc>
                  <a:txBody>
                    <a:bodyPr/>
                    <a:lstStyle/>
                    <a:p>
                      <a:r>
                        <a:rPr kumimoji="1" lang="en-US" altLang="ja-JP" sz="2000" dirty="0" smtClean="0"/>
                        <a:t>600</a:t>
                      </a:r>
                      <a:r>
                        <a:rPr kumimoji="1" lang="ja-JP" altLang="en-US" sz="2000" dirty="0" smtClean="0"/>
                        <a:t>万ドル</a:t>
                      </a:r>
                      <a:endParaRPr kumimoji="1" lang="ja-JP" altLang="en-US" sz="2000" dirty="0"/>
                    </a:p>
                  </a:txBody>
                  <a:tcPr/>
                </a:tc>
                <a:tc>
                  <a:txBody>
                    <a:bodyPr/>
                    <a:lstStyle/>
                    <a:p>
                      <a:r>
                        <a:rPr kumimoji="1" lang="en-US" altLang="ja-JP" sz="2000" dirty="0" smtClean="0"/>
                        <a:t>1500</a:t>
                      </a:r>
                      <a:r>
                        <a:rPr kumimoji="1" lang="ja-JP" altLang="en-US" sz="2000" dirty="0" smtClean="0"/>
                        <a:t>万ドル</a:t>
                      </a:r>
                      <a:endParaRPr kumimoji="1" lang="ja-JP" altLang="en-US" sz="2000" dirty="0"/>
                    </a:p>
                  </a:txBody>
                  <a:tcPr/>
                </a:tc>
                <a:tc>
                  <a:txBody>
                    <a:bodyPr/>
                    <a:lstStyle/>
                    <a:p>
                      <a:r>
                        <a:rPr kumimoji="1" lang="en-US" altLang="ja-JP" sz="2000" dirty="0" smtClean="0"/>
                        <a:t>1000</a:t>
                      </a:r>
                      <a:r>
                        <a:rPr kumimoji="1" lang="ja-JP" altLang="en-US" sz="2000" dirty="0" smtClean="0"/>
                        <a:t>億ドル</a:t>
                      </a:r>
                      <a:endParaRPr kumimoji="1" lang="ja-JP" altLang="en-US" sz="2000" dirty="0"/>
                    </a:p>
                  </a:txBody>
                  <a:tcPr/>
                </a:tc>
                <a:tc>
                  <a:txBody>
                    <a:bodyPr/>
                    <a:lstStyle/>
                    <a:p>
                      <a:r>
                        <a:rPr kumimoji="1" lang="en-US" altLang="ja-JP" sz="2000" dirty="0" smtClean="0"/>
                        <a:t>100</a:t>
                      </a:r>
                      <a:r>
                        <a:rPr kumimoji="1" lang="ja-JP" altLang="en-US" sz="2000" dirty="0" smtClean="0"/>
                        <a:t>万ドル</a:t>
                      </a:r>
                      <a:endParaRPr kumimoji="1" lang="ja-JP" altLang="en-US" sz="2000" dirty="0"/>
                    </a:p>
                  </a:txBody>
                  <a:tcPr/>
                </a:tc>
              </a:tr>
              <a:tr h="576293">
                <a:tc>
                  <a:txBody>
                    <a:bodyPr/>
                    <a:lstStyle/>
                    <a:p>
                      <a:r>
                        <a:rPr kumimoji="1" lang="ja-JP" altLang="en-US" sz="2000" dirty="0" smtClean="0"/>
                        <a:t>積荷</a:t>
                      </a:r>
                      <a:r>
                        <a:rPr kumimoji="1" lang="en-US" altLang="ja-JP" sz="2000" dirty="0" smtClean="0"/>
                        <a:t>1</a:t>
                      </a:r>
                      <a:r>
                        <a:rPr kumimoji="1" lang="ja-JP" altLang="en-US" sz="2000" dirty="0" smtClean="0"/>
                        <a:t>ポンドあたりの費用</a:t>
                      </a:r>
                      <a:endParaRPr kumimoji="1" lang="ja-JP" altLang="en-US" sz="2000" dirty="0"/>
                    </a:p>
                  </a:txBody>
                  <a:tcPr/>
                </a:tc>
                <a:tc>
                  <a:txBody>
                    <a:bodyPr/>
                    <a:lstStyle/>
                    <a:p>
                      <a:r>
                        <a:rPr kumimoji="1" lang="en-US" altLang="ja-JP" sz="2000" dirty="0" smtClean="0"/>
                        <a:t>$15</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$13</a:t>
                      </a:r>
                      <a:endParaRPr kumimoji="1" lang="ja-JP" altLang="en-US" sz="2000" dirty="0"/>
                    </a:p>
                  </a:txBody>
                  <a:tcPr/>
                </a:tc>
                <a:tc>
                  <a:txBody>
                    <a:bodyPr/>
                    <a:lstStyle/>
                    <a:p>
                      <a:r>
                        <a:rPr kumimoji="1" lang="en-US" altLang="ja-JP" sz="2000" dirty="0" smtClean="0"/>
                        <a:t>$10</a:t>
                      </a:r>
                      <a:endParaRPr kumimoji="1" lang="ja-JP" altLang="en-US" sz="2000" dirty="0"/>
                    </a:p>
                  </a:txBody>
                  <a:tcPr/>
                </a:tc>
              </a:tr>
              <a:tr h="576293">
                <a:tc>
                  <a:txBody>
                    <a:bodyPr/>
                    <a:lstStyle/>
                    <a:p>
                      <a:r>
                        <a:rPr kumimoji="1" lang="en-US" altLang="ja-JP" sz="2000" dirty="0" smtClean="0"/>
                        <a:t>1</a:t>
                      </a:r>
                      <a:r>
                        <a:rPr kumimoji="1" lang="ja-JP" altLang="en-US" sz="2000" dirty="0" smtClean="0"/>
                        <a:t>家族当たりの費用を年収で割った値</a:t>
                      </a:r>
                      <a:endParaRPr kumimoji="1" lang="ja-JP" altLang="en-US" sz="2000" dirty="0"/>
                    </a:p>
                  </a:txBody>
                  <a:tcPr/>
                </a:tc>
                <a:tc>
                  <a:txBody>
                    <a:bodyPr/>
                    <a:lstStyle/>
                    <a:p>
                      <a:r>
                        <a:rPr kumimoji="1" lang="en-US" altLang="ja-JP" sz="3200" dirty="0" smtClean="0">
                          <a:solidFill>
                            <a:srgbClr val="FF0000"/>
                          </a:solidFill>
                        </a:rPr>
                        <a:t>7.5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2.5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1,500</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6</a:t>
                      </a:r>
                      <a:endParaRPr kumimoji="1" lang="ja-JP" altLang="en-US" sz="3200" dirty="0">
                        <a:solidFill>
                          <a:srgbClr val="FF0000"/>
                        </a:solidFill>
                      </a:endParaRPr>
                    </a:p>
                  </a:txBody>
                  <a:tcPr/>
                </a:tc>
              </a:tr>
            </a:tbl>
          </a:graphicData>
        </a:graphic>
      </p:graphicFrame>
      <p:sp>
        <p:nvSpPr>
          <p:cNvPr id="10" name="テキスト ボックス 9"/>
          <p:cNvSpPr txBox="1"/>
          <p:nvPr/>
        </p:nvSpPr>
        <p:spPr>
          <a:xfrm>
            <a:off x="280060" y="1286780"/>
            <a:ext cx="3991485" cy="369332"/>
          </a:xfrm>
          <a:prstGeom prst="rect">
            <a:avLst/>
          </a:prstGeom>
          <a:noFill/>
        </p:spPr>
        <p:txBody>
          <a:bodyPr wrap="none" rtlCol="0">
            <a:spAutoFit/>
          </a:bodyPr>
          <a:lstStyle/>
          <a:p>
            <a:r>
              <a:rPr lang="en-US" altLang="ja-JP" dirty="0" smtClean="0"/>
              <a:t>F..</a:t>
            </a:r>
            <a:r>
              <a:rPr kumimoji="1" lang="ja-JP" altLang="en-US" dirty="0" smtClean="0"/>
              <a:t>ダイソン「宇宙をかき乱すべきか」より</a:t>
            </a:r>
            <a:endParaRPr kumimoji="1" lang="ja-JP" altLang="en-US" dirty="0"/>
          </a:p>
        </p:txBody>
      </p:sp>
    </p:spTree>
    <p:extLst>
      <p:ext uri="{BB962C8B-B14F-4D97-AF65-F5344CB8AC3E}">
        <p14:creationId xmlns:p14="http://schemas.microsoft.com/office/powerpoint/2010/main" val="285569719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0" y="508000"/>
            <a:ext cx="9144000" cy="5817274"/>
          </a:xfrm>
          <a:prstGeom prst="rect">
            <a:avLst/>
          </a:prstGeom>
        </p:spPr>
      </p:pic>
    </p:spTree>
    <p:extLst>
      <p:ext uri="{BB962C8B-B14F-4D97-AF65-F5344CB8AC3E}">
        <p14:creationId xmlns:p14="http://schemas.microsoft.com/office/powerpoint/2010/main" val="6072592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ElonMus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99" y="3206452"/>
            <a:ext cx="4063760" cy="3202243"/>
          </a:xfrm>
          <a:prstGeom prst="rect">
            <a:avLst/>
          </a:prstGeom>
        </p:spPr>
      </p:pic>
      <p:sp>
        <p:nvSpPr>
          <p:cNvPr id="5" name="テキスト ボックス 4"/>
          <p:cNvSpPr txBox="1"/>
          <p:nvPr/>
        </p:nvSpPr>
        <p:spPr>
          <a:xfrm>
            <a:off x="239499" y="6408695"/>
            <a:ext cx="8904501" cy="338554"/>
          </a:xfrm>
          <a:prstGeom prst="rect">
            <a:avLst/>
          </a:prstGeom>
          <a:noFill/>
        </p:spPr>
        <p:txBody>
          <a:bodyPr wrap="none" rtlCol="0">
            <a:spAutoFit/>
          </a:bodyPr>
          <a:lstStyle/>
          <a:p>
            <a:r>
              <a:rPr lang="en-US" altLang="ja-JP" sz="1600" dirty="0"/>
              <a:t>http://</a:t>
            </a:r>
            <a:r>
              <a:rPr lang="en-US" altLang="ja-JP" sz="1600" dirty="0" err="1"/>
              <a:t>www.theverge.com</a:t>
            </a:r>
            <a:r>
              <a:rPr lang="en-US" altLang="ja-JP" sz="1600" dirty="0"/>
              <a:t>/2014/10/4/6907721/</a:t>
            </a:r>
            <a:r>
              <a:rPr lang="en-US" altLang="ja-JP" sz="1600" dirty="0" err="1"/>
              <a:t>elon</a:t>
            </a:r>
            <a:r>
              <a:rPr lang="en-US" altLang="ja-JP" sz="1600" dirty="0"/>
              <a:t>-</a:t>
            </a:r>
            <a:r>
              <a:rPr lang="en-US" altLang="ja-JP" sz="1600" dirty="0" err="1"/>
              <a:t>musks</a:t>
            </a:r>
            <a:r>
              <a:rPr lang="en-US" altLang="ja-JP" sz="1600" dirty="0"/>
              <a:t>-believes-colonizing-mars-will-save-humanity</a:t>
            </a:r>
            <a:endParaRPr kumimoji="1" lang="ja-JP" altLang="en-US" sz="1600" dirty="0"/>
          </a:p>
        </p:txBody>
      </p:sp>
      <p:pic>
        <p:nvPicPr>
          <p:cNvPr id="7" name="図 6"/>
          <p:cNvPicPr>
            <a:picLocks noChangeAspect="1"/>
          </p:cNvPicPr>
          <p:nvPr/>
        </p:nvPicPr>
        <p:blipFill>
          <a:blip r:embed="rId3"/>
          <a:stretch>
            <a:fillRect/>
          </a:stretch>
        </p:blipFill>
        <p:spPr>
          <a:xfrm>
            <a:off x="5242923" y="124366"/>
            <a:ext cx="3443877" cy="3651548"/>
          </a:xfrm>
          <a:prstGeom prst="rect">
            <a:avLst/>
          </a:prstGeom>
        </p:spPr>
      </p:pic>
      <p:sp>
        <p:nvSpPr>
          <p:cNvPr id="8" name="テキスト ボックス 7"/>
          <p:cNvSpPr txBox="1"/>
          <p:nvPr/>
        </p:nvSpPr>
        <p:spPr>
          <a:xfrm>
            <a:off x="941871" y="713446"/>
            <a:ext cx="4052901" cy="923330"/>
          </a:xfrm>
          <a:prstGeom prst="rect">
            <a:avLst/>
          </a:prstGeom>
          <a:noFill/>
        </p:spPr>
        <p:txBody>
          <a:bodyPr wrap="square" rtlCol="0">
            <a:spAutoFit/>
          </a:bodyPr>
          <a:lstStyle/>
          <a:p>
            <a:r>
              <a:rPr lang="en-US" altLang="ja-JP" dirty="0"/>
              <a:t>http://</a:t>
            </a:r>
            <a:r>
              <a:rPr lang="en-US" altLang="ja-JP" dirty="0" err="1"/>
              <a:t>www.huffingtonpost.com</a:t>
            </a:r>
            <a:r>
              <a:rPr lang="en-US" altLang="ja-JP" dirty="0"/>
              <a:t>/2014/09/30/elon-musk-mars-aeon-interview_n_5907914.html</a:t>
            </a:r>
            <a:endParaRPr kumimoji="1" lang="ja-JP" altLang="en-US" dirty="0"/>
          </a:p>
        </p:txBody>
      </p:sp>
    </p:spTree>
    <p:extLst>
      <p:ext uri="{BB962C8B-B14F-4D97-AF65-F5344CB8AC3E}">
        <p14:creationId xmlns:p14="http://schemas.microsoft.com/office/powerpoint/2010/main" val="2651377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06018"/>
            <a:ext cx="8229600" cy="1143000"/>
          </a:xfrm>
        </p:spPr>
        <p:txBody>
          <a:bodyPr>
            <a:normAutofit/>
          </a:bodyPr>
          <a:lstStyle/>
          <a:p>
            <a:r>
              <a:rPr kumimoji="1" lang="ja-JP" altLang="en-US" sz="4000" dirty="0" smtClean="0"/>
              <a:t>宇宙の研究</a:t>
            </a:r>
            <a:endParaRPr kumimoji="1" lang="ja-JP" altLang="en-US" sz="4000" dirty="0"/>
          </a:p>
        </p:txBody>
      </p:sp>
      <p:sp>
        <p:nvSpPr>
          <p:cNvPr id="3" name="コンテンツ プレースホルダー 2"/>
          <p:cNvSpPr>
            <a:spLocks noGrp="1"/>
          </p:cNvSpPr>
          <p:nvPr>
            <p:ph idx="1"/>
          </p:nvPr>
        </p:nvSpPr>
        <p:spPr>
          <a:xfrm>
            <a:off x="457200" y="1118748"/>
            <a:ext cx="8229600" cy="5487912"/>
          </a:xfrm>
        </p:spPr>
        <p:txBody>
          <a:bodyPr>
            <a:normAutofit fontScale="40000" lnSpcReduction="20000"/>
          </a:bodyPr>
          <a:lstStyle/>
          <a:p>
            <a:r>
              <a:rPr lang="ja-JP" altLang="en-US" sz="4500" dirty="0" smtClean="0"/>
              <a:t>天文学</a:t>
            </a:r>
            <a:r>
              <a:rPr lang="en-US" altLang="ja-JP" sz="4500" dirty="0" smtClean="0"/>
              <a:t>･</a:t>
            </a:r>
            <a:r>
              <a:rPr lang="ja-JP" altLang="en-US" sz="4500" dirty="0" smtClean="0"/>
              <a:t>宇宙物理学</a:t>
            </a:r>
            <a:endParaRPr lang="en-US" altLang="ja-JP" sz="4500" dirty="0" smtClean="0"/>
          </a:p>
          <a:p>
            <a:r>
              <a:rPr lang="ja-JP" altLang="en-US" sz="4500" dirty="0" smtClean="0"/>
              <a:t>地球惑星科学</a:t>
            </a:r>
            <a:endParaRPr lang="en-US" altLang="ja-JP" sz="4500" dirty="0" smtClean="0"/>
          </a:p>
          <a:p>
            <a:r>
              <a:rPr kumimoji="1" lang="ja-JP" altLang="en-US" sz="4500" dirty="0" smtClean="0"/>
              <a:t>宇宙工学</a:t>
            </a:r>
            <a:endParaRPr kumimoji="1" lang="en-US" altLang="ja-JP" sz="4500" dirty="0" smtClean="0"/>
          </a:p>
          <a:p>
            <a:r>
              <a:rPr lang="ja-JP" altLang="en-US" sz="4500" dirty="0" smtClean="0"/>
              <a:t>宇宙生物学</a:t>
            </a:r>
            <a:endParaRPr lang="en-US" altLang="ja-JP" sz="4500" dirty="0" smtClean="0"/>
          </a:p>
          <a:p>
            <a:r>
              <a:rPr lang="ja-JP" altLang="en-US" sz="4500" dirty="0" smtClean="0"/>
              <a:t>宇宙医学</a:t>
            </a:r>
            <a:endParaRPr lang="en-US" altLang="ja-JP" sz="4500" dirty="0" smtClean="0"/>
          </a:p>
          <a:p>
            <a:r>
              <a:rPr kumimoji="1" lang="ja-JP" altLang="en-US" sz="4500" dirty="0" smtClean="0"/>
              <a:t>宇宙法</a:t>
            </a:r>
            <a:endParaRPr kumimoji="1" lang="en-US" altLang="ja-JP" sz="4500" dirty="0" smtClean="0"/>
          </a:p>
          <a:p>
            <a:r>
              <a:rPr lang="ja-JP" altLang="en-US" sz="4500" dirty="0" smtClean="0"/>
              <a:t>宇宙倫理学</a:t>
            </a:r>
            <a:endParaRPr lang="en-US" altLang="ja-JP" sz="4500" dirty="0" smtClean="0"/>
          </a:p>
          <a:p>
            <a:r>
              <a:rPr kumimoji="1" lang="ja-JP" altLang="en-US" sz="4500" dirty="0" smtClean="0"/>
              <a:t>宇宙社会学</a:t>
            </a:r>
            <a:endParaRPr kumimoji="1" lang="en-US" altLang="ja-JP" sz="4500" dirty="0" smtClean="0"/>
          </a:p>
          <a:p>
            <a:r>
              <a:rPr kumimoji="1" lang="ja-JP" altLang="en-US" sz="4500" dirty="0" smtClean="0"/>
              <a:t>宇宙人類学</a:t>
            </a:r>
            <a:endParaRPr kumimoji="1" lang="en-US" altLang="ja-JP" sz="4500" dirty="0" smtClean="0"/>
          </a:p>
          <a:p>
            <a:r>
              <a:rPr lang="ja-JP" altLang="en-US" sz="4500" dirty="0" smtClean="0"/>
              <a:t>宇宙宗</a:t>
            </a:r>
            <a:r>
              <a:rPr lang="ja-JP" altLang="en-US" sz="4500" dirty="0" smtClean="0"/>
              <a:t>教学</a:t>
            </a:r>
            <a:endParaRPr lang="en-US" altLang="ja-JP" sz="4500" dirty="0" smtClean="0"/>
          </a:p>
          <a:p>
            <a:r>
              <a:rPr kumimoji="1" lang="ja-JP" altLang="en-US" sz="4500" dirty="0" smtClean="0"/>
              <a:t>宇宙人文学</a:t>
            </a:r>
            <a:endParaRPr kumimoji="1" lang="en-US" altLang="ja-JP" sz="4500" dirty="0" smtClean="0"/>
          </a:p>
          <a:p>
            <a:r>
              <a:rPr lang="en-US" altLang="ja-JP" sz="4500" dirty="0" smtClean="0"/>
              <a:t>….</a:t>
            </a:r>
            <a:endParaRPr kumimoji="1" lang="en-US" altLang="ja-JP" sz="4500" dirty="0" smtClean="0"/>
          </a:p>
          <a:p>
            <a:endParaRPr kumimoji="1" lang="ja-JP" altLang="en-US" dirty="0"/>
          </a:p>
        </p:txBody>
      </p:sp>
    </p:spTree>
    <p:extLst>
      <p:ext uri="{BB962C8B-B14F-4D97-AF65-F5344CB8AC3E}">
        <p14:creationId xmlns:p14="http://schemas.microsoft.com/office/powerpoint/2010/main" val="13682876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図 3"/>
          <p:cNvPicPr>
            <a:picLocks noChangeAspect="1"/>
          </p:cNvPicPr>
          <p:nvPr/>
        </p:nvPicPr>
        <p:blipFill>
          <a:blip r:embed="rId2"/>
          <a:stretch>
            <a:fillRect/>
          </a:stretch>
        </p:blipFill>
        <p:spPr>
          <a:xfrm>
            <a:off x="0" y="1117600"/>
            <a:ext cx="9144000" cy="4612525"/>
          </a:xfrm>
          <a:prstGeom prst="rect">
            <a:avLst/>
          </a:prstGeom>
        </p:spPr>
      </p:pic>
      <p:sp>
        <p:nvSpPr>
          <p:cNvPr id="5" name="テキスト ボックス 4"/>
          <p:cNvSpPr txBox="1"/>
          <p:nvPr/>
        </p:nvSpPr>
        <p:spPr>
          <a:xfrm>
            <a:off x="4238421" y="6435283"/>
            <a:ext cx="2271625" cy="369332"/>
          </a:xfrm>
          <a:prstGeom prst="rect">
            <a:avLst/>
          </a:prstGeom>
          <a:noFill/>
        </p:spPr>
        <p:txBody>
          <a:bodyPr wrap="none" rtlCol="0">
            <a:spAutoFit/>
          </a:bodyPr>
          <a:lstStyle/>
          <a:p>
            <a:r>
              <a:rPr lang="en-US" altLang="ja-JP" dirty="0"/>
              <a:t>http://</a:t>
            </a:r>
            <a:r>
              <a:rPr lang="en-US" altLang="ja-JP" dirty="0" err="1"/>
              <a:t>lunar.xprize.org</a:t>
            </a:r>
            <a:endParaRPr kumimoji="1" lang="ja-JP" altLang="en-US" dirty="0"/>
          </a:p>
        </p:txBody>
      </p:sp>
    </p:spTree>
    <p:extLst>
      <p:ext uri="{BB962C8B-B14F-4D97-AF65-F5344CB8AC3E}">
        <p14:creationId xmlns:p14="http://schemas.microsoft.com/office/powerpoint/2010/main" val="7465418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図 3"/>
          <p:cNvPicPr>
            <a:picLocks noChangeAspect="1"/>
          </p:cNvPicPr>
          <p:nvPr/>
        </p:nvPicPr>
        <p:blipFill>
          <a:blip r:embed="rId2"/>
          <a:stretch>
            <a:fillRect/>
          </a:stretch>
        </p:blipFill>
        <p:spPr>
          <a:xfrm>
            <a:off x="0" y="863600"/>
            <a:ext cx="9144000" cy="5123727"/>
          </a:xfrm>
          <a:prstGeom prst="rect">
            <a:avLst/>
          </a:prstGeom>
        </p:spPr>
      </p:pic>
    </p:spTree>
    <p:extLst>
      <p:ext uri="{BB962C8B-B14F-4D97-AF65-F5344CB8AC3E}">
        <p14:creationId xmlns:p14="http://schemas.microsoft.com/office/powerpoint/2010/main" val="8706792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極限状態がもたらす新しい知見</a:t>
            </a:r>
            <a:endParaRPr kumimoji="1" lang="ja-JP" altLang="en-US" sz="3600" dirty="0"/>
          </a:p>
        </p:txBody>
      </p:sp>
      <p:sp>
        <p:nvSpPr>
          <p:cNvPr id="3" name="コンテンツ プレースホルダー 2"/>
          <p:cNvSpPr>
            <a:spLocks noGrp="1"/>
          </p:cNvSpPr>
          <p:nvPr>
            <p:ph idx="1"/>
          </p:nvPr>
        </p:nvSpPr>
        <p:spPr>
          <a:xfrm>
            <a:off x="457200" y="2076450"/>
            <a:ext cx="8229600" cy="2320925"/>
          </a:xfrm>
        </p:spPr>
        <p:txBody>
          <a:bodyPr>
            <a:normAutofit/>
          </a:bodyPr>
          <a:lstStyle/>
          <a:p>
            <a:r>
              <a:rPr lang="ja-JP" altLang="en-US" sz="2400" dirty="0" smtClean="0"/>
              <a:t>超高エネルギー加速器と新しい素粒子の発見</a:t>
            </a:r>
            <a:endParaRPr lang="en-US" altLang="ja-JP" sz="2400" dirty="0" smtClean="0"/>
          </a:p>
          <a:p>
            <a:r>
              <a:rPr kumimoji="1" lang="ja-JP" altLang="en-US" sz="2400" dirty="0" smtClean="0"/>
              <a:t>ダンゴムシの心</a:t>
            </a:r>
            <a:endParaRPr lang="en-US" altLang="ja-JP" sz="2400" dirty="0" smtClean="0"/>
          </a:p>
          <a:p>
            <a:r>
              <a:rPr lang="ja-JP" altLang="en-US" sz="2400" dirty="0" smtClean="0"/>
              <a:t>宇宙へ行く人間</a:t>
            </a:r>
            <a:endParaRPr kumimoji="1" lang="en-US" altLang="ja-JP" sz="2400" dirty="0"/>
          </a:p>
        </p:txBody>
      </p:sp>
    </p:spTree>
    <p:extLst>
      <p:ext uri="{BB962C8B-B14F-4D97-AF65-F5344CB8AC3E}">
        <p14:creationId xmlns:p14="http://schemas.microsoft.com/office/powerpoint/2010/main" val="37160780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832" y="755487"/>
            <a:ext cx="6885737" cy="2775732"/>
          </a:xfrm>
        </p:spPr>
        <p:txBody>
          <a:bodyPr>
            <a:normAutofit/>
          </a:bodyPr>
          <a:lstStyle/>
          <a:p>
            <a:pPr marL="0" indent="0">
              <a:buNone/>
            </a:pPr>
            <a:endParaRPr kumimoji="1" lang="en-US" altLang="ja-JP" sz="1800" dirty="0" smtClean="0"/>
          </a:p>
          <a:p>
            <a:r>
              <a:rPr lang="ja-JP" altLang="en-US" sz="1800" dirty="0" smtClean="0"/>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時代</a:t>
            </a:r>
            <a:r>
              <a:rPr lang="en-US" altLang="ja-JP" sz="1800" dirty="0"/>
              <a:t> </a:t>
            </a:r>
          </a:p>
        </p:txBody>
      </p:sp>
      <p:pic>
        <p:nvPicPr>
          <p:cNvPr id="4" name="図 3"/>
          <p:cNvPicPr>
            <a:picLocks noChangeAspect="1"/>
          </p:cNvPicPr>
          <p:nvPr/>
        </p:nvPicPr>
        <p:blipFill>
          <a:blip r:embed="rId2"/>
          <a:stretch>
            <a:fillRect/>
          </a:stretch>
        </p:blipFill>
        <p:spPr>
          <a:xfrm>
            <a:off x="7065569" y="1508352"/>
            <a:ext cx="1909776" cy="1270001"/>
          </a:xfrm>
          <a:prstGeom prst="rect">
            <a:avLst/>
          </a:prstGeom>
        </p:spPr>
      </p:pic>
      <p:sp>
        <p:nvSpPr>
          <p:cNvPr id="5" name="テキスト ボックス 4"/>
          <p:cNvSpPr txBox="1"/>
          <p:nvPr/>
        </p:nvSpPr>
        <p:spPr>
          <a:xfrm>
            <a:off x="1804951" y="3229114"/>
            <a:ext cx="2052259" cy="276999"/>
          </a:xfrm>
          <a:prstGeom prst="rect">
            <a:avLst/>
          </a:prstGeom>
          <a:noFill/>
        </p:spPr>
        <p:txBody>
          <a:bodyPr wrap="square" rtlCol="0">
            <a:spAutoFit/>
          </a:bodyPr>
          <a:lstStyle/>
          <a:p>
            <a:r>
              <a:rPr lang="ja-JP" altLang="en-US" sz="1200" dirty="0" smtClean="0"/>
              <a:t>レヴィ</a:t>
            </a:r>
            <a:r>
              <a:rPr lang="en-US" altLang="ja-JP" sz="1200" dirty="0" smtClean="0"/>
              <a:t>=</a:t>
            </a:r>
            <a:r>
              <a:rPr lang="ja-JP" altLang="en-US" sz="1200" dirty="0" smtClean="0"/>
              <a:t>ストロース講義</a:t>
            </a:r>
            <a:endParaRPr kumimoji="1" lang="ja-JP" altLang="en-US" sz="1200" dirty="0"/>
          </a:p>
        </p:txBody>
      </p:sp>
      <p:pic>
        <p:nvPicPr>
          <p:cNvPr id="2" name="図 1"/>
          <p:cNvPicPr>
            <a:picLocks noChangeAspect="1"/>
          </p:cNvPicPr>
          <p:nvPr/>
        </p:nvPicPr>
        <p:blipFill>
          <a:blip r:embed="rId3"/>
          <a:stretch>
            <a:fillRect/>
          </a:stretch>
        </p:blipFill>
        <p:spPr>
          <a:xfrm>
            <a:off x="1194152" y="4058592"/>
            <a:ext cx="1857226" cy="2655929"/>
          </a:xfrm>
          <a:prstGeom prst="rect">
            <a:avLst/>
          </a:prstGeom>
        </p:spPr>
      </p:pic>
      <p:sp>
        <p:nvSpPr>
          <p:cNvPr id="6" name="テキスト ボックス 5"/>
          <p:cNvSpPr txBox="1"/>
          <p:nvPr/>
        </p:nvSpPr>
        <p:spPr>
          <a:xfrm>
            <a:off x="3547385" y="4129198"/>
            <a:ext cx="5369568" cy="2585323"/>
          </a:xfrm>
          <a:prstGeom prst="rect">
            <a:avLst/>
          </a:prstGeom>
          <a:noFill/>
        </p:spPr>
        <p:txBody>
          <a:bodyPr wrap="square" rtlCol="0">
            <a:spAutoFit/>
          </a:bodyPr>
          <a:lstStyle/>
          <a:p>
            <a:r>
              <a:rPr lang="ja-JP" altLang="en-US" dirty="0">
                <a:latin typeface="+mn-ea"/>
                <a:cs typeface="ヒラギノ丸ゴ Pro W4"/>
              </a:rPr>
              <a:t>今西錦司</a:t>
            </a:r>
            <a:r>
              <a:rPr lang="en-US" altLang="ja-JP" dirty="0">
                <a:latin typeface="+mn-ea"/>
                <a:cs typeface="ヒラギノ丸ゴ Pro W4"/>
              </a:rPr>
              <a:t>『</a:t>
            </a:r>
            <a:r>
              <a:rPr lang="ja-JP" altLang="en-US" dirty="0">
                <a:latin typeface="+mn-ea"/>
                <a:cs typeface="ヒラギノ丸ゴ Pro W4"/>
              </a:rPr>
              <a:t>民族文化などは、人間が意識的につくりあげようとしてできたものではなくて、自然にそうなってきたものでしょう</a:t>
            </a:r>
            <a:r>
              <a:rPr lang="ja-JP" altLang="en-US" dirty="0" smtClean="0">
                <a:latin typeface="+mn-ea"/>
                <a:cs typeface="ヒラギノ丸ゴ Pro W4"/>
              </a:rPr>
              <a:t>。こう</a:t>
            </a:r>
            <a:r>
              <a:rPr lang="ja-JP" altLang="en-US" dirty="0">
                <a:latin typeface="+mn-ea"/>
                <a:cs typeface="ヒラギノ丸ゴ Pro W4"/>
              </a:rPr>
              <a:t>いう文化と</a:t>
            </a:r>
            <a:r>
              <a:rPr lang="ja-JP" altLang="en-US" dirty="0" smtClean="0">
                <a:latin typeface="+mn-ea"/>
                <a:cs typeface="ヒラギノ丸ゴ Pro W4"/>
              </a:rPr>
              <a:t>、</a:t>
            </a:r>
            <a:r>
              <a:rPr lang="ja-JP" altLang="en-US" dirty="0" smtClean="0">
                <a:solidFill>
                  <a:srgbClr val="FFFF00"/>
                </a:solidFill>
                <a:latin typeface="+mn-ea"/>
                <a:cs typeface="ヒラギノ丸ゴ Pro W4"/>
              </a:rPr>
              <a:t>サピエンス</a:t>
            </a:r>
            <a:r>
              <a:rPr lang="ja-JP" altLang="en-US" dirty="0">
                <a:solidFill>
                  <a:srgbClr val="FFFF00"/>
                </a:solidFill>
                <a:latin typeface="+mn-ea"/>
                <a:cs typeface="ヒラギノ丸ゴ Pro W4"/>
              </a:rPr>
              <a:t>として人間が意識的に努力して</a:t>
            </a:r>
            <a:r>
              <a:rPr lang="ja-JP" altLang="en-US" dirty="0" smtClean="0">
                <a:solidFill>
                  <a:srgbClr val="FFFF00"/>
                </a:solidFill>
                <a:latin typeface="+mn-ea"/>
                <a:cs typeface="ヒラギノ丸ゴ Pro W4"/>
              </a:rPr>
              <a:t>作り出した文化</a:t>
            </a:r>
            <a:r>
              <a:rPr lang="ja-JP" altLang="en-US" dirty="0" smtClean="0">
                <a:latin typeface="+mn-ea"/>
                <a:cs typeface="ヒラギノ丸ゴ Pro W4"/>
              </a:rPr>
              <a:t>と</a:t>
            </a:r>
            <a:r>
              <a:rPr lang="ja-JP" altLang="en-US" dirty="0">
                <a:latin typeface="+mn-ea"/>
                <a:cs typeface="ヒラギノ丸ゴ Pro W4"/>
              </a:rPr>
              <a:t>は、はっきり分ける必要がある</a:t>
            </a:r>
            <a:r>
              <a:rPr lang="en-US" altLang="ja-JP" dirty="0">
                <a:latin typeface="+mn-ea"/>
                <a:cs typeface="ヒラギノ丸ゴ Pro W4"/>
              </a:rPr>
              <a:t>』</a:t>
            </a:r>
            <a:endParaRPr lang="en-US" altLang="ja-JP" dirty="0" smtClean="0">
              <a:latin typeface="+mn-ea"/>
              <a:cs typeface="ヒラギノ丸ゴ Pro W4"/>
            </a:endParaRPr>
          </a:p>
          <a:p>
            <a:endParaRPr lang="en-US" altLang="ja-JP" dirty="0">
              <a:latin typeface="+mn-ea"/>
              <a:cs typeface="ヒラギノ丸ゴ Pro W4"/>
            </a:endParaRPr>
          </a:p>
          <a:p>
            <a:r>
              <a:rPr lang="ja-JP" altLang="en-US" dirty="0" smtClean="0">
                <a:latin typeface="+mn-ea"/>
                <a:cs typeface="ヒラギノ丸ゴ Pro W4"/>
              </a:rPr>
              <a:t>梅棹忠夫</a:t>
            </a:r>
            <a:r>
              <a:rPr lang="en-US" altLang="ja-JP" dirty="0" smtClean="0">
                <a:latin typeface="+mn-ea"/>
                <a:cs typeface="ヒラギノ丸ゴ Pro W4"/>
              </a:rPr>
              <a:t>『</a:t>
            </a:r>
            <a:r>
              <a:rPr lang="ja-JP" altLang="en-US" dirty="0">
                <a:latin typeface="+mn-ea"/>
                <a:cs typeface="ヒラギノ丸ゴ Pro W4"/>
              </a:rPr>
              <a:t>目的的発想は自然的所与とちごうてかなり自由度が高い。洋々たる可能性をはらんでいるとともに、一面</a:t>
            </a:r>
            <a:r>
              <a:rPr lang="ja-JP" altLang="en-US" dirty="0">
                <a:solidFill>
                  <a:srgbClr val="FFFF00"/>
                </a:solidFill>
                <a:latin typeface="+mn-ea"/>
                <a:cs typeface="ヒラギノ丸ゴ Pro W4"/>
              </a:rPr>
              <a:t>大変恐ろしいところ</a:t>
            </a:r>
            <a:r>
              <a:rPr lang="ja-JP" altLang="en-US" dirty="0">
                <a:latin typeface="+mn-ea"/>
                <a:cs typeface="ヒラギノ丸ゴ Pro W4"/>
              </a:rPr>
              <a:t>がある</a:t>
            </a:r>
            <a:r>
              <a:rPr lang="en-US" altLang="ja-JP" dirty="0">
                <a:latin typeface="+mn-ea"/>
                <a:cs typeface="ヒラギノ丸ゴ Pro W4"/>
              </a:rPr>
              <a:t>』</a:t>
            </a:r>
            <a:endParaRPr kumimoji="1" lang="ja-JP" altLang="en-US" dirty="0">
              <a:latin typeface="+mn-ea"/>
              <a:cs typeface="ヒラギノ丸ゴ Pro W4"/>
            </a:endParaRPr>
          </a:p>
        </p:txBody>
      </p:sp>
      <p:sp>
        <p:nvSpPr>
          <p:cNvPr id="7" name="テキスト ボックス 6"/>
          <p:cNvSpPr txBox="1"/>
          <p:nvPr/>
        </p:nvSpPr>
        <p:spPr>
          <a:xfrm>
            <a:off x="474086" y="293822"/>
            <a:ext cx="6019597" cy="461665"/>
          </a:xfrm>
          <a:prstGeom prst="rect">
            <a:avLst/>
          </a:prstGeom>
          <a:noFill/>
        </p:spPr>
        <p:txBody>
          <a:bodyPr wrap="none" rtlCol="0">
            <a:spAutoFit/>
          </a:bodyPr>
          <a:lstStyle/>
          <a:p>
            <a:r>
              <a:rPr kumimoji="1" lang="ja-JP" altLang="en-US" sz="2400" dirty="0" smtClean="0"/>
              <a:t>宇宙と、人類の多様性、グロテスクな未来</a:t>
            </a:r>
            <a:endParaRPr kumimoji="1" lang="ja-JP" altLang="en-US" sz="2400" dirty="0"/>
          </a:p>
        </p:txBody>
      </p:sp>
    </p:spTree>
    <p:extLst>
      <p:ext uri="{BB962C8B-B14F-4D97-AF65-F5344CB8AC3E}">
        <p14:creationId xmlns:p14="http://schemas.microsoft.com/office/powerpoint/2010/main" val="2435718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2765"/>
            <a:ext cx="8229600" cy="1143000"/>
          </a:xfrm>
        </p:spPr>
        <p:txBody>
          <a:bodyPr>
            <a:normAutofit/>
          </a:bodyPr>
          <a:lstStyle/>
          <a:p>
            <a:r>
              <a:rPr kumimoji="1" lang="ja-JP" altLang="en-US" sz="2800" dirty="0" smtClean="0"/>
              <a:t>グロテスクな未来？</a:t>
            </a:r>
            <a:endParaRPr kumimoji="1" lang="ja-JP" altLang="en-US" sz="2800" dirty="0"/>
          </a:p>
        </p:txBody>
      </p:sp>
      <p:pic>
        <p:nvPicPr>
          <p:cNvPr id="4" name="図 3"/>
          <p:cNvPicPr>
            <a:picLocks noChangeAspect="1"/>
          </p:cNvPicPr>
          <p:nvPr/>
        </p:nvPicPr>
        <p:blipFill>
          <a:blip r:embed="rId2"/>
          <a:stretch>
            <a:fillRect/>
          </a:stretch>
        </p:blipFill>
        <p:spPr>
          <a:xfrm>
            <a:off x="1194013" y="1345765"/>
            <a:ext cx="7011156" cy="2851204"/>
          </a:xfrm>
          <a:prstGeom prst="rect">
            <a:avLst/>
          </a:prstGeom>
        </p:spPr>
      </p:pic>
      <p:sp>
        <p:nvSpPr>
          <p:cNvPr id="5" name="テキスト ボックス 4"/>
          <p:cNvSpPr txBox="1"/>
          <p:nvPr/>
        </p:nvSpPr>
        <p:spPr>
          <a:xfrm>
            <a:off x="2211131" y="3673749"/>
            <a:ext cx="3731385" cy="523220"/>
          </a:xfrm>
          <a:prstGeom prst="rect">
            <a:avLst/>
          </a:prstGeom>
          <a:noFill/>
        </p:spPr>
        <p:txBody>
          <a:bodyPr wrap="none" rtlCol="0">
            <a:spAutoFit/>
          </a:bodyPr>
          <a:lstStyle/>
          <a:p>
            <a:pPr algn="ctr"/>
            <a:r>
              <a:rPr kumimoji="1" lang="en-US" altLang="ja-JP" sz="1400" dirty="0" smtClean="0">
                <a:solidFill>
                  <a:srgbClr val="FFFFFF"/>
                </a:solidFill>
              </a:rPr>
              <a:t>2001, A space </a:t>
            </a:r>
            <a:r>
              <a:rPr kumimoji="1" lang="en-US" altLang="ja-JP" sz="1400" dirty="0" err="1" smtClean="0">
                <a:solidFill>
                  <a:srgbClr val="FFFFFF"/>
                </a:solidFill>
              </a:rPr>
              <a:t>odyssay</a:t>
            </a:r>
            <a:endParaRPr kumimoji="1" lang="en-US" altLang="ja-JP" sz="1400" dirty="0" smtClean="0">
              <a:solidFill>
                <a:srgbClr val="FFFFFF"/>
              </a:solidFill>
            </a:endParaRPr>
          </a:p>
          <a:p>
            <a:pPr algn="ctr"/>
            <a:r>
              <a:rPr lang="en-US" altLang="ja-JP" sz="1400" dirty="0">
                <a:solidFill>
                  <a:srgbClr val="FFFFFF"/>
                </a:solidFill>
              </a:rPr>
              <a:t>http://</a:t>
            </a:r>
            <a:r>
              <a:rPr lang="en-US" altLang="ja-JP" sz="1400" dirty="0" err="1">
                <a:solidFill>
                  <a:srgbClr val="FFFFFF"/>
                </a:solidFill>
              </a:rPr>
              <a:t>en.wikipedia.org</a:t>
            </a:r>
            <a:r>
              <a:rPr lang="en-US" altLang="ja-JP" sz="1400" dirty="0">
                <a:solidFill>
                  <a:srgbClr val="FFFFFF"/>
                </a:solidFill>
              </a:rPr>
              <a:t>/wiki/File:2001child2.JPG</a:t>
            </a:r>
            <a:endParaRPr kumimoji="1" lang="ja-JP" altLang="en-US" sz="1400" dirty="0">
              <a:solidFill>
                <a:srgbClr val="FFFFFF"/>
              </a:solidFill>
            </a:endParaRPr>
          </a:p>
        </p:txBody>
      </p:sp>
      <p:sp>
        <p:nvSpPr>
          <p:cNvPr id="6" name="コンテンツ プレースホルダー 2"/>
          <p:cNvSpPr>
            <a:spLocks noGrp="1"/>
          </p:cNvSpPr>
          <p:nvPr>
            <p:ph idx="1"/>
          </p:nvPr>
        </p:nvSpPr>
        <p:spPr>
          <a:xfrm>
            <a:off x="298626" y="4680992"/>
            <a:ext cx="8546748" cy="1926946"/>
          </a:xfrm>
        </p:spPr>
        <p:txBody>
          <a:bodyPr>
            <a:normAutofit fontScale="85000" lnSpcReduction="10000"/>
          </a:bodyPr>
          <a:lstStyle/>
          <a:p>
            <a:r>
              <a:rPr kumimoji="1" lang="ja-JP" altLang="en-US" sz="2000" dirty="0" smtClean="0"/>
              <a:t>極端に異なる環境に適応する過程での身体的変容（トランスヒューマニズム問題）</a:t>
            </a:r>
            <a:endParaRPr kumimoji="1" lang="en-US" altLang="ja-JP" sz="2000" dirty="0" smtClean="0"/>
          </a:p>
          <a:p>
            <a:pPr lvl="1"/>
            <a:r>
              <a:rPr lang="ja-JP" altLang="en-US" sz="1800" dirty="0" smtClean="0"/>
              <a:t>宇宙ステーション内では、足で荷物をはさみ、手を使って移動する</a:t>
            </a:r>
            <a:endParaRPr lang="en-US" altLang="ja-JP" sz="1800" dirty="0" smtClean="0"/>
          </a:p>
          <a:p>
            <a:r>
              <a:rPr kumimoji="1" lang="ja-JP" altLang="en-US" sz="2000" dirty="0" smtClean="0"/>
              <a:t>価値観の異なる社会の形成</a:t>
            </a:r>
            <a:endParaRPr kumimoji="1" lang="en-US" altLang="ja-JP" sz="1800" dirty="0" smtClean="0"/>
          </a:p>
          <a:p>
            <a:pPr lvl="1"/>
            <a:r>
              <a:rPr kumimoji="1" lang="ja-JP" altLang="en-US" sz="1800" dirty="0" smtClean="0"/>
              <a:t>地球がイヤになって出て行く人々</a:t>
            </a:r>
            <a:endParaRPr kumimoji="1" lang="ja-JP" altLang="en-US" sz="1600" dirty="0"/>
          </a:p>
        </p:txBody>
      </p:sp>
    </p:spTree>
    <p:extLst>
      <p:ext uri="{BB962C8B-B14F-4D97-AF65-F5344CB8AC3E}">
        <p14:creationId xmlns:p14="http://schemas.microsoft.com/office/powerpoint/2010/main" val="77218638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rs-moon_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4966" cy="6858000"/>
          </a:xfrm>
          <a:prstGeom prst="rect">
            <a:avLst/>
          </a:prstGeom>
        </p:spPr>
      </p:pic>
      <p:sp>
        <p:nvSpPr>
          <p:cNvPr id="2" name="タイトル 1"/>
          <p:cNvSpPr>
            <a:spLocks noGrp="1"/>
          </p:cNvSpPr>
          <p:nvPr>
            <p:ph type="title"/>
          </p:nvPr>
        </p:nvSpPr>
        <p:spPr>
          <a:xfrm>
            <a:off x="457200" y="130338"/>
            <a:ext cx="8229600" cy="1143000"/>
          </a:xfrm>
        </p:spPr>
        <p:txBody>
          <a:bodyPr>
            <a:normAutofit/>
          </a:bodyPr>
          <a:lstStyle/>
          <a:p>
            <a:pPr algn="l"/>
            <a:r>
              <a:rPr lang="en-US" altLang="ja-JP" sz="1600" dirty="0" smtClean="0">
                <a:solidFill>
                  <a:srgbClr val="FFFFFF"/>
                </a:solidFill>
              </a:rPr>
              <a:t>『</a:t>
            </a:r>
            <a:r>
              <a:rPr lang="ja-JP" altLang="en-US" sz="1600" dirty="0" smtClean="0">
                <a:solidFill>
                  <a:srgbClr val="FFFFFF"/>
                </a:solidFill>
              </a:rPr>
              <a:t>私</a:t>
            </a:r>
            <a:r>
              <a:rPr lang="ja-JP" altLang="en-US" sz="1600" dirty="0">
                <a:solidFill>
                  <a:srgbClr val="FFFFFF"/>
                </a:solidFill>
              </a:rPr>
              <a:t>なんかは、自分の一生については自然が破壊されていくのを悲しんだりしている。けれども人間の一生を考えたらサイボーグでもなんでもいいから、もっと発展してほしいという気持になる</a:t>
            </a:r>
            <a:r>
              <a:rPr lang="ja-JP" altLang="en-US" sz="1600" dirty="0" smtClean="0">
                <a:solidFill>
                  <a:srgbClr val="FFFFFF"/>
                </a:solidFill>
              </a:rPr>
              <a:t>ね</a:t>
            </a:r>
            <a:r>
              <a:rPr lang="en-US" altLang="ja-JP" sz="1600" dirty="0" smtClean="0">
                <a:solidFill>
                  <a:srgbClr val="FFFFFF"/>
                </a:solidFill>
              </a:rPr>
              <a:t>』</a:t>
            </a:r>
            <a:r>
              <a:rPr lang="ja-JP" altLang="en-US" sz="1600" dirty="0" smtClean="0">
                <a:solidFill>
                  <a:srgbClr val="FFFFFF"/>
                </a:solidFill>
              </a:rPr>
              <a:t>（今西錦司）</a:t>
            </a:r>
            <a:endParaRPr kumimoji="1" lang="ja-JP" altLang="en-US" sz="1600" dirty="0">
              <a:solidFill>
                <a:srgbClr val="FFFFFF"/>
              </a:solidFill>
            </a:endParaRPr>
          </a:p>
        </p:txBody>
      </p:sp>
      <p:sp>
        <p:nvSpPr>
          <p:cNvPr id="5" name="タイトル 1"/>
          <p:cNvSpPr txBox="1">
            <a:spLocks/>
          </p:cNvSpPr>
          <p:nvPr/>
        </p:nvSpPr>
        <p:spPr>
          <a:xfrm>
            <a:off x="457200" y="488600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ヒラギノ丸ゴ Pro W4"/>
                <a:cs typeface="+mj-cs"/>
              </a:defRPr>
            </a:lvl1pPr>
          </a:lstStyle>
          <a:p>
            <a:r>
              <a:rPr lang="ja-JP" altLang="en-US" sz="2000" dirty="0" smtClean="0">
                <a:solidFill>
                  <a:srgbClr val="FFFFFF"/>
                </a:solidFill>
              </a:rPr>
              <a:t>われわれは宇宙をかき乱すのか？</a:t>
            </a:r>
            <a:endParaRPr lang="ja-JP" altLang="en-US" sz="2000" dirty="0">
              <a:solidFill>
                <a:srgbClr val="FFFFFF"/>
              </a:solidFill>
            </a:endParaRPr>
          </a:p>
        </p:txBody>
      </p:sp>
    </p:spTree>
    <p:extLst>
      <p:ext uri="{BB962C8B-B14F-4D97-AF65-F5344CB8AC3E}">
        <p14:creationId xmlns:p14="http://schemas.microsoft.com/office/powerpoint/2010/main" val="34893956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小レポート課題</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kumimoji="1" lang="ja-JP" altLang="en-US" dirty="0" smtClean="0"/>
              <a:t>自分の専門（にしたいと思っている）分野と「宇宙」の接点で、どのような研究課題が考えられるか</a:t>
            </a:r>
            <a:endParaRPr kumimoji="1" lang="en-US" altLang="ja-JP" dirty="0" smtClean="0"/>
          </a:p>
          <a:p>
            <a:pPr lvl="1"/>
            <a:r>
              <a:rPr lang="ja-JP" altLang="en-US" dirty="0" smtClean="0"/>
              <a:t>（もともと宇宙をやりたいと思っている人は、宇宙とそれ以外の分野の連携で）</a:t>
            </a:r>
            <a:endParaRPr lang="en-US" altLang="ja-JP" dirty="0" smtClean="0"/>
          </a:p>
          <a:p>
            <a:r>
              <a:rPr kumimoji="1" lang="ja-JP" altLang="en-US" dirty="0" smtClean="0"/>
              <a:t>今日の授業への感想、宇宙総合学への期待などなんでも。</a:t>
            </a:r>
            <a:endParaRPr kumimoji="1" lang="ja-JP" altLang="en-US" dirty="0"/>
          </a:p>
        </p:txBody>
      </p:sp>
    </p:spTree>
    <p:extLst>
      <p:ext uri="{BB962C8B-B14F-4D97-AF65-F5344CB8AC3E}">
        <p14:creationId xmlns:p14="http://schemas.microsoft.com/office/powerpoint/2010/main" val="36722949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講義予定</a:t>
            </a:r>
            <a:endParaRPr kumimoji="1" lang="ja-JP" altLang="en-US" sz="3600" dirty="0"/>
          </a:p>
        </p:txBody>
      </p:sp>
      <p:sp>
        <p:nvSpPr>
          <p:cNvPr id="3" name="コンテンツ プレースホルダー 2"/>
          <p:cNvSpPr>
            <a:spLocks noGrp="1"/>
          </p:cNvSpPr>
          <p:nvPr>
            <p:ph idx="1"/>
          </p:nvPr>
        </p:nvSpPr>
        <p:spPr>
          <a:xfrm>
            <a:off x="457200" y="1222858"/>
            <a:ext cx="8229600" cy="5150113"/>
          </a:xfrm>
        </p:spPr>
        <p:txBody>
          <a:bodyPr>
            <a:normAutofit fontScale="47500" lnSpcReduction="20000"/>
          </a:bodyPr>
          <a:lstStyle/>
          <a:p>
            <a:r>
              <a:rPr lang="en-US" altLang="ja-JP" dirty="0"/>
              <a:t>4</a:t>
            </a:r>
            <a:r>
              <a:rPr lang="ja-JP" altLang="en-US" dirty="0"/>
              <a:t>月</a:t>
            </a:r>
            <a:r>
              <a:rPr lang="en-US" altLang="ja-JP" dirty="0"/>
              <a:t>14</a:t>
            </a:r>
            <a:r>
              <a:rPr lang="ja-JP" altLang="en-US" dirty="0"/>
              <a:t>日　宇宙総合学とは何か？　磯部洋明　　　　　　　　　　　　　　　　　　　　　　　　　　　</a:t>
            </a:r>
            <a:endParaRPr lang="en-US" altLang="ja-JP" dirty="0"/>
          </a:p>
          <a:p>
            <a:r>
              <a:rPr lang="en-US" altLang="ja-JP" dirty="0"/>
              <a:t>4</a:t>
            </a:r>
            <a:r>
              <a:rPr lang="ja-JP" altLang="en-US" dirty="0"/>
              <a:t>月</a:t>
            </a:r>
            <a:r>
              <a:rPr lang="en-US" altLang="ja-JP" dirty="0"/>
              <a:t>21</a:t>
            </a:r>
            <a:r>
              <a:rPr lang="ja-JP" altLang="en-US" dirty="0"/>
              <a:t>日　地球磁気圏とオーロラ　海老原祐輔 　　　　　　　　　　　　　　　　　　　　　　　　　　</a:t>
            </a:r>
          </a:p>
          <a:p>
            <a:r>
              <a:rPr lang="en-US" altLang="ja-JP" dirty="0"/>
              <a:t>4</a:t>
            </a:r>
            <a:r>
              <a:rPr lang="ja-JP" altLang="en-US" dirty="0"/>
              <a:t>月</a:t>
            </a:r>
            <a:r>
              <a:rPr lang="en-US" altLang="ja-JP" dirty="0"/>
              <a:t>28</a:t>
            </a:r>
            <a:r>
              <a:rPr lang="ja-JP" altLang="en-US" dirty="0"/>
              <a:t>日　宇宙計画学と宇宙人文学　中野不二男　　　　　　　　　　　　　　　　　　　　　　　　</a:t>
            </a:r>
          </a:p>
          <a:p>
            <a:r>
              <a:rPr lang="en-US" altLang="ja-JP" dirty="0"/>
              <a:t>5</a:t>
            </a:r>
            <a:r>
              <a:rPr lang="ja-JP" altLang="en-US" dirty="0"/>
              <a:t>月</a:t>
            </a:r>
            <a:r>
              <a:rPr lang="en-US" altLang="ja-JP" dirty="0"/>
              <a:t>12</a:t>
            </a:r>
            <a:r>
              <a:rPr lang="ja-JP" altLang="en-US" dirty="0"/>
              <a:t>日　太陽フレアの脅威と宇宙天気予報　柴田一成　　　　　　　　　　　　　　　　　　　　</a:t>
            </a:r>
            <a:endParaRPr lang="en-US" altLang="ja-JP" dirty="0"/>
          </a:p>
          <a:p>
            <a:r>
              <a:rPr lang="en-US" altLang="ja-JP" dirty="0"/>
              <a:t>5</a:t>
            </a:r>
            <a:r>
              <a:rPr lang="ja-JP" altLang="en-US" dirty="0"/>
              <a:t>月</a:t>
            </a:r>
            <a:r>
              <a:rPr lang="en-US" altLang="ja-JP" dirty="0"/>
              <a:t>19</a:t>
            </a:r>
            <a:r>
              <a:rPr lang="ja-JP" altLang="en-US" dirty="0"/>
              <a:t>日　宇宙進化学：天体の起源と進化　嶺重慎 　　　　　　　　　　　　　　　　　　　　　　　</a:t>
            </a:r>
            <a:endParaRPr lang="en-US" altLang="ja-JP" dirty="0"/>
          </a:p>
          <a:p>
            <a:r>
              <a:rPr lang="en-US" altLang="ja-JP" dirty="0"/>
              <a:t>5</a:t>
            </a:r>
            <a:r>
              <a:rPr lang="ja-JP" altLang="en-US" dirty="0"/>
              <a:t>月</a:t>
            </a:r>
            <a:r>
              <a:rPr lang="en-US" altLang="ja-JP" dirty="0"/>
              <a:t>26</a:t>
            </a:r>
            <a:r>
              <a:rPr lang="ja-JP" altLang="en-US" dirty="0"/>
              <a:t>日　</a:t>
            </a:r>
            <a:r>
              <a:rPr lang="zh-TW" altLang="en-US" dirty="0">
                <a:latin typeface="ＭＳ Ｐゴシック" panose="020B0600070205080204" pitchFamily="50" charset="-128"/>
                <a:ea typeface="ＭＳ Ｐゴシック" panose="020B0600070205080204" pitchFamily="50" charset="-128"/>
              </a:rPr>
              <a:t>宇宙論　　田中貴浩 </a:t>
            </a:r>
            <a:r>
              <a:rPr lang="ja-JP" altLang="en-US" dirty="0"/>
              <a:t>　　　　　　　　　　　　　　　　　　　　　　　　　　　　　　　　　　　　</a:t>
            </a:r>
            <a:endParaRPr lang="en-US" altLang="ja-JP" dirty="0"/>
          </a:p>
          <a:p>
            <a:r>
              <a:rPr lang="en-US" altLang="ja-JP" dirty="0"/>
              <a:t>6</a:t>
            </a:r>
            <a:r>
              <a:rPr lang="ja-JP" altLang="en-US" dirty="0"/>
              <a:t>月</a:t>
            </a:r>
            <a:r>
              <a:rPr lang="en-US" altLang="ja-JP" dirty="0"/>
              <a:t>2</a:t>
            </a:r>
            <a:r>
              <a:rPr lang="ja-JP" altLang="en-US" dirty="0"/>
              <a:t>日　　宇宙落語　柴田一成（特別ゲスト：噺家・林家染二） 　　　　　　　　　　　　　　　　　</a:t>
            </a:r>
            <a:endParaRPr lang="en-US" altLang="ja-JP" dirty="0"/>
          </a:p>
          <a:p>
            <a:r>
              <a:rPr lang="en-US" altLang="ja-JP" dirty="0"/>
              <a:t>6</a:t>
            </a:r>
            <a:r>
              <a:rPr lang="ja-JP" altLang="en-US" dirty="0"/>
              <a:t>月</a:t>
            </a:r>
            <a:r>
              <a:rPr lang="en-US" altLang="ja-JP" dirty="0"/>
              <a:t>9</a:t>
            </a:r>
            <a:r>
              <a:rPr lang="ja-JP" altLang="en-US" dirty="0"/>
              <a:t>日　地質学と宇宙　山路敦 　　　　　　　　　　　　　　　　　　　　　　　　　　　　　　　　　　　　</a:t>
            </a:r>
            <a:endParaRPr lang="en-US" altLang="ja-JP" dirty="0"/>
          </a:p>
          <a:p>
            <a:r>
              <a:rPr lang="en-US" altLang="ja-JP" dirty="0"/>
              <a:t>6</a:t>
            </a:r>
            <a:r>
              <a:rPr lang="ja-JP" altLang="en-US" dirty="0"/>
              <a:t>月</a:t>
            </a:r>
            <a:r>
              <a:rPr lang="en-US" altLang="ja-JP" dirty="0"/>
              <a:t>16</a:t>
            </a:r>
            <a:r>
              <a:rPr lang="ja-JP" altLang="en-US" dirty="0"/>
              <a:t>日　　宇宙放射線科学　　齊藤学 　　　　　　　　　　　　　　　　　　　　　　　　　　　　　　　</a:t>
            </a:r>
            <a:endParaRPr lang="en-US" altLang="ja-JP" dirty="0"/>
          </a:p>
          <a:p>
            <a:r>
              <a:rPr lang="en-US" altLang="ja-JP" dirty="0"/>
              <a:t>6</a:t>
            </a:r>
            <a:r>
              <a:rPr lang="ja-JP" altLang="en-US" dirty="0"/>
              <a:t>月</a:t>
            </a:r>
            <a:r>
              <a:rPr lang="en-US" altLang="ja-JP" dirty="0"/>
              <a:t>23</a:t>
            </a:r>
            <a:r>
              <a:rPr lang="ja-JP" altLang="en-US" dirty="0"/>
              <a:t>日　宇宙マイクロナノ工学　　斧高一 　　　　　　　　　　　　　　　　　　　　　　　　　　　　　</a:t>
            </a:r>
            <a:endParaRPr lang="en-US" altLang="ja-JP" dirty="0"/>
          </a:p>
          <a:p>
            <a:r>
              <a:rPr lang="en-US" altLang="ja-JP" dirty="0"/>
              <a:t>6</a:t>
            </a:r>
            <a:r>
              <a:rPr lang="ja-JP" altLang="en-US" dirty="0"/>
              <a:t>月</a:t>
            </a:r>
            <a:r>
              <a:rPr lang="en-US" altLang="ja-JP" dirty="0"/>
              <a:t>30</a:t>
            </a:r>
            <a:r>
              <a:rPr lang="ja-JP" altLang="en-US" dirty="0"/>
              <a:t>日　　生命の起源と宇宙生物学　　齊藤博英 　　　　　　　　　　　　　　　　　　　　　　　　</a:t>
            </a:r>
            <a:endParaRPr lang="en-US" altLang="ja-JP" dirty="0"/>
          </a:p>
          <a:p>
            <a:r>
              <a:rPr lang="en-US" altLang="ja-JP" dirty="0"/>
              <a:t>7</a:t>
            </a:r>
            <a:r>
              <a:rPr lang="ja-JP" altLang="en-US" dirty="0"/>
              <a:t>月</a:t>
            </a:r>
            <a:r>
              <a:rPr lang="en-US" altLang="ja-JP" dirty="0"/>
              <a:t>7</a:t>
            </a:r>
            <a:r>
              <a:rPr lang="ja-JP" altLang="en-US" dirty="0"/>
              <a:t>日　　宇宙と人のこころ　　鎌田東二　 　　　　　　　　　　　　　　　　　　　　　　　　　　　　　</a:t>
            </a:r>
            <a:endParaRPr lang="en-US" altLang="ja-JP" dirty="0"/>
          </a:p>
          <a:p>
            <a:r>
              <a:rPr lang="en-US" altLang="ja-JP" dirty="0"/>
              <a:t>7</a:t>
            </a:r>
            <a:r>
              <a:rPr lang="ja-JP" altLang="en-US" dirty="0"/>
              <a:t>月</a:t>
            </a:r>
            <a:r>
              <a:rPr lang="en-US" altLang="ja-JP" dirty="0"/>
              <a:t>14</a:t>
            </a:r>
            <a:r>
              <a:rPr lang="ja-JP" altLang="en-US" dirty="0"/>
              <a:t>日　　宇宙倫理学　　伊勢田哲治　　　　　　　　　　　　　　　　　　　　　　　　　　　　　　　</a:t>
            </a:r>
            <a:endParaRPr lang="en-US" altLang="ja-JP" dirty="0"/>
          </a:p>
          <a:p>
            <a:r>
              <a:rPr lang="en-US" altLang="ja-JP" dirty="0"/>
              <a:t>7</a:t>
            </a:r>
            <a:r>
              <a:rPr lang="ja-JP" altLang="en-US" dirty="0"/>
              <a:t>月</a:t>
            </a:r>
            <a:r>
              <a:rPr lang="en-US" altLang="ja-JP" dirty="0"/>
              <a:t>21</a:t>
            </a:r>
            <a:r>
              <a:rPr lang="ja-JP" altLang="en-US" dirty="0"/>
              <a:t>日　宇宙太陽発電所　　　　　篠原真毅 　　　</a:t>
            </a:r>
            <a:endParaRPr kumimoji="1" lang="ja-JP" altLang="en-US" dirty="0"/>
          </a:p>
        </p:txBody>
      </p:sp>
      <p:sp>
        <p:nvSpPr>
          <p:cNvPr id="4" name="テキスト ボックス 3"/>
          <p:cNvSpPr txBox="1"/>
          <p:nvPr/>
        </p:nvSpPr>
        <p:spPr>
          <a:xfrm>
            <a:off x="6233209" y="4665677"/>
            <a:ext cx="2492990" cy="1754327"/>
          </a:xfrm>
          <a:prstGeom prst="rect">
            <a:avLst/>
          </a:prstGeom>
          <a:noFill/>
        </p:spPr>
        <p:txBody>
          <a:bodyPr wrap="none" rtlCol="0">
            <a:spAutoFit/>
          </a:bodyPr>
          <a:lstStyle/>
          <a:p>
            <a:r>
              <a:rPr kumimoji="1" lang="ja-JP" altLang="en-US" dirty="0" smtClean="0"/>
              <a:t>今年度の講義をもとに</a:t>
            </a:r>
            <a:endParaRPr kumimoji="1" lang="en-US" altLang="ja-JP" dirty="0" smtClean="0"/>
          </a:p>
          <a:p>
            <a:r>
              <a:rPr lang="ja-JP" altLang="en-US" dirty="0" smtClean="0"/>
              <a:t>教科書を作成予定。</a:t>
            </a:r>
            <a:endParaRPr lang="en-US" altLang="ja-JP" dirty="0" smtClean="0"/>
          </a:p>
          <a:p>
            <a:r>
              <a:rPr lang="ja-JP" altLang="en-US" dirty="0" smtClean="0"/>
              <a:t>全体及び各回に対する</a:t>
            </a:r>
            <a:endParaRPr lang="en-US" altLang="ja-JP" dirty="0" smtClean="0"/>
          </a:p>
          <a:p>
            <a:r>
              <a:rPr kumimoji="1" lang="ja-JP" altLang="en-US" dirty="0" smtClean="0"/>
              <a:t>意見、要望あれば</a:t>
            </a:r>
            <a:endParaRPr kumimoji="1" lang="en-US" altLang="ja-JP" dirty="0" smtClean="0"/>
          </a:p>
          <a:p>
            <a:r>
              <a:rPr lang="ja-JP" altLang="en-US" dirty="0" smtClean="0"/>
              <a:t>毎回のレポートに</a:t>
            </a:r>
            <a:endParaRPr lang="en-US" altLang="ja-JP" dirty="0" smtClean="0"/>
          </a:p>
          <a:p>
            <a:r>
              <a:rPr lang="ja-JP" altLang="en-US" dirty="0" smtClean="0"/>
              <a:t>書いて下さい</a:t>
            </a:r>
            <a:endParaRPr kumimoji="1" lang="ja-JP" altLang="en-US" dirty="0"/>
          </a:p>
        </p:txBody>
      </p:sp>
      <p:sp>
        <p:nvSpPr>
          <p:cNvPr id="5" name="テキスト ボックス 4"/>
          <p:cNvSpPr txBox="1"/>
          <p:nvPr/>
        </p:nvSpPr>
        <p:spPr>
          <a:xfrm>
            <a:off x="457200" y="6446988"/>
            <a:ext cx="5232972" cy="369332"/>
          </a:xfrm>
          <a:prstGeom prst="rect">
            <a:avLst/>
          </a:prstGeom>
          <a:noFill/>
        </p:spPr>
        <p:txBody>
          <a:bodyPr wrap="none" rtlCol="0">
            <a:spAutoFit/>
          </a:bodyPr>
          <a:lstStyle/>
          <a:p>
            <a:r>
              <a:rPr kumimoji="1" lang="ja-JP" altLang="en-US" dirty="0" smtClean="0"/>
              <a:t>＊成績は毎回の小レポートの合計点でつきます。</a:t>
            </a:r>
            <a:endParaRPr kumimoji="1" lang="ja-JP" altLang="en-US" dirty="0"/>
          </a:p>
        </p:txBody>
      </p:sp>
    </p:spTree>
    <p:extLst>
      <p:ext uri="{BB962C8B-B14F-4D97-AF65-F5344CB8AC3E}">
        <p14:creationId xmlns:p14="http://schemas.microsoft.com/office/powerpoint/2010/main" val="21373663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小レポート課題</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kumimoji="1" lang="ja-JP" altLang="en-US" dirty="0" smtClean="0"/>
              <a:t>自分の専門（にしたいと思っている）分野と「宇宙」の接点で、どのような研究課題が考えられるか</a:t>
            </a:r>
            <a:endParaRPr kumimoji="1" lang="en-US" altLang="ja-JP" dirty="0" smtClean="0"/>
          </a:p>
          <a:p>
            <a:pPr lvl="1"/>
            <a:r>
              <a:rPr lang="ja-JP" altLang="en-US" dirty="0" smtClean="0"/>
              <a:t>（もともと宇宙をやりたいと思っている人は、宇宙とそれ以外の分野の連携で）</a:t>
            </a:r>
            <a:endParaRPr lang="en-US" altLang="ja-JP" dirty="0" smtClean="0"/>
          </a:p>
          <a:p>
            <a:r>
              <a:rPr kumimoji="1" lang="ja-JP" altLang="en-US" dirty="0" smtClean="0"/>
              <a:t>今日の授業への感想、宇宙総合学への期待などなんでも。</a:t>
            </a:r>
            <a:endParaRPr kumimoji="1" lang="ja-JP" altLang="en-US" dirty="0"/>
          </a:p>
        </p:txBody>
      </p:sp>
    </p:spTree>
    <p:extLst>
      <p:ext uri="{BB962C8B-B14F-4D97-AF65-F5344CB8AC3E}">
        <p14:creationId xmlns:p14="http://schemas.microsoft.com/office/powerpoint/2010/main" val="11511402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200" dirty="0" smtClean="0"/>
              <a:t>背景：</a:t>
            </a:r>
            <a:r>
              <a:rPr kumimoji="1" lang="ja-JP" altLang="en-US" sz="3200" dirty="0" smtClean="0"/>
              <a:t>人類生存圏</a:t>
            </a:r>
            <a:r>
              <a:rPr lang="ja-JP" altLang="en-US" sz="3200" dirty="0" smtClean="0"/>
              <a:t>の</a:t>
            </a:r>
            <a:r>
              <a:rPr lang="ja-JP" altLang="en-US" sz="3200" dirty="0" smtClean="0"/>
              <a:t>宇宙への拡張</a:t>
            </a:r>
            <a:endParaRPr kumimoji="1" lang="ja-JP" altLang="en-US" sz="3200" dirty="0"/>
          </a:p>
        </p:txBody>
      </p:sp>
      <p:sp>
        <p:nvSpPr>
          <p:cNvPr id="3" name="コンテンツ プレースホルダー 2"/>
          <p:cNvSpPr>
            <a:spLocks noGrp="1"/>
          </p:cNvSpPr>
          <p:nvPr>
            <p:ph idx="1"/>
          </p:nvPr>
        </p:nvSpPr>
        <p:spPr/>
        <p:txBody>
          <a:bodyPr>
            <a:normAutofit lnSpcReduction="10000"/>
          </a:bodyPr>
          <a:lstStyle/>
          <a:p>
            <a:r>
              <a:rPr kumimoji="1" lang="ja-JP" altLang="en-US" sz="2800" dirty="0" smtClean="0"/>
              <a:t>人が宇宙へ行く</a:t>
            </a:r>
            <a:endParaRPr kumimoji="1" lang="en-US" altLang="ja-JP" sz="2800" dirty="0" smtClean="0"/>
          </a:p>
          <a:p>
            <a:pPr lvl="1"/>
            <a:r>
              <a:rPr lang="ja-JP" altLang="en-US" sz="2400" dirty="0" smtClean="0"/>
              <a:t>宇宙飛行士、民間宇宙旅行</a:t>
            </a:r>
            <a:endParaRPr kumimoji="1" lang="en-US" altLang="ja-JP" sz="2400" dirty="0" smtClean="0"/>
          </a:p>
          <a:p>
            <a:endParaRPr lang="en-US" altLang="ja-JP" sz="2800" dirty="0"/>
          </a:p>
          <a:p>
            <a:r>
              <a:rPr kumimoji="1" lang="ja-JP" altLang="en-US" sz="2800" dirty="0" smtClean="0"/>
              <a:t>宇宙を利用する</a:t>
            </a:r>
            <a:endParaRPr kumimoji="1" lang="en-US" altLang="ja-JP" sz="2800" dirty="0" smtClean="0"/>
          </a:p>
          <a:p>
            <a:pPr lvl="1"/>
            <a:r>
              <a:rPr kumimoji="1" lang="ja-JP" altLang="en-US" sz="2400" dirty="0" smtClean="0"/>
              <a:t>気象、測位、安全保障</a:t>
            </a:r>
            <a:r>
              <a:rPr kumimoji="1" lang="en-US" altLang="ja-JP" sz="2400" dirty="0" smtClean="0"/>
              <a:t>...</a:t>
            </a:r>
            <a:r>
              <a:rPr kumimoji="1" lang="ja-JP" altLang="en-US" sz="2400" dirty="0" smtClean="0"/>
              <a:t>社会インフラとしての宇宙</a:t>
            </a:r>
            <a:endParaRPr kumimoji="1" lang="en-US" altLang="ja-JP" sz="2400" dirty="0" smtClean="0"/>
          </a:p>
          <a:p>
            <a:pPr lvl="1"/>
            <a:endParaRPr lang="en-US" altLang="ja-JP" sz="2400" dirty="0"/>
          </a:p>
          <a:p>
            <a:r>
              <a:rPr kumimoji="1" lang="ja-JP" altLang="en-US" sz="2800" dirty="0" smtClean="0"/>
              <a:t>宇宙に開かれた地球環境</a:t>
            </a:r>
            <a:endParaRPr kumimoji="1" lang="ja-JP" altLang="en-US" sz="2800" dirty="0"/>
          </a:p>
        </p:txBody>
      </p:sp>
    </p:spTree>
    <p:extLst>
      <p:ext uri="{BB962C8B-B14F-4D97-AF65-F5344CB8AC3E}">
        <p14:creationId xmlns:p14="http://schemas.microsoft.com/office/powerpoint/2010/main" val="27456405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0890"/>
            <a:ext cx="8229600" cy="1143000"/>
          </a:xfrm>
        </p:spPr>
        <p:txBody>
          <a:bodyPr>
            <a:normAutofit/>
          </a:bodyPr>
          <a:lstStyle/>
          <a:p>
            <a:pPr algn="l"/>
            <a:r>
              <a:rPr kumimoji="1" lang="ja-JP" altLang="en-US" sz="3600" dirty="0" smtClean="0"/>
              <a:t>人が宇宙へ</a:t>
            </a:r>
            <a:endParaRPr kumimoji="1" lang="ja-JP" altLang="en-US" sz="3600" dirty="0"/>
          </a:p>
        </p:txBody>
      </p:sp>
      <p:sp>
        <p:nvSpPr>
          <p:cNvPr id="3" name="コンテンツ プレースホルダー 2"/>
          <p:cNvSpPr>
            <a:spLocks noGrp="1"/>
          </p:cNvSpPr>
          <p:nvPr>
            <p:ph idx="1"/>
          </p:nvPr>
        </p:nvSpPr>
        <p:spPr>
          <a:xfrm>
            <a:off x="313434" y="1264788"/>
            <a:ext cx="3894448" cy="4525963"/>
          </a:xfrm>
        </p:spPr>
        <p:txBody>
          <a:bodyPr>
            <a:normAutofit/>
          </a:bodyPr>
          <a:lstStyle/>
          <a:p>
            <a:r>
              <a:rPr lang="ja-JP" altLang="en-US" sz="2000" dirty="0" smtClean="0"/>
              <a:t>ガガーリン</a:t>
            </a:r>
            <a:r>
              <a:rPr lang="en-US" altLang="ja-JP" sz="2000" dirty="0" smtClean="0"/>
              <a:t> </a:t>
            </a:r>
            <a:r>
              <a:rPr lang="ja-JP" altLang="en-US" sz="2000" dirty="0" smtClean="0"/>
              <a:t>初の宇宙飛行</a:t>
            </a:r>
            <a:r>
              <a:rPr lang="en-US" altLang="ja-JP" sz="2000" dirty="0" smtClean="0"/>
              <a:t>(1961)</a:t>
            </a:r>
          </a:p>
          <a:p>
            <a:r>
              <a:rPr lang="ja-JP" altLang="en-US" sz="2000" dirty="0" smtClean="0"/>
              <a:t>アポロ</a:t>
            </a:r>
            <a:r>
              <a:rPr lang="en-US" altLang="ja-JP" sz="2000" dirty="0" smtClean="0"/>
              <a:t>11</a:t>
            </a:r>
            <a:r>
              <a:rPr lang="ja-JP" altLang="en-US" sz="2000" dirty="0" smtClean="0"/>
              <a:t>号月面着陸</a:t>
            </a:r>
            <a:r>
              <a:rPr lang="en-US" altLang="ja-JP" sz="2000" dirty="0" smtClean="0"/>
              <a:t>(1969)</a:t>
            </a:r>
          </a:p>
          <a:p>
            <a:r>
              <a:rPr lang="ja-JP" altLang="en-US" sz="2000" dirty="0" smtClean="0"/>
              <a:t>日本人初の宇宙飛行（</a:t>
            </a:r>
            <a:r>
              <a:rPr lang="en-US" altLang="ja-JP" sz="2000" dirty="0" smtClean="0"/>
              <a:t>TBS</a:t>
            </a:r>
            <a:r>
              <a:rPr lang="ja-JP" altLang="en-US" sz="2000" dirty="0" smtClean="0"/>
              <a:t>記者</a:t>
            </a:r>
            <a:r>
              <a:rPr lang="en-US" altLang="ja-JP" sz="2000" dirty="0" smtClean="0"/>
              <a:t> </a:t>
            </a:r>
            <a:r>
              <a:rPr lang="ja-JP" altLang="en-US" sz="2000" dirty="0" smtClean="0"/>
              <a:t>秋山豊寛</a:t>
            </a:r>
            <a:r>
              <a:rPr lang="en-US" altLang="ja-JP" sz="2000" dirty="0" smtClean="0"/>
              <a:t>, 1989</a:t>
            </a:r>
            <a:r>
              <a:rPr lang="ja-JP" altLang="en-US" sz="2000" dirty="0" smtClean="0"/>
              <a:t>）</a:t>
            </a:r>
            <a:endParaRPr lang="en-US" altLang="ja-JP" sz="2000" dirty="0" smtClean="0"/>
          </a:p>
          <a:p>
            <a:r>
              <a:rPr lang="ja-JP" altLang="en-US" sz="2000" dirty="0" smtClean="0"/>
              <a:t>国際宇宙ステーション（</a:t>
            </a:r>
            <a:r>
              <a:rPr lang="en-US" altLang="ja-JP" sz="2000" dirty="0" smtClean="0"/>
              <a:t>now</a:t>
            </a:r>
            <a:r>
              <a:rPr lang="ja-JP" altLang="en-US" sz="2000" dirty="0" smtClean="0"/>
              <a:t>）</a:t>
            </a:r>
            <a:endParaRPr lang="en-US" altLang="ja-JP" sz="2000" dirty="0" smtClean="0"/>
          </a:p>
          <a:p>
            <a:r>
              <a:rPr lang="ja-JP" altLang="en-US" sz="2000" dirty="0" smtClean="0"/>
              <a:t>民間宇宙旅行（</a:t>
            </a:r>
            <a:r>
              <a:rPr lang="en-US" altLang="ja-JP" sz="2000" dirty="0" smtClean="0"/>
              <a:t>201?)</a:t>
            </a:r>
          </a:p>
          <a:p>
            <a:endParaRPr lang="en-US" altLang="ja-JP" sz="2000" dirty="0" smtClean="0"/>
          </a:p>
          <a:p>
            <a:endParaRPr kumimoji="1" lang="ja-JP" altLang="en-US" sz="2000" dirty="0"/>
          </a:p>
        </p:txBody>
      </p:sp>
      <p:pic>
        <p:nvPicPr>
          <p:cNvPr id="4" name="図 3" descr="Gagarin_space_suite.jpg"/>
          <p:cNvPicPr>
            <a:picLocks noChangeAspect="1"/>
          </p:cNvPicPr>
          <p:nvPr/>
        </p:nvPicPr>
        <p:blipFill>
          <a:blip r:embed="rId2"/>
          <a:stretch>
            <a:fillRect/>
          </a:stretch>
        </p:blipFill>
        <p:spPr>
          <a:xfrm>
            <a:off x="6730219" y="160021"/>
            <a:ext cx="2148266" cy="2880357"/>
          </a:xfrm>
          <a:prstGeom prst="rect">
            <a:avLst/>
          </a:prstGeom>
        </p:spPr>
      </p:pic>
      <p:pic>
        <p:nvPicPr>
          <p:cNvPr id="5" name="図 4"/>
          <p:cNvPicPr>
            <a:picLocks noChangeAspect="1"/>
          </p:cNvPicPr>
          <p:nvPr/>
        </p:nvPicPr>
        <p:blipFill>
          <a:blip r:embed="rId3"/>
          <a:stretch>
            <a:fillRect/>
          </a:stretch>
        </p:blipFill>
        <p:spPr>
          <a:xfrm>
            <a:off x="4351648" y="1264788"/>
            <a:ext cx="2587960" cy="2244361"/>
          </a:xfrm>
          <a:prstGeom prst="rect">
            <a:avLst/>
          </a:prstGeom>
        </p:spPr>
      </p:pic>
      <p:pic>
        <p:nvPicPr>
          <p:cNvPr id="9" name="図 8"/>
          <p:cNvPicPr>
            <a:picLocks noChangeAspect="1"/>
          </p:cNvPicPr>
          <p:nvPr/>
        </p:nvPicPr>
        <p:blipFill>
          <a:blip r:embed="rId4"/>
          <a:stretch>
            <a:fillRect/>
          </a:stretch>
        </p:blipFill>
        <p:spPr>
          <a:xfrm>
            <a:off x="6097437" y="3090296"/>
            <a:ext cx="2898115" cy="1740979"/>
          </a:xfrm>
          <a:prstGeom prst="rect">
            <a:avLst/>
          </a:prstGeom>
        </p:spPr>
      </p:pic>
      <p:pic>
        <p:nvPicPr>
          <p:cNvPr id="10" name="図 9"/>
          <p:cNvPicPr>
            <a:picLocks noChangeAspect="1"/>
          </p:cNvPicPr>
          <p:nvPr/>
        </p:nvPicPr>
        <p:blipFill>
          <a:blip r:embed="rId5"/>
          <a:stretch>
            <a:fillRect/>
          </a:stretch>
        </p:blipFill>
        <p:spPr>
          <a:xfrm>
            <a:off x="4166676" y="4328156"/>
            <a:ext cx="2563543" cy="1704998"/>
          </a:xfrm>
          <a:prstGeom prst="rect">
            <a:avLst/>
          </a:prstGeom>
        </p:spPr>
      </p:pic>
      <p:pic>
        <p:nvPicPr>
          <p:cNvPr id="11" name="図 10" descr="j.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631" y="4521252"/>
            <a:ext cx="3422251" cy="2038979"/>
          </a:xfrm>
          <a:prstGeom prst="rect">
            <a:avLst/>
          </a:prstGeom>
        </p:spPr>
      </p:pic>
      <p:sp>
        <p:nvSpPr>
          <p:cNvPr id="12" name="テキスト ボックス 11"/>
          <p:cNvSpPr txBox="1"/>
          <p:nvPr/>
        </p:nvSpPr>
        <p:spPr>
          <a:xfrm>
            <a:off x="6211522" y="6080774"/>
            <a:ext cx="2836634" cy="707886"/>
          </a:xfrm>
          <a:prstGeom prst="rect">
            <a:avLst/>
          </a:prstGeom>
          <a:noFill/>
          <a:ln>
            <a:solidFill>
              <a:srgbClr val="FF0000"/>
            </a:solidFill>
          </a:ln>
        </p:spPr>
        <p:txBody>
          <a:bodyPr wrap="none" rtlCol="0">
            <a:spAutoFit/>
          </a:bodyPr>
          <a:lstStyle/>
          <a:p>
            <a:r>
              <a:rPr kumimoji="1" lang="ja-JP" altLang="en-US" sz="2000" dirty="0" smtClean="0"/>
              <a:t>職業宇宙飛行士以外が</a:t>
            </a:r>
            <a:endParaRPr kumimoji="1" lang="en-US" altLang="ja-JP" sz="2000" dirty="0" smtClean="0"/>
          </a:p>
          <a:p>
            <a:r>
              <a:rPr lang="ja-JP" altLang="en-US" sz="2000" dirty="0" smtClean="0"/>
              <a:t>宇宙へ行く時代</a:t>
            </a:r>
            <a:endParaRPr kumimoji="1" lang="ja-JP" altLang="en-US" sz="2000" dirty="0"/>
          </a:p>
        </p:txBody>
      </p:sp>
    </p:spTree>
    <p:extLst>
      <p:ext uri="{BB962C8B-B14F-4D97-AF65-F5344CB8AC3E}">
        <p14:creationId xmlns:p14="http://schemas.microsoft.com/office/powerpoint/2010/main" val="7796299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2354"/>
            <a:ext cx="8229600" cy="1143000"/>
          </a:xfrm>
        </p:spPr>
        <p:txBody>
          <a:bodyPr>
            <a:normAutofit/>
          </a:bodyPr>
          <a:lstStyle/>
          <a:p>
            <a:r>
              <a:rPr kumimoji="1" lang="ja-JP" altLang="en-US" sz="3200" dirty="0" smtClean="0"/>
              <a:t>宇宙を利用する</a:t>
            </a:r>
            <a:endParaRPr kumimoji="1" lang="ja-JP" altLang="en-US" sz="3200" dirty="0"/>
          </a:p>
        </p:txBody>
      </p:sp>
      <p:sp>
        <p:nvSpPr>
          <p:cNvPr id="3" name="コンテンツ プレースホルダー 2"/>
          <p:cNvSpPr>
            <a:spLocks noGrp="1"/>
          </p:cNvSpPr>
          <p:nvPr>
            <p:ph idx="1"/>
          </p:nvPr>
        </p:nvSpPr>
        <p:spPr>
          <a:xfrm>
            <a:off x="457200" y="1847343"/>
            <a:ext cx="8229600" cy="4525963"/>
          </a:xfrm>
        </p:spPr>
        <p:txBody>
          <a:bodyPr>
            <a:noAutofit/>
          </a:bodyPr>
          <a:lstStyle/>
          <a:p>
            <a:r>
              <a:rPr kumimoji="1" lang="ja-JP" altLang="en-US" sz="1800" dirty="0" smtClean="0"/>
              <a:t>気象衛星</a:t>
            </a:r>
            <a:endParaRPr kumimoji="1" lang="en-US" altLang="ja-JP" sz="1800" dirty="0" smtClean="0"/>
          </a:p>
          <a:p>
            <a:pPr lvl="1"/>
            <a:r>
              <a:rPr lang="ja-JP" altLang="en-US" sz="1600" dirty="0" smtClean="0"/>
              <a:t>天気予報</a:t>
            </a:r>
            <a:endParaRPr lang="en-US" altLang="ja-JP" sz="1600" dirty="0" smtClean="0"/>
          </a:p>
          <a:p>
            <a:r>
              <a:rPr lang="ja-JP" altLang="en-US" sz="1800" dirty="0" smtClean="0"/>
              <a:t>通信、放送衛星</a:t>
            </a:r>
            <a:endParaRPr lang="en-US" altLang="ja-JP" sz="1800" dirty="0" smtClean="0"/>
          </a:p>
          <a:p>
            <a:pPr lvl="1"/>
            <a:r>
              <a:rPr lang="ja-JP" altLang="en-US" sz="1600" dirty="0" smtClean="0"/>
              <a:t>衛星電話、衛星</a:t>
            </a:r>
            <a:r>
              <a:rPr lang="en-US" altLang="ja-JP" sz="1600" dirty="0" smtClean="0"/>
              <a:t>TV</a:t>
            </a:r>
          </a:p>
          <a:p>
            <a:r>
              <a:rPr lang="ja-JP" altLang="en-US" sz="1800" dirty="0" smtClean="0"/>
              <a:t>測位衛星</a:t>
            </a:r>
            <a:r>
              <a:rPr lang="en-US" altLang="ja-JP" sz="1800" dirty="0" smtClean="0"/>
              <a:t>(GPS)</a:t>
            </a:r>
          </a:p>
          <a:p>
            <a:pPr lvl="1"/>
            <a:r>
              <a:rPr lang="ja-JP" altLang="en-US" sz="1600" dirty="0" smtClean="0"/>
              <a:t>カーナビ、</a:t>
            </a:r>
            <a:endParaRPr lang="en-US" altLang="ja-JP" sz="1600" dirty="0" smtClean="0"/>
          </a:p>
          <a:p>
            <a:r>
              <a:rPr lang="ja-JP" altLang="en-US" sz="1800" dirty="0" smtClean="0"/>
              <a:t>リモートセンシング（民生）</a:t>
            </a:r>
            <a:endParaRPr lang="en-US" altLang="ja-JP" sz="1800" dirty="0" smtClean="0"/>
          </a:p>
          <a:p>
            <a:pPr lvl="1"/>
            <a:r>
              <a:rPr lang="en-US" altLang="ja-JP" sz="1600" dirty="0" smtClean="0"/>
              <a:t>Google Earth</a:t>
            </a:r>
            <a:r>
              <a:rPr lang="ja-JP" altLang="en-US" sz="1600" dirty="0" smtClean="0"/>
              <a:t>、災害監視</a:t>
            </a:r>
            <a:endParaRPr lang="en-US" altLang="ja-JP" sz="1600" dirty="0" smtClean="0"/>
          </a:p>
          <a:p>
            <a:r>
              <a:rPr lang="ja-JP" altLang="en-US" sz="1800" dirty="0" smtClean="0"/>
              <a:t>安全保障利用</a:t>
            </a:r>
            <a:endParaRPr lang="en-US" altLang="ja-JP" sz="1800" dirty="0" smtClean="0"/>
          </a:p>
          <a:p>
            <a:pPr lvl="1"/>
            <a:r>
              <a:rPr lang="ja-JP" altLang="en-US" sz="1600" dirty="0" smtClean="0"/>
              <a:t>情報収集、大陸間弾道ミサイル／防衛</a:t>
            </a:r>
            <a:endParaRPr lang="en-US" altLang="ja-JP" sz="1600" dirty="0" smtClean="0"/>
          </a:p>
          <a:p>
            <a:r>
              <a:rPr lang="en-US" altLang="ja-JP" sz="1800" dirty="0" smtClean="0"/>
              <a:t>...</a:t>
            </a:r>
          </a:p>
          <a:p>
            <a:pPr lvl="1"/>
            <a:endParaRPr lang="en-US" altLang="ja-JP" sz="1600" dirty="0" smtClean="0"/>
          </a:p>
          <a:p>
            <a:endParaRPr kumimoji="1" lang="en-US" altLang="ja-JP" sz="1800" dirty="0" smtClean="0"/>
          </a:p>
          <a:p>
            <a:endParaRPr kumimoji="1" lang="en-US" altLang="ja-JP" sz="1800" dirty="0" smtClean="0"/>
          </a:p>
          <a:p>
            <a:endParaRPr kumimoji="1" lang="ja-JP" altLang="en-US" sz="1800" dirty="0"/>
          </a:p>
        </p:txBody>
      </p:sp>
      <p:sp>
        <p:nvSpPr>
          <p:cNvPr id="4" name="テキスト ボックス 3"/>
          <p:cNvSpPr txBox="1"/>
          <p:nvPr/>
        </p:nvSpPr>
        <p:spPr>
          <a:xfrm>
            <a:off x="2094513" y="6080774"/>
            <a:ext cx="4567823" cy="461665"/>
          </a:xfrm>
          <a:prstGeom prst="rect">
            <a:avLst/>
          </a:prstGeom>
          <a:noFill/>
          <a:ln>
            <a:solidFill>
              <a:srgbClr val="FF0000"/>
            </a:solidFill>
          </a:ln>
        </p:spPr>
        <p:txBody>
          <a:bodyPr wrap="square" rtlCol="0">
            <a:spAutoFit/>
          </a:bodyPr>
          <a:lstStyle/>
          <a:p>
            <a:r>
              <a:rPr lang="ja-JP" altLang="en-US" sz="2400" dirty="0" smtClean="0"/>
              <a:t>宇宙は既に必須の社会インフラ</a:t>
            </a:r>
            <a:endParaRPr kumimoji="1" lang="ja-JP" altLang="en-US" sz="2400" dirty="0"/>
          </a:p>
        </p:txBody>
      </p:sp>
    </p:spTree>
    <p:extLst>
      <p:ext uri="{BB962C8B-B14F-4D97-AF65-F5344CB8AC3E}">
        <p14:creationId xmlns:p14="http://schemas.microsoft.com/office/powerpoint/2010/main" val="14357392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4208"/>
            <a:ext cx="8229600" cy="1143000"/>
          </a:xfrm>
        </p:spPr>
        <p:txBody>
          <a:bodyPr>
            <a:noAutofit/>
          </a:bodyPr>
          <a:lstStyle/>
          <a:p>
            <a:r>
              <a:rPr lang="en-US" altLang="ja-JP" sz="3200" dirty="0"/>
              <a:t>Global Positioning System </a:t>
            </a:r>
            <a:r>
              <a:rPr lang="en-US" altLang="ja-JP" sz="3200" dirty="0" smtClean="0"/>
              <a:t/>
            </a:r>
            <a:br>
              <a:rPr lang="en-US" altLang="ja-JP" sz="3200" dirty="0" smtClean="0"/>
            </a:br>
            <a:r>
              <a:rPr lang="en-US" altLang="ja-JP" sz="3200" dirty="0" smtClean="0"/>
              <a:t>(</a:t>
            </a:r>
            <a:r>
              <a:rPr kumimoji="1" lang="en-US" altLang="ja-JP" sz="3200" dirty="0" smtClean="0"/>
              <a:t>GPS: </a:t>
            </a:r>
            <a:r>
              <a:rPr kumimoji="1" lang="ja-JP" altLang="en-US" sz="3200" dirty="0" smtClean="0"/>
              <a:t>全地球測位システム）</a:t>
            </a:r>
            <a:endParaRPr kumimoji="1" lang="ja-JP" altLang="en-US" sz="3200" dirty="0"/>
          </a:p>
        </p:txBody>
      </p:sp>
      <p:pic>
        <p:nvPicPr>
          <p:cNvPr id="4" name="ConstellationGPS.gif">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6132816" y="1924421"/>
            <a:ext cx="3048000" cy="2438400"/>
          </a:xfrm>
          <a:prstGeom prst="rect">
            <a:avLst/>
          </a:prstGeom>
        </p:spPr>
      </p:pic>
      <p:sp>
        <p:nvSpPr>
          <p:cNvPr id="5" name="コンテンツ プレースホルダー 2"/>
          <p:cNvSpPr>
            <a:spLocks noGrp="1"/>
          </p:cNvSpPr>
          <p:nvPr>
            <p:ph idx="1"/>
          </p:nvPr>
        </p:nvSpPr>
        <p:spPr>
          <a:xfrm>
            <a:off x="181079" y="1596313"/>
            <a:ext cx="6059113" cy="4963504"/>
          </a:xfrm>
        </p:spPr>
        <p:txBody>
          <a:bodyPr>
            <a:noAutofit/>
          </a:bodyPr>
          <a:lstStyle/>
          <a:p>
            <a:r>
              <a:rPr kumimoji="1" lang="ja-JP" altLang="en-US" sz="1600" dirty="0" smtClean="0"/>
              <a:t>地球周回軌道をにある約</a:t>
            </a:r>
            <a:r>
              <a:rPr kumimoji="1" lang="en-US" altLang="ja-JP" sz="1600" dirty="0" smtClean="0"/>
              <a:t>30</a:t>
            </a:r>
            <a:r>
              <a:rPr kumimoji="1" lang="ja-JP" altLang="en-US" sz="1600" dirty="0" smtClean="0"/>
              <a:t>個の人工衛星のうち、数個から電波を受信することで、自分のいる位置を計算できる</a:t>
            </a:r>
            <a:endParaRPr lang="en-US" altLang="ja-JP" sz="1600" dirty="0"/>
          </a:p>
          <a:p>
            <a:r>
              <a:rPr kumimoji="1" lang="ja-JP" altLang="en-US" sz="1600" dirty="0" smtClean="0"/>
              <a:t>衛星が送るのは、時刻と軌道の情報。</a:t>
            </a:r>
            <a:endParaRPr kumimoji="1" lang="en-US" altLang="ja-JP" sz="1600" dirty="0" smtClean="0"/>
          </a:p>
          <a:p>
            <a:r>
              <a:rPr kumimoji="1" lang="ja-JP" altLang="en-US" sz="1600" dirty="0" smtClean="0"/>
              <a:t>電波が届くまでの時間が衛星からの距離によって異なることを使い、位置を計算する</a:t>
            </a:r>
            <a:endParaRPr lang="en-US" altLang="ja-JP" sz="1600" dirty="0"/>
          </a:p>
          <a:p>
            <a:r>
              <a:rPr kumimoji="1" lang="ja-JP" altLang="en-US" sz="1600" dirty="0" smtClean="0"/>
              <a:t>用途：携帯、カーナビ、航空機や船舶の運行</a:t>
            </a:r>
            <a:r>
              <a:rPr lang="ja-JP" altLang="en-US" sz="1600" dirty="0" smtClean="0"/>
              <a:t>等</a:t>
            </a:r>
            <a:endParaRPr lang="en-US" altLang="ja-JP" sz="1600" dirty="0" smtClean="0"/>
          </a:p>
          <a:p>
            <a:endParaRPr lang="en-US" altLang="ja-JP" sz="1600" dirty="0" smtClean="0"/>
          </a:p>
          <a:p>
            <a:r>
              <a:rPr lang="ja-JP" altLang="en-US" sz="1600" dirty="0" smtClean="0"/>
              <a:t>本来</a:t>
            </a:r>
            <a:r>
              <a:rPr lang="ja-JP" altLang="en-US" sz="1600" dirty="0" smtClean="0"/>
              <a:t>はに</a:t>
            </a:r>
            <a:r>
              <a:rPr lang="ja-JP" altLang="en-US" sz="1600" dirty="0"/>
              <a:t>アメリカが打ち上げたシステム。非軍事目的に「も」使われている。</a:t>
            </a:r>
            <a:endParaRPr lang="en-US" altLang="ja-JP" sz="1600" dirty="0"/>
          </a:p>
          <a:p>
            <a:r>
              <a:rPr lang="ja-JP" altLang="en-US" sz="1600" dirty="0"/>
              <a:t>米軍の決定次第で、信号を止めることも、誤った信号を潜り込ませることも可能。社会インフラを依存してよいのか？</a:t>
            </a:r>
            <a:endParaRPr lang="en-US" altLang="ja-JP" sz="1600" dirty="0"/>
          </a:p>
          <a:p>
            <a:r>
              <a:rPr kumimoji="1" lang="ja-JP" altLang="en-US" sz="1600" dirty="0" smtClean="0"/>
              <a:t>欧・露・中は独自の測位システムを開発</a:t>
            </a:r>
            <a:endParaRPr kumimoji="1" lang="en-US" altLang="ja-JP" sz="1600" dirty="0" smtClean="0"/>
          </a:p>
          <a:p>
            <a:r>
              <a:rPr lang="ja-JP" altLang="en-US" sz="1600" dirty="0" smtClean="0"/>
              <a:t>日本はまずは</a:t>
            </a:r>
            <a:r>
              <a:rPr lang="en-US" altLang="ja-JP" sz="1600" dirty="0" smtClean="0"/>
              <a:t>4</a:t>
            </a:r>
            <a:r>
              <a:rPr lang="ja-JP" altLang="en-US" sz="1600" dirty="0" smtClean="0"/>
              <a:t>機体制、将来的には</a:t>
            </a:r>
            <a:r>
              <a:rPr lang="en-US" altLang="ja-JP" sz="1600" dirty="0" smtClean="0"/>
              <a:t>7</a:t>
            </a:r>
            <a:r>
              <a:rPr lang="ja-JP" altLang="en-US" sz="1600" dirty="0" smtClean="0"/>
              <a:t>機体制にして、少なくとも日本周辺はカバーする方針</a:t>
            </a:r>
            <a:endParaRPr kumimoji="1" lang="en-US" altLang="ja-JP" sz="1600" dirty="0" smtClean="0"/>
          </a:p>
          <a:p>
            <a:endParaRPr lang="en-US" altLang="ja-JP" sz="1600" dirty="0"/>
          </a:p>
        </p:txBody>
      </p:sp>
    </p:spTree>
    <p:extLst>
      <p:ext uri="{BB962C8B-B14F-4D97-AF65-F5344CB8AC3E}">
        <p14:creationId xmlns:p14="http://schemas.microsoft.com/office/powerpoint/2010/main" val="1136314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トワイライト">
  <a:themeElements>
    <a:clrScheme name="トワイライト">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トワイライト">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トワイラ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トワイライト.thmx</Template>
  <TotalTime>24016</TotalTime>
  <Words>2158</Words>
  <Application>Microsoft Macintosh PowerPoint</Application>
  <PresentationFormat>画面に合わせる (4:3)</PresentationFormat>
  <Paragraphs>274</Paragraphs>
  <Slides>36</Slides>
  <Notes>2</Notes>
  <HiddenSlides>0</HiddenSlides>
  <MMClips>1</MMClips>
  <ScaleCrop>false</ScaleCrop>
  <HeadingPairs>
    <vt:vector size="4" baseType="variant">
      <vt:variant>
        <vt:lpstr>テーマ</vt:lpstr>
      </vt:variant>
      <vt:variant>
        <vt:i4>1</vt:i4>
      </vt:variant>
      <vt:variant>
        <vt:lpstr>スライド タイトル</vt:lpstr>
      </vt:variant>
      <vt:variant>
        <vt:i4>36</vt:i4>
      </vt:variant>
    </vt:vector>
  </HeadingPairs>
  <TitlesOfParts>
    <vt:vector size="37" baseType="lpstr">
      <vt:lpstr>トワイライト</vt:lpstr>
      <vt:lpstr>PowerPoint プレゼンテーション</vt:lpstr>
      <vt:lpstr>宇宙総合学研究ユニット</vt:lpstr>
      <vt:lpstr>宇宙の研究</vt:lpstr>
      <vt:lpstr>講義予定</vt:lpstr>
      <vt:lpstr>小レポート課題</vt:lpstr>
      <vt:lpstr>背景：人類生存圏の宇宙への拡張</vt:lpstr>
      <vt:lpstr>人が宇宙へ</vt:lpstr>
      <vt:lpstr>宇宙を利用する</vt:lpstr>
      <vt:lpstr>Global Positioning System  (GPS: 全地球測位システム）</vt:lpstr>
      <vt:lpstr>宇宙に開かれた地球環境</vt:lpstr>
      <vt:lpstr>宇宙なのに人文社会系？</vt:lpstr>
      <vt:lpstr>PowerPoint プレゼンテーション</vt:lpstr>
      <vt:lpstr>宇宙ユニットでやってる/やろうとしてる/やりたい研究</vt:lpstr>
      <vt:lpstr>宇宙人類学</vt:lpstr>
      <vt:lpstr>宇宙開発に伴う法・倫理・社会的課題</vt:lpstr>
      <vt:lpstr>宇宙×歴史･宗教</vt:lpstr>
      <vt:lpstr>「古事記」</vt:lpstr>
      <vt:lpstr>旧約聖書　創世記</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未来のはなし</vt:lpstr>
      <vt:lpstr>PowerPoint プレゼンテーション</vt:lpstr>
      <vt:lpstr>宇宙を開拓するのは誰？</vt:lpstr>
      <vt:lpstr>PowerPoint プレゼンテーション</vt:lpstr>
      <vt:lpstr>PowerPoint プレゼンテーション</vt:lpstr>
      <vt:lpstr>PowerPoint プレゼンテーション</vt:lpstr>
      <vt:lpstr>PowerPoint プレゼンテーション</vt:lpstr>
      <vt:lpstr>極限状態がもたらす新しい知見</vt:lpstr>
      <vt:lpstr>PowerPoint プレゼンテーション</vt:lpstr>
      <vt:lpstr>グロテスクな未来？</vt:lpstr>
      <vt:lpstr>『私なんかは、自分の一生については自然が破壊されていくのを悲しんだりしている。けれども人間の一生を考えたらサイボーグでもなんでもいいから、もっと発展してほしいという気持になるね』（今西錦司）</vt:lpstr>
      <vt:lpstr>小レポート課題</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最新の太陽像と宇宙天気予報 </dc:title>
  <dc:creator>磯部 洋明</dc:creator>
  <cp:lastModifiedBy>isobe</cp:lastModifiedBy>
  <cp:revision>232</cp:revision>
  <cp:lastPrinted>2013-07-24T17:50:30Z</cp:lastPrinted>
  <dcterms:created xsi:type="dcterms:W3CDTF">2013-11-21T06:42:51Z</dcterms:created>
  <dcterms:modified xsi:type="dcterms:W3CDTF">2015-04-16T00:58:03Z</dcterms:modified>
</cp:coreProperties>
</file>