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ppt/notesSlides/notesSlide10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355" r:id="rId2"/>
    <p:sldId id="356" r:id="rId3"/>
    <p:sldId id="358" r:id="rId4"/>
    <p:sldId id="359" r:id="rId5"/>
    <p:sldId id="341" r:id="rId6"/>
    <p:sldId id="307" r:id="rId7"/>
    <p:sldId id="357" r:id="rId8"/>
    <p:sldId id="273" r:id="rId9"/>
    <p:sldId id="327" r:id="rId10"/>
    <p:sldId id="310" r:id="rId11"/>
    <p:sldId id="301" r:id="rId12"/>
    <p:sldId id="309" r:id="rId13"/>
    <p:sldId id="311" r:id="rId14"/>
    <p:sldId id="300" r:id="rId15"/>
    <p:sldId id="313" r:id="rId16"/>
    <p:sldId id="368" r:id="rId17"/>
    <p:sldId id="370" r:id="rId18"/>
    <p:sldId id="369" r:id="rId19"/>
    <p:sldId id="378" r:id="rId20"/>
    <p:sldId id="383" r:id="rId21"/>
    <p:sldId id="424" r:id="rId22"/>
    <p:sldId id="384" r:id="rId23"/>
    <p:sldId id="385" r:id="rId24"/>
    <p:sldId id="386" r:id="rId25"/>
    <p:sldId id="387" r:id="rId26"/>
    <p:sldId id="388" r:id="rId27"/>
    <p:sldId id="389" r:id="rId28"/>
    <p:sldId id="390" r:id="rId29"/>
    <p:sldId id="392" r:id="rId30"/>
    <p:sldId id="394" r:id="rId31"/>
    <p:sldId id="395" r:id="rId32"/>
    <p:sldId id="396" r:id="rId33"/>
    <p:sldId id="397" r:id="rId34"/>
    <p:sldId id="398" r:id="rId35"/>
    <p:sldId id="399" r:id="rId36"/>
    <p:sldId id="400" r:id="rId37"/>
    <p:sldId id="401" r:id="rId38"/>
    <p:sldId id="402" r:id="rId39"/>
    <p:sldId id="403" r:id="rId40"/>
    <p:sldId id="404" r:id="rId41"/>
    <p:sldId id="405" r:id="rId42"/>
    <p:sldId id="406" r:id="rId43"/>
    <p:sldId id="407" r:id="rId44"/>
    <p:sldId id="408" r:id="rId45"/>
    <p:sldId id="409" r:id="rId46"/>
    <p:sldId id="410" r:id="rId47"/>
    <p:sldId id="411" r:id="rId48"/>
    <p:sldId id="412" r:id="rId49"/>
    <p:sldId id="413" r:id="rId50"/>
    <p:sldId id="414" r:id="rId51"/>
    <p:sldId id="415" r:id="rId52"/>
    <p:sldId id="418" r:id="rId53"/>
    <p:sldId id="416" r:id="rId54"/>
    <p:sldId id="419" r:id="rId55"/>
    <p:sldId id="421" r:id="rId56"/>
    <p:sldId id="422" r:id="rId57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60" d="100"/>
          <a:sy n="60" d="100"/>
        </p:scale>
        <p:origin x="-14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78407-158A-5346-A806-146539943DB3}" type="datetimeFigureOut">
              <a:rPr kumimoji="1" lang="ja-JP" altLang="en-US" smtClean="0"/>
              <a:t>12/06/11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27B47-BB4E-534A-9F00-F3A458A738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0665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た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27B47-BB4E-534A-9F00-F3A458A738FC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1045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c3</a:t>
            </a:r>
            <a:r>
              <a:rPr kumimoji="1" lang="ja-JP" altLang="en-US" dirty="0" smtClean="0"/>
              <a:t>ち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27B47-BB4E-534A-9F00-F3A458A738FC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0386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561D-6F20-BB42-855D-1CC940516260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92490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561D-6F20-BB42-855D-1CC940516260}" type="slidenum">
              <a:rPr lang="ja-JP" altLang="en-US" smtClean="0"/>
              <a:pPr/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42519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561D-6F20-BB42-855D-1CC940516260}" type="slidenum">
              <a:rPr lang="ja-JP" altLang="en-US" smtClean="0"/>
              <a:pPr/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92276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ち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561D-6F20-BB42-855D-1CC940516260}" type="slidenum">
              <a:rPr lang="ja-JP" altLang="en-US" smtClean="0"/>
              <a:pPr/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75263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</a:t>
            </a:r>
            <a:r>
              <a:rPr kumimoji="1" lang="ja-JP" altLang="en-US" dirty="0" smtClean="0"/>
              <a:t>３ち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561D-6F20-BB42-855D-1CC940516260}" type="slidenum">
              <a:rPr lang="ja-JP" altLang="en-US" smtClean="0"/>
              <a:pPr/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11425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ち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561D-6F20-BB42-855D-1CC940516260}" type="slidenum">
              <a:rPr lang="ja-JP" altLang="en-US" smtClean="0"/>
              <a:pPr/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0491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a1</a:t>
            </a:r>
            <a:r>
              <a:rPr kumimoji="1" lang="ja-JP" altLang="en-US" dirty="0" smtClean="0"/>
              <a:t>た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561D-6F20-BB42-855D-1CC940516260}" type="slidenum">
              <a:rPr lang="ja-JP" altLang="en-US" smtClean="0"/>
              <a:pPr/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73040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</a:t>
            </a:r>
            <a:r>
              <a:rPr kumimoji="1" lang="ja-JP" altLang="en-US" dirty="0" smtClean="0"/>
              <a:t>２ちわ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561D-6F20-BB42-855D-1CC940516260}" type="slidenum">
              <a:rPr lang="ja-JP" altLang="en-US" smtClean="0"/>
              <a:pPr/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29904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561D-6F20-BB42-855D-1CC940516260}" type="slidenum">
              <a:rPr lang="ja-JP" altLang="en-US" smtClean="0"/>
              <a:pPr/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72083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z0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27B47-BB4E-534A-9F00-F3A458A738FC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16193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777561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</a:t>
            </a:r>
            <a:r>
              <a:rPr kumimoji="1" lang="ja-JP" altLang="en-US" dirty="0" smtClean="0"/>
              <a:t>２ちわ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4626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c3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49361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75584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c3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51778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434030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c3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925498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78161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411186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36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75166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27B47-BB4E-534A-9F00-F3A458A738FC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94039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37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033131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b3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38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071693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39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398184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40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356042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b3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41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231863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42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753136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b3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43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10391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44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944679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45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294858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ちわた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46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63461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b3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27B47-BB4E-534A-9F00-F3A458A738FC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80112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b3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47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828228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48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931467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</a:t>
            </a:r>
            <a:r>
              <a:rPr kumimoji="1" lang="ja-JP" altLang="en-US" dirty="0" smtClean="0"/>
              <a:t>１ちわ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49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680880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50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670436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51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156538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52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038988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53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33785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a1</a:t>
            </a:r>
            <a:r>
              <a:rPr kumimoji="1" lang="ja-JP" altLang="en-US" dirty="0" smtClean="0"/>
              <a:t>ちわた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54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340384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55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434702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た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AB109-98C0-404C-A331-821C4020B9C8}" type="slidenum">
              <a:rPr lang="ja-JP" altLang="en-US" smtClean="0"/>
              <a:pPr/>
              <a:t>56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47094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ち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27B47-BB4E-534A-9F00-F3A458A738FC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6796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c3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27B47-BB4E-534A-9F00-F3A458A738FC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9379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27B47-BB4E-534A-9F00-F3A458A738FC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0539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27B47-BB4E-534A-9F00-F3A458A738FC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6182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c3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27B47-BB4E-534A-9F00-F3A458A738FC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9167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12/06/11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12/06/11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12/06/11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12/06/11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12/06/11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12/06/11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12/06/11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12/06/11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12/06/11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12/06/11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718C8-5E09-CA46-B855-4AE7AA35506D}" type="datetimeFigureOut">
              <a:rPr lang="ja-JP" altLang="en-US" smtClean="0"/>
              <a:pPr/>
              <a:t>12/06/11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718C8-5E09-CA46-B855-4AE7AA35506D}" type="datetimeFigureOut">
              <a:rPr lang="ja-JP" altLang="en-US" smtClean="0"/>
              <a:pPr/>
              <a:t>12/06/11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6F77F-D3B1-FD41-8255-A6A731C049D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0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1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hyperlink" Target="http://www.ngawhetu.com/Resources/StellarEvolution/index02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hs-2007-16-h-1280x800_wall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109728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481138"/>
            <a:ext cx="8229600" cy="1609195"/>
          </a:xfrm>
          <a:solidFill>
            <a:srgbClr val="FFFFFF">
              <a:alpha val="50000"/>
            </a:srgbClr>
          </a:solidFill>
        </p:spPr>
        <p:txBody>
          <a:bodyPr>
            <a:normAutofit/>
          </a:bodyPr>
          <a:lstStyle/>
          <a:p>
            <a:r>
              <a:rPr lang="ja-JP" altLang="en-US" sz="4000" dirty="0" smtClean="0"/>
              <a:t>第一回：私たちはどこから来たのか</a:t>
            </a:r>
            <a:r>
              <a:rPr lang="en-US" altLang="ja-JP" sz="4000" dirty="0" smtClean="0"/>
              <a:t/>
            </a:r>
            <a:br>
              <a:rPr lang="en-US" altLang="ja-JP" sz="4000" dirty="0" smtClean="0"/>
            </a:br>
            <a:r>
              <a:rPr lang="en-US" altLang="ja-JP" sz="4000" dirty="0" smtClean="0"/>
              <a:t>〜</a:t>
            </a:r>
            <a:r>
              <a:rPr lang="ja-JP" altLang="en-US" sz="4000" dirty="0" smtClean="0"/>
              <a:t>宇宙の歴史と生命の誕生</a:t>
            </a:r>
            <a:r>
              <a:rPr lang="en-US" altLang="ja-JP" sz="4000" dirty="0" smtClean="0"/>
              <a:t>〜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70000" y="3690071"/>
            <a:ext cx="7027333" cy="1008929"/>
          </a:xfrm>
          <a:solidFill>
            <a:srgbClr val="FFFFFF">
              <a:alpha val="53000"/>
            </a:srgb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kumimoji="1" lang="ja-JP" altLang="en-US" sz="2800" dirty="0" smtClean="0"/>
              <a:t>磯部洋明</a:t>
            </a:r>
            <a:endParaRPr kumimoji="1" lang="en-US" altLang="ja-JP" sz="2800" dirty="0" smtClean="0"/>
          </a:p>
          <a:p>
            <a:pPr marL="0" indent="0" algn="ctr">
              <a:buNone/>
            </a:pPr>
            <a:r>
              <a:rPr lang="ja-JP" altLang="en-US" sz="2800" dirty="0" smtClean="0"/>
              <a:t>京都大学宇宙総合学研究</a:t>
            </a:r>
            <a:r>
              <a:rPr lang="ja-JP" altLang="en-US" sz="2800" dirty="0" smtClean="0"/>
              <a:t>ユニット</a:t>
            </a:r>
          </a:p>
          <a:p>
            <a:pPr marL="0" indent="0" algn="ctr">
              <a:buNone/>
            </a:pPr>
            <a:endParaRPr kumimoji="1" lang="en-US" altLang="ja-JP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2029" y="232830"/>
            <a:ext cx="49320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宇宙の不思議</a:t>
            </a:r>
            <a:r>
              <a:rPr lang="ja-JP" altLang="ja-JP" dirty="0"/>
              <a:t>　</a:t>
            </a:r>
            <a:r>
              <a:rPr lang="en-US" altLang="ja-JP" dirty="0"/>
              <a:t>〜</a:t>
            </a:r>
            <a:r>
              <a:rPr lang="ja-JP" altLang="en-US" dirty="0"/>
              <a:t>大人のための</a:t>
            </a:r>
            <a:r>
              <a:rPr lang="ja-JP" altLang="en-US" dirty="0" smtClean="0"/>
              <a:t>自然科学入</a:t>
            </a:r>
            <a:r>
              <a:rPr lang="ja-JP" altLang="en-US" dirty="0" smtClean="0"/>
              <a:t>門</a:t>
            </a:r>
            <a:r>
              <a:rPr lang="en-US" altLang="ja-JP" dirty="0" smtClean="0"/>
              <a:t>〜</a:t>
            </a:r>
          </a:p>
          <a:p>
            <a:pPr marL="0" lvl="1"/>
            <a:r>
              <a:rPr lang="en-US" altLang="ja-JP" dirty="0"/>
              <a:t>2012</a:t>
            </a:r>
            <a:r>
              <a:rPr lang="ja-JP" altLang="en-US" dirty="0"/>
              <a:t>年</a:t>
            </a:r>
            <a:r>
              <a:rPr lang="en-US" altLang="ja-JP" dirty="0"/>
              <a:t>6</a:t>
            </a:r>
            <a:r>
              <a:rPr lang="ja-JP" altLang="en-US" dirty="0"/>
              <a:t>月</a:t>
            </a:r>
            <a:r>
              <a:rPr lang="en-US" altLang="ja-JP" dirty="0"/>
              <a:t>15</a:t>
            </a:r>
            <a:r>
              <a:rPr lang="ja-JP" altLang="en-US" dirty="0"/>
              <a:t>日</a:t>
            </a:r>
            <a:r>
              <a:rPr lang="en-US" altLang="ja-JP" dirty="0"/>
              <a:t> </a:t>
            </a:r>
            <a:r>
              <a:rPr lang="ja-JP" altLang="en-US" dirty="0"/>
              <a:t>宇治市生涯学習センター</a:t>
            </a:r>
          </a:p>
          <a:p>
            <a:endParaRPr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83300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ビッグバン宇宙論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418784"/>
            <a:ext cx="8463776" cy="4525963"/>
          </a:xfrm>
        </p:spPr>
        <p:txBody>
          <a:bodyPr>
            <a:normAutofit/>
          </a:bodyPr>
          <a:lstStyle/>
          <a:p>
            <a:r>
              <a:rPr lang="ja-JP" altLang="en-US" sz="2400" dirty="0" smtClean="0"/>
              <a:t>現在宇宙は膨張している</a:t>
            </a:r>
            <a:endParaRPr lang="en-US" altLang="ja-JP" sz="2400" dirty="0"/>
          </a:p>
          <a:p>
            <a:endParaRPr lang="en-US" altLang="ja-JP" sz="2400" dirty="0" smtClean="0"/>
          </a:p>
          <a:p>
            <a:r>
              <a:rPr lang="ja-JP" altLang="en-US" sz="2400" dirty="0" smtClean="0"/>
              <a:t>つまり昔の宇宙は今より小さかった。</a:t>
            </a:r>
            <a:endParaRPr lang="en-US" altLang="ja-JP" sz="2400" dirty="0" smtClean="0"/>
          </a:p>
          <a:p>
            <a:endParaRPr lang="en-US" altLang="ja-JP" sz="2400" dirty="0"/>
          </a:p>
          <a:p>
            <a:r>
              <a:rPr lang="ja-JP" altLang="en-US" sz="2400" dirty="0" smtClean="0"/>
              <a:t>ずっとさかのぼるとほとんど一点になる。宇宙は超高温高圧の状態から生まれた</a:t>
            </a:r>
            <a:r>
              <a:rPr lang="en-US" altLang="ja-JP" sz="2400" dirty="0" smtClean="0"/>
              <a:t>..</a:t>
            </a:r>
            <a:r>
              <a:rPr lang="en-US" altLang="ja-JP" sz="2400" dirty="0" smtClean="0">
                <a:solidFill>
                  <a:srgbClr val="FF0000"/>
                </a:solidFill>
              </a:rPr>
              <a:t>. </a:t>
            </a:r>
            <a:r>
              <a:rPr lang="ja-JP" altLang="en-US" sz="2400" dirty="0" smtClean="0">
                <a:solidFill>
                  <a:srgbClr val="FF0000"/>
                </a:solidFill>
              </a:rPr>
              <a:t>ビッグバン</a:t>
            </a:r>
            <a:r>
              <a:rPr lang="ja-JP" altLang="en-US" sz="2400" dirty="0" smtClean="0"/>
              <a:t>（ジョージ・ガモフ</a:t>
            </a:r>
            <a:r>
              <a:rPr lang="en-US" altLang="ja-JP" sz="2400" dirty="0" smtClean="0"/>
              <a:t> 1948</a:t>
            </a:r>
            <a:r>
              <a:rPr lang="ja-JP" altLang="en-US" sz="2400" dirty="0" smtClean="0"/>
              <a:t>）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lang="ja-JP" altLang="en-US" sz="2400" dirty="0" smtClean="0"/>
              <a:t>膨張速度が分かれば、逆算すれば宇宙の年齢がわかる。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lang="ja-JP" altLang="en-US" sz="2400" dirty="0" smtClean="0"/>
              <a:t>最新の観測結果では、宇宙の年齢は約</a:t>
            </a:r>
            <a:r>
              <a:rPr lang="en-US" altLang="ja-JP" sz="2400" dirty="0" smtClean="0"/>
              <a:t>137</a:t>
            </a:r>
            <a:r>
              <a:rPr lang="ja-JP" altLang="en-US" sz="2400" dirty="0" smtClean="0"/>
              <a:t>億年</a:t>
            </a:r>
            <a:endParaRPr lang="ja-JP" alt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2800" dirty="0" smtClean="0"/>
              <a:t>宇宙はどのように生まれたのか？</a:t>
            </a:r>
            <a:r>
              <a:rPr lang="en-US" altLang="ja-JP" sz="2800" dirty="0" smtClean="0"/>
              <a:t>〜</a:t>
            </a:r>
            <a:r>
              <a:rPr lang="ja-JP" altLang="en-US" sz="2800" dirty="0" smtClean="0"/>
              <a:t>現在の理解</a:t>
            </a:r>
            <a:endParaRPr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51190" y="1600200"/>
            <a:ext cx="4320810" cy="4525963"/>
          </a:xfrm>
        </p:spPr>
        <p:txBody>
          <a:bodyPr>
            <a:normAutofit/>
          </a:bodyPr>
          <a:lstStyle/>
          <a:p>
            <a:r>
              <a:rPr lang="ja-JP" altLang="en-US" sz="2400" dirty="0" smtClean="0"/>
              <a:t>宇宙は「無」から生まれた</a:t>
            </a: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 smtClean="0"/>
          </a:p>
          <a:p>
            <a:r>
              <a:rPr lang="ja-JP" altLang="ja-JP" sz="2400" dirty="0" smtClean="0"/>
              <a:t>「</a:t>
            </a:r>
            <a:r>
              <a:rPr lang="ja-JP" altLang="en-US" sz="2400" dirty="0" smtClean="0"/>
              <a:t>無」のゆらぎが、ある時「真空の相転移」を起こし、急激に広がった（インフレーション）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lang="ja-JP" altLang="en-US" sz="2400" dirty="0" smtClean="0"/>
              <a:t>「真空の相転移」が起きて潜熱が解放されて云々</a:t>
            </a:r>
            <a:r>
              <a:rPr lang="en-US" altLang="ja-JP" sz="2400" dirty="0" smtClean="0"/>
              <a:t>...</a:t>
            </a:r>
            <a:r>
              <a:rPr lang="ja-JP" altLang="en-US" sz="2400" dirty="0" smtClean="0"/>
              <a:t>（難解）</a:t>
            </a:r>
            <a:endParaRPr lang="en-US" altLang="ja-JP" sz="2400" dirty="0" smtClean="0"/>
          </a:p>
          <a:p>
            <a:endParaRPr lang="ja-JP" altLang="en-US" sz="2400" dirty="0"/>
          </a:p>
        </p:txBody>
      </p:sp>
      <p:pic>
        <p:nvPicPr>
          <p:cNvPr id="5" name="図 4" descr="pic_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323" y="1417639"/>
            <a:ext cx="4138187" cy="313752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855920" y="4587897"/>
            <a:ext cx="2839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/>
              <a:t>佐藤勝彦先生の</a:t>
            </a:r>
            <a:r>
              <a:rPr lang="en-US" altLang="ja-JP" sz="1200" dirty="0" smtClean="0"/>
              <a:t>HP</a:t>
            </a:r>
            <a:r>
              <a:rPr lang="ja-JP" altLang="en-US" sz="1200" dirty="0" smtClean="0"/>
              <a:t>より</a:t>
            </a:r>
            <a:endParaRPr lang="en-US" altLang="ja-JP" sz="1200" dirty="0" smtClean="0"/>
          </a:p>
          <a:p>
            <a:r>
              <a:rPr lang="en-US" altLang="ja-JP" sz="1200" dirty="0"/>
              <a:t>http://utaprc4.phys.s.u-tokyo.ac.jp/~</a:t>
            </a:r>
            <a:r>
              <a:rPr lang="en-US" altLang="ja-JP" sz="1200" dirty="0" err="1"/>
              <a:t>sato</a:t>
            </a:r>
            <a:r>
              <a:rPr lang="en-US" altLang="ja-JP" sz="1200" dirty="0"/>
              <a:t>/</a:t>
            </a:r>
            <a:endParaRPr kumimoji="1" lang="ja-JP" alt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 descr="060915_CMB_Timeline7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461" y="0"/>
            <a:ext cx="9525001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57200" y="51401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chemeClr val="bg1"/>
                </a:solidFill>
              </a:rPr>
              <a:t>宇宙の歴史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 smtClean="0"/>
              <a:t>ビッグバンの名残：宇宙背景放射</a:t>
            </a:r>
            <a:endParaRPr lang="ja-JP" altLang="en-US" sz="3200" dirty="0"/>
          </a:p>
        </p:txBody>
      </p:sp>
      <p:pic>
        <p:nvPicPr>
          <p:cNvPr id="5" name="図 4" descr="gh5_f12_PPT_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96" y="1297722"/>
            <a:ext cx="7521734" cy="437421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04874" y="1417638"/>
            <a:ext cx="1309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NASA/WMAP</a:t>
            </a:r>
            <a:endParaRPr kumimoji="1" lang="ja-JP" altLang="en-US" sz="1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04874" y="5847880"/>
            <a:ext cx="7926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kumimoji="1" lang="ja-JP" altLang="en-US" dirty="0" smtClean="0"/>
              <a:t>絶対温度で約</a:t>
            </a:r>
            <a:r>
              <a:rPr kumimoji="1" lang="en-US" altLang="ja-JP" dirty="0" smtClean="0"/>
              <a:t>2.7</a:t>
            </a:r>
            <a:r>
              <a:rPr kumimoji="1" lang="ja-JP" altLang="en-US" dirty="0" smtClean="0"/>
              <a:t>度（約マイナス</a:t>
            </a:r>
            <a:r>
              <a:rPr kumimoji="1" lang="en-US" altLang="ja-JP" dirty="0" smtClean="0"/>
              <a:t>270</a:t>
            </a:r>
            <a:r>
              <a:rPr kumimoji="1" lang="ja-JP" altLang="en-US" dirty="0" smtClean="0"/>
              <a:t>度）に相当する電波が宇宙空間に満ちている</a:t>
            </a:r>
            <a:endParaRPr kumimoji="1" lang="en-US" altLang="ja-JP" dirty="0" smtClean="0"/>
          </a:p>
          <a:p>
            <a:pPr>
              <a:buFont typeface="Arial"/>
              <a:buChar char="•"/>
            </a:pPr>
            <a:r>
              <a:rPr kumimoji="1" lang="ja-JP" altLang="en-US" dirty="0" smtClean="0"/>
              <a:t>超高温のビッグバンから膨張によって冷えたなごり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191" y="23412"/>
            <a:ext cx="8707906" cy="1143000"/>
          </a:xfrm>
        </p:spPr>
        <p:txBody>
          <a:bodyPr>
            <a:normAutofit/>
          </a:bodyPr>
          <a:lstStyle/>
          <a:p>
            <a:r>
              <a:rPr lang="ja-JP" altLang="en-US" sz="2800" dirty="0" smtClean="0"/>
              <a:t>アインシュタインの一般相対性理論</a:t>
            </a:r>
            <a:r>
              <a:rPr lang="en-US" altLang="ja-JP" sz="2800" dirty="0" smtClean="0"/>
              <a:t> (A. Einstein, 1916)</a:t>
            </a:r>
            <a:endParaRPr lang="ja-JP" altLang="en-US" sz="2800" dirty="0"/>
          </a:p>
        </p:txBody>
      </p:sp>
      <p:pic>
        <p:nvPicPr>
          <p:cNvPr id="5" name="図 4" descr="Spacetime_curvatur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778" y="2966946"/>
            <a:ext cx="6631741" cy="292399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024743" y="5849107"/>
            <a:ext cx="2662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From Wikipedia Commons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325482" y="2399733"/>
            <a:ext cx="601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空間のゆがみ具合　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＝</a:t>
            </a:r>
            <a:r>
              <a:rPr kumimoji="1" lang="en-US" altLang="ja-JP" dirty="0" smtClean="0"/>
              <a:t>  </a:t>
            </a:r>
            <a:r>
              <a:rPr kumimoji="1" lang="ja-JP" altLang="en-US" dirty="0" smtClean="0"/>
              <a:t>宇宙の物質（エネルギー）の分布</a:t>
            </a:r>
            <a:r>
              <a:rPr kumimoji="1" lang="en-US" altLang="ja-JP" dirty="0" smtClean="0"/>
              <a:t>  </a:t>
            </a:r>
            <a:endParaRPr kumimoji="1" lang="ja-JP" altLang="en-US" dirty="0"/>
          </a:p>
        </p:txBody>
      </p:sp>
      <p:graphicFrame>
        <p:nvGraphicFramePr>
          <p:cNvPr id="53251" name="Object 3"/>
          <p:cNvGraphicFramePr>
            <a:graphicFrameLocks noChangeAspect="1"/>
          </p:cNvGraphicFramePr>
          <p:nvPr/>
        </p:nvGraphicFramePr>
        <p:xfrm>
          <a:off x="2836013" y="1597449"/>
          <a:ext cx="2965450" cy="76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1" name="数式" r:id="rId5" imgW="1435100" imgH="368300" progId="Equation.3">
                  <p:embed/>
                </p:oleObj>
              </mc:Choice>
              <mc:Fallback>
                <p:oleObj name="数式" r:id="rId5" imgW="1435100" imgH="3683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6013" y="1597449"/>
                        <a:ext cx="2965450" cy="760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914977" y="6375007"/>
            <a:ext cx="770204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一般相対性理論は時空と重力の理論。時空がゆがんでいる＝＞重力を感じる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1155" y="1232972"/>
            <a:ext cx="5833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アインシュタイン方程式</a:t>
            </a:r>
            <a:r>
              <a:rPr lang="ja-JP" altLang="ja-JP" dirty="0" smtClean="0"/>
              <a:t>＝</a:t>
            </a:r>
            <a:r>
              <a:rPr lang="ja-JP" altLang="en-US" dirty="0" smtClean="0"/>
              <a:t>時空のゆがみ具合を表す方程式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 smtClean="0"/>
              <a:t>アインシュタインの宇宙項</a:t>
            </a:r>
            <a:endParaRPr lang="ja-JP" altLang="en-US" sz="32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216643"/>
            <a:ext cx="8229600" cy="2070426"/>
          </a:xfrm>
        </p:spPr>
        <p:txBody>
          <a:bodyPr>
            <a:normAutofit/>
          </a:bodyPr>
          <a:lstStyle/>
          <a:p>
            <a:r>
              <a:rPr lang="ja-JP" altLang="en-US" sz="2000" dirty="0" smtClean="0"/>
              <a:t>アインシュタイン方程式を解くと、宇宙は自分自身の重力でつぶれてしまう、という解が出てくる</a:t>
            </a:r>
            <a:endParaRPr lang="en-US" altLang="ja-JP" sz="2000" dirty="0" smtClean="0"/>
          </a:p>
          <a:p>
            <a:r>
              <a:rPr lang="ja-JP" altLang="en-US" sz="2000" dirty="0" smtClean="0"/>
              <a:t>宇宙は時間的に変化しない、というのが当時の宇宙観。アインシュタインでさえも、「変動する宇宙」という描像を当初受け入れられなかった。</a:t>
            </a:r>
            <a:endParaRPr lang="ja-JP" altLang="en-US" sz="2000" dirty="0"/>
          </a:p>
        </p:txBody>
      </p:sp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2735774" y="4214933"/>
          <a:ext cx="3681693" cy="711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60" name="数式" r:id="rId4" imgW="1905000" imgH="368300" progId="Equation.3">
                  <p:embed/>
                </p:oleObj>
              </mc:Choice>
              <mc:Fallback>
                <p:oleObj name="数式" r:id="rId4" imgW="1905000" imgH="3683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5774" y="4214933"/>
                        <a:ext cx="3681693" cy="7117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3" name="Object 3"/>
          <p:cNvGraphicFramePr>
            <a:graphicFrameLocks noChangeAspect="1"/>
          </p:cNvGraphicFramePr>
          <p:nvPr/>
        </p:nvGraphicFramePr>
        <p:xfrm>
          <a:off x="3089361" y="3028605"/>
          <a:ext cx="2965277" cy="760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61" name="数式" r:id="rId6" imgW="1435100" imgH="368300" progId="Equation.3">
                  <p:embed/>
                </p:oleObj>
              </mc:Choice>
              <mc:Fallback>
                <p:oleObj name="数式" r:id="rId6" imgW="1435100" imgH="3683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9361" y="3028605"/>
                        <a:ext cx="2965277" cy="7608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円/楕円 5"/>
          <p:cNvSpPr/>
          <p:nvPr/>
        </p:nvSpPr>
        <p:spPr>
          <a:xfrm>
            <a:off x="4339998" y="4214933"/>
            <a:ext cx="851254" cy="7117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52670" y="384560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宇宙項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85713" y="5227218"/>
            <a:ext cx="8373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kumimoji="1" lang="en-US" altLang="ja-JP" sz="2000" dirty="0" smtClean="0"/>
              <a:t>  </a:t>
            </a:r>
            <a:r>
              <a:rPr kumimoji="1" lang="ja-JP" altLang="en-US" sz="2000" dirty="0" smtClean="0"/>
              <a:t>アインシュタインは宇宙をなんとか「静止」させるため、収縮させる引力につりあうような反発力の</a:t>
            </a:r>
            <a:r>
              <a:rPr lang="ja-JP" altLang="en-US" sz="2000" dirty="0" smtClean="0"/>
              <a:t>項（宇宙項）を方程式に付け足した。</a:t>
            </a:r>
            <a:endParaRPr lang="en-US" altLang="ja-JP" sz="2000" dirty="0" smtClean="0"/>
          </a:p>
          <a:p>
            <a:pPr>
              <a:buFont typeface="Arial"/>
              <a:buChar char="•"/>
            </a:pPr>
            <a:r>
              <a:rPr kumimoji="1" lang="en-US" altLang="ja-JP" sz="2000" dirty="0" smtClean="0"/>
              <a:t>  </a:t>
            </a:r>
            <a:r>
              <a:rPr kumimoji="1" lang="ja-JP" altLang="en-US" sz="2000" dirty="0" smtClean="0"/>
              <a:t>宇宙が実際には静止しておらず、アインシュタインは後に「人生最大の誤りだった」</a:t>
            </a:r>
            <a:r>
              <a:rPr lang="ja-JP" altLang="en-US" sz="2000" dirty="0" smtClean="0"/>
              <a:t>と</a:t>
            </a:r>
            <a:r>
              <a:rPr kumimoji="1" lang="ja-JP" altLang="en-US" sz="2000" dirty="0" smtClean="0"/>
              <a:t>述べた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66738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地球と生命は、どうして生まれたか？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92201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53471"/>
            <a:ext cx="8229600" cy="1143000"/>
          </a:xfrm>
        </p:spPr>
        <p:txBody>
          <a:bodyPr/>
          <a:lstStyle/>
          <a:p>
            <a:r>
              <a:rPr kumimoji="1" lang="ja-JP" altLang="en-US" dirty="0" smtClean="0"/>
              <a:t>恒星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6352" y="1319470"/>
            <a:ext cx="3571525" cy="4671855"/>
          </a:xfrm>
        </p:spPr>
        <p:txBody>
          <a:bodyPr>
            <a:noAutofit/>
          </a:bodyPr>
          <a:lstStyle/>
          <a:p>
            <a:r>
              <a:rPr lang="ja-JP" altLang="en-US" sz="2800" dirty="0" smtClean="0"/>
              <a:t>太陽のように自ら光る星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kumimoji="1" lang="ja-JP" altLang="en-US" sz="2800" dirty="0" smtClean="0"/>
              <a:t>ほとんど水素でできている。</a:t>
            </a:r>
            <a:endParaRPr kumimoji="1" lang="en-US" altLang="ja-JP" sz="2800" dirty="0" smtClean="0"/>
          </a:p>
          <a:p>
            <a:endParaRPr kumimoji="1" lang="en-US" altLang="ja-JP" sz="2800" dirty="0" smtClean="0"/>
          </a:p>
          <a:p>
            <a:r>
              <a:rPr kumimoji="1" lang="ja-JP" altLang="en-US" sz="2800" dirty="0" smtClean="0"/>
              <a:t>エネルギー源</a:t>
            </a:r>
            <a:r>
              <a:rPr kumimoji="1" lang="ja-JP" altLang="en-US" sz="2800" dirty="0" smtClean="0"/>
              <a:t>は</a:t>
            </a:r>
            <a:r>
              <a:rPr kumimoji="1" lang="ja-JP" altLang="en-US" sz="2800" dirty="0" smtClean="0"/>
              <a:t>核融合</a:t>
            </a:r>
            <a:r>
              <a:rPr kumimoji="1" lang="ja-JP" altLang="en-US" sz="2800" dirty="0" smtClean="0"/>
              <a:t>（水爆と同じ）</a:t>
            </a:r>
            <a:endParaRPr kumimoji="1" lang="en-US" altLang="ja-JP" sz="2800" dirty="0" smtClean="0"/>
          </a:p>
          <a:p>
            <a:endParaRPr lang="en-US" altLang="ja-JP" sz="2800" dirty="0"/>
          </a:p>
          <a:p>
            <a:r>
              <a:rPr kumimoji="1" lang="ja-JP" altLang="en-US" sz="2800" dirty="0" smtClean="0"/>
              <a:t>夜空に見える星はほとんどが恒星</a:t>
            </a:r>
            <a:endParaRPr kumimoji="1" lang="ja-JP" altLang="en-US" sz="2800" dirty="0"/>
          </a:p>
        </p:txBody>
      </p:sp>
      <p:pic>
        <p:nvPicPr>
          <p:cNvPr id="4" name="Picture 4" descr="w9206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6445" y="1751443"/>
            <a:ext cx="5254820" cy="3940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0336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911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4000" dirty="0" smtClean="0"/>
              <a:t>惑星</a:t>
            </a:r>
            <a:endParaRPr kumimoji="1" lang="ja-JP" altLang="en-US" sz="4000" dirty="0"/>
          </a:p>
        </p:txBody>
      </p:sp>
      <p:pic>
        <p:nvPicPr>
          <p:cNvPr id="4" name="図 3" descr="planets_iau_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14" y="864222"/>
            <a:ext cx="7109500" cy="400145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57200" y="4973432"/>
            <a:ext cx="7713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ja-JP" altLang="en-US" sz="2400" dirty="0" smtClean="0"/>
              <a:t>自分では光らず、恒星の周りを回る星</a:t>
            </a:r>
            <a:endParaRPr lang="en-US" altLang="ja-JP" sz="2400" dirty="0" smtClean="0"/>
          </a:p>
          <a:p>
            <a:pPr marL="457200" indent="-457200">
              <a:buFont typeface="Arial"/>
              <a:buChar char="•"/>
            </a:pPr>
            <a:r>
              <a:rPr lang="ja-JP" altLang="en-US" sz="2400" dirty="0" smtClean="0">
                <a:solidFill>
                  <a:srgbClr val="FF0000"/>
                </a:solidFill>
              </a:rPr>
              <a:t>岩石</a:t>
            </a:r>
            <a:r>
              <a:rPr lang="ja-JP" altLang="en-US" sz="2400" dirty="0" smtClean="0"/>
              <a:t>（水、金、地、火）、ガス（木、土）、氷（天、海）などでできている</a:t>
            </a:r>
            <a:endParaRPr lang="en-US" altLang="ja-JP" sz="2400" dirty="0" smtClean="0"/>
          </a:p>
          <a:p>
            <a:pPr marL="457200" indent="-457200">
              <a:buFont typeface="Arial"/>
              <a:buChar char="•"/>
            </a:pPr>
            <a:r>
              <a:rPr lang="ja-JP" altLang="en-US" sz="2400" dirty="0" smtClean="0"/>
              <a:t>太陽系以外でも見つかっている（詳細は後日）</a:t>
            </a:r>
            <a:endParaRPr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299397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78104" cy="1143000"/>
          </a:xfrm>
        </p:spPr>
        <p:txBody>
          <a:bodyPr/>
          <a:lstStyle/>
          <a:p>
            <a:r>
              <a:rPr lang="ja-JP" altLang="en-US" dirty="0" smtClean="0"/>
              <a:t>星の集団</a:t>
            </a:r>
            <a:endParaRPr lang="ja-JP" altLang="en-US" dirty="0"/>
          </a:p>
        </p:txBody>
      </p:sp>
      <p:pic>
        <p:nvPicPr>
          <p:cNvPr id="4" name="図 3" descr="800px-Pleiades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655" y="3642709"/>
            <a:ext cx="3647483" cy="263074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865055" y="6303535"/>
            <a:ext cx="3908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散開星団（数</a:t>
            </a:r>
            <a:r>
              <a:rPr kumimoji="1" lang="en-US" altLang="ja-JP" sz="2000" dirty="0" smtClean="0"/>
              <a:t>100</a:t>
            </a:r>
            <a:r>
              <a:rPr kumimoji="1" lang="ja-JP" altLang="en-US" sz="2000" dirty="0" smtClean="0"/>
              <a:t>程度の星の集団）</a:t>
            </a:r>
            <a:endParaRPr kumimoji="1" lang="en-US" altLang="ja-JP" sz="2000" dirty="0" smtClean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49" y="3614795"/>
            <a:ext cx="2667276" cy="266727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57200" y="6275621"/>
            <a:ext cx="3778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球状星団（数</a:t>
            </a:r>
            <a:r>
              <a:rPr kumimoji="1" lang="en-US" altLang="ja-JP" sz="2000" dirty="0" smtClean="0"/>
              <a:t>10</a:t>
            </a:r>
            <a:r>
              <a:rPr kumimoji="1" lang="ja-JP" altLang="en-US" sz="2000" dirty="0" smtClean="0"/>
              <a:t>万個の星の集団）</a:t>
            </a:r>
            <a:endParaRPr kumimoji="1" lang="ja-JP" altLang="en-US" sz="2000" dirty="0"/>
          </a:p>
        </p:txBody>
      </p:sp>
      <p:pic>
        <p:nvPicPr>
          <p:cNvPr id="9" name="図 8" descr="スナップショット 2010-05-18 00-22-33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46811"/>
            <a:ext cx="4017138" cy="298218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57200" y="2019433"/>
            <a:ext cx="3980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銀河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約</a:t>
            </a:r>
            <a:r>
              <a:rPr lang="en-US" altLang="ja-JP" sz="2400" dirty="0" smtClean="0"/>
              <a:t>1000</a:t>
            </a:r>
            <a:r>
              <a:rPr lang="ja-JP" altLang="en-US" sz="2400" dirty="0" smtClean="0"/>
              <a:t>億個の星の集団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81822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63035" y="753531"/>
            <a:ext cx="8229600" cy="98213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ja-JP" altLang="en-US" sz="2800" dirty="0"/>
              <a:t>我々はどこから来たのか</a:t>
            </a:r>
            <a:r>
              <a:rPr lang="ja-JP" altLang="en-US" sz="2800" dirty="0" smtClean="0"/>
              <a:t>？</a:t>
            </a:r>
            <a:endParaRPr lang="en-US" altLang="ja-JP" sz="2800" dirty="0" smtClean="0"/>
          </a:p>
          <a:p>
            <a:pPr marL="0" indent="0" algn="ctr">
              <a:buNone/>
            </a:pPr>
            <a:r>
              <a:rPr lang="ja-JP" altLang="en-US" sz="2800" dirty="0" smtClean="0"/>
              <a:t>我々</a:t>
            </a:r>
            <a:r>
              <a:rPr lang="ja-JP" altLang="en-US" sz="2800" dirty="0"/>
              <a:t>は何者か</a:t>
            </a:r>
            <a:r>
              <a:rPr lang="ja-JP" altLang="en-US" sz="2800" dirty="0" smtClean="0"/>
              <a:t>？</a:t>
            </a:r>
            <a:endParaRPr lang="en-US" altLang="ja-JP" sz="2800" dirty="0" smtClean="0"/>
          </a:p>
          <a:p>
            <a:pPr marL="0" indent="0" algn="ctr">
              <a:buNone/>
            </a:pPr>
            <a:r>
              <a:rPr lang="ja-JP" altLang="en-US" sz="2800" dirty="0" smtClean="0"/>
              <a:t>我々</a:t>
            </a:r>
            <a:r>
              <a:rPr lang="ja-JP" altLang="en-US" sz="2800" dirty="0"/>
              <a:t>はどこに行くのか？</a:t>
            </a:r>
            <a:endParaRPr kumimoji="1" lang="ja-JP" altLang="en-US" sz="2800" dirty="0"/>
          </a:p>
        </p:txBody>
      </p:sp>
      <p:pic>
        <p:nvPicPr>
          <p:cNvPr id="4" name="図 3" descr="Woher_kommen_wir_Wer_sind_wir_Wohin_gehen_wi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" y="2544202"/>
            <a:ext cx="9078117" cy="340429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649625" y="5997921"/>
            <a:ext cx="3463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Paul Gauguin, </a:t>
            </a:r>
            <a:r>
              <a:rPr kumimoji="1" lang="ja-JP" altLang="en-US" dirty="0" smtClean="0"/>
              <a:t>ボストン美術館所蔵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0395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さまざまな元素</a:t>
            </a:r>
            <a:endParaRPr lang="ja-JP" altLang="en-US" sz="3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0" y="1282822"/>
            <a:ext cx="7493000" cy="4013200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>
            <a:off x="457200" y="1116546"/>
            <a:ext cx="368300" cy="30109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-33521" y="63711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水素</a:t>
            </a:r>
            <a:endParaRPr kumimoji="1" lang="ja-JP" altLang="en-US" sz="2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757619" y="274638"/>
            <a:ext cx="1480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ヘリウム</a:t>
            </a:r>
            <a:endParaRPr kumimoji="1" lang="ja-JP" altLang="en-US" sz="2800" dirty="0"/>
          </a:p>
        </p:txBody>
      </p:sp>
      <p:cxnSp>
        <p:nvCxnSpPr>
          <p:cNvPr id="11" name="直線矢印コネクタ 10"/>
          <p:cNvCxnSpPr>
            <a:stCxn id="9" idx="2"/>
          </p:cNvCxnSpPr>
          <p:nvPr/>
        </p:nvCxnSpPr>
        <p:spPr>
          <a:xfrm flipH="1">
            <a:off x="8053531" y="797858"/>
            <a:ext cx="444435" cy="48496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V="1">
            <a:off x="609600" y="2101733"/>
            <a:ext cx="368300" cy="37218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97849" y="2473915"/>
            <a:ext cx="8733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リチ</a:t>
            </a:r>
            <a:endParaRPr lang="en-US" altLang="ja-JP" sz="2800" dirty="0" smtClean="0"/>
          </a:p>
          <a:p>
            <a:r>
              <a:rPr lang="ja-JP" altLang="en-US" sz="2800" dirty="0" smtClean="0"/>
              <a:t>ウム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01546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コンテンツ プレースホルダー 3"/>
          <p:cNvSpPr txBox="1">
            <a:spLocks noGrp="1"/>
          </p:cNvSpPr>
          <p:nvPr>
            <p:ph idx="1"/>
          </p:nvPr>
        </p:nvSpPr>
        <p:spPr>
          <a:xfrm>
            <a:off x="457200" y="880522"/>
            <a:ext cx="8229600" cy="5607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宇宙ができた時は、水素（</a:t>
            </a:r>
            <a:r>
              <a:rPr lang="en-US" altLang="ja-JP" dirty="0" smtClean="0"/>
              <a:t>H</a:t>
            </a:r>
            <a:r>
              <a:rPr lang="ja-JP" altLang="en-US" dirty="0" smtClean="0"/>
              <a:t>）とヘリウム</a:t>
            </a:r>
            <a:r>
              <a:rPr lang="en-US" altLang="ja-JP" dirty="0" smtClean="0"/>
              <a:t>(He)</a:t>
            </a:r>
            <a:r>
              <a:rPr lang="ja-JP" altLang="en-US" dirty="0" smtClean="0"/>
              <a:t>とほんのちょっとのリチウム</a:t>
            </a:r>
            <a:r>
              <a:rPr lang="en-US" altLang="ja-JP" dirty="0" smtClean="0"/>
              <a:t>(Li)</a:t>
            </a:r>
            <a:r>
              <a:rPr lang="ja-JP" altLang="en-US" dirty="0" smtClean="0"/>
              <a:t>しかなかった</a:t>
            </a:r>
            <a:r>
              <a:rPr lang="ja-JP" altLang="en-US" dirty="0" smtClean="0"/>
              <a:t>！</a:t>
            </a:r>
            <a:endParaRPr lang="en-US" altLang="ja-JP" dirty="0" smtClean="0"/>
          </a:p>
          <a:p>
            <a:endParaRPr kumimoji="1" lang="en-US" altLang="ja-JP" dirty="0"/>
          </a:p>
          <a:p>
            <a:r>
              <a:rPr lang="ja-JP" altLang="en-US" dirty="0" smtClean="0"/>
              <a:t>地球のような岩石惑星は</a:t>
            </a:r>
            <a:r>
              <a:rPr lang="ja-JP" altLang="en-US" dirty="0" smtClean="0"/>
              <a:t>ケイ素</a:t>
            </a:r>
            <a:r>
              <a:rPr lang="en-US" altLang="ja-JP" dirty="0" smtClean="0"/>
              <a:t>Si</a:t>
            </a:r>
            <a:r>
              <a:rPr lang="ja-JP" altLang="en-US" dirty="0" smtClean="0"/>
              <a:t>や鉄</a:t>
            </a:r>
            <a:r>
              <a:rPr lang="en-US" altLang="ja-JP" dirty="0" smtClean="0"/>
              <a:t>Fe</a:t>
            </a:r>
            <a:r>
              <a:rPr lang="ja-JP" altLang="en-US" dirty="0" smtClean="0"/>
              <a:t>などがないとできない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生命を作るには炭素</a:t>
            </a:r>
            <a:r>
              <a:rPr lang="en-US" altLang="ja-JP" dirty="0" smtClean="0"/>
              <a:t>C</a:t>
            </a:r>
            <a:r>
              <a:rPr lang="ja-JP" altLang="en-US" dirty="0" smtClean="0"/>
              <a:t>、酸素</a:t>
            </a:r>
            <a:r>
              <a:rPr lang="en-US" altLang="ja-JP" dirty="0" smtClean="0"/>
              <a:t>O</a:t>
            </a:r>
            <a:r>
              <a:rPr lang="ja-JP" altLang="en-US" dirty="0" smtClean="0"/>
              <a:t>、窒素</a:t>
            </a:r>
            <a:r>
              <a:rPr lang="en-US" altLang="ja-JP" dirty="0" smtClean="0"/>
              <a:t>N</a:t>
            </a:r>
            <a:r>
              <a:rPr lang="ja-JP" altLang="en-US" dirty="0" smtClean="0"/>
              <a:t>などがないとできない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これらの「重たい」元素はどこでできたか？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655131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3688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4000" dirty="0" smtClean="0"/>
              <a:t>核融合と元素合成</a:t>
            </a:r>
            <a:endParaRPr lang="ja-JP" altLang="en-US" sz="40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76939" y="1159545"/>
            <a:ext cx="6515759" cy="5167548"/>
          </a:xfrm>
          <a:ln>
            <a:noFill/>
          </a:ln>
        </p:spPr>
        <p:txBody>
          <a:bodyPr>
            <a:noAutofit/>
          </a:bodyPr>
          <a:lstStyle/>
          <a:p>
            <a:r>
              <a:rPr lang="ja-JP" altLang="en-US" dirty="0" smtClean="0">
                <a:solidFill>
                  <a:srgbClr val="000000"/>
                </a:solidFill>
              </a:rPr>
              <a:t>恒星のエネルギー源は</a:t>
            </a:r>
            <a:r>
              <a:rPr lang="ja-JP" altLang="en-US" dirty="0" smtClean="0">
                <a:solidFill>
                  <a:srgbClr val="FF0000"/>
                </a:solidFill>
              </a:rPr>
              <a:t>核融合</a:t>
            </a:r>
            <a:endParaRPr lang="en-US" altLang="ja-JP" dirty="0">
              <a:solidFill>
                <a:srgbClr val="FF0000"/>
              </a:solidFill>
            </a:endParaRPr>
          </a:p>
          <a:p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ja-JP" altLang="en-US" dirty="0" smtClean="0">
                <a:solidFill>
                  <a:srgbClr val="000000"/>
                </a:solidFill>
              </a:rPr>
              <a:t>核融合＝軽い原子をくっつけて重い原子を作ること（後日詳述）</a:t>
            </a:r>
            <a:endParaRPr lang="en-US" altLang="ja-JP" dirty="0" smtClean="0">
              <a:solidFill>
                <a:srgbClr val="000000"/>
              </a:solidFill>
            </a:endParaRPr>
          </a:p>
          <a:p>
            <a:pPr lvl="1"/>
            <a:r>
              <a:rPr lang="ja-JP" altLang="en-US" dirty="0" smtClean="0"/>
              <a:t>水素爆弾や核融合発電の原理も同じ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原子爆弾、原子力発電所は「核分裂」なので注意</a:t>
            </a:r>
            <a:endParaRPr lang="en-US" altLang="ja-JP" dirty="0"/>
          </a:p>
          <a:p>
            <a:pPr lvl="1"/>
            <a:endParaRPr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星の中で、軽い元素（水素、ヘリウム）から重い元素が作られる</a:t>
            </a:r>
            <a:endParaRPr lang="en-US" altLang="ja-JP" dirty="0" smtClean="0"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699" y="1640665"/>
            <a:ext cx="2451301" cy="346473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851254" y="6495118"/>
            <a:ext cx="7137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/>
              <a:t>図は</a:t>
            </a:r>
            <a:r>
              <a:rPr lang="en-US" altLang="ja-JP" sz="1600" dirty="0" smtClean="0">
                <a:hlinkClick r:id="rId4"/>
              </a:rPr>
              <a:t>http://www.ngawhetu.com/Resources/StellarEvolution/index02.html</a:t>
            </a:r>
            <a:r>
              <a:rPr lang="ja-JP" altLang="en-US" sz="1600" dirty="0" smtClean="0"/>
              <a:t>から借用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58489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重い元素は全て星の中でできた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446949"/>
            <a:ext cx="4114800" cy="4525963"/>
          </a:xfrm>
        </p:spPr>
        <p:txBody>
          <a:bodyPr>
            <a:normAutofit/>
          </a:bodyPr>
          <a:lstStyle/>
          <a:p>
            <a:r>
              <a:rPr lang="ja-JP" altLang="en-US" sz="2400" dirty="0" smtClean="0"/>
              <a:t>宇宙で最初の星は水素とヘリウム（と少しだけリチウム）のみ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lang="ja-JP" altLang="en-US" sz="2400" dirty="0" smtClean="0"/>
              <a:t>星の中で核融合が進み、炭素</a:t>
            </a:r>
            <a:r>
              <a:rPr lang="en-US" altLang="ja-JP" sz="2400" dirty="0" smtClean="0"/>
              <a:t>(C)</a:t>
            </a:r>
            <a:r>
              <a:rPr lang="ja-JP" altLang="en-US" sz="2400" dirty="0" smtClean="0"/>
              <a:t>、酸素（</a:t>
            </a:r>
            <a:r>
              <a:rPr lang="en-US" altLang="ja-JP" sz="2400" dirty="0" smtClean="0"/>
              <a:t>O)</a:t>
            </a:r>
            <a:r>
              <a:rPr lang="ja-JP" altLang="en-US" sz="2400" dirty="0" smtClean="0"/>
              <a:t>などの元素が合成される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lang="ja-JP" altLang="en-US" sz="2400" dirty="0" smtClean="0"/>
              <a:t>鉄より重い元素（金、銀、プラチナ、鉛など）は、超新星爆発の時にできる</a:t>
            </a:r>
            <a:endParaRPr lang="ja-JP" altLang="en-US" sz="2400" dirty="0"/>
          </a:p>
        </p:txBody>
      </p:sp>
      <p:pic>
        <p:nvPicPr>
          <p:cNvPr id="5" name="図 4" descr="550px-Evolved_star_fusion_shells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173" y="1600200"/>
            <a:ext cx="4022627" cy="402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92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ということは、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みなさんの</a:t>
            </a:r>
            <a:r>
              <a:rPr lang="ja-JP" altLang="en-US" dirty="0" smtClean="0"/>
              <a:t>身体を作っている水素とヘリウム以外の原子（炭素、酸素、窒素、鉄、カルシウム</a:t>
            </a:r>
            <a:r>
              <a:rPr lang="en-US" altLang="ja-JP" dirty="0" smtClean="0"/>
              <a:t>...</a:t>
            </a:r>
            <a:r>
              <a:rPr lang="ja-JP" altLang="en-US" dirty="0" smtClean="0"/>
              <a:t>）は全て、遠い昔、太陽系ができる前にどこかの星の中で作られ、その星が死ぬ時に宇宙にばらまかれたもの。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17157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8459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3600" dirty="0" smtClean="0"/>
              <a:t>星の誕生</a:t>
            </a:r>
            <a:endParaRPr lang="ja-JP" altLang="en-US" sz="3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25" y="2140383"/>
            <a:ext cx="3264252" cy="318964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59515" y="963012"/>
            <a:ext cx="388816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分子雲（銀河の中の、冷たくて濃いガス）が自分自身の重力で収縮を始める</a:t>
            </a:r>
            <a:endParaRPr kumimoji="1" lang="en-US" altLang="ja-JP" sz="2400" dirty="0" smtClean="0"/>
          </a:p>
        </p:txBody>
      </p:sp>
      <p:pic>
        <p:nvPicPr>
          <p:cNvPr id="6" name="図 5" descr="M42proplyd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950" y="3102056"/>
            <a:ext cx="4114800" cy="307399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663999" y="1884162"/>
            <a:ext cx="4480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kumimoji="1" lang="ja-JP" altLang="en-US" sz="2000" dirty="0" smtClean="0"/>
              <a:t>収縮して明るく輝きだす（核融合はまだ）</a:t>
            </a:r>
            <a:r>
              <a:rPr lang="ja-JP" altLang="en-US" sz="2000" dirty="0" smtClean="0"/>
              <a:t>。周囲にガスの塵の円盤ができ、その中から惑星が生まれる</a:t>
            </a:r>
            <a:endParaRPr kumimoji="1" lang="en-US" altLang="ja-JP" sz="2000" dirty="0" smtClean="0"/>
          </a:p>
          <a:p>
            <a:pPr>
              <a:buFont typeface="Arial"/>
              <a:buChar char="•"/>
            </a:pPr>
            <a:endParaRPr kumimoji="1" lang="ja-JP" altLang="en-US" sz="2000" dirty="0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3738190" y="3084491"/>
            <a:ext cx="1226656" cy="79726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rot="10800000" flipV="1">
            <a:off x="3694400" y="5267058"/>
            <a:ext cx="1226656" cy="389619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359515" y="5766143"/>
            <a:ext cx="3888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この後中心で水素の核融合が始まると、</a:t>
            </a:r>
            <a:r>
              <a:rPr lang="ja-JP" altLang="en-US" sz="2400" dirty="0" smtClean="0"/>
              <a:t>主系列星になる。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90694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3600" dirty="0" smtClean="0"/>
              <a:t>星の一生は体重で決まる</a:t>
            </a:r>
            <a:endParaRPr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63114" y="6322410"/>
            <a:ext cx="2223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Credit: NASA/CXC/</a:t>
            </a:r>
            <a:r>
              <a:rPr lang="en-US" altLang="ja-JP" sz="1400" dirty="0" err="1" smtClean="0"/>
              <a:t>M.Weiss</a:t>
            </a:r>
            <a:r>
              <a:rPr lang="en-US" altLang="ja-JP" sz="1400" dirty="0" smtClean="0"/>
              <a:t>/</a:t>
            </a:r>
            <a:endParaRPr kumimoji="1" lang="ja-JP" altLang="en-US" sz="14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408" y="1142999"/>
            <a:ext cx="6751392" cy="548718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64145" y="2020510"/>
            <a:ext cx="1662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重い星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（寿命</a:t>
            </a:r>
            <a:r>
              <a:rPr kumimoji="1" lang="en-US" altLang="ja-JP" sz="2000" dirty="0" smtClean="0"/>
              <a:t>〜</a:t>
            </a:r>
            <a:r>
              <a:rPr kumimoji="1" lang="ja-JP" altLang="en-US" sz="2000" dirty="0" smtClean="0"/>
              <a:t>数</a:t>
            </a:r>
            <a:r>
              <a:rPr lang="ja-JP" altLang="en-US" sz="2000" dirty="0" smtClean="0"/>
              <a:t>百</a:t>
            </a:r>
            <a:r>
              <a:rPr kumimoji="1" lang="ja-JP" altLang="en-US" sz="2000" dirty="0" smtClean="0"/>
              <a:t>万年）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06010" y="4982560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太陽くらい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（寿命</a:t>
            </a:r>
            <a:r>
              <a:rPr lang="en-US" altLang="ja-JP" sz="2000" dirty="0" smtClean="0"/>
              <a:t>〜</a:t>
            </a:r>
            <a:r>
              <a:rPr lang="ja-JP" altLang="en-US" sz="2000" dirty="0" smtClean="0"/>
              <a:t>百億年）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265727" y="2983519"/>
            <a:ext cx="2288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最後</a:t>
            </a:r>
            <a:r>
              <a:rPr kumimoji="1" lang="ja-JP" altLang="en-US" dirty="0" smtClean="0">
                <a:solidFill>
                  <a:schemeClr val="bg1"/>
                </a:solidFill>
              </a:rPr>
              <a:t>はブラックホール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175553" y="430513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中性子星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446038" y="538267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白色矮星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0309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9094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4000" dirty="0" smtClean="0"/>
              <a:t>地球</a:t>
            </a:r>
            <a:endParaRPr lang="ja-JP" altLang="en-US" sz="4000" dirty="0"/>
          </a:p>
        </p:txBody>
      </p:sp>
      <p:pic>
        <p:nvPicPr>
          <p:cNvPr id="4" name="図 3" descr="Earth_GPN-2000-0011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028" y="1058682"/>
            <a:ext cx="5386703" cy="538670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958033" y="6526689"/>
            <a:ext cx="300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1972</a:t>
            </a:r>
            <a:r>
              <a:rPr kumimoji="1" lang="ja-JP" altLang="en-US" dirty="0" smtClean="0"/>
              <a:t>年、アポロ</a:t>
            </a:r>
            <a:r>
              <a:rPr kumimoji="1" lang="en-US" altLang="ja-JP" dirty="0" smtClean="0"/>
              <a:t>17</a:t>
            </a:r>
            <a:r>
              <a:rPr kumimoji="1" lang="ja-JP" altLang="en-US" dirty="0" smtClean="0"/>
              <a:t>号から撮影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7200" y="2139889"/>
            <a:ext cx="269817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太陽系第三惑星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直径</a:t>
            </a:r>
            <a:r>
              <a:rPr lang="en-US" altLang="ja-JP" sz="2800" dirty="0" smtClean="0"/>
              <a:t> ~ 13000km</a:t>
            </a:r>
          </a:p>
          <a:p>
            <a:r>
              <a:rPr lang="ja-JP" altLang="en-US" sz="2800" dirty="0" smtClean="0"/>
              <a:t>質量</a:t>
            </a:r>
            <a:r>
              <a:rPr lang="en-US" altLang="ja-JP" sz="2800" dirty="0" smtClean="0"/>
              <a:t> ~ 6×10</a:t>
            </a:r>
            <a:r>
              <a:rPr lang="en-US" altLang="ja-JP" sz="2800" baseline="30000" dirty="0" smtClean="0"/>
              <a:t>24</a:t>
            </a:r>
            <a:r>
              <a:rPr lang="en-US" altLang="ja-JP" sz="2800" dirty="0" smtClean="0"/>
              <a:t> kg</a:t>
            </a:r>
          </a:p>
          <a:p>
            <a:r>
              <a:rPr lang="ja-JP" altLang="en-US" sz="2800" dirty="0" smtClean="0"/>
              <a:t>年齢</a:t>
            </a:r>
            <a:r>
              <a:rPr lang="en-US" altLang="ja-JP" sz="2800" dirty="0" smtClean="0"/>
              <a:t> ~ 45</a:t>
            </a:r>
            <a:r>
              <a:rPr lang="ja-JP" altLang="en-US" sz="2800" dirty="0" smtClean="0"/>
              <a:t>億年</a:t>
            </a:r>
            <a:endParaRPr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398855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中はどうなってる？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09" y="1417638"/>
            <a:ext cx="5482301" cy="522123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475110" y="1549196"/>
            <a:ext cx="2128708" cy="4832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地表</a:t>
            </a:r>
            <a:endParaRPr kumimoji="1" lang="en-US" altLang="ja-JP" sz="2800" dirty="0" smtClean="0"/>
          </a:p>
          <a:p>
            <a:endParaRPr lang="en-US" altLang="ja-JP" sz="2800" dirty="0" smtClean="0"/>
          </a:p>
          <a:p>
            <a:r>
              <a:rPr kumimoji="1" lang="ja-JP" altLang="en-US" sz="2800" dirty="0" smtClean="0"/>
              <a:t>地殻</a:t>
            </a:r>
            <a:endParaRPr kumimoji="1" lang="en-US" altLang="ja-JP" sz="2800" dirty="0" smtClean="0"/>
          </a:p>
          <a:p>
            <a:endParaRPr lang="en-US" altLang="ja-JP" sz="2800" dirty="0" smtClean="0"/>
          </a:p>
          <a:p>
            <a:r>
              <a:rPr kumimoji="1" lang="ja-JP" altLang="en-US" sz="2800" dirty="0" smtClean="0"/>
              <a:t>外部マントル</a:t>
            </a:r>
            <a:endParaRPr kumimoji="1" lang="en-US" altLang="ja-JP" sz="2800" dirty="0" smtClean="0"/>
          </a:p>
          <a:p>
            <a:endParaRPr lang="en-US" altLang="ja-JP" sz="2800" dirty="0" smtClean="0"/>
          </a:p>
          <a:p>
            <a:r>
              <a:rPr kumimoji="1" lang="ja-JP" altLang="en-US" sz="2800" dirty="0" smtClean="0"/>
              <a:t>内部マントル</a:t>
            </a:r>
            <a:endParaRPr kumimoji="1" lang="en-US" altLang="ja-JP" sz="2800" dirty="0" smtClean="0"/>
          </a:p>
          <a:p>
            <a:endParaRPr lang="en-US" altLang="ja-JP" sz="2800" dirty="0" smtClean="0"/>
          </a:p>
          <a:p>
            <a:r>
              <a:rPr kumimoji="1" lang="ja-JP" altLang="en-US" sz="2800" dirty="0" smtClean="0"/>
              <a:t>外核（鉄）</a:t>
            </a:r>
            <a:endParaRPr kumimoji="1" lang="en-US" altLang="ja-JP" sz="2800" dirty="0" smtClean="0"/>
          </a:p>
          <a:p>
            <a:endParaRPr lang="en-US" altLang="ja-JP" sz="2800" dirty="0" smtClean="0"/>
          </a:p>
          <a:p>
            <a:r>
              <a:rPr kumimoji="1" lang="ja-JP" altLang="en-US" sz="2800" dirty="0" smtClean="0"/>
              <a:t>内核（鉄）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90506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太陽系と地球の誕生（京都モデル）</a:t>
            </a:r>
            <a:endParaRPr lang="ja-JP" altLang="en-US" sz="3600" dirty="0"/>
          </a:p>
        </p:txBody>
      </p:sp>
      <p:pic>
        <p:nvPicPr>
          <p:cNvPr id="4" name="図 3" descr="planet_forma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766" y="1417638"/>
            <a:ext cx="3221182" cy="48768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389724"/>
            <a:ext cx="4544640" cy="246168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7626" y="4060759"/>
            <a:ext cx="5378338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ja-JP" altLang="en-US" sz="2800" dirty="0" smtClean="0"/>
              <a:t>原始太陽の周りにガスとチリの円盤ができる</a:t>
            </a:r>
            <a:endParaRPr lang="en-US" altLang="ja-JP" sz="2800" dirty="0" smtClean="0"/>
          </a:p>
          <a:p>
            <a:pPr marL="342900" indent="-342900">
              <a:buAutoNum type="arabicPeriod"/>
            </a:pPr>
            <a:r>
              <a:rPr lang="ja-JP" altLang="en-US" sz="2800" dirty="0" smtClean="0"/>
              <a:t>チリが集まって塊（微惑星）になる</a:t>
            </a:r>
            <a:endParaRPr lang="en-US" altLang="ja-JP" sz="2800" dirty="0" smtClean="0"/>
          </a:p>
          <a:p>
            <a:pPr marL="342900" indent="-342900">
              <a:buAutoNum type="arabicPeriod"/>
            </a:pPr>
            <a:r>
              <a:rPr lang="ja-JP" altLang="en-US" sz="2800" dirty="0" smtClean="0"/>
              <a:t>微惑星が衝突を繰り返して地球サイズに成長</a:t>
            </a:r>
            <a:endParaRPr lang="en-US" altLang="ja-JP" sz="2800" dirty="0" smtClean="0"/>
          </a:p>
          <a:p>
            <a:pPr marL="342900" indent="-342900">
              <a:buAutoNum type="arabicPeriod"/>
            </a:pPr>
            <a:endParaRPr lang="en-US" altLang="ja-JP" sz="2800" dirty="0" smtClean="0"/>
          </a:p>
          <a:p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47578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講座の概要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1600200"/>
            <a:ext cx="8538633" cy="4525963"/>
          </a:xfrm>
        </p:spPr>
        <p:txBody>
          <a:bodyPr>
            <a:normAutofit fontScale="92500"/>
          </a:bodyPr>
          <a:lstStyle/>
          <a:p>
            <a:r>
              <a:rPr lang="ja-JP" altLang="en-US" sz="2800" dirty="0" smtClean="0"/>
              <a:t>１</a:t>
            </a:r>
            <a:r>
              <a:rPr kumimoji="1" lang="ja-JP" altLang="en-US" sz="2800" dirty="0" smtClean="0"/>
              <a:t>回目「</a:t>
            </a:r>
            <a:r>
              <a:rPr lang="ja-JP" altLang="en-US" sz="2800" dirty="0" smtClean="0"/>
              <a:t>私たち</a:t>
            </a:r>
            <a:r>
              <a:rPr lang="ja-JP" altLang="en-US" sz="2800" dirty="0"/>
              <a:t>はどこから来たの</a:t>
            </a:r>
            <a:r>
              <a:rPr lang="ja-JP" altLang="en-US" sz="2800" dirty="0" smtClean="0"/>
              <a:t>か</a:t>
            </a:r>
            <a:r>
              <a:rPr lang="en-US" altLang="ja-JP" sz="2800" dirty="0" smtClean="0"/>
              <a:t>〜</a:t>
            </a:r>
            <a:r>
              <a:rPr lang="ja-JP" altLang="en-US" sz="2800" dirty="0"/>
              <a:t>宇宙の歴史と生命の誕生</a:t>
            </a:r>
            <a:r>
              <a:rPr lang="en-US" altLang="ja-JP" sz="2800" dirty="0" smtClean="0"/>
              <a:t>〜</a:t>
            </a:r>
            <a:r>
              <a:rPr lang="ja-JP" altLang="en-US" sz="2800" dirty="0" smtClean="0"/>
              <a:t>」</a:t>
            </a:r>
            <a:endParaRPr lang="en-US" altLang="ja-JP" sz="2800" dirty="0" smtClean="0"/>
          </a:p>
          <a:p>
            <a:pPr lvl="1"/>
            <a:r>
              <a:rPr kumimoji="1" lang="ja-JP" altLang="en-US" sz="2400" dirty="0" smtClean="0"/>
              <a:t>宇宙の歴史、太陽系と地球の誕生、生命の発生と進化の話をします</a:t>
            </a:r>
            <a:endParaRPr kumimoji="1" lang="en-US" altLang="ja-JP" sz="2400" dirty="0" smtClean="0"/>
          </a:p>
          <a:p>
            <a:r>
              <a:rPr lang="ja-JP" altLang="en-US" sz="2800" dirty="0" smtClean="0"/>
              <a:t>２</a:t>
            </a:r>
            <a:r>
              <a:rPr lang="ja-JP" altLang="en-US" sz="2800" dirty="0" smtClean="0"/>
              <a:t>回目</a:t>
            </a:r>
            <a:r>
              <a:rPr lang="ja-JP" altLang="en-US" sz="2800" dirty="0"/>
              <a:t>「私たちはどこにいるの</a:t>
            </a:r>
            <a:r>
              <a:rPr lang="ja-JP" altLang="en-US" sz="2800" dirty="0" smtClean="0"/>
              <a:t>か～</a:t>
            </a:r>
            <a:r>
              <a:rPr lang="ja-JP" altLang="en-US" sz="2800" dirty="0"/>
              <a:t>太陽と地球の関係～</a:t>
            </a:r>
            <a:r>
              <a:rPr lang="ja-JP" altLang="en-US" sz="2800" dirty="0" smtClean="0"/>
              <a:t>」</a:t>
            </a:r>
            <a:endParaRPr lang="en-US" altLang="ja-JP" sz="2800" dirty="0" smtClean="0"/>
          </a:p>
          <a:p>
            <a:pPr lvl="1"/>
            <a:r>
              <a:rPr lang="ja-JP" altLang="en-US" sz="2400" dirty="0" smtClean="0"/>
              <a:t>地球・人類と宇宙の関わり、特に太陽活動と地球環境や宇宙天気予報の話をします</a:t>
            </a:r>
            <a:endParaRPr lang="en-US" altLang="ja-JP" sz="2400" dirty="0"/>
          </a:p>
          <a:p>
            <a:r>
              <a:rPr kumimoji="1" lang="ja-JP" altLang="en-US" sz="2800" dirty="0" smtClean="0"/>
              <a:t>３回目「</a:t>
            </a:r>
            <a:r>
              <a:rPr lang="ja-JP" altLang="en-US" sz="2800" dirty="0"/>
              <a:t>私たちはどこへ行くの</a:t>
            </a:r>
            <a:r>
              <a:rPr lang="ja-JP" altLang="en-US" sz="2800" dirty="0" smtClean="0"/>
              <a:t>か～</a:t>
            </a:r>
            <a:r>
              <a:rPr lang="ja-JP" altLang="en-US" sz="2800" dirty="0"/>
              <a:t>人類と宇宙の未来</a:t>
            </a:r>
            <a:r>
              <a:rPr lang="ja-JP" altLang="en-US" sz="2800" dirty="0" smtClean="0"/>
              <a:t>～</a:t>
            </a:r>
            <a:r>
              <a:rPr lang="ja-JP" altLang="en-US" sz="2800" dirty="0" smtClean="0"/>
              <a:t>」</a:t>
            </a:r>
            <a:endParaRPr lang="en-US" altLang="ja-JP" sz="2800" dirty="0" smtClean="0"/>
          </a:p>
          <a:p>
            <a:pPr lvl="1"/>
            <a:r>
              <a:rPr lang="ja-JP" altLang="en-US" sz="2400" dirty="0" smtClean="0"/>
              <a:t>人類が宇宙へ進出してゆく時代の文化・社会的問題、科学と社会の関係、そして</a:t>
            </a:r>
            <a:r>
              <a:rPr kumimoji="1" lang="ja-JP" altLang="en-US" sz="2400" dirty="0" smtClean="0"/>
              <a:t>最後に宇宙と地球の長期的な未来についてお話します</a:t>
            </a:r>
            <a:endParaRPr kumimoji="1" lang="en-US" altLang="ja-JP" sz="2400" dirty="0" smtClean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255436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 smtClean="0"/>
              <a:t>生まれてしばらくの地球はこんな感じ？</a:t>
            </a:r>
            <a:endParaRPr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1249" y="2763437"/>
            <a:ext cx="2189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David A. Aguilar (</a:t>
            </a:r>
            <a:r>
              <a:rPr lang="en-US" altLang="ja-JP" dirty="0" err="1" smtClean="0"/>
              <a:t>CfA</a:t>
            </a:r>
            <a:r>
              <a:rPr lang="en-US" altLang="ja-JP" dirty="0" smtClean="0"/>
              <a:t>)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0011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生まれたばかりの地球の構造</a:t>
            </a:r>
            <a:endParaRPr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8100" y="6402922"/>
            <a:ext cx="4171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東京工業大学　丸山茂徳先生の資料より</a:t>
            </a:r>
            <a:endParaRPr kumimoji="1" lang="ja-JP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17638"/>
            <a:ext cx="6349515" cy="4387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4830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8100" y="846138"/>
            <a:ext cx="3254824" cy="1143000"/>
          </a:xfrm>
        </p:spPr>
        <p:txBody>
          <a:bodyPr>
            <a:normAutofit/>
          </a:bodyPr>
          <a:lstStyle/>
          <a:p>
            <a:r>
              <a:rPr lang="ja-JP" altLang="en-US" sz="2800" dirty="0" smtClean="0"/>
              <a:t>プレートテクトニクスと大陸移動説</a:t>
            </a:r>
            <a:endParaRPr lang="ja-JP" altLang="en-US" sz="2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024" y="257583"/>
            <a:ext cx="5085695" cy="634283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326043" y="1989138"/>
            <a:ext cx="134198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</a:t>
            </a:r>
            <a:r>
              <a:rPr kumimoji="1" lang="ja-JP" altLang="en-US" dirty="0" smtClean="0"/>
              <a:t>億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千万前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239223" y="1989138"/>
            <a:ext cx="76332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</a:t>
            </a:r>
            <a:r>
              <a:rPr kumimoji="1" lang="ja-JP" altLang="en-US" dirty="0" smtClean="0"/>
              <a:t>億前　　　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116718" y="4214938"/>
            <a:ext cx="198184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1.5</a:t>
            </a:r>
            <a:r>
              <a:rPr kumimoji="1" lang="ja-JP" altLang="en-US" dirty="0" smtClean="0"/>
              <a:t>億前（ジュラ紀）　　　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56919" y="4187024"/>
            <a:ext cx="296096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6500</a:t>
            </a:r>
            <a:r>
              <a:rPr lang="ja-JP" altLang="en-US" dirty="0" smtClean="0"/>
              <a:t>万年</a:t>
            </a:r>
            <a:r>
              <a:rPr kumimoji="1" lang="ja-JP" altLang="en-US" dirty="0" smtClean="0"/>
              <a:t>前（恐竜絶滅の頃）　　　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72968" y="6415750"/>
            <a:ext cx="64633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現在　　　　　　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8100" y="6092584"/>
            <a:ext cx="4751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Kious</a:t>
            </a:r>
            <a:r>
              <a:rPr lang="en-US" altLang="ja-JP" dirty="0" smtClean="0"/>
              <a:t> &amp; Tilling, The Dynamic Earth</a:t>
            </a:r>
            <a:r>
              <a:rPr lang="ja-JP" altLang="en-US" dirty="0" smtClean="0"/>
              <a:t>より</a:t>
            </a:r>
            <a:endParaRPr lang="en-US" altLang="ja-JP" dirty="0" smtClean="0"/>
          </a:p>
          <a:p>
            <a:r>
              <a:rPr lang="en-US" altLang="ja-JP" dirty="0" smtClean="0"/>
              <a:t>http://</a:t>
            </a:r>
            <a:r>
              <a:rPr lang="en-US" altLang="ja-JP" dirty="0" err="1" smtClean="0"/>
              <a:t>pubs.usgs.gov/gip/dynamic/dynamic.html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27951" y="2810024"/>
            <a:ext cx="30049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大陸は</a:t>
            </a:r>
            <a:r>
              <a:rPr lang="ja-JP" altLang="en-US" sz="2400" dirty="0" smtClean="0"/>
              <a:t>約</a:t>
            </a:r>
            <a:r>
              <a:rPr lang="en-US" altLang="ja-JP" sz="2400" dirty="0" smtClean="0"/>
              <a:t>2</a:t>
            </a:r>
            <a:r>
              <a:rPr lang="ja-JP" altLang="en-US" sz="2400" dirty="0" smtClean="0"/>
              <a:t>億年ごとに</a:t>
            </a:r>
            <a:endParaRPr lang="en-US" altLang="ja-JP" sz="2400" dirty="0" smtClean="0"/>
          </a:p>
          <a:p>
            <a:r>
              <a:rPr kumimoji="1" lang="ja-JP" altLang="en-US" sz="2400" dirty="0" smtClean="0"/>
              <a:t>くっついたり離れたりしている。</a:t>
            </a:r>
            <a:endParaRPr kumimoji="1" lang="en-US" altLang="ja-JP" sz="2400" dirty="0" smtClean="0"/>
          </a:p>
          <a:p>
            <a:endParaRPr lang="en-US" altLang="ja-JP" sz="2400" dirty="0" smtClean="0"/>
          </a:p>
          <a:p>
            <a:r>
              <a:rPr kumimoji="1" lang="ja-JP" altLang="en-US" sz="2400" dirty="0" smtClean="0"/>
              <a:t>今から</a:t>
            </a:r>
            <a:r>
              <a:rPr kumimoji="1" lang="en-US" altLang="ja-JP" sz="2400" dirty="0" smtClean="0"/>
              <a:t>2~3</a:t>
            </a:r>
            <a:r>
              <a:rPr kumimoji="1" lang="ja-JP" altLang="en-US" sz="2400" dirty="0" smtClean="0"/>
              <a:t>億年後には再び巨大大陸ができると考えられる。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57325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3200" dirty="0" smtClean="0"/>
              <a:t>プレートテクトニクスとプルームテクトニクス</a:t>
            </a:r>
            <a:endParaRPr lang="ja-JP" altLang="en-US" sz="32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369" y="1447799"/>
            <a:ext cx="5095407" cy="455520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57200" y="3933522"/>
            <a:ext cx="2782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マントルの大規模な対流</a:t>
            </a:r>
            <a:r>
              <a:rPr lang="ja-JP" altLang="en-US" sz="2400" dirty="0" smtClean="0"/>
              <a:t>（プルーム）がプレートの運動を引き起こしている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05496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生命とは？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外界と自分を区別する境（細胞膜）を持つ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代謝を行う（外界からエネルギーや物質を取り込み、利用して、排出する）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自己複製を行う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5077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生命じゃないもの</a:t>
            </a:r>
            <a:endParaRPr lang="ja-JP" alt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38948" y="1474411"/>
            <a:ext cx="4373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0000"/>
                </a:solidFill>
              </a:rPr>
              <a:t>建物</a:t>
            </a:r>
            <a:r>
              <a:rPr kumimoji="1" lang="ja-JP" altLang="en-US" sz="2400" dirty="0" smtClean="0"/>
              <a:t>：外界と内部を区別するが、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代謝もしないし自己複製もしない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35048" y="3316422"/>
            <a:ext cx="40722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FF0000"/>
                </a:solidFill>
              </a:rPr>
              <a:t>地球</a:t>
            </a:r>
            <a:r>
              <a:rPr kumimoji="1" lang="ja-JP" altLang="en-US" sz="2400" dirty="0" smtClean="0"/>
              <a:t>：外界と内部を区別はややあいまい</a:t>
            </a:r>
            <a:r>
              <a:rPr lang="ja-JP" altLang="ja-JP" sz="2400" dirty="0" smtClean="0"/>
              <a:t>。</a:t>
            </a:r>
            <a:r>
              <a:rPr lang="ja-JP" altLang="en-US" sz="2400" dirty="0" smtClean="0"/>
              <a:t>代謝みたいなこと（太陽エネルギーを取り入れて海洋や大気が循環）もするが、自己複製はしない</a:t>
            </a:r>
            <a:endParaRPr kumimoji="1" lang="ja-JP" altLang="en-US" sz="2400" dirty="0"/>
          </a:p>
        </p:txBody>
      </p:sp>
      <p:pic>
        <p:nvPicPr>
          <p:cNvPr id="10" name="図 9" descr="Earth_GPN-2000-0011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493" y="3141583"/>
            <a:ext cx="2266228" cy="2266228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22844" y="5764139"/>
            <a:ext cx="8884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0000"/>
                </a:solidFill>
              </a:rPr>
              <a:t>コンピュータウイルス</a:t>
            </a:r>
            <a:r>
              <a:rPr kumimoji="1" lang="ja-JP" altLang="en-US" sz="2400" dirty="0" smtClean="0"/>
              <a:t>：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自己複製はするが、「外界と内部」という</a:t>
            </a:r>
            <a:r>
              <a:rPr lang="ja-JP" altLang="en-US" sz="2400" dirty="0" smtClean="0"/>
              <a:t>概念はない。代謝もしない。</a:t>
            </a:r>
            <a:endParaRPr kumimoji="1" lang="ja-JP" altLang="en-US" sz="2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092" y="1270315"/>
            <a:ext cx="2713567" cy="180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6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ウイルス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34" y="1730638"/>
            <a:ext cx="4352013" cy="288864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57200" y="4713063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ヒト免疫不全ウイルス</a:t>
            </a:r>
            <a:endParaRPr lang="en-US" altLang="ja-JP" dirty="0" smtClean="0"/>
          </a:p>
          <a:p>
            <a:r>
              <a:rPr lang="en-US" altLang="ja-JP" dirty="0" smtClean="0"/>
              <a:t>Human Immunodeficiency Virus, </a:t>
            </a:r>
            <a:r>
              <a:rPr lang="en-US" altLang="ja-JP" i="1" dirty="0" smtClean="0"/>
              <a:t>HIV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044" y="1730638"/>
            <a:ext cx="3120616" cy="235829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265" y="4362594"/>
            <a:ext cx="2203299" cy="220329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207210" y="6207527"/>
            <a:ext cx="2474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インフルエンザウイルス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212745" y="1271618"/>
            <a:ext cx="247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天然痘</a:t>
            </a:r>
            <a:r>
              <a:rPr kumimoji="1" lang="ja-JP" altLang="en-US" dirty="0" smtClean="0"/>
              <a:t>ウイルス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2592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ウイルスは生物と無生物の中間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800" dirty="0" smtClean="0"/>
              <a:t>ウイルスは遺伝情報</a:t>
            </a:r>
            <a:r>
              <a:rPr lang="en-US" altLang="ja-JP" sz="2800" dirty="0" smtClean="0"/>
              <a:t>(DNA/RNA)</a:t>
            </a:r>
            <a:r>
              <a:rPr lang="ja-JP" altLang="en-US" sz="2800" dirty="0" smtClean="0"/>
              <a:t>を持つ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細胞は持たない。自分自身で代謝は行わない。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自分だけでは自己複製できない。他の生物の細胞に寄生して増殖する。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化学物質のように結晶化して保存できる</a:t>
            </a:r>
            <a:r>
              <a:rPr lang="en-US" altLang="ja-JP" sz="2800" dirty="0" smtClean="0"/>
              <a:t>(Stanley 1935)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72160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地球生命史重大事件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dirty="0" smtClean="0"/>
              <a:t>地球の誕生（約</a:t>
            </a:r>
            <a:r>
              <a:rPr lang="en-US" altLang="ja-JP" dirty="0" smtClean="0"/>
              <a:t>45</a:t>
            </a:r>
            <a:r>
              <a:rPr lang="ja-JP" altLang="en-US" dirty="0" smtClean="0"/>
              <a:t>億年前）</a:t>
            </a:r>
            <a:endParaRPr lang="en-US" altLang="ja-JP" dirty="0" smtClean="0"/>
          </a:p>
          <a:p>
            <a:r>
              <a:rPr lang="ja-JP" altLang="en-US" dirty="0" smtClean="0"/>
              <a:t>原始生命の発生</a:t>
            </a:r>
            <a:r>
              <a:rPr lang="en-US" altLang="ja-JP" dirty="0" smtClean="0"/>
              <a:t>(</a:t>
            </a:r>
            <a:r>
              <a:rPr lang="ja-JP" altLang="en-US" dirty="0" smtClean="0"/>
              <a:t>約</a:t>
            </a:r>
            <a:r>
              <a:rPr lang="en-US" altLang="ja-JP" dirty="0" smtClean="0"/>
              <a:t>40</a:t>
            </a:r>
            <a:r>
              <a:rPr lang="ja-JP" altLang="en-US" dirty="0" smtClean="0"/>
              <a:t>億年前</a:t>
            </a:r>
            <a:r>
              <a:rPr lang="en-US" altLang="ja-JP" dirty="0" smtClean="0"/>
              <a:t>)</a:t>
            </a:r>
          </a:p>
          <a:p>
            <a:r>
              <a:rPr lang="ja-JP" altLang="en-US" dirty="0" smtClean="0"/>
              <a:t>バクテリア（原核細胞）の出現（</a:t>
            </a:r>
            <a:r>
              <a:rPr lang="en-US" altLang="ja-JP" dirty="0" smtClean="0"/>
              <a:t>38-35</a:t>
            </a:r>
            <a:r>
              <a:rPr lang="ja-JP" altLang="en-US" dirty="0" smtClean="0"/>
              <a:t>億年前）</a:t>
            </a:r>
            <a:endParaRPr lang="en-US" altLang="ja-JP" dirty="0" smtClean="0"/>
          </a:p>
          <a:p>
            <a:r>
              <a:rPr lang="ja-JP" altLang="en-US" dirty="0" smtClean="0"/>
              <a:t>光合成の開始（</a:t>
            </a:r>
            <a:r>
              <a:rPr lang="en-US" altLang="ja-JP" dirty="0" smtClean="0"/>
              <a:t>27</a:t>
            </a:r>
            <a:r>
              <a:rPr lang="ja-JP" altLang="en-US" dirty="0" smtClean="0"/>
              <a:t>億年前）</a:t>
            </a:r>
            <a:endParaRPr lang="en-US" altLang="ja-JP" dirty="0" smtClean="0"/>
          </a:p>
          <a:p>
            <a:r>
              <a:rPr lang="ja-JP" altLang="en-US" dirty="0" smtClean="0"/>
              <a:t>真核細胞の出現（</a:t>
            </a:r>
            <a:r>
              <a:rPr lang="en-US" altLang="ja-JP" dirty="0" smtClean="0"/>
              <a:t>21</a:t>
            </a:r>
            <a:r>
              <a:rPr lang="ja-JP" altLang="en-US" dirty="0" smtClean="0"/>
              <a:t>億年前）</a:t>
            </a:r>
            <a:endParaRPr lang="en-US" altLang="ja-JP" dirty="0" smtClean="0"/>
          </a:p>
          <a:p>
            <a:r>
              <a:rPr lang="ja-JP" altLang="en-US" dirty="0" smtClean="0"/>
              <a:t>多細胞生物の出現（</a:t>
            </a:r>
            <a:r>
              <a:rPr lang="en-US" altLang="ja-JP" dirty="0" smtClean="0"/>
              <a:t>10</a:t>
            </a:r>
            <a:r>
              <a:rPr lang="ja-JP" altLang="en-US" dirty="0" smtClean="0"/>
              <a:t>億年前）</a:t>
            </a:r>
            <a:endParaRPr lang="en-US" altLang="ja-JP" dirty="0" smtClean="0"/>
          </a:p>
          <a:p>
            <a:r>
              <a:rPr lang="ja-JP" altLang="en-US" dirty="0" smtClean="0"/>
              <a:t>硬骨格生物の出現</a:t>
            </a:r>
            <a:r>
              <a:rPr lang="en-US" altLang="ja-JP" dirty="0" smtClean="0"/>
              <a:t>(5.5</a:t>
            </a:r>
            <a:r>
              <a:rPr lang="ja-JP" altLang="en-US" dirty="0" smtClean="0"/>
              <a:t>億年前）</a:t>
            </a:r>
            <a:endParaRPr lang="en-US" altLang="ja-JP" dirty="0" smtClean="0"/>
          </a:p>
          <a:p>
            <a:r>
              <a:rPr lang="ja-JP" altLang="en-US" dirty="0" smtClean="0"/>
              <a:t>人間の出現（</a:t>
            </a:r>
            <a:r>
              <a:rPr lang="en-US" altLang="ja-JP" dirty="0" smtClean="0"/>
              <a:t>500</a:t>
            </a:r>
            <a:r>
              <a:rPr lang="ja-JP" altLang="en-US" dirty="0" smtClean="0"/>
              <a:t>万年前）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8944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ユーリー・ミラーの実験</a:t>
            </a:r>
            <a:endParaRPr lang="ja-JP" altLang="en-US" sz="3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1186323"/>
            <a:ext cx="5402981" cy="503383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636957" y="1786465"/>
            <a:ext cx="28684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原始地球の大気に存在していたと考えられる、水、メタン、アンモニア、水素を混ぜて放電すると、生命の材料であるアミノ酸ができた</a:t>
            </a:r>
            <a:endParaRPr lang="en-US" altLang="ja-JP" sz="2400" dirty="0" smtClean="0"/>
          </a:p>
          <a:p>
            <a:endParaRPr kumimoji="1" lang="en-US" altLang="ja-JP" sz="2400" dirty="0" smtClean="0"/>
          </a:p>
          <a:p>
            <a:r>
              <a:rPr lang="ja-JP" altLang="en-US" sz="2400" dirty="0" smtClean="0"/>
              <a:t>（生命ができたわけではない。材料になりうる物質の一部ができただけ）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05872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600" dirty="0" smtClean="0"/>
              <a:t>講座を通して得て頂きたいこと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800" dirty="0" smtClean="0"/>
              <a:t>宇宙、科学の面白さ、未知の世界があることのわくわく感を感じる</a:t>
            </a:r>
            <a:endParaRPr lang="en-US" altLang="ja-JP" sz="2800" dirty="0" smtClean="0"/>
          </a:p>
          <a:p>
            <a:endParaRPr lang="en-US" altLang="ja-JP" sz="2800" dirty="0"/>
          </a:p>
          <a:p>
            <a:r>
              <a:rPr lang="ja-JP" altLang="en-US" sz="2800" dirty="0" smtClean="0"/>
              <a:t>私たちが「変化する世界」に生きていることを実感する</a:t>
            </a:r>
            <a:endParaRPr lang="en-US" altLang="ja-JP" sz="2800" dirty="0" smtClean="0"/>
          </a:p>
          <a:p>
            <a:endParaRPr kumimoji="1" lang="en-US" altLang="ja-JP" sz="2800" dirty="0"/>
          </a:p>
          <a:p>
            <a:r>
              <a:rPr lang="ja-JP" altLang="en-US" sz="2800" dirty="0" smtClean="0"/>
              <a:t>宇宙という視点を通して、環境、生命、社会、倫理などについて「違った見方」をしてみる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717408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パンスペルミア説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83697" y="1600200"/>
            <a:ext cx="6467870" cy="4525963"/>
          </a:xfrm>
        </p:spPr>
        <p:txBody>
          <a:bodyPr>
            <a:normAutofit/>
          </a:bodyPr>
          <a:lstStyle/>
          <a:p>
            <a:r>
              <a:rPr lang="ja-JP" altLang="en-US" sz="2800" dirty="0" smtClean="0"/>
              <a:t>最初の生命（の種）が地球で生まれたのではなく、宇宙からやってきたとする説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生命そのものというより、材料となる化学物質（アミノ酸など）が宇宙からやってくる、というのも含む（準パンスペルミア）</a:t>
            </a:r>
            <a:r>
              <a:rPr lang="ja-JP" altLang="ja-JP" sz="2800" dirty="0" smtClean="0"/>
              <a:t>。</a:t>
            </a:r>
            <a:r>
              <a:rPr lang="ja-JP" altLang="en-US" sz="2800" dirty="0" smtClean="0"/>
              <a:t>宇宙空間では多くの有機物、変わった形の分子が見つかっている。あり得ない話ではない。</a:t>
            </a:r>
            <a:endParaRPr lang="ja-JP" altLang="en-US" sz="28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610" y="3429000"/>
            <a:ext cx="2218930" cy="295857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908453" y="5802997"/>
            <a:ext cx="2849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多数の星間分子を発見した</a:t>
            </a:r>
            <a:endParaRPr kumimoji="1" lang="en-US" altLang="ja-JP" dirty="0" smtClean="0"/>
          </a:p>
          <a:p>
            <a:r>
              <a:rPr kumimoji="1" lang="ja-JP" altLang="en-US" dirty="0" smtClean="0"/>
              <a:t>野辺山</a:t>
            </a:r>
            <a:r>
              <a:rPr kumimoji="1" lang="en-US" altLang="ja-JP" dirty="0" smtClean="0"/>
              <a:t>45m</a:t>
            </a:r>
            <a:r>
              <a:rPr lang="ja-JP" altLang="en-US" dirty="0" smtClean="0"/>
              <a:t>電波望遠鏡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295295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000" dirty="0" smtClean="0"/>
              <a:t>一番最初の生命の証拠</a:t>
            </a:r>
            <a:endParaRPr lang="ja-JP" altLang="en-US" sz="40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sz="2800" dirty="0" smtClean="0"/>
              <a:t>炭素原子には陽子</a:t>
            </a:r>
            <a:r>
              <a:rPr lang="en-US" altLang="ja-JP" sz="2800" dirty="0" smtClean="0"/>
              <a:t>6</a:t>
            </a:r>
            <a:r>
              <a:rPr lang="ja-JP" altLang="en-US" sz="2800" dirty="0" smtClean="0"/>
              <a:t>つ、中性子</a:t>
            </a:r>
            <a:r>
              <a:rPr lang="en-US" altLang="ja-JP" sz="2800" dirty="0" smtClean="0"/>
              <a:t>6</a:t>
            </a:r>
            <a:r>
              <a:rPr lang="ja-JP" altLang="en-US" sz="2800" dirty="0" smtClean="0"/>
              <a:t>つを持つ</a:t>
            </a:r>
            <a:r>
              <a:rPr lang="en-US" altLang="ja-JP" sz="2800" dirty="0" smtClean="0"/>
              <a:t>C12</a:t>
            </a:r>
            <a:r>
              <a:rPr lang="ja-JP" altLang="en-US" sz="2800" dirty="0" smtClean="0"/>
              <a:t>と、陽子</a:t>
            </a:r>
            <a:r>
              <a:rPr lang="en-US" altLang="ja-JP" sz="2800" dirty="0" smtClean="0"/>
              <a:t>6</a:t>
            </a:r>
            <a:r>
              <a:rPr lang="ja-JP" altLang="en-US" sz="2800" dirty="0" smtClean="0"/>
              <a:t>つ、中性子</a:t>
            </a:r>
            <a:r>
              <a:rPr lang="en-US" altLang="ja-JP" sz="2800" dirty="0" smtClean="0"/>
              <a:t>7</a:t>
            </a:r>
            <a:r>
              <a:rPr lang="ja-JP" altLang="en-US" sz="2800" dirty="0" smtClean="0"/>
              <a:t>つを持つ</a:t>
            </a:r>
            <a:r>
              <a:rPr lang="en-US" altLang="ja-JP" sz="2800" dirty="0" smtClean="0"/>
              <a:t>C13</a:t>
            </a:r>
            <a:r>
              <a:rPr lang="ja-JP" altLang="en-US" sz="2800" dirty="0" smtClean="0"/>
              <a:t>がある。</a:t>
            </a:r>
            <a:endParaRPr lang="en-US" altLang="ja-JP" sz="2800" dirty="0" smtClean="0"/>
          </a:p>
          <a:p>
            <a:r>
              <a:rPr lang="ja-JP" altLang="en-US" sz="2800" dirty="0" smtClean="0"/>
              <a:t>生命は</a:t>
            </a:r>
            <a:r>
              <a:rPr lang="en-US" altLang="ja-JP" sz="2800" dirty="0" smtClean="0"/>
              <a:t>C12</a:t>
            </a:r>
            <a:r>
              <a:rPr lang="ja-JP" altLang="en-US" sz="2800" dirty="0" smtClean="0"/>
              <a:t>を選択的に取り込む＝＞</a:t>
            </a:r>
            <a:r>
              <a:rPr lang="en-US" altLang="ja-JP" sz="2800" dirty="0" smtClean="0"/>
              <a:t>C13</a:t>
            </a:r>
            <a:r>
              <a:rPr lang="ja-JP" altLang="en-US" sz="2800" dirty="0" smtClean="0"/>
              <a:t>の割合が自然界より少ないと、生命活動の間接的証拠</a:t>
            </a:r>
            <a:endParaRPr lang="en-US" altLang="ja-JP" sz="2800" dirty="0" smtClean="0"/>
          </a:p>
          <a:p>
            <a:r>
              <a:rPr lang="ja-JP" altLang="en-US" sz="2800" dirty="0" smtClean="0"/>
              <a:t>グリーンランドの約</a:t>
            </a:r>
            <a:r>
              <a:rPr lang="en-US" altLang="ja-JP" sz="2800" dirty="0" smtClean="0"/>
              <a:t>38</a:t>
            </a:r>
            <a:r>
              <a:rPr lang="ja-JP" altLang="en-US" sz="2800" dirty="0" smtClean="0"/>
              <a:t>億年前の変成岩中で、</a:t>
            </a:r>
            <a:r>
              <a:rPr lang="en-US" altLang="ja-JP" sz="2800" dirty="0" smtClean="0"/>
              <a:t>C13</a:t>
            </a:r>
            <a:r>
              <a:rPr lang="ja-JP" altLang="en-US" sz="2800" dirty="0" smtClean="0"/>
              <a:t>が特異に低い値を持つものが見つかったのが。地球で最初の生命の証拠。</a:t>
            </a:r>
            <a:endParaRPr lang="en-US" altLang="ja-JP" sz="2800" dirty="0" smtClean="0"/>
          </a:p>
          <a:p>
            <a:r>
              <a:rPr lang="en-US" altLang="ja-JP" sz="2800" dirty="0" smtClean="0"/>
              <a:t>40</a:t>
            </a:r>
            <a:r>
              <a:rPr lang="ja-JP" altLang="en-US" sz="2800" dirty="0" smtClean="0"/>
              <a:t>億年前くらいまで、原始地球は恐らく岩石も溶けた高温のマグマオーシャンのような状態だった。生命は地球が「生命が住めるような環境」になってからすぐに誕生？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78969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地球最古の化石</a:t>
            </a:r>
            <a:endParaRPr lang="ja-JP" altLang="en-US" sz="3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100" y="1152460"/>
            <a:ext cx="3193804" cy="490477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414532" y="6378237"/>
            <a:ext cx="1341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Schopf</a:t>
            </a:r>
            <a:r>
              <a:rPr lang="en-US" altLang="ja-JP" dirty="0" smtClean="0"/>
              <a:t> 1993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38191" y="1884114"/>
            <a:ext cx="4133809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約</a:t>
            </a:r>
            <a:r>
              <a:rPr lang="en-US" altLang="ja-JP" sz="2400" dirty="0" smtClean="0"/>
              <a:t>35</a:t>
            </a:r>
            <a:r>
              <a:rPr lang="ja-JP" altLang="en-US" sz="2400" dirty="0" smtClean="0"/>
              <a:t>億年前のバクテリア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kumimoji="1" lang="ja-JP" altLang="en-US" sz="2400" dirty="0" smtClean="0"/>
              <a:t>チャートと呼ばれる、海の底に堆積する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岩石から発見。</a:t>
            </a:r>
            <a:endParaRPr lang="en-US" altLang="ja-JP" sz="2400" dirty="0" smtClean="0"/>
          </a:p>
          <a:p>
            <a:endParaRPr kumimoji="1" lang="en-US" altLang="ja-JP" sz="2400" dirty="0" smtClean="0"/>
          </a:p>
          <a:p>
            <a:r>
              <a:rPr lang="ja-JP" altLang="en-US" sz="2400" dirty="0" smtClean="0"/>
              <a:t>最古の生物は海の底？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kumimoji="1" lang="ja-JP" altLang="en-US" sz="2400" dirty="0" smtClean="0"/>
              <a:t>浅い海で生まれたという説もあるが、どうやら最近は深海という説が優力。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51614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798" y="989127"/>
            <a:ext cx="5492403" cy="520766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3600" dirty="0" smtClean="0"/>
              <a:t>地球生命の系統</a:t>
            </a:r>
            <a:endParaRPr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30194" y="518222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共通の祖先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39624" y="89993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FF0000"/>
                </a:solidFill>
              </a:rPr>
              <a:t>動物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87795" y="3210468"/>
            <a:ext cx="18269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0000"/>
                </a:solidFill>
              </a:rPr>
              <a:t>真性細菌</a:t>
            </a:r>
            <a:endParaRPr kumimoji="1" lang="en-US" altLang="ja-JP" sz="2400" dirty="0" smtClean="0">
              <a:solidFill>
                <a:srgbClr val="FF0000"/>
              </a:solidFill>
            </a:endParaRPr>
          </a:p>
          <a:p>
            <a:r>
              <a:rPr kumimoji="1" lang="ja-JP" altLang="en-US" sz="2400" dirty="0" smtClean="0">
                <a:solidFill>
                  <a:srgbClr val="FF0000"/>
                </a:solidFill>
              </a:rPr>
              <a:t>（バクテリア）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725430" y="351206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FF0000"/>
                </a:solidFill>
              </a:rPr>
              <a:t>古細菌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133418" y="6332258"/>
            <a:ext cx="5020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太線部分は</a:t>
            </a:r>
            <a:r>
              <a:rPr lang="en-US" altLang="ja-JP" sz="2000" dirty="0" smtClean="0"/>
              <a:t>~100</a:t>
            </a:r>
            <a:r>
              <a:rPr lang="ja-JP" altLang="en-US" sz="2000" dirty="0" smtClean="0"/>
              <a:t>度の高温の水を好む好熱菌</a:t>
            </a:r>
            <a:endParaRPr kumimoji="1" lang="ja-JP" altLang="en-US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763602" y="261484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FF0000"/>
                </a:solidFill>
              </a:rPr>
              <a:t>真核生物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67899" y="5918987"/>
            <a:ext cx="34066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真性細菌と古細菌を合わせて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原核生物（細胞核を持たない生物）</a:t>
            </a:r>
            <a:r>
              <a:rPr kumimoji="1" lang="ja-JP" altLang="en-US" sz="2000" dirty="0" smtClean="0"/>
              <a:t>という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006391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初期の生物の姿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454210"/>
            <a:ext cx="8229600" cy="4525963"/>
          </a:xfrm>
        </p:spPr>
        <p:txBody>
          <a:bodyPr>
            <a:noAutofit/>
          </a:bodyPr>
          <a:lstStyle/>
          <a:p>
            <a:r>
              <a:rPr lang="ja-JP" altLang="en-US" sz="2800" dirty="0" smtClean="0"/>
              <a:t>深海で生まれたらしい。高温を好む熱水菌の仲間。</a:t>
            </a:r>
            <a:endParaRPr lang="en-US" altLang="ja-JP" sz="2800" dirty="0" smtClean="0"/>
          </a:p>
          <a:p>
            <a:r>
              <a:rPr lang="ja-JP" altLang="en-US" sz="2800" dirty="0" smtClean="0"/>
              <a:t>＝＞恐らく、深海で火山活動がある熱水活動域で、メタン発酵や硫黄酸化をエネルギーにして活動していた。</a:t>
            </a:r>
            <a:endParaRPr lang="en-US" altLang="ja-JP" sz="2800" dirty="0" smtClean="0"/>
          </a:p>
          <a:p>
            <a:r>
              <a:rPr lang="ja-JP" altLang="en-US" sz="2800" dirty="0" smtClean="0"/>
              <a:t>この頃地球に酸素はほとんどない。当時の生物は嫌気性、つまり酸素はむしろ猛毒。</a:t>
            </a:r>
            <a:endParaRPr lang="en-US" altLang="ja-JP" sz="2800" dirty="0" smtClean="0"/>
          </a:p>
          <a:p>
            <a:r>
              <a:rPr lang="ja-JP" altLang="en-US" sz="2800" dirty="0" smtClean="0"/>
              <a:t>酸素がない</a:t>
            </a:r>
            <a:r>
              <a:rPr lang="en-US" altLang="ja-JP" sz="2800" dirty="0" smtClean="0"/>
              <a:t>=&gt;</a:t>
            </a:r>
            <a:r>
              <a:rPr lang="ja-JP" altLang="en-US" sz="2800" dirty="0" smtClean="0"/>
              <a:t>オゾン層もない</a:t>
            </a:r>
            <a:r>
              <a:rPr lang="en-US" altLang="ja-JP" sz="2800" dirty="0" smtClean="0"/>
              <a:t>=&gt;</a:t>
            </a:r>
            <a:r>
              <a:rPr lang="ja-JP" altLang="en-US" sz="2800" dirty="0" smtClean="0"/>
              <a:t>大量の紫外線が降り注ぐ</a:t>
            </a:r>
            <a:r>
              <a:rPr lang="en-US" altLang="ja-JP" sz="2800" dirty="0" smtClean="0"/>
              <a:t>=&gt;</a:t>
            </a:r>
            <a:r>
              <a:rPr lang="ja-JP" altLang="en-US" sz="2800" dirty="0" smtClean="0"/>
              <a:t>地上は生命が生まれる環境ではなかった。</a:t>
            </a:r>
            <a:endParaRPr lang="en-US" altLang="ja-JP" sz="2800" dirty="0" smtClean="0"/>
          </a:p>
          <a:p>
            <a:r>
              <a:rPr lang="ja-JP" altLang="en-US" sz="2800" dirty="0" smtClean="0"/>
              <a:t>ここまでが、少なくとも</a:t>
            </a:r>
            <a:r>
              <a:rPr lang="en-US" altLang="ja-JP" sz="2800" dirty="0" smtClean="0"/>
              <a:t>35</a:t>
            </a:r>
            <a:r>
              <a:rPr lang="ja-JP" altLang="en-US" sz="2800" dirty="0" smtClean="0"/>
              <a:t>億年前（地球ができて</a:t>
            </a:r>
            <a:r>
              <a:rPr lang="en-US" altLang="ja-JP" sz="2800" dirty="0" smtClean="0"/>
              <a:t>10</a:t>
            </a:r>
            <a:r>
              <a:rPr lang="ja-JP" altLang="en-US" sz="2800" dirty="0" smtClean="0"/>
              <a:t>億年）くらいまでにでき、</a:t>
            </a:r>
            <a:r>
              <a:rPr lang="en-US" altLang="ja-JP" sz="2800" dirty="0" smtClean="0"/>
              <a:t>27</a:t>
            </a:r>
            <a:r>
              <a:rPr lang="ja-JP" altLang="en-US" sz="2800" dirty="0" smtClean="0"/>
              <a:t>億年前まで続いた。</a:t>
            </a:r>
            <a:endParaRPr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248668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 smtClean="0"/>
              <a:t>27</a:t>
            </a:r>
            <a:r>
              <a:rPr lang="ja-JP" altLang="en-US" sz="3200" dirty="0" smtClean="0"/>
              <a:t>億年前の大事件：光合成の開始</a:t>
            </a:r>
            <a:endParaRPr lang="ja-JP" altLang="en-US" sz="32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199" y="1600200"/>
            <a:ext cx="4468907" cy="4525963"/>
          </a:xfrm>
        </p:spPr>
        <p:txBody>
          <a:bodyPr>
            <a:normAutofit/>
          </a:bodyPr>
          <a:lstStyle/>
          <a:p>
            <a:r>
              <a:rPr lang="ja-JP" altLang="en-US" sz="2400" dirty="0" smtClean="0"/>
              <a:t>光合成とは？</a:t>
            </a:r>
            <a:endParaRPr lang="en-US" altLang="ja-JP" sz="2400" dirty="0" smtClean="0"/>
          </a:p>
          <a:p>
            <a:pPr lvl="1"/>
            <a:r>
              <a:rPr lang="ja-JP" altLang="en-US" sz="2000" dirty="0" smtClean="0"/>
              <a:t>材料（水と二酸化炭素）から</a:t>
            </a:r>
            <a:r>
              <a:rPr lang="ja-JP" altLang="en-US" sz="2000" dirty="0" smtClean="0">
                <a:solidFill>
                  <a:srgbClr val="FF0000"/>
                </a:solidFill>
              </a:rPr>
              <a:t>光のエネルギー</a:t>
            </a:r>
            <a:r>
              <a:rPr lang="ja-JP" altLang="en-US" sz="2000" dirty="0" smtClean="0"/>
              <a:t>を使って、酸素と有機物（糖分）を作ること</a:t>
            </a:r>
            <a:endParaRPr lang="en-US" altLang="ja-JP" sz="2000" dirty="0" smtClean="0"/>
          </a:p>
          <a:p>
            <a:pPr lvl="1"/>
            <a:endParaRPr lang="en-US" altLang="ja-JP" sz="2000" dirty="0" smtClean="0"/>
          </a:p>
          <a:p>
            <a:r>
              <a:rPr lang="ja-JP" altLang="en-US" sz="2400" dirty="0" smtClean="0"/>
              <a:t>約</a:t>
            </a:r>
            <a:r>
              <a:rPr lang="en-US" altLang="ja-JP" sz="2400" dirty="0" smtClean="0"/>
              <a:t>27</a:t>
            </a:r>
            <a:r>
              <a:rPr lang="ja-JP" altLang="en-US" sz="2400" dirty="0" smtClean="0"/>
              <a:t>億年前、浅海で酸素発生型光合成を行うシアノバクテリアが出現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lang="ja-JP" altLang="en-US" sz="2400" dirty="0" smtClean="0"/>
              <a:t>当時の生物は嫌気性。酸素は迷惑な産業廃棄物。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endParaRPr lang="ja-JP" altLang="en-US" sz="2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702" y="1738221"/>
            <a:ext cx="3545516" cy="438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1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酸素は毒？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800" dirty="0" smtClean="0"/>
              <a:t>酸素</a:t>
            </a:r>
            <a:r>
              <a:rPr lang="en-US" altLang="ja-JP" sz="2800" dirty="0" smtClean="0"/>
              <a:t>(O2)</a:t>
            </a:r>
            <a:r>
              <a:rPr lang="ja-JP" altLang="en-US" sz="2800" dirty="0" smtClean="0"/>
              <a:t>は他の物質と反応しやすい（酸化、燃焼）</a:t>
            </a:r>
            <a:endParaRPr lang="en-US" altLang="ja-JP" sz="2800" dirty="0" smtClean="0"/>
          </a:p>
          <a:p>
            <a:r>
              <a:rPr lang="ja-JP" altLang="en-US" sz="2800" dirty="0" smtClean="0"/>
              <a:t>エネルギーを得るのに便利</a:t>
            </a:r>
            <a:endParaRPr lang="en-US" altLang="ja-JP" sz="2800" dirty="0" smtClean="0"/>
          </a:p>
          <a:p>
            <a:r>
              <a:rPr lang="ja-JP" altLang="en-US" sz="2800" dirty="0" smtClean="0"/>
              <a:t>同時に、何でも「錆びさせて（酸化させて）」しまう危険な物質（活性酸素）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体内に酸化防御装置（酵素）を準備して、地球中にまき散らされた酸素を呼吸する生物が出現（約</a:t>
            </a:r>
            <a:r>
              <a:rPr lang="en-US" altLang="ja-JP" sz="2800" dirty="0" smtClean="0"/>
              <a:t>20</a:t>
            </a:r>
            <a:r>
              <a:rPr lang="ja-JP" altLang="en-US" sz="2800" dirty="0" smtClean="0"/>
              <a:t>億年前）</a:t>
            </a:r>
            <a:endParaRPr lang="en-US" altLang="ja-JP" sz="2800" dirty="0" smtClean="0"/>
          </a:p>
          <a:p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54167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真核生物の出現</a:t>
            </a:r>
            <a:r>
              <a:rPr lang="en-US" altLang="ja-JP" sz="3600" dirty="0" smtClean="0"/>
              <a:t>(21</a:t>
            </a:r>
            <a:r>
              <a:rPr lang="ja-JP" altLang="en-US" sz="3600" dirty="0" smtClean="0"/>
              <a:t>億年前</a:t>
            </a:r>
            <a:r>
              <a:rPr lang="en-US" altLang="ja-JP" sz="3600" dirty="0" smtClean="0"/>
              <a:t>)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31605" y="1600200"/>
            <a:ext cx="5543441" cy="4525963"/>
          </a:xfrm>
        </p:spPr>
        <p:txBody>
          <a:bodyPr>
            <a:noAutofit/>
          </a:bodyPr>
          <a:lstStyle/>
          <a:p>
            <a:r>
              <a:rPr lang="ja-JP" altLang="en-US" sz="2400" dirty="0" smtClean="0"/>
              <a:t>真核生物＝</a:t>
            </a:r>
            <a:r>
              <a:rPr lang="en-US" altLang="ja-JP" sz="2400" dirty="0" smtClean="0"/>
              <a:t>DNA</a:t>
            </a:r>
            <a:r>
              <a:rPr lang="ja-JP" altLang="en-US" sz="2400" dirty="0" smtClean="0"/>
              <a:t>が「核」という入れ物に保護され、ミトコンドリア、葉緑体などの細胞内の様々な小器官を持つ生物。（人間も真核生物）</a:t>
            </a:r>
            <a:endParaRPr lang="en-US" altLang="ja-JP" sz="2400" dirty="0" smtClean="0"/>
          </a:p>
          <a:p>
            <a:r>
              <a:rPr lang="ja-JP" altLang="en-US" sz="2400" dirty="0" smtClean="0">
                <a:solidFill>
                  <a:srgbClr val="FF0000"/>
                </a:solidFill>
              </a:rPr>
              <a:t>共生説</a:t>
            </a:r>
            <a:r>
              <a:rPr lang="ja-JP" altLang="en-US" sz="2400" dirty="0" smtClean="0"/>
              <a:t>：　恐らく、真核生物の細胞中小器官は、それぞれ独自の能力を持った別の原核生物だった</a:t>
            </a:r>
            <a:endParaRPr lang="en-US" altLang="ja-JP" sz="2400" dirty="0" smtClean="0"/>
          </a:p>
          <a:p>
            <a:pPr lvl="1"/>
            <a:r>
              <a:rPr lang="ja-JP" altLang="en-US" sz="2000" dirty="0" smtClean="0"/>
              <a:t>光合成をするシアノバクテリア＝＞葉緑体</a:t>
            </a:r>
            <a:endParaRPr lang="en-US" altLang="ja-JP" sz="2000" dirty="0" smtClean="0"/>
          </a:p>
          <a:p>
            <a:pPr lvl="1"/>
            <a:r>
              <a:rPr lang="ja-JP" altLang="en-US" sz="2000" dirty="0" smtClean="0"/>
              <a:t>呼吸能力を持つ原核生物＝＞ミトコンドリア</a:t>
            </a:r>
            <a:endParaRPr lang="en-US" altLang="ja-JP" sz="2000" dirty="0" smtClean="0"/>
          </a:p>
          <a:p>
            <a:r>
              <a:rPr lang="ja-JP" altLang="en-US" sz="2400" dirty="0" smtClean="0"/>
              <a:t>真核生物の登場により、細胞が大型化し、</a:t>
            </a:r>
            <a:r>
              <a:rPr lang="en-US" altLang="ja-JP" sz="2400" dirty="0" smtClean="0"/>
              <a:t>DNA</a:t>
            </a:r>
            <a:r>
              <a:rPr lang="ja-JP" altLang="en-US" sz="2400" dirty="0" smtClean="0"/>
              <a:t>が核という容器に守られ、細胞内の分業が進んだ＝＞より複雑な生命への道</a:t>
            </a:r>
            <a:endParaRPr lang="en-US" altLang="ja-JP" sz="2400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316" y="2903004"/>
            <a:ext cx="3405836" cy="2069045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 rot="16200000" flipH="1">
            <a:off x="7542612" y="2714594"/>
            <a:ext cx="851362" cy="837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7703148" y="187934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核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rot="16200000" flipV="1">
            <a:off x="5923816" y="4724367"/>
            <a:ext cx="1144454" cy="976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6510656" y="543990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ミトコンドリア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9073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2235480"/>
          </a:xfrm>
        </p:spPr>
        <p:txBody>
          <a:bodyPr>
            <a:noAutofit/>
          </a:bodyPr>
          <a:lstStyle/>
          <a:p>
            <a:r>
              <a:rPr lang="ja-JP" altLang="en-US" sz="3200" dirty="0" smtClean="0"/>
              <a:t>多細胞生物の出現</a:t>
            </a:r>
            <a:r>
              <a:rPr lang="en-US" altLang="ja-JP" sz="3200" dirty="0" smtClean="0"/>
              <a:t>(10</a:t>
            </a:r>
            <a:r>
              <a:rPr lang="ja-JP" altLang="en-US" sz="3200" dirty="0" smtClean="0"/>
              <a:t>億年前</a:t>
            </a:r>
            <a:r>
              <a:rPr lang="en-US" altLang="ja-JP" sz="3200" dirty="0" smtClean="0"/>
              <a:t>)</a:t>
            </a:r>
            <a:br>
              <a:rPr lang="en-US" altLang="ja-JP" sz="3200" dirty="0" smtClean="0"/>
            </a:br>
            <a:r>
              <a:rPr lang="ja-JP" altLang="en-US" sz="2800" dirty="0" smtClean="0"/>
              <a:t>＝＞巨大化、複雑化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/>
              <a:t>硬骨格生物の出現（</a:t>
            </a:r>
            <a:r>
              <a:rPr lang="en-US" altLang="ja-JP" sz="2800" dirty="0" smtClean="0"/>
              <a:t>5.5</a:t>
            </a:r>
            <a:r>
              <a:rPr lang="ja-JP" altLang="en-US" sz="2800" dirty="0" smtClean="0"/>
              <a:t>億年前）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/>
              <a:t>＝＞硬殻＝身を守るもの</a:t>
            </a:r>
            <a:r>
              <a:rPr lang="en-US" altLang="ja-JP" sz="2800" dirty="0" smtClean="0"/>
              <a:t>...</a:t>
            </a:r>
            <a:r>
              <a:rPr lang="ja-JP" altLang="en-US" sz="2800" dirty="0" smtClean="0"/>
              <a:t>他の生物の補食が始まった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/>
              <a:t>この辺りより前を先カンブリア時代とよぶ</a:t>
            </a:r>
            <a:endParaRPr lang="ja-JP" altLang="en-US" sz="2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841" y="7425765"/>
            <a:ext cx="10812393" cy="1116180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12" y="3429000"/>
            <a:ext cx="3024951" cy="312270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22312" y="296733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三葉虫</a:t>
            </a:r>
            <a:endParaRPr kumimoji="1" lang="ja-JP" altLang="en-US" sz="2400" dirty="0"/>
          </a:p>
        </p:txBody>
      </p:sp>
      <p:pic>
        <p:nvPicPr>
          <p:cNvPr id="7" name="Picture 2" descr="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32322" y="2997217"/>
            <a:ext cx="5628869" cy="3673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828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カンブリア紀爆発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10200"/>
            <a:ext cx="2919712" cy="17414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827" y="1417638"/>
            <a:ext cx="2238085" cy="314349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241" y="3051431"/>
            <a:ext cx="4533559" cy="340016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788291" y="1515188"/>
            <a:ext cx="503319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カンブリア紀</a:t>
            </a:r>
            <a:r>
              <a:rPr kumimoji="1" lang="en-US" altLang="ja-JP" sz="2400" dirty="0" smtClean="0"/>
              <a:t>(5.45</a:t>
            </a:r>
            <a:r>
              <a:rPr lang="en-US" altLang="ja-JP" sz="2400" dirty="0" smtClean="0"/>
              <a:t>〜</a:t>
            </a:r>
            <a:r>
              <a:rPr kumimoji="1" lang="en-US" altLang="ja-JP" sz="2400" dirty="0" smtClean="0"/>
              <a:t>5</a:t>
            </a:r>
            <a:r>
              <a:rPr kumimoji="1" lang="ja-JP" altLang="en-US" sz="2400" dirty="0" smtClean="0"/>
              <a:t>億年前</a:t>
            </a:r>
            <a:r>
              <a:rPr kumimoji="1" lang="en-US" altLang="ja-JP" sz="2400" dirty="0" smtClean="0"/>
              <a:t>)</a:t>
            </a:r>
            <a:r>
              <a:rPr kumimoji="1" lang="ja-JP" altLang="en-US" sz="2400" dirty="0" smtClean="0"/>
              <a:t>におきた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生物の</a:t>
            </a:r>
            <a:r>
              <a:rPr lang="ja-JP" altLang="en-US" sz="2400" dirty="0" smtClean="0"/>
              <a:t>急激な多様化。</a:t>
            </a:r>
            <a:endParaRPr lang="en-US" altLang="ja-JP" sz="2400" dirty="0" smtClean="0"/>
          </a:p>
          <a:p>
            <a:r>
              <a:rPr lang="ja-JP" altLang="en-US" sz="2400" dirty="0" smtClean="0"/>
              <a:t>多くはすぐに絶滅した。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34326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質問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日本という国はいつまで続くと思いますか？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地球はいつか終わりを迎えることは知っていますか？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この宇宙に終わりはあると思いますか？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20167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000" dirty="0" smtClean="0"/>
              <a:t>陸地への進出</a:t>
            </a:r>
            <a:endParaRPr lang="ja-JP" altLang="en-US" sz="40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sz="2800" dirty="0" smtClean="0"/>
              <a:t>生物の多様化＝＞複雑な生態系、ピラミッド型の食物連鎖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住処を探して新しいフロンティア</a:t>
            </a:r>
            <a:r>
              <a:rPr lang="en-US" altLang="ja-JP" sz="2800" dirty="0" smtClean="0"/>
              <a:t>...</a:t>
            </a:r>
            <a:r>
              <a:rPr lang="ja-JP" altLang="en-US" sz="2800" dirty="0" smtClean="0"/>
              <a:t>陸地へ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ちょうど</a:t>
            </a:r>
            <a:r>
              <a:rPr lang="en-US" altLang="ja-JP" sz="2800" dirty="0" smtClean="0"/>
              <a:t>4〜5</a:t>
            </a:r>
            <a:r>
              <a:rPr lang="ja-JP" altLang="en-US" sz="2800" dirty="0" smtClean="0"/>
              <a:t>億年前に太陽からの紫外線をふせぐオゾン</a:t>
            </a:r>
            <a:r>
              <a:rPr lang="en-US" altLang="ja-JP" sz="2800" dirty="0" smtClean="0"/>
              <a:t>(O3)</a:t>
            </a:r>
            <a:r>
              <a:rPr lang="ja-JP" altLang="en-US" sz="2800" dirty="0" smtClean="0"/>
              <a:t>層が形成され、生命が陸地に住めるようになった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大型化、恐竜の誕生</a:t>
            </a:r>
            <a:endParaRPr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265484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全球凍結</a:t>
            </a:r>
            <a:r>
              <a:rPr lang="en-US" altLang="ja-JP" dirty="0" smtClean="0"/>
              <a:t> (snow ball earth)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511300"/>
            <a:ext cx="3810000" cy="38354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50425" y="6000962"/>
            <a:ext cx="7936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24〜22</a:t>
            </a:r>
            <a:r>
              <a:rPr kumimoji="1" lang="ja-JP" altLang="en-US" sz="2400" dirty="0" smtClean="0"/>
              <a:t>億年前と</a:t>
            </a:r>
            <a:r>
              <a:rPr kumimoji="1" lang="en-US" altLang="ja-JP" sz="2400" dirty="0" smtClean="0"/>
              <a:t>7〜6</a:t>
            </a:r>
            <a:r>
              <a:rPr kumimoji="1" lang="ja-JP" altLang="en-US" sz="2400" dirty="0" smtClean="0"/>
              <a:t>億年前に、地球のほぼ全体が氷に覆われた時期があったと</a:t>
            </a:r>
            <a:r>
              <a:rPr lang="ja-JP" altLang="en-US" sz="2400" dirty="0" smtClean="0"/>
              <a:t>考えられている。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367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71060" y="274638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3600" dirty="0" smtClean="0"/>
              <a:t>大量絶滅</a:t>
            </a:r>
            <a:endParaRPr lang="ja-JP" altLang="en-US" sz="3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906" y="614088"/>
            <a:ext cx="3244094" cy="609372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53037" y="5931647"/>
            <a:ext cx="994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</a:t>
            </a:r>
            <a:r>
              <a:rPr kumimoji="1" lang="ja-JP" altLang="en-US" dirty="0" smtClean="0"/>
              <a:t>億年前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9134" y="3363862"/>
            <a:ext cx="103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dirty="0" smtClean="0"/>
              <a:t>３</a:t>
            </a:r>
            <a:r>
              <a:rPr kumimoji="1" lang="ja-JP" altLang="en-US" dirty="0" smtClean="0"/>
              <a:t>億年前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6947" y="1417638"/>
            <a:ext cx="103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dirty="0" smtClean="0"/>
              <a:t>１</a:t>
            </a:r>
            <a:r>
              <a:rPr kumimoji="1" lang="ja-JP" altLang="en-US" dirty="0" smtClean="0"/>
              <a:t>億年前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74158" y="244756"/>
            <a:ext cx="154779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→</a:t>
            </a:r>
            <a:r>
              <a:rPr lang="ja-JP" altLang="en-US" dirty="0" smtClean="0"/>
              <a:t>生物の種類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041342" y="5994688"/>
            <a:ext cx="1850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カンブリア紀爆発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10756" y="5469982"/>
            <a:ext cx="2010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★:</a:t>
            </a:r>
            <a:r>
              <a:rPr lang="ja-JP" altLang="en-US" sz="2400" dirty="0" smtClean="0">
                <a:solidFill>
                  <a:srgbClr val="FF0000"/>
                </a:solidFill>
              </a:rPr>
              <a:t>　大量絶滅</a:t>
            </a:r>
            <a:endParaRPr kumimoji="1" lang="en-US" altLang="ja-JP" sz="2400" dirty="0" smtClean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26008" y="106905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恐竜の絶滅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121147" y="1416673"/>
            <a:ext cx="49005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生命の大量絶滅は何度も起きている。</a:t>
            </a:r>
            <a:endParaRPr kumimoji="1" lang="en-US" altLang="ja-JP" sz="2400" dirty="0" smtClean="0"/>
          </a:p>
          <a:p>
            <a:endParaRPr lang="en-US" altLang="ja-JP" sz="2400" dirty="0" smtClean="0"/>
          </a:p>
          <a:p>
            <a:r>
              <a:rPr kumimoji="1" lang="en-US" altLang="ja-JP" sz="2400" dirty="0" smtClean="0"/>
              <a:t>6500</a:t>
            </a:r>
            <a:r>
              <a:rPr kumimoji="1" lang="ja-JP" altLang="en-US" sz="2400" dirty="0" smtClean="0"/>
              <a:t>万年前の恐竜の絶滅は、恐らく巨大隕石の衝突によるもの。</a:t>
            </a:r>
            <a:endParaRPr kumimoji="1" lang="en-US" altLang="ja-JP" sz="2400" dirty="0" smtClean="0"/>
          </a:p>
          <a:p>
            <a:endParaRPr lang="en-US" altLang="ja-JP" sz="2400" dirty="0" smtClean="0"/>
          </a:p>
          <a:p>
            <a:r>
              <a:rPr kumimoji="1" lang="ja-JP" altLang="en-US" sz="2400" dirty="0" smtClean="0"/>
              <a:t>外的要因：巨大隕石、近傍の</a:t>
            </a:r>
            <a:r>
              <a:rPr lang="ja-JP" altLang="en-US" sz="2400" dirty="0" smtClean="0"/>
              <a:t>星の超新星爆発など</a:t>
            </a:r>
            <a:endParaRPr lang="en-US" altLang="ja-JP" sz="2400" dirty="0" smtClean="0"/>
          </a:p>
          <a:p>
            <a:endParaRPr kumimoji="1" lang="en-US" altLang="ja-JP" sz="2400" dirty="0" smtClean="0"/>
          </a:p>
          <a:p>
            <a:r>
              <a:rPr lang="ja-JP" altLang="en-US" sz="2400" dirty="0" smtClean="0"/>
              <a:t>内的要因：気候変動、火山活動など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64657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人類（ホモ・サピエンス）の誕生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sz="2800" dirty="0" smtClean="0"/>
              <a:t>約</a:t>
            </a:r>
            <a:r>
              <a:rPr lang="en-US" altLang="ja-JP" sz="2800" dirty="0" smtClean="0"/>
              <a:t>500</a:t>
            </a:r>
            <a:r>
              <a:rPr lang="ja-JP" altLang="en-US" sz="2800" dirty="0" smtClean="0"/>
              <a:t>万年前：サルから分化（猿人）</a:t>
            </a:r>
            <a:endParaRPr lang="en-US" altLang="ja-JP" sz="2800" dirty="0" smtClean="0"/>
          </a:p>
          <a:p>
            <a:pPr lvl="1"/>
            <a:r>
              <a:rPr lang="ja-JP" altLang="en-US" sz="2400" dirty="0" smtClean="0"/>
              <a:t>アウストラロピテクスのルーシー（アフリカ）</a:t>
            </a:r>
            <a:endParaRPr lang="en-US" altLang="ja-JP" sz="2400" dirty="0" smtClean="0"/>
          </a:p>
          <a:p>
            <a:r>
              <a:rPr lang="ja-JP" altLang="en-US" sz="2800" dirty="0" smtClean="0"/>
              <a:t>約</a:t>
            </a:r>
            <a:r>
              <a:rPr lang="en-US" altLang="ja-JP" sz="2800" dirty="0" smtClean="0"/>
              <a:t>200</a:t>
            </a:r>
            <a:r>
              <a:rPr lang="ja-JP" altLang="en-US" sz="2800" dirty="0" smtClean="0"/>
              <a:t>万年前：ホモ・ハビリス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最初のヒト属</a:t>
            </a:r>
            <a:r>
              <a:rPr lang="en-US" altLang="ja-JP" sz="2800" dirty="0" smtClean="0"/>
              <a:t>)...</a:t>
            </a:r>
            <a:r>
              <a:rPr lang="ja-JP" altLang="en-US" sz="2800" dirty="0" smtClean="0"/>
              <a:t>石器を使用</a:t>
            </a:r>
            <a:endParaRPr lang="en-US" altLang="ja-JP" sz="2800" dirty="0" smtClean="0"/>
          </a:p>
          <a:p>
            <a:r>
              <a:rPr lang="ja-JP" altLang="en-US" sz="2800" dirty="0" smtClean="0"/>
              <a:t>約</a:t>
            </a:r>
            <a:r>
              <a:rPr lang="en-US" altLang="ja-JP" sz="2800" dirty="0" smtClean="0"/>
              <a:t>180</a:t>
            </a:r>
            <a:r>
              <a:rPr lang="ja-JP" altLang="en-US" sz="2800" dirty="0" smtClean="0"/>
              <a:t>年前：原人の誕生（北京原人、ジャワ原人）</a:t>
            </a:r>
            <a:r>
              <a:rPr lang="en-US" altLang="ja-JP" sz="2800" dirty="0" smtClean="0"/>
              <a:t>...</a:t>
            </a:r>
            <a:r>
              <a:rPr lang="ja-JP" altLang="en-US" sz="2800" dirty="0" smtClean="0"/>
              <a:t>火を使用</a:t>
            </a:r>
            <a:endParaRPr lang="en-US" altLang="ja-JP" sz="2800" dirty="0" smtClean="0"/>
          </a:p>
          <a:p>
            <a:r>
              <a:rPr lang="ja-JP" altLang="en-US" sz="2800" dirty="0" smtClean="0"/>
              <a:t>約</a:t>
            </a:r>
            <a:r>
              <a:rPr lang="en-US" altLang="ja-JP" sz="2800" dirty="0" smtClean="0"/>
              <a:t>50</a:t>
            </a:r>
            <a:r>
              <a:rPr lang="ja-JP" altLang="en-US" sz="2800" dirty="0" smtClean="0"/>
              <a:t>万年前：旧人</a:t>
            </a:r>
            <a:r>
              <a:rPr lang="ja-JP" altLang="ja-JP" sz="2800" dirty="0" smtClean="0"/>
              <a:t>：</a:t>
            </a:r>
            <a:r>
              <a:rPr lang="ja-JP" altLang="en-US" sz="2800" dirty="0" smtClean="0"/>
              <a:t>ネアンデルタール人など</a:t>
            </a:r>
            <a:r>
              <a:rPr lang="en-US" altLang="ja-JP" sz="2800" dirty="0" smtClean="0"/>
              <a:t>...</a:t>
            </a:r>
            <a:r>
              <a:rPr lang="ja-JP" altLang="en-US" sz="2800" dirty="0" smtClean="0"/>
              <a:t>脳が大きくなり精神的に進化。ネアンデルタール人の葬式後から花の花粉が見つかっている</a:t>
            </a:r>
            <a:endParaRPr lang="en-US" altLang="ja-JP" sz="2800" dirty="0" smtClean="0"/>
          </a:p>
          <a:p>
            <a:r>
              <a:rPr lang="ja-JP" altLang="en-US" sz="2800" dirty="0" smtClean="0"/>
              <a:t>約</a:t>
            </a:r>
            <a:r>
              <a:rPr lang="en-US" altLang="ja-JP" sz="2800" dirty="0" smtClean="0"/>
              <a:t>20</a:t>
            </a:r>
            <a:r>
              <a:rPr lang="ja-JP" altLang="en-US" sz="2800" dirty="0" smtClean="0"/>
              <a:t>万年前：新人（現生人類）</a:t>
            </a:r>
            <a:endParaRPr lang="en-US" altLang="ja-JP" sz="2800" dirty="0" smtClean="0"/>
          </a:p>
          <a:p>
            <a:endParaRPr lang="en-US" altLang="ja-JP" sz="1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2417856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現代は６番目の大絶滅時代か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63930" y="1600200"/>
            <a:ext cx="3825949" cy="4525963"/>
          </a:xfrm>
        </p:spPr>
        <p:txBody>
          <a:bodyPr>
            <a:normAutofit/>
          </a:bodyPr>
          <a:lstStyle/>
          <a:p>
            <a:r>
              <a:rPr lang="ja-JP" altLang="en-US" sz="2800" dirty="0" smtClean="0"/>
              <a:t>年間</a:t>
            </a:r>
            <a:r>
              <a:rPr lang="en-US" altLang="ja-JP" sz="2800" dirty="0" smtClean="0"/>
              <a:t>40000</a:t>
            </a:r>
            <a:r>
              <a:rPr lang="ja-JP" altLang="en-US" sz="2800" dirty="0" smtClean="0"/>
              <a:t>種の絶滅</a:t>
            </a:r>
            <a:r>
              <a:rPr lang="en-US" altLang="ja-JP" sz="2800" dirty="0" smtClean="0"/>
              <a:t>...</a:t>
            </a:r>
            <a:r>
              <a:rPr lang="ja-JP" altLang="en-US" sz="2800" dirty="0" smtClean="0"/>
              <a:t>恐竜の絶滅時代より速い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多くは開発や乱獲、外来種の持ち込みなど人間の活動に由来すると言われている。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endParaRPr lang="ja-JP" altLang="en-US" sz="2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879" y="2035285"/>
            <a:ext cx="4720076" cy="276911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143167" y="5342820"/>
            <a:ext cx="1677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COP10</a:t>
            </a:r>
            <a:r>
              <a:rPr kumimoji="1" lang="ja-JP" altLang="en-US" dirty="0" smtClean="0"/>
              <a:t>の</a:t>
            </a:r>
            <a:r>
              <a:rPr kumimoji="1" lang="en-US" altLang="ja-JP" dirty="0" smtClean="0"/>
              <a:t>HP</a:t>
            </a:r>
            <a:r>
              <a:rPr kumimoji="1" lang="ja-JP" altLang="en-US" dirty="0" smtClean="0"/>
              <a:t>より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6041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31763"/>
            <a:ext cx="7696200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9672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81354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3200" dirty="0" smtClean="0"/>
              <a:t>今日のまとめ</a:t>
            </a:r>
            <a:endParaRPr lang="ja-JP" altLang="en-US" sz="32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046374"/>
            <a:ext cx="8229600" cy="5614101"/>
          </a:xfrm>
        </p:spPr>
        <p:txBody>
          <a:bodyPr>
            <a:noAutofit/>
          </a:bodyPr>
          <a:lstStyle/>
          <a:p>
            <a:r>
              <a:rPr lang="ja-JP" altLang="en-US" sz="2400" dirty="0" smtClean="0"/>
              <a:t>水素とヘリウムしかない宇宙の中で、星の中で重たい元素が生まれ、それが地球や生命の材料となった。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lang="ja-JP" altLang="en-US" sz="2400" dirty="0" smtClean="0"/>
              <a:t>生命がどのように誕生したのは、分かっていないが、生命は地球が「居住可能」になってから比較的すぐ生まれた。それは宇宙からやってきたのかもしれないし、地球で自然に生まれたのかもしれない。</a:t>
            </a:r>
            <a:endParaRPr lang="en-US" altLang="ja-JP" sz="2400" dirty="0" smtClean="0"/>
          </a:p>
          <a:p>
            <a:endParaRPr lang="en-US" altLang="ja-JP" sz="2400" dirty="0"/>
          </a:p>
          <a:p>
            <a:r>
              <a:rPr lang="ja-JP" altLang="en-US" sz="2400" dirty="0" smtClean="0"/>
              <a:t>地球の環境はこれまでも変化を続けてきた。生命はそこに積極的な役割を果たしてきた。</a:t>
            </a:r>
            <a:endParaRPr lang="en-US" altLang="ja-JP" sz="2400" dirty="0" smtClean="0"/>
          </a:p>
          <a:p>
            <a:endParaRPr lang="en-US" altLang="ja-JP" sz="2400" dirty="0"/>
          </a:p>
          <a:p>
            <a:r>
              <a:rPr lang="ja-JP" altLang="en-US" sz="2400" dirty="0" smtClean="0"/>
              <a:t>酸素が猛毒となる生物もいる。なにが「よい環境」かはその生物によって</a:t>
            </a:r>
            <a:r>
              <a:rPr lang="ja-JP" altLang="en-US" sz="2400" smtClean="0"/>
              <a:t>違う。</a:t>
            </a:r>
            <a:endParaRPr lang="en-US" altLang="ja-JP" sz="2400" dirty="0"/>
          </a:p>
          <a:p>
            <a:endParaRPr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1717247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今日の内容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わたしたちの宇宙はどんなところ？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宇宙はどのようにして始まったか？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終わりはあるのか？</a:t>
            </a:r>
            <a:endParaRPr lang="en-US" altLang="ja-JP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 descr="hs-2006-23-a-1280x800_wallpap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>
          <a:xfrm>
            <a:off x="-3119488" y="-579966"/>
            <a:ext cx="13524522" cy="7437966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59626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sz="4000" dirty="0" smtClean="0">
                <a:solidFill>
                  <a:schemeClr val="bg1"/>
                </a:solidFill>
              </a:rPr>
              <a:t>まずは宇宙旅行へ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92898" y="4701997"/>
            <a:ext cx="62797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FFFF"/>
                </a:solidFill>
              </a:rPr>
              <a:t>国立天文台が作成したソフトウェア</a:t>
            </a:r>
            <a:r>
              <a:rPr kumimoji="1" lang="en-US" altLang="ja-JP" sz="2000" dirty="0" smtClean="0">
                <a:solidFill>
                  <a:srgbClr val="FFFFFF"/>
                </a:solidFill>
              </a:rPr>
              <a:t>”</a:t>
            </a:r>
            <a:r>
              <a:rPr kumimoji="1" lang="en-US" altLang="ja-JP" sz="2000" dirty="0" err="1" smtClean="0">
                <a:solidFill>
                  <a:srgbClr val="FFFFFF"/>
                </a:solidFill>
              </a:rPr>
              <a:t>mitaka</a:t>
            </a:r>
            <a:r>
              <a:rPr kumimoji="1" lang="en-US" altLang="ja-JP" sz="2000" dirty="0" smtClean="0">
                <a:solidFill>
                  <a:srgbClr val="FFFFFF"/>
                </a:solidFill>
              </a:rPr>
              <a:t>”</a:t>
            </a:r>
            <a:r>
              <a:rPr kumimoji="1" lang="ja-JP" altLang="en-US" sz="2000" dirty="0" smtClean="0">
                <a:solidFill>
                  <a:srgbClr val="FFFFFF"/>
                </a:solidFill>
              </a:rPr>
              <a:t>を使って、</a:t>
            </a:r>
            <a:endParaRPr kumimoji="1" lang="en-US" altLang="ja-JP" sz="2000" dirty="0" smtClean="0">
              <a:solidFill>
                <a:srgbClr val="FFFFFF"/>
              </a:solidFill>
            </a:endParaRPr>
          </a:p>
          <a:p>
            <a:r>
              <a:rPr kumimoji="1" lang="ja-JP" altLang="en-US" sz="2000" dirty="0" smtClean="0">
                <a:solidFill>
                  <a:srgbClr val="FFFFFF"/>
                </a:solidFill>
              </a:rPr>
              <a:t>宇宙が</a:t>
            </a:r>
            <a:r>
              <a:rPr lang="ja-JP" altLang="en-US" sz="2000" dirty="0" smtClean="0">
                <a:solidFill>
                  <a:srgbClr val="FFFFFF"/>
                </a:solidFill>
              </a:rPr>
              <a:t>どんなところか見てみましょう。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r>
              <a:rPr lang="en-US" altLang="ja-JP" sz="2000" dirty="0" err="1" smtClean="0">
                <a:solidFill>
                  <a:srgbClr val="FFFFFF"/>
                </a:solidFill>
              </a:rPr>
              <a:t>mitaka</a:t>
            </a:r>
            <a:r>
              <a:rPr lang="ja-JP" altLang="en-US" sz="2000" dirty="0" smtClean="0">
                <a:solidFill>
                  <a:srgbClr val="FFFFFF"/>
                </a:solidFill>
              </a:rPr>
              <a:t>は以下のホームページからダウンロードできます。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r>
              <a:rPr lang="en-US" altLang="ja-JP" sz="2000" dirty="0">
                <a:solidFill>
                  <a:srgbClr val="FFFFFF"/>
                </a:solidFill>
              </a:rPr>
              <a:t>http://4d2u.nao.ac.jp/html/program/</a:t>
            </a:r>
            <a:r>
              <a:rPr lang="en-US" altLang="ja-JP" sz="2000" dirty="0" err="1">
                <a:solidFill>
                  <a:srgbClr val="FFFFFF"/>
                </a:solidFill>
              </a:rPr>
              <a:t>mitaka</a:t>
            </a:r>
            <a:r>
              <a:rPr lang="en-US" altLang="ja-JP" sz="2000" dirty="0">
                <a:solidFill>
                  <a:srgbClr val="FFFFFF"/>
                </a:solidFill>
              </a:rPr>
              <a:t>/</a:t>
            </a:r>
            <a:endParaRPr kumimoji="1" lang="ja-JP" alt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18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宇宙は膨張している！？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3366464" cy="4525963"/>
          </a:xfrm>
        </p:spPr>
        <p:txBody>
          <a:bodyPr>
            <a:normAutofit/>
          </a:bodyPr>
          <a:lstStyle/>
          <a:p>
            <a:r>
              <a:rPr lang="ja-JP" altLang="en-US" sz="2400" dirty="0" smtClean="0"/>
              <a:t>観測的発見：遠くの銀河ほど（太陽系から）速く遠ざかっている</a:t>
            </a:r>
            <a:r>
              <a:rPr lang="en-US" altLang="ja-JP" sz="2400" dirty="0" smtClean="0"/>
              <a:t>(E. Hubble, 1920</a:t>
            </a:r>
            <a:r>
              <a:rPr lang="ja-JP" altLang="en-US" sz="2400" dirty="0" smtClean="0"/>
              <a:t>年代</a:t>
            </a:r>
            <a:r>
              <a:rPr lang="en-US" altLang="ja-JP" sz="2400" dirty="0" smtClean="0"/>
              <a:t>)</a:t>
            </a:r>
          </a:p>
          <a:p>
            <a:endParaRPr lang="en-US" altLang="ja-JP" sz="2400" dirty="0" smtClean="0"/>
          </a:p>
          <a:p>
            <a:r>
              <a:rPr lang="ja-JP" altLang="en-US" sz="2400" dirty="0" smtClean="0"/>
              <a:t>ということは昔は今より小さかった</a:t>
            </a:r>
            <a:endParaRPr lang="en-US" altLang="ja-JP" sz="2400" dirty="0" smtClean="0"/>
          </a:p>
          <a:p>
            <a:r>
              <a:rPr lang="ja-JP" altLang="en-US" sz="2400" dirty="0" smtClean="0"/>
              <a:t>＝＞宇宙には始まりがあった！</a:t>
            </a:r>
            <a:endParaRPr lang="ja-JP" altLang="en-US" sz="2400" dirty="0"/>
          </a:p>
        </p:txBody>
      </p:sp>
      <p:pic>
        <p:nvPicPr>
          <p:cNvPr id="4" name="図 3" descr="Universe_expans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609" y="1176377"/>
            <a:ext cx="4505246" cy="450524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024743" y="5681623"/>
            <a:ext cx="2662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From Wikipedia Commons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2790" y="123619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3600" dirty="0" smtClean="0"/>
              <a:t>宇宙に端はある？</a:t>
            </a:r>
            <a:endParaRPr kumimoji="1" lang="ja-JP" altLang="en-US" sz="36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110" y="330567"/>
            <a:ext cx="3615280" cy="284456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83712" y="3428534"/>
            <a:ext cx="85046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ja-JP" altLang="en-US" sz="2400" dirty="0" smtClean="0"/>
              <a:t>全てのモノ、情報は、光の速度を超えられない。</a:t>
            </a:r>
            <a:endParaRPr kumimoji="1" lang="en-US" altLang="ja-JP" sz="2400" dirty="0" smtClean="0"/>
          </a:p>
          <a:p>
            <a:pPr marL="342900" indent="-342900">
              <a:buFont typeface="Arial"/>
              <a:buChar char="•"/>
            </a:pPr>
            <a:r>
              <a:rPr lang="ja-JP" altLang="en-US" sz="2400" dirty="0" smtClean="0"/>
              <a:t>一つだけ光の速度を超えられるのは、「空間が広がる速さ」。</a:t>
            </a:r>
            <a:endParaRPr lang="en-US" altLang="ja-JP" sz="2400" dirty="0" smtClean="0"/>
          </a:p>
          <a:p>
            <a:pPr marL="342900" indent="-342900">
              <a:buFont typeface="Arial"/>
              <a:buChar char="•"/>
            </a:pPr>
            <a:r>
              <a:rPr lang="ja-JP" altLang="en-US" sz="2400" dirty="0" smtClean="0"/>
              <a:t>地球から遠い場所ほど、地球から速く遠ざかっている。</a:t>
            </a:r>
            <a:endParaRPr lang="en-US" altLang="ja-JP" sz="2400" dirty="0" smtClean="0"/>
          </a:p>
          <a:p>
            <a:pPr marL="342900" indent="-342900">
              <a:buFont typeface="Arial"/>
              <a:buChar char="•"/>
            </a:pPr>
            <a:r>
              <a:rPr lang="ja-JP" altLang="en-US" sz="2400" dirty="0" smtClean="0"/>
              <a:t>ある地点から先は、地球から光の速さより速く遠ざかっているため、我々は決してそこへ行けないし、そこで起きている情報を得ることはできない。</a:t>
            </a:r>
            <a:endParaRPr lang="en-US" altLang="ja-JP" sz="2400" dirty="0" smtClean="0"/>
          </a:p>
          <a:p>
            <a:pPr marL="342900" indent="-342900">
              <a:buFont typeface="Arial"/>
              <a:buChar char="•"/>
            </a:pPr>
            <a:r>
              <a:rPr lang="ja-JP" altLang="en-US" sz="2400" dirty="0" smtClean="0"/>
              <a:t>その距離を地球からみた「観測可能な宇宙」の果てということはできる</a:t>
            </a:r>
            <a:endParaRPr lang="en-US" altLang="ja-JP" sz="2400" dirty="0" smtClean="0"/>
          </a:p>
          <a:p>
            <a:pPr marL="342900" indent="-342900">
              <a:buFont typeface="Arial"/>
              <a:buChar char="•"/>
            </a:pPr>
            <a:r>
              <a:rPr lang="ja-JP" altLang="en-US" sz="2400" dirty="0" smtClean="0"/>
              <a:t>その先には</a:t>
            </a:r>
            <a:r>
              <a:rPr lang="en-US" altLang="ja-JP" sz="2400" dirty="0" smtClean="0"/>
              <a:t>....</a:t>
            </a:r>
          </a:p>
          <a:p>
            <a:pPr marL="342900" indent="-342900">
              <a:buFont typeface="Arial"/>
              <a:buChar char="•"/>
            </a:pP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05117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16121</TotalTime>
  <Words>3173</Words>
  <Application>Microsoft Macintosh PowerPoint</Application>
  <PresentationFormat>画面に合わせる (4:3)</PresentationFormat>
  <Paragraphs>431</Paragraphs>
  <Slides>56</Slides>
  <Notes>49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56</vt:i4>
      </vt:variant>
    </vt:vector>
  </HeadingPairs>
  <TitlesOfParts>
    <vt:vector size="58" baseType="lpstr">
      <vt:lpstr>Office テーマ</vt:lpstr>
      <vt:lpstr>数式</vt:lpstr>
      <vt:lpstr>第一回：私たちはどこから来たのか 〜宇宙の歴史と生命の誕生〜</vt:lpstr>
      <vt:lpstr>PowerPoint プレゼンテーション</vt:lpstr>
      <vt:lpstr>講座の概要</vt:lpstr>
      <vt:lpstr>講座を通して得て頂きたいこと</vt:lpstr>
      <vt:lpstr>質問</vt:lpstr>
      <vt:lpstr>今日の内容</vt:lpstr>
      <vt:lpstr>まずは宇宙旅行へ</vt:lpstr>
      <vt:lpstr>宇宙は膨張している！？</vt:lpstr>
      <vt:lpstr>宇宙に端はある？</vt:lpstr>
      <vt:lpstr>ビッグバン宇宙論</vt:lpstr>
      <vt:lpstr>宇宙はどのように生まれたのか？〜現在の理解</vt:lpstr>
      <vt:lpstr>PowerPoint プレゼンテーション</vt:lpstr>
      <vt:lpstr>ビッグバンの名残：宇宙背景放射</vt:lpstr>
      <vt:lpstr>アインシュタインの一般相対性理論 (A. Einstein, 1916)</vt:lpstr>
      <vt:lpstr>アインシュタインの宇宙項</vt:lpstr>
      <vt:lpstr>地球と生命は、どうして生まれたか？</vt:lpstr>
      <vt:lpstr>恒星</vt:lpstr>
      <vt:lpstr>惑星</vt:lpstr>
      <vt:lpstr>星の集団</vt:lpstr>
      <vt:lpstr>さまざまな元素</vt:lpstr>
      <vt:lpstr>PowerPoint プレゼンテーション</vt:lpstr>
      <vt:lpstr>核融合と元素合成</vt:lpstr>
      <vt:lpstr>重い元素は全て星の中でできた</vt:lpstr>
      <vt:lpstr>ということは、</vt:lpstr>
      <vt:lpstr>星の誕生</vt:lpstr>
      <vt:lpstr>星の一生は体重で決まる</vt:lpstr>
      <vt:lpstr>地球</vt:lpstr>
      <vt:lpstr>中はどうなってる？</vt:lpstr>
      <vt:lpstr>太陽系と地球の誕生（京都モデル）</vt:lpstr>
      <vt:lpstr>生まれてしばらくの地球はこんな感じ？</vt:lpstr>
      <vt:lpstr>生まれたばかりの地球の構造</vt:lpstr>
      <vt:lpstr>プレートテクトニクスと大陸移動説</vt:lpstr>
      <vt:lpstr>プレートテクトニクスとプルームテクトニクス</vt:lpstr>
      <vt:lpstr>生命とは？</vt:lpstr>
      <vt:lpstr>生命じゃないもの</vt:lpstr>
      <vt:lpstr>ウイルス</vt:lpstr>
      <vt:lpstr>ウイルスは生物と無生物の中間</vt:lpstr>
      <vt:lpstr>地球生命史重大事件</vt:lpstr>
      <vt:lpstr>ユーリー・ミラーの実験</vt:lpstr>
      <vt:lpstr>パンスペルミア説</vt:lpstr>
      <vt:lpstr>一番最初の生命の証拠</vt:lpstr>
      <vt:lpstr>地球最古の化石</vt:lpstr>
      <vt:lpstr>地球生命の系統</vt:lpstr>
      <vt:lpstr>初期の生物の姿</vt:lpstr>
      <vt:lpstr>27億年前の大事件：光合成の開始</vt:lpstr>
      <vt:lpstr>酸素は毒？</vt:lpstr>
      <vt:lpstr>真核生物の出現(21億年前)</vt:lpstr>
      <vt:lpstr>多細胞生物の出現(10億年前) ＝＞巨大化、複雑化  硬骨格生物の出現（5.5億年前） ＝＞硬殻＝身を守るもの...他の生物の補食が始まった この辺りより前を先カンブリア時代とよぶ</vt:lpstr>
      <vt:lpstr>カンブリア紀爆発</vt:lpstr>
      <vt:lpstr>陸地への進出</vt:lpstr>
      <vt:lpstr>全球凍結 (snow ball earth)</vt:lpstr>
      <vt:lpstr>大量絶滅</vt:lpstr>
      <vt:lpstr>人類（ホモ・サピエンス）の誕生</vt:lpstr>
      <vt:lpstr>現代は６番目の大絶滅時代か</vt:lpstr>
      <vt:lpstr>PowerPoint プレゼンテーション</vt:lpstr>
      <vt:lpstr>今日のまとめ</vt:lpstr>
    </vt:vector>
  </TitlesOfParts>
  <Company>京都大学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京都精華大学 基礎講義 自然科学論B　 〜宇宙科学と人文社会科学・芸術表現〜</dc:title>
  <dc:creator>磯部 洋明</dc:creator>
  <cp:lastModifiedBy>磯部 洋明</cp:lastModifiedBy>
  <cp:revision>121</cp:revision>
  <cp:lastPrinted>2012-04-16T17:31:42Z</cp:lastPrinted>
  <dcterms:created xsi:type="dcterms:W3CDTF">2010-10-12T02:06:23Z</dcterms:created>
  <dcterms:modified xsi:type="dcterms:W3CDTF">2012-06-11T16:09:04Z</dcterms:modified>
</cp:coreProperties>
</file>