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6"/>
  </p:notesMasterIdLst>
  <p:sldIdLst>
    <p:sldId id="445" r:id="rId2"/>
    <p:sldId id="502" r:id="rId3"/>
    <p:sldId id="503" r:id="rId4"/>
    <p:sldId id="508" r:id="rId5"/>
    <p:sldId id="509" r:id="rId6"/>
    <p:sldId id="510" r:id="rId7"/>
    <p:sldId id="486" r:id="rId8"/>
    <p:sldId id="488" r:id="rId9"/>
    <p:sldId id="490" r:id="rId10"/>
    <p:sldId id="491" r:id="rId11"/>
    <p:sldId id="492" r:id="rId12"/>
    <p:sldId id="511" r:id="rId13"/>
    <p:sldId id="514" r:id="rId14"/>
    <p:sldId id="512" r:id="rId15"/>
    <p:sldId id="522" r:id="rId16"/>
    <p:sldId id="521" r:id="rId17"/>
    <p:sldId id="524" r:id="rId18"/>
    <p:sldId id="517" r:id="rId19"/>
    <p:sldId id="519" r:id="rId20"/>
    <p:sldId id="520" r:id="rId21"/>
    <p:sldId id="497" r:id="rId22"/>
    <p:sldId id="461" r:id="rId23"/>
    <p:sldId id="500" r:id="rId24"/>
    <p:sldId id="523" r:id="rId2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74" autoAdjust="0"/>
  </p:normalViewPr>
  <p:slideViewPr>
    <p:cSldViewPr snapToGrid="0" snapToObjects="1">
      <p:cViewPr varScale="1">
        <p:scale>
          <a:sx n="46" d="100"/>
          <a:sy n="46" d="100"/>
        </p:scale>
        <p:origin x="-118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46A40-7361-784B-A905-6AC4019CA961}" type="datetimeFigureOut">
              <a:rPr kumimoji="1" lang="ja-JP" altLang="en-US" smtClean="0"/>
              <a:t>16/05/11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56DB6-8320-A64C-A80D-D3890E55331B}" type="slidenum">
              <a:rPr kumimoji="1" lang="ja-JP" altLang="en-US" smtClean="0"/>
              <a:t>‹#›</a:t>
            </a:fld>
            <a:endParaRPr kumimoji="1" lang="ja-JP" altLang="en-US"/>
          </a:p>
        </p:txBody>
      </p:sp>
    </p:spTree>
    <p:extLst>
      <p:ext uri="{BB962C8B-B14F-4D97-AF65-F5344CB8AC3E}">
        <p14:creationId xmlns:p14="http://schemas.microsoft.com/office/powerpoint/2010/main" val="60933679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0BA3D05-9B65-CA42-B0B3-3AC5B40F4F3C}" type="datetimeFigureOut">
              <a:rPr lang="ja-JP" altLang="en-US" smtClean="0"/>
              <a:t>16/05/11</a:t>
            </a:fld>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274750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BA3D05-9B65-CA42-B0B3-3AC5B40F4F3C}" type="datetimeFigureOut">
              <a:rPr lang="ja-JP" altLang="en-US" smtClean="0"/>
              <a:t>16/05/11</a:t>
            </a:fld>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326083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BA3D05-9B65-CA42-B0B3-3AC5B40F4F3C}" type="datetimeFigureOut">
              <a:rPr lang="ja-JP" altLang="en-US" smtClean="0"/>
              <a:pPr/>
              <a:t>16/05/11</a:t>
            </a:fld>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9191823F-A024-7F44-8A2A-05E42DE5D1C4}" type="slidenum">
              <a:rPr lang="ja-JP" altLang="en-US" smtClean="0"/>
              <a:pPr/>
              <a:t>‹#›</a:t>
            </a:fld>
            <a:endParaRPr lang="ja-JP" altLang="en-US" dirty="0"/>
          </a:p>
        </p:txBody>
      </p:sp>
    </p:spTree>
    <p:extLst>
      <p:ext uri="{BB962C8B-B14F-4D97-AF65-F5344CB8AC3E}">
        <p14:creationId xmlns:p14="http://schemas.microsoft.com/office/powerpoint/2010/main" val="102533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BA3D05-9B65-CA42-B0B3-3AC5B40F4F3C}" type="datetimeFigureOut">
              <a:rPr lang="ja-JP" altLang="en-US" smtClean="0"/>
              <a:t>16/05/11</a:t>
            </a:fld>
            <a:endParaRPr lang="ja-JP" altLang="en-US"/>
          </a:p>
        </p:txBody>
      </p:sp>
      <p:sp>
        <p:nvSpPr>
          <p:cNvPr id="5" name="フッター プレースホルダー 4"/>
          <p:cNvSpPr>
            <a:spLocks noGrp="1"/>
          </p:cNvSpPr>
          <p:nvPr>
            <p:ph type="ftr" sz="quarter" idx="11"/>
          </p:nvPr>
        </p:nvSpPr>
        <p:spPr/>
        <p:txBody>
          <a:bodyPr/>
          <a:lstStyle/>
          <a:p>
            <a:endParaRPr lang="ja-JP" altLang="en-US"/>
          </a:p>
        </p:txBody>
      </p:sp>
      <p:sp>
        <p:nvSpPr>
          <p:cNvPr id="6" name="スライド番号プレースホルダー 5"/>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104022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0BA3D05-9B65-CA42-B0B3-3AC5B40F4F3C}" type="datetimeFigureOut">
              <a:rPr lang="ja-JP" altLang="en-US" smtClean="0"/>
              <a:pPr/>
              <a:t>16/05/11</a:t>
            </a:fld>
            <a:endParaRPr lang="ja-JP" altLang="en-US" dirty="0"/>
          </a:p>
        </p:txBody>
      </p:sp>
      <p:sp>
        <p:nvSpPr>
          <p:cNvPr id="5" name="フッター プレースホルダー 4"/>
          <p:cNvSpPr>
            <a:spLocks noGrp="1"/>
          </p:cNvSpPr>
          <p:nvPr>
            <p:ph type="ftr" sz="quarter" idx="11"/>
          </p:nvPr>
        </p:nvSpPr>
        <p:spPr/>
        <p:txBody>
          <a:bodyPr/>
          <a:lstStyle/>
          <a:p>
            <a:endParaRPr lang="ja-JP" altLang="en-US" dirty="0"/>
          </a:p>
        </p:txBody>
      </p:sp>
      <p:sp>
        <p:nvSpPr>
          <p:cNvPr id="6" name="スライド番号プレースホルダー 5"/>
          <p:cNvSpPr>
            <a:spLocks noGrp="1"/>
          </p:cNvSpPr>
          <p:nvPr>
            <p:ph type="sldNum" sz="quarter" idx="12"/>
          </p:nvPr>
        </p:nvSpPr>
        <p:spPr/>
        <p:txBody>
          <a:bodyPr/>
          <a:lstStyle/>
          <a:p>
            <a:fld id="{9191823F-A024-7F44-8A2A-05E42DE5D1C4}" type="slidenum">
              <a:rPr lang="ja-JP" altLang="en-US" smtClean="0"/>
              <a:pPr/>
              <a:t>‹#›</a:t>
            </a:fld>
            <a:endParaRPr lang="ja-JP" altLang="en-US" dirty="0"/>
          </a:p>
        </p:txBody>
      </p:sp>
    </p:spTree>
    <p:extLst>
      <p:ext uri="{BB962C8B-B14F-4D97-AF65-F5344CB8AC3E}">
        <p14:creationId xmlns:p14="http://schemas.microsoft.com/office/powerpoint/2010/main" val="410835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0BA3D05-9B65-CA42-B0B3-3AC5B40F4F3C}" type="datetimeFigureOut">
              <a:rPr lang="ja-JP" altLang="en-US" smtClean="0"/>
              <a:t>16/05/11</a:t>
            </a:fld>
            <a:endParaRPr lang="ja-JP" altLang="en-US"/>
          </a:p>
        </p:txBody>
      </p:sp>
      <p:sp>
        <p:nvSpPr>
          <p:cNvPr id="6" name="フッター プレースホルダー 5"/>
          <p:cNvSpPr>
            <a:spLocks noGrp="1"/>
          </p:cNvSpPr>
          <p:nvPr>
            <p:ph type="ftr" sz="quarter" idx="11"/>
          </p:nvPr>
        </p:nvSpPr>
        <p:spPr/>
        <p:txBody>
          <a:bodyPr/>
          <a:lstStyle/>
          <a:p>
            <a:endParaRPr lang="ja-JP" altLang="en-US"/>
          </a:p>
        </p:txBody>
      </p:sp>
      <p:sp>
        <p:nvSpPr>
          <p:cNvPr id="7" name="スライド番号プレースホルダー 6"/>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134277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0BA3D05-9B65-CA42-B0B3-3AC5B40F4F3C}" type="datetimeFigureOut">
              <a:rPr lang="ja-JP" altLang="en-US" smtClean="0"/>
              <a:t>16/05/11</a:t>
            </a:fld>
            <a:endParaRPr lang="ja-JP" altLang="en-US"/>
          </a:p>
        </p:txBody>
      </p:sp>
      <p:sp>
        <p:nvSpPr>
          <p:cNvPr id="8" name="フッター プレースホルダー 7"/>
          <p:cNvSpPr>
            <a:spLocks noGrp="1"/>
          </p:cNvSpPr>
          <p:nvPr>
            <p:ph type="ftr" sz="quarter" idx="11"/>
          </p:nvPr>
        </p:nvSpPr>
        <p:spPr/>
        <p:txBody>
          <a:bodyPr/>
          <a:lstStyle/>
          <a:p>
            <a:endParaRPr lang="ja-JP" altLang="en-US"/>
          </a:p>
        </p:txBody>
      </p:sp>
      <p:sp>
        <p:nvSpPr>
          <p:cNvPr id="9" name="スライド番号プレースホルダー 8"/>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404139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0BA3D05-9B65-CA42-B0B3-3AC5B40F4F3C}" type="datetimeFigureOut">
              <a:rPr lang="ja-JP" altLang="en-US" smtClean="0"/>
              <a:t>16/05/11</a:t>
            </a:fld>
            <a:endParaRPr lang="ja-JP" altLang="en-US"/>
          </a:p>
        </p:txBody>
      </p:sp>
      <p:sp>
        <p:nvSpPr>
          <p:cNvPr id="4" name="フッター プレースホルダー 3"/>
          <p:cNvSpPr>
            <a:spLocks noGrp="1"/>
          </p:cNvSpPr>
          <p:nvPr>
            <p:ph type="ftr" sz="quarter" idx="11"/>
          </p:nvPr>
        </p:nvSpPr>
        <p:spPr/>
        <p:txBody>
          <a:bodyPr/>
          <a:lstStyle/>
          <a:p>
            <a:endParaRPr lang="ja-JP" altLang="en-US"/>
          </a:p>
        </p:txBody>
      </p:sp>
      <p:sp>
        <p:nvSpPr>
          <p:cNvPr id="5" name="スライド番号プレースホルダー 4"/>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3803247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0BA3D05-9B65-CA42-B0B3-3AC5B40F4F3C}" type="datetimeFigureOut">
              <a:rPr lang="ja-JP" altLang="en-US" smtClean="0"/>
              <a:t>16/05/11</a:t>
            </a:fld>
            <a:endParaRPr lang="ja-JP" altLang="en-US"/>
          </a:p>
        </p:txBody>
      </p:sp>
      <p:sp>
        <p:nvSpPr>
          <p:cNvPr id="3" name="フッター プレースホルダー 2"/>
          <p:cNvSpPr>
            <a:spLocks noGrp="1"/>
          </p:cNvSpPr>
          <p:nvPr>
            <p:ph type="ftr" sz="quarter" idx="11"/>
          </p:nvPr>
        </p:nvSpPr>
        <p:spPr/>
        <p:txBody>
          <a:bodyPr/>
          <a:lstStyle/>
          <a:p>
            <a:endParaRPr lang="ja-JP" altLang="en-US"/>
          </a:p>
        </p:txBody>
      </p:sp>
      <p:sp>
        <p:nvSpPr>
          <p:cNvPr id="4" name="スライド番号プレースホルダー 3"/>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2180002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0BA3D05-9B65-CA42-B0B3-3AC5B40F4F3C}" type="datetimeFigureOut">
              <a:rPr lang="ja-JP" altLang="en-US" smtClean="0"/>
              <a:t>16/05/11</a:t>
            </a:fld>
            <a:endParaRPr lang="ja-JP" altLang="en-US"/>
          </a:p>
        </p:txBody>
      </p:sp>
      <p:sp>
        <p:nvSpPr>
          <p:cNvPr id="6" name="フッター プレースホルダー 5"/>
          <p:cNvSpPr>
            <a:spLocks noGrp="1"/>
          </p:cNvSpPr>
          <p:nvPr>
            <p:ph type="ftr" sz="quarter" idx="11"/>
          </p:nvPr>
        </p:nvSpPr>
        <p:spPr/>
        <p:txBody>
          <a:bodyPr/>
          <a:lstStyle/>
          <a:p>
            <a:endParaRPr lang="ja-JP" altLang="en-US"/>
          </a:p>
        </p:txBody>
      </p:sp>
      <p:sp>
        <p:nvSpPr>
          <p:cNvPr id="7" name="スライド番号プレースホルダー 6"/>
          <p:cNvSpPr>
            <a:spLocks noGrp="1"/>
          </p:cNvSpPr>
          <p:nvPr>
            <p:ph type="sldNum" sz="quarter" idx="12"/>
          </p:nvPr>
        </p:nvSpPr>
        <p:spPr/>
        <p:txBody>
          <a:bodyPr/>
          <a:lstStyle/>
          <a:p>
            <a:fld id="{9191823F-A024-7F44-8A2A-05E42DE5D1C4}" type="slidenum">
              <a:rPr lang="ja-JP" altLang="en-US" smtClean="0"/>
              <a:t>‹#›</a:t>
            </a:fld>
            <a:endParaRPr lang="ja-JP" altLang="en-US"/>
          </a:p>
        </p:txBody>
      </p:sp>
    </p:spTree>
    <p:extLst>
      <p:ext uri="{BB962C8B-B14F-4D97-AF65-F5344CB8AC3E}">
        <p14:creationId xmlns:p14="http://schemas.microsoft.com/office/powerpoint/2010/main" val="1276490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0BA3D05-9B65-CA42-B0B3-3AC5B40F4F3C}" type="datetimeFigureOut">
              <a:rPr lang="ja-JP" altLang="en-US" smtClean="0"/>
              <a:pPr/>
              <a:t>16/05/11</a:t>
            </a:fld>
            <a:endParaRPr lang="ja-JP" altLang="en-US" dirty="0"/>
          </a:p>
        </p:txBody>
      </p:sp>
      <p:sp>
        <p:nvSpPr>
          <p:cNvPr id="6" name="フッター プレースホルダー 5"/>
          <p:cNvSpPr>
            <a:spLocks noGrp="1"/>
          </p:cNvSpPr>
          <p:nvPr>
            <p:ph type="ftr" sz="quarter" idx="11"/>
          </p:nvPr>
        </p:nvSpPr>
        <p:spPr/>
        <p:txBody>
          <a:bodyPr/>
          <a:lstStyle/>
          <a:p>
            <a:endParaRPr lang="ja-JP" altLang="en-US" dirty="0"/>
          </a:p>
        </p:txBody>
      </p:sp>
      <p:sp>
        <p:nvSpPr>
          <p:cNvPr id="7" name="スライド番号プレースホルダー 6"/>
          <p:cNvSpPr>
            <a:spLocks noGrp="1"/>
          </p:cNvSpPr>
          <p:nvPr>
            <p:ph type="sldNum" sz="quarter" idx="12"/>
          </p:nvPr>
        </p:nvSpPr>
        <p:spPr/>
        <p:txBody>
          <a:bodyPr/>
          <a:lstStyle/>
          <a:p>
            <a:fld id="{9191823F-A024-7F44-8A2A-05E42DE5D1C4}" type="slidenum">
              <a:rPr lang="ja-JP" altLang="en-US" smtClean="0"/>
              <a:pPr/>
              <a:t>‹#›</a:t>
            </a:fld>
            <a:endParaRPr lang="ja-JP" altLang="en-US" dirty="0"/>
          </a:p>
        </p:txBody>
      </p:sp>
    </p:spTree>
    <p:extLst>
      <p:ext uri="{BB962C8B-B14F-4D97-AF65-F5344CB8AC3E}">
        <p14:creationId xmlns:p14="http://schemas.microsoft.com/office/powerpoint/2010/main" val="8716553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A3D05-9B65-CA42-B0B3-3AC5B40F4F3C}" type="datetimeFigureOut">
              <a:rPr lang="ja-JP" altLang="en-US" smtClean="0"/>
              <a:pPr/>
              <a:t>16/05/11</a:t>
            </a:fld>
            <a:endParaRPr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1823F-A024-7F44-8A2A-05E42DE5D1C4}" type="slidenum">
              <a:rPr lang="ja-JP" altLang="en-US" smtClean="0"/>
              <a:pPr/>
              <a:t>‹#›</a:t>
            </a:fld>
            <a:endParaRPr lang="ja-JP" altLang="en-US" dirty="0"/>
          </a:p>
        </p:txBody>
      </p:sp>
    </p:spTree>
    <p:extLst>
      <p:ext uri="{BB962C8B-B14F-4D97-AF65-F5344CB8AC3E}">
        <p14:creationId xmlns:p14="http://schemas.microsoft.com/office/powerpoint/2010/main" val="2440615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hyperlink" Target="https://repository.exst.jaxa.jp/dspace/handle/a-is/546598?locale=j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63909" y="279374"/>
            <a:ext cx="8880092" cy="1470025"/>
          </a:xfrm>
        </p:spPr>
        <p:txBody>
          <a:bodyPr>
            <a:normAutofit/>
          </a:bodyPr>
          <a:lstStyle/>
          <a:p>
            <a:pPr algn="l"/>
            <a:r>
              <a:rPr lang="ja-JP" altLang="en-US" sz="3200" dirty="0">
                <a:latin typeface="メイリオ"/>
                <a:ea typeface="メイリオ"/>
                <a:cs typeface="メイリオ"/>
              </a:rPr>
              <a:t>有人宇宙</a:t>
            </a:r>
            <a:r>
              <a:rPr lang="ja-JP" altLang="en-US" sz="3200" dirty="0" smtClean="0">
                <a:latin typeface="メイリオ"/>
                <a:ea typeface="メイリオ"/>
                <a:cs typeface="メイリオ"/>
              </a:rPr>
              <a:t>活動</a:t>
            </a:r>
            <a:r>
              <a:rPr lang="en-US" altLang="en-US" sz="3200" dirty="0" smtClean="0">
                <a:latin typeface="メイリオ"/>
                <a:ea typeface="メイリオ"/>
                <a:cs typeface="メイリオ"/>
              </a:rPr>
              <a:t>の意義と</a:t>
            </a:r>
            <a:r>
              <a:rPr lang="ja-JP" altLang="en-US" sz="3200" dirty="0" smtClean="0">
                <a:latin typeface="メイリオ"/>
                <a:ea typeface="メイリオ"/>
                <a:cs typeface="メイリオ"/>
              </a:rPr>
              <a:t>宇宙人類学・宇宙倫理学からの示唆</a:t>
            </a:r>
            <a:endParaRPr kumimoji="1" lang="ja-JP" altLang="en-US" sz="3200" dirty="0">
              <a:latin typeface="メイリオ"/>
              <a:ea typeface="メイリオ"/>
              <a:cs typeface="メイリオ"/>
            </a:endParaRPr>
          </a:p>
        </p:txBody>
      </p:sp>
      <p:sp>
        <p:nvSpPr>
          <p:cNvPr id="3" name="サブタイトル 2"/>
          <p:cNvSpPr>
            <a:spLocks noGrp="1"/>
          </p:cNvSpPr>
          <p:nvPr>
            <p:ph type="subTitle" idx="1"/>
          </p:nvPr>
        </p:nvSpPr>
        <p:spPr>
          <a:xfrm>
            <a:off x="661149" y="2894576"/>
            <a:ext cx="6400800" cy="1752600"/>
          </a:xfrm>
        </p:spPr>
        <p:txBody>
          <a:bodyPr>
            <a:normAutofit/>
          </a:bodyPr>
          <a:lstStyle/>
          <a:p>
            <a:pPr algn="l"/>
            <a:r>
              <a:rPr lang="ja-JP" altLang="en-US" sz="2800" dirty="0">
                <a:solidFill>
                  <a:srgbClr val="000000"/>
                </a:solidFill>
                <a:latin typeface="メイリオ"/>
                <a:ea typeface="メイリオ"/>
                <a:cs typeface="メイリオ"/>
              </a:rPr>
              <a:t>磯部</a:t>
            </a:r>
            <a:r>
              <a:rPr lang="ja-JP" altLang="en-US" sz="2800" dirty="0" smtClean="0">
                <a:solidFill>
                  <a:srgbClr val="000000"/>
                </a:solidFill>
                <a:latin typeface="メイリオ"/>
                <a:ea typeface="メイリオ"/>
                <a:cs typeface="メイリオ"/>
              </a:rPr>
              <a:t>洋明</a:t>
            </a:r>
            <a:endParaRPr lang="en-US" altLang="ja-JP" sz="2800" dirty="0" smtClean="0">
              <a:solidFill>
                <a:srgbClr val="000000"/>
              </a:solidFill>
              <a:latin typeface="メイリオ"/>
              <a:ea typeface="メイリオ"/>
              <a:cs typeface="メイリオ"/>
            </a:endParaRPr>
          </a:p>
          <a:p>
            <a:pPr algn="l"/>
            <a:r>
              <a:rPr kumimoji="1" lang="ja-JP" altLang="en-US" sz="2000" dirty="0" smtClean="0">
                <a:solidFill>
                  <a:srgbClr val="000000"/>
                </a:solidFill>
                <a:latin typeface="メイリオ"/>
                <a:ea typeface="メイリオ"/>
                <a:cs typeface="メイリオ"/>
              </a:rPr>
              <a:t>京都大学大学院総合生存学館</a:t>
            </a:r>
            <a:endParaRPr kumimoji="1" lang="en-US" altLang="ja-JP" sz="2000" dirty="0" smtClean="0">
              <a:solidFill>
                <a:srgbClr val="000000"/>
              </a:solidFill>
              <a:latin typeface="メイリオ"/>
              <a:ea typeface="メイリオ"/>
              <a:cs typeface="メイリオ"/>
            </a:endParaRPr>
          </a:p>
          <a:p>
            <a:pPr algn="l"/>
            <a:r>
              <a:rPr lang="ja-JP" altLang="en-US" sz="2000" dirty="0" smtClean="0">
                <a:solidFill>
                  <a:srgbClr val="000000"/>
                </a:solidFill>
                <a:latin typeface="メイリオ"/>
                <a:ea typeface="メイリオ"/>
                <a:cs typeface="メイリオ"/>
              </a:rPr>
              <a:t>宇宙総合学研究ユニット</a:t>
            </a:r>
            <a:endParaRPr kumimoji="1" lang="ja-JP" altLang="en-US" sz="2000" dirty="0">
              <a:solidFill>
                <a:srgbClr val="000000"/>
              </a:solidFill>
              <a:latin typeface="メイリオ"/>
              <a:ea typeface="メイリオ"/>
              <a:cs typeface="メイリオ"/>
            </a:endParaRPr>
          </a:p>
        </p:txBody>
      </p:sp>
      <p:sp>
        <p:nvSpPr>
          <p:cNvPr id="5" name="テキスト ボックス 4"/>
          <p:cNvSpPr txBox="1"/>
          <p:nvPr/>
        </p:nvSpPr>
        <p:spPr>
          <a:xfrm>
            <a:off x="661149" y="5841738"/>
            <a:ext cx="3030773" cy="307777"/>
          </a:xfrm>
          <a:prstGeom prst="rect">
            <a:avLst/>
          </a:prstGeom>
          <a:noFill/>
        </p:spPr>
        <p:txBody>
          <a:bodyPr wrap="none" rtlCol="0">
            <a:spAutoFit/>
          </a:bodyPr>
          <a:lstStyle/>
          <a:p>
            <a:r>
              <a:rPr lang="ja-JP" altLang="en-US" sz="1400" dirty="0" smtClean="0"/>
              <a:t>有人宇宙計画研究会</a:t>
            </a:r>
            <a:r>
              <a:rPr kumimoji="1" lang="en-US" altLang="ja-JP" sz="1400" dirty="0" smtClean="0"/>
              <a:t> 2016</a:t>
            </a:r>
            <a:r>
              <a:rPr kumimoji="1" lang="ja-JP" altLang="en-US" sz="1400" dirty="0" smtClean="0"/>
              <a:t>年</a:t>
            </a:r>
            <a:r>
              <a:rPr lang="en-US" altLang="ja-JP" sz="1400" dirty="0"/>
              <a:t>4</a:t>
            </a:r>
            <a:r>
              <a:rPr lang="ja-JP" altLang="en-US" sz="1400" dirty="0" smtClean="0"/>
              <a:t>月</a:t>
            </a:r>
            <a:r>
              <a:rPr lang="en-US" altLang="ja-JP" sz="1400" dirty="0" smtClean="0"/>
              <a:t>21</a:t>
            </a:r>
            <a:r>
              <a:rPr lang="ja-JP" altLang="en-US" sz="1400" dirty="0" smtClean="0"/>
              <a:t>日</a:t>
            </a:r>
            <a:endParaRPr kumimoji="1" lang="ja-JP" altLang="en-US" sz="1400" dirty="0"/>
          </a:p>
        </p:txBody>
      </p:sp>
      <p:pic>
        <p:nvPicPr>
          <p:cNvPr id="8" name="図 7"/>
          <p:cNvPicPr>
            <a:picLocks noChangeAspect="1"/>
          </p:cNvPicPr>
          <p:nvPr/>
        </p:nvPicPr>
        <p:blipFill>
          <a:blip r:embed="rId2"/>
          <a:stretch>
            <a:fillRect/>
          </a:stretch>
        </p:blipFill>
        <p:spPr>
          <a:xfrm>
            <a:off x="5071373" y="2003399"/>
            <a:ext cx="3685517" cy="4361559"/>
          </a:xfrm>
          <a:prstGeom prst="rect">
            <a:avLst/>
          </a:prstGeom>
        </p:spPr>
      </p:pic>
      <p:sp>
        <p:nvSpPr>
          <p:cNvPr id="9" name="テキスト ボックス 8"/>
          <p:cNvSpPr txBox="1"/>
          <p:nvPr/>
        </p:nvSpPr>
        <p:spPr>
          <a:xfrm>
            <a:off x="6982574" y="6334780"/>
            <a:ext cx="1772616" cy="523220"/>
          </a:xfrm>
          <a:prstGeom prst="rect">
            <a:avLst/>
          </a:prstGeom>
          <a:noFill/>
        </p:spPr>
        <p:txBody>
          <a:bodyPr wrap="none" rtlCol="0">
            <a:spAutoFit/>
          </a:bodyPr>
          <a:lstStyle/>
          <a:p>
            <a:r>
              <a:rPr kumimoji="1" lang="en-US" altLang="ja-JP" sz="1400" dirty="0" smtClean="0"/>
              <a:t>The Lament for Icarus</a:t>
            </a:r>
          </a:p>
          <a:p>
            <a:r>
              <a:rPr kumimoji="1" lang="en-US" altLang="ja-JP" sz="1400" dirty="0" smtClean="0"/>
              <a:t>Herbert Draper, 1898</a:t>
            </a:r>
            <a:endParaRPr kumimoji="1" lang="ja-JP" altLang="en-US" sz="1400" dirty="0"/>
          </a:p>
        </p:txBody>
      </p:sp>
    </p:spTree>
    <p:extLst>
      <p:ext uri="{BB962C8B-B14F-4D97-AF65-F5344CB8AC3E}">
        <p14:creationId xmlns:p14="http://schemas.microsoft.com/office/powerpoint/2010/main" val="18794922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7200"/>
            <a:ext cx="8686800" cy="1143000"/>
          </a:xfrm>
        </p:spPr>
        <p:txBody>
          <a:bodyPr>
            <a:noAutofit/>
          </a:bodyPr>
          <a:lstStyle/>
          <a:p>
            <a:r>
              <a:rPr lang="ja-JP" altLang="en-US" sz="3200" dirty="0" smtClean="0"/>
              <a:t>宇宙開発のイメージ：他の科学技術と比べて</a:t>
            </a:r>
            <a:endParaRPr kumimoji="1" lang="ja-JP" altLang="en-US" sz="3200" dirty="0"/>
          </a:p>
        </p:txBody>
      </p:sp>
      <p:pic>
        <p:nvPicPr>
          <p:cNvPr id="4" name="図 3"/>
          <p:cNvPicPr>
            <a:picLocks noChangeAspect="1"/>
          </p:cNvPicPr>
          <p:nvPr/>
        </p:nvPicPr>
        <p:blipFill>
          <a:blip r:embed="rId2"/>
          <a:stretch>
            <a:fillRect/>
          </a:stretch>
        </p:blipFill>
        <p:spPr>
          <a:xfrm>
            <a:off x="1006149" y="1303143"/>
            <a:ext cx="7189964" cy="5322441"/>
          </a:xfrm>
          <a:prstGeom prst="rect">
            <a:avLst/>
          </a:prstGeom>
        </p:spPr>
      </p:pic>
    </p:spTree>
    <p:extLst>
      <p:ext uri="{BB962C8B-B14F-4D97-AF65-F5344CB8AC3E}">
        <p14:creationId xmlns:p14="http://schemas.microsoft.com/office/powerpoint/2010/main" val="31058869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7200"/>
            <a:ext cx="8686800" cy="1143000"/>
          </a:xfrm>
        </p:spPr>
        <p:txBody>
          <a:bodyPr>
            <a:noAutofit/>
          </a:bodyPr>
          <a:lstStyle/>
          <a:p>
            <a:r>
              <a:rPr lang="ja-JP" altLang="en-US" sz="3200" dirty="0" smtClean="0"/>
              <a:t>宇宙開発のイメージ：他の科学技術と比べて</a:t>
            </a:r>
            <a:endParaRPr kumimoji="1" lang="ja-JP" altLang="en-US" sz="3200" dirty="0"/>
          </a:p>
        </p:txBody>
      </p:sp>
      <p:pic>
        <p:nvPicPr>
          <p:cNvPr id="5" name="図 4"/>
          <p:cNvPicPr>
            <a:picLocks noChangeAspect="1"/>
          </p:cNvPicPr>
          <p:nvPr/>
        </p:nvPicPr>
        <p:blipFill>
          <a:blip r:embed="rId2"/>
          <a:stretch>
            <a:fillRect/>
          </a:stretch>
        </p:blipFill>
        <p:spPr>
          <a:xfrm>
            <a:off x="841206" y="1307907"/>
            <a:ext cx="7494575" cy="5423452"/>
          </a:xfrm>
          <a:prstGeom prst="rect">
            <a:avLst/>
          </a:prstGeom>
        </p:spPr>
      </p:pic>
    </p:spTree>
    <p:extLst>
      <p:ext uri="{BB962C8B-B14F-4D97-AF65-F5344CB8AC3E}">
        <p14:creationId xmlns:p14="http://schemas.microsoft.com/office/powerpoint/2010/main" val="14808480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latin typeface="ヒラギノ角ゴ ProN W3"/>
                <a:ea typeface="ヒラギノ角ゴ ProN W3"/>
                <a:cs typeface="ヒラギノ角ゴ ProN W3"/>
              </a:rPr>
              <a:t>有人の方が評価低いのに</a:t>
            </a:r>
            <a:r>
              <a:rPr kumimoji="1" lang="en-US" altLang="ja-JP" sz="4000" dirty="0" smtClean="0">
                <a:latin typeface="ヒラギノ角ゴ ProN W3"/>
                <a:ea typeface="ヒラギノ角ゴ ProN W3"/>
                <a:cs typeface="ヒラギノ角ゴ ProN W3"/>
              </a:rPr>
              <a:t>…</a:t>
            </a:r>
            <a:endParaRPr kumimoji="1" lang="ja-JP" altLang="en-US" sz="4000" dirty="0">
              <a:latin typeface="ヒラギノ角ゴ ProN W3"/>
              <a:ea typeface="ヒラギノ角ゴ ProN W3"/>
              <a:cs typeface="ヒラギノ角ゴ ProN W3"/>
            </a:endParaRPr>
          </a:p>
        </p:txBody>
      </p:sp>
      <p:pic>
        <p:nvPicPr>
          <p:cNvPr id="4" name="図 3"/>
          <p:cNvPicPr>
            <a:picLocks noChangeAspect="1"/>
          </p:cNvPicPr>
          <p:nvPr/>
        </p:nvPicPr>
        <p:blipFill>
          <a:blip r:embed="rId2"/>
          <a:stretch>
            <a:fillRect/>
          </a:stretch>
        </p:blipFill>
        <p:spPr>
          <a:xfrm>
            <a:off x="1906830" y="1955208"/>
            <a:ext cx="4944312" cy="4369392"/>
          </a:xfrm>
          <a:prstGeom prst="rect">
            <a:avLst/>
          </a:prstGeom>
        </p:spPr>
      </p:pic>
    </p:spTree>
    <p:extLst>
      <p:ext uri="{BB962C8B-B14F-4D97-AF65-F5344CB8AC3E}">
        <p14:creationId xmlns:p14="http://schemas.microsoft.com/office/powerpoint/2010/main" val="1862901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latin typeface="ヒラギノ角ゴ ProN W3"/>
                <a:ea typeface="ヒラギノ角ゴ ProN W3"/>
                <a:cs typeface="ヒラギノ角ゴ ProN W3"/>
              </a:rPr>
              <a:t>有人宇宙活動について個人的見解</a:t>
            </a:r>
            <a:endParaRPr kumimoji="1" lang="ja-JP" altLang="en-US" sz="3600" dirty="0">
              <a:latin typeface="ヒラギノ角ゴ ProN W3"/>
              <a:ea typeface="ヒラギノ角ゴ ProN W3"/>
              <a:cs typeface="ヒラギノ角ゴ ProN W3"/>
            </a:endParaRPr>
          </a:p>
        </p:txBody>
      </p:sp>
      <p:sp>
        <p:nvSpPr>
          <p:cNvPr id="3" name="コンテンツ プレースホルダー 2"/>
          <p:cNvSpPr>
            <a:spLocks noGrp="1"/>
          </p:cNvSpPr>
          <p:nvPr>
            <p:ph idx="1"/>
          </p:nvPr>
        </p:nvSpPr>
        <p:spPr>
          <a:xfrm>
            <a:off x="457200" y="1600200"/>
            <a:ext cx="8229600" cy="4938322"/>
          </a:xfrm>
        </p:spPr>
        <p:txBody>
          <a:bodyPr>
            <a:normAutofit fontScale="62500" lnSpcReduction="20000"/>
          </a:bodyPr>
          <a:lstStyle/>
          <a:p>
            <a:r>
              <a:rPr kumimoji="1" lang="ja-JP" altLang="en-US" dirty="0" smtClean="0">
                <a:latin typeface="ヒラギノ角ゴ ProN W3"/>
                <a:ea typeface="ヒラギノ角ゴ ProN W3"/>
                <a:cs typeface="ヒラギノ角ゴ ProN W3"/>
              </a:rPr>
              <a:t>ぜひ進んで欲しい。個人的には。</a:t>
            </a:r>
            <a:endParaRPr kumimoji="1" lang="en-US" altLang="ja-JP" dirty="0" smtClean="0">
              <a:latin typeface="ヒラギノ角ゴ ProN W3"/>
              <a:ea typeface="ヒラギノ角ゴ ProN W3"/>
              <a:cs typeface="ヒラギノ角ゴ ProN W3"/>
            </a:endParaRPr>
          </a:p>
          <a:p>
            <a:endParaRPr kumimoji="1" lang="en-US" altLang="ja-JP" dirty="0" smtClean="0">
              <a:latin typeface="ヒラギノ角ゴ ProN W3"/>
              <a:ea typeface="ヒラギノ角ゴ ProN W3"/>
              <a:cs typeface="ヒラギノ角ゴ ProN W3"/>
            </a:endParaRPr>
          </a:p>
          <a:p>
            <a:r>
              <a:rPr kumimoji="1" lang="ja-JP" altLang="en-US" dirty="0" smtClean="0">
                <a:latin typeface="ヒラギノ角ゴ ProN W3"/>
                <a:ea typeface="ヒラギノ角ゴ ProN W3"/>
                <a:cs typeface="ヒラギノ角ゴ ProN W3"/>
              </a:rPr>
              <a:t>意義１：人間を知るため</a:t>
            </a:r>
            <a:endParaRPr kumimoji="1" lang="en-US" altLang="ja-JP" dirty="0" smtClean="0">
              <a:latin typeface="ヒラギノ角ゴ ProN W3"/>
              <a:ea typeface="ヒラギノ角ゴ ProN W3"/>
              <a:cs typeface="ヒラギノ角ゴ ProN W3"/>
            </a:endParaRPr>
          </a:p>
          <a:p>
            <a:pPr lvl="1"/>
            <a:r>
              <a:rPr lang="ja-JP" altLang="en-US" dirty="0" smtClean="0">
                <a:latin typeface="ヒラギノ角ゴ ProN W3"/>
                <a:ea typeface="ヒラギノ角ゴ ProN W3"/>
                <a:cs typeface="ヒラギノ角ゴ ProN W3"/>
              </a:rPr>
              <a:t>ダンゴムシの心</a:t>
            </a:r>
            <a:endParaRPr lang="en-US" altLang="ja-JP" dirty="0" smtClean="0">
              <a:latin typeface="ヒラギノ角ゴ ProN W3"/>
              <a:ea typeface="ヒラギノ角ゴ ProN W3"/>
              <a:cs typeface="ヒラギノ角ゴ ProN W3"/>
            </a:endParaRPr>
          </a:p>
          <a:p>
            <a:endParaRPr kumimoji="1" lang="en-US" altLang="ja-JP" dirty="0" smtClean="0">
              <a:latin typeface="ヒラギノ角ゴ ProN W3"/>
              <a:ea typeface="ヒラギノ角ゴ ProN W3"/>
              <a:cs typeface="ヒラギノ角ゴ ProN W3"/>
            </a:endParaRPr>
          </a:p>
          <a:p>
            <a:r>
              <a:rPr kumimoji="1" lang="ja-JP" altLang="en-US" dirty="0" smtClean="0">
                <a:latin typeface="ヒラギノ角ゴ ProN W3"/>
                <a:ea typeface="ヒラギノ角ゴ ProN W3"/>
                <a:cs typeface="ヒラギノ角ゴ ProN W3"/>
              </a:rPr>
              <a:t>意義２：宇宙を面白くするため</a:t>
            </a:r>
            <a:endParaRPr kumimoji="1" lang="en-US" altLang="ja-JP" dirty="0" smtClean="0">
              <a:latin typeface="ヒラギノ角ゴ ProN W3"/>
              <a:ea typeface="ヒラギノ角ゴ ProN W3"/>
              <a:cs typeface="ヒラギノ角ゴ ProN W3"/>
            </a:endParaRPr>
          </a:p>
          <a:p>
            <a:pPr lvl="1"/>
            <a:r>
              <a:rPr lang="en-US" altLang="ja-JP" dirty="0" smtClean="0">
                <a:latin typeface="ヒラギノ角ゴ ProN W3"/>
                <a:ea typeface="ヒラギノ角ゴ ProN W3"/>
                <a:cs typeface="ヒラギノ角ゴ ProN W3"/>
              </a:rPr>
              <a:t>actor of the universe (F. Dyson)</a:t>
            </a:r>
          </a:p>
          <a:p>
            <a:pPr lvl="1"/>
            <a:r>
              <a:rPr lang="ja-JP" altLang="en-US" dirty="0" smtClean="0">
                <a:latin typeface="ヒラギノ角ゴ ProN W3"/>
                <a:ea typeface="ヒラギノ角ゴ ProN W3"/>
                <a:cs typeface="ヒラギノ角ゴ ProN W3"/>
              </a:rPr>
              <a:t>恐ろしい面もある（梅棹忠夫、今西錦司）</a:t>
            </a:r>
            <a:endParaRPr lang="en-US" altLang="ja-JP" dirty="0" smtClean="0">
              <a:latin typeface="ヒラギノ角ゴ ProN W3"/>
              <a:ea typeface="ヒラギノ角ゴ ProN W3"/>
              <a:cs typeface="ヒラギノ角ゴ ProN W3"/>
            </a:endParaRPr>
          </a:p>
          <a:p>
            <a:pPr lvl="1"/>
            <a:r>
              <a:rPr kumimoji="1" lang="ja-JP" altLang="en-US" dirty="0" smtClean="0">
                <a:latin typeface="ヒラギノ角ゴ ProN W3"/>
                <a:ea typeface="ヒラギノ角ゴ ProN W3"/>
                <a:cs typeface="ヒラギノ角ゴ ProN W3"/>
              </a:rPr>
              <a:t>グロテスクな希望</a:t>
            </a:r>
            <a:endParaRPr kumimoji="1" lang="en-US" altLang="ja-JP" dirty="0" smtClean="0">
              <a:latin typeface="ヒラギノ角ゴ ProN W3"/>
              <a:ea typeface="ヒラギノ角ゴ ProN W3"/>
              <a:cs typeface="ヒラギノ角ゴ ProN W3"/>
            </a:endParaRPr>
          </a:p>
          <a:p>
            <a:pPr marL="0" indent="0">
              <a:buNone/>
            </a:pPr>
            <a:endParaRPr kumimoji="1" lang="en-US" altLang="ja-JP" dirty="0" smtClean="0">
              <a:latin typeface="ヒラギノ角ゴ ProN W3"/>
              <a:ea typeface="ヒラギノ角ゴ ProN W3"/>
              <a:cs typeface="ヒラギノ角ゴ ProN W3"/>
            </a:endParaRPr>
          </a:p>
          <a:p>
            <a:r>
              <a:rPr lang="ja-JP" altLang="en-US" dirty="0" smtClean="0">
                <a:latin typeface="ヒラギノ角ゴ ProN W3"/>
                <a:ea typeface="ヒラギノ角ゴ ProN W3"/>
                <a:cs typeface="ヒラギノ角ゴ ProN W3"/>
              </a:rPr>
              <a:t>これらは、日本が国の宇宙政策として有人宇宙を推進する正当化にはならないと思う。</a:t>
            </a:r>
            <a:endParaRPr lang="en-US" altLang="ja-JP" dirty="0" smtClean="0">
              <a:latin typeface="ヒラギノ角ゴ ProN W3"/>
              <a:ea typeface="ヒラギノ角ゴ ProN W3"/>
              <a:cs typeface="ヒラギノ角ゴ ProN W3"/>
            </a:endParaRPr>
          </a:p>
          <a:p>
            <a:r>
              <a:rPr kumimoji="1" lang="ja-JP" altLang="en-US" dirty="0" smtClean="0">
                <a:latin typeface="ヒラギノ角ゴ ProN W3"/>
                <a:ea typeface="ヒラギノ角ゴ ProN W3"/>
                <a:cs typeface="ヒラギノ角ゴ ProN W3"/>
              </a:rPr>
              <a:t>日本の宇宙政策として有人宇宙活動を正当化できるとすれば、近い将来に有人宇宙活動が他の人類の活動に</a:t>
            </a:r>
            <a:r>
              <a:rPr kumimoji="1" lang="en-US" altLang="ja-JP" dirty="0" smtClean="0">
                <a:latin typeface="ヒラギノ角ゴ ProN W3"/>
                <a:ea typeface="ヒラギノ角ゴ ProN W3"/>
                <a:cs typeface="ヒラギノ角ゴ ProN W3"/>
              </a:rPr>
              <a:t>significant</a:t>
            </a:r>
            <a:r>
              <a:rPr kumimoji="1" lang="ja-JP" altLang="en-US" dirty="0" smtClean="0">
                <a:latin typeface="ヒラギノ角ゴ ProN W3"/>
                <a:ea typeface="ヒラギノ角ゴ ProN W3"/>
                <a:cs typeface="ヒラギノ角ゴ ProN W3"/>
              </a:rPr>
              <a:t>な影響を与える状況になった時に、国力の大幅な低下をもたらすリスクへの保険、といったところだろうか。</a:t>
            </a:r>
            <a:endParaRPr kumimoji="1" lang="ja-JP" altLang="en-US" dirty="0">
              <a:latin typeface="ヒラギノ角ゴ ProN W3"/>
              <a:ea typeface="ヒラギノ角ゴ ProN W3"/>
              <a:cs typeface="ヒラギノ角ゴ ProN W3"/>
            </a:endParaRPr>
          </a:p>
        </p:txBody>
      </p:sp>
    </p:spTree>
    <p:extLst>
      <p:ext uri="{BB962C8B-B14F-4D97-AF65-F5344CB8AC3E}">
        <p14:creationId xmlns:p14="http://schemas.microsoft.com/office/powerpoint/2010/main" val="28686302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3"/>
                <a:ea typeface="ヒラギノ角ゴ ProN W3"/>
                <a:cs typeface="ヒラギノ角ゴ ProN W3"/>
              </a:rPr>
              <a:t>宇宙人類学</a:t>
            </a:r>
            <a:endParaRPr kumimoji="1" lang="ja-JP" altLang="en-US" dirty="0">
              <a:latin typeface="ヒラギノ角ゴ ProN W3"/>
              <a:ea typeface="ヒラギノ角ゴ ProN W3"/>
              <a:cs typeface="ヒラギノ角ゴ ProN W3"/>
            </a:endParaRPr>
          </a:p>
        </p:txBody>
      </p:sp>
      <p:pic>
        <p:nvPicPr>
          <p:cNvPr id="5" name="図 4"/>
          <p:cNvPicPr>
            <a:picLocks noChangeAspect="1"/>
          </p:cNvPicPr>
          <p:nvPr/>
        </p:nvPicPr>
        <p:blipFill>
          <a:blip r:embed="rId2"/>
          <a:stretch>
            <a:fillRect/>
          </a:stretch>
        </p:blipFill>
        <p:spPr>
          <a:xfrm>
            <a:off x="384152" y="1436803"/>
            <a:ext cx="2540000" cy="3721100"/>
          </a:xfrm>
          <a:prstGeom prst="rect">
            <a:avLst/>
          </a:prstGeom>
        </p:spPr>
      </p:pic>
      <p:sp>
        <p:nvSpPr>
          <p:cNvPr id="6" name="テキスト ボックス 5"/>
          <p:cNvSpPr txBox="1"/>
          <p:nvPr/>
        </p:nvSpPr>
        <p:spPr>
          <a:xfrm>
            <a:off x="3223145" y="1760223"/>
            <a:ext cx="5302592" cy="3139321"/>
          </a:xfrm>
          <a:prstGeom prst="rect">
            <a:avLst/>
          </a:prstGeom>
          <a:noFill/>
        </p:spPr>
        <p:txBody>
          <a:bodyPr wrap="square" rtlCol="0">
            <a:spAutoFit/>
          </a:bodyPr>
          <a:lstStyle/>
          <a:p>
            <a:pPr marL="285750" indent="-285750">
              <a:buFont typeface="Arial"/>
              <a:buChar char="•"/>
            </a:pPr>
            <a:r>
              <a:rPr kumimoji="1" lang="ja-JP" altLang="en-US" dirty="0" smtClean="0">
                <a:latin typeface="ヒラギノ角ゴ ProN W3"/>
                <a:ea typeface="ヒラギノ角ゴ ProN W3"/>
                <a:cs typeface="ヒラギノ角ゴ ProN W3"/>
              </a:rPr>
              <a:t>クオ・ヴァディス・アントロポス？人類よ、いずこへいきたもう？（大村敬一）</a:t>
            </a:r>
            <a:endParaRPr kumimoji="1" lang="en-US" altLang="ja-JP" dirty="0" smtClean="0">
              <a:latin typeface="ヒラギノ角ゴ ProN W3"/>
              <a:ea typeface="ヒラギノ角ゴ ProN W3"/>
              <a:cs typeface="ヒラギノ角ゴ ProN W3"/>
            </a:endParaRPr>
          </a:p>
          <a:p>
            <a:pPr marL="285750" indent="-285750">
              <a:buFont typeface="Arial"/>
              <a:buChar char="•"/>
            </a:pPr>
            <a:r>
              <a:rPr kumimoji="1" lang="ja-JP" altLang="en-US" dirty="0" smtClean="0">
                <a:latin typeface="ヒラギノ角ゴ ProN W3"/>
                <a:ea typeface="ヒラギノ角ゴ ProN W3"/>
                <a:cs typeface="ヒラギノ角ゴ ProN W3"/>
              </a:rPr>
              <a:t>人類は宇宙をかき乱すのか？（磯部洋明）</a:t>
            </a:r>
            <a:endParaRPr kumimoji="1" lang="en-US" altLang="ja-JP" dirty="0" smtClean="0">
              <a:latin typeface="ヒラギノ角ゴ ProN W3"/>
              <a:ea typeface="ヒラギノ角ゴ ProN W3"/>
              <a:cs typeface="ヒラギノ角ゴ ProN W3"/>
            </a:endParaRPr>
          </a:p>
          <a:p>
            <a:pPr marL="285750" indent="-285750">
              <a:buFont typeface="Arial"/>
              <a:buChar char="•"/>
            </a:pPr>
            <a:r>
              <a:rPr lang="ja-JP" altLang="en-US" dirty="0" smtClean="0">
                <a:latin typeface="ヒラギノ角ゴ ProN W3"/>
                <a:ea typeface="ヒラギノ角ゴ ProN W3"/>
                <a:cs typeface="ヒラギノ角ゴ ProN W3"/>
              </a:rPr>
              <a:t>人類学のフィールドとしての宇宙（岡田浩樹）</a:t>
            </a:r>
            <a:endParaRPr lang="en-US" altLang="ja-JP" dirty="0" smtClean="0">
              <a:latin typeface="ヒラギノ角ゴ ProN W3"/>
              <a:ea typeface="ヒラギノ角ゴ ProN W3"/>
              <a:cs typeface="ヒラギノ角ゴ ProN W3"/>
            </a:endParaRPr>
          </a:p>
          <a:p>
            <a:pPr marL="285750" indent="-285750">
              <a:buFont typeface="Arial"/>
              <a:buChar char="•"/>
            </a:pPr>
            <a:r>
              <a:rPr kumimoji="1" lang="ja-JP" altLang="en-US" dirty="0" smtClean="0">
                <a:latin typeface="ヒラギノ角ゴ ProN W3"/>
                <a:ea typeface="ヒラギノ角ゴ ProN W3"/>
                <a:cs typeface="ヒラギノ角ゴ ProN W3"/>
              </a:rPr>
              <a:t>ファースト・コンタクトの人類学（木村大治）</a:t>
            </a:r>
            <a:endParaRPr kumimoji="1" lang="en-US" altLang="ja-JP" dirty="0" smtClean="0">
              <a:latin typeface="ヒラギノ角ゴ ProN W3"/>
              <a:ea typeface="ヒラギノ角ゴ ProN W3"/>
              <a:cs typeface="ヒラギノ角ゴ ProN W3"/>
            </a:endParaRPr>
          </a:p>
          <a:p>
            <a:pPr marL="285750" indent="-285750">
              <a:buFont typeface="Arial"/>
              <a:buChar char="•"/>
            </a:pPr>
            <a:r>
              <a:rPr lang="ja-JP" altLang="en-US" dirty="0" smtClean="0">
                <a:latin typeface="ヒラギノ角ゴ ProN W3"/>
                <a:ea typeface="ヒラギノ角ゴ ProN W3"/>
                <a:cs typeface="ヒラギノ角ゴ ProN W3"/>
              </a:rPr>
              <a:t>宇宙空間での生は私たちに何を教えるか（佐藤知久）</a:t>
            </a:r>
            <a:endParaRPr lang="en-US" altLang="ja-JP" dirty="0" smtClean="0">
              <a:latin typeface="ヒラギノ角ゴ ProN W3"/>
              <a:ea typeface="ヒラギノ角ゴ ProN W3"/>
              <a:cs typeface="ヒラギノ角ゴ ProN W3"/>
            </a:endParaRPr>
          </a:p>
          <a:p>
            <a:pPr marL="285750" indent="-285750">
              <a:buFont typeface="Arial"/>
              <a:buChar char="•"/>
            </a:pPr>
            <a:r>
              <a:rPr kumimoji="1" lang="ja-JP" altLang="en-US" dirty="0" smtClean="0">
                <a:latin typeface="ヒラギノ角ゴ ProN W3"/>
                <a:ea typeface="ヒラギノ角ゴ ProN W3"/>
                <a:cs typeface="ヒラギノ角ゴ ProN W3"/>
              </a:rPr>
              <a:t>宇宙が開く生物＝社会・文化的多様性への扉</a:t>
            </a:r>
            <a:r>
              <a:rPr lang="ja-JP" altLang="en-US" dirty="0" smtClean="0">
                <a:latin typeface="ヒラギノ角ゴ ProN W3"/>
                <a:ea typeface="ヒラギノ角ゴ ProN W3"/>
                <a:cs typeface="ヒラギノ角ゴ ProN W3"/>
              </a:rPr>
              <a:t>（大村敬一）</a:t>
            </a:r>
            <a:endParaRPr lang="en-US" altLang="ja-JP" dirty="0" smtClean="0">
              <a:latin typeface="ヒラギノ角ゴ ProN W3"/>
              <a:ea typeface="ヒラギノ角ゴ ProN W3"/>
              <a:cs typeface="ヒラギノ角ゴ ProN W3"/>
            </a:endParaRPr>
          </a:p>
          <a:p>
            <a:pPr marL="285750" indent="-285750">
              <a:buFont typeface="Arial"/>
              <a:buChar char="•"/>
            </a:pPr>
            <a:r>
              <a:rPr kumimoji="1" lang="ja-JP" altLang="en-US" dirty="0" smtClean="0">
                <a:latin typeface="ヒラギノ角ゴ ProN W3"/>
                <a:ea typeface="ヒラギノ角ゴ ProN W3"/>
                <a:cs typeface="ヒラギノ角ゴ ProN W3"/>
              </a:rPr>
              <a:t>果てしなき果てをめざして（内堀基光）</a:t>
            </a:r>
            <a:endParaRPr kumimoji="1" lang="en-US" altLang="ja-JP" dirty="0" smtClean="0">
              <a:latin typeface="ヒラギノ角ゴ ProN W3"/>
              <a:ea typeface="ヒラギノ角ゴ ProN W3"/>
              <a:cs typeface="ヒラギノ角ゴ ProN W3"/>
            </a:endParaRPr>
          </a:p>
          <a:p>
            <a:pPr marL="285750" indent="-285750">
              <a:buFont typeface="Arial"/>
              <a:buChar char="•"/>
            </a:pPr>
            <a:endParaRPr kumimoji="1" lang="en-US" altLang="ja-JP" dirty="0" smtClean="0">
              <a:latin typeface="ヒラギノ角ゴ ProN W3"/>
              <a:ea typeface="ヒラギノ角ゴ ProN W3"/>
              <a:cs typeface="ヒラギノ角ゴ ProN W3"/>
            </a:endParaRPr>
          </a:p>
        </p:txBody>
      </p:sp>
      <p:sp>
        <p:nvSpPr>
          <p:cNvPr id="8" name="テキスト ボックス 7"/>
          <p:cNvSpPr txBox="1"/>
          <p:nvPr/>
        </p:nvSpPr>
        <p:spPr>
          <a:xfrm>
            <a:off x="384152" y="5198882"/>
            <a:ext cx="2328868" cy="369332"/>
          </a:xfrm>
          <a:prstGeom prst="rect">
            <a:avLst/>
          </a:prstGeom>
          <a:noFill/>
        </p:spPr>
        <p:txBody>
          <a:bodyPr wrap="none" rtlCol="0">
            <a:spAutoFit/>
          </a:bodyPr>
          <a:lstStyle/>
          <a:p>
            <a:r>
              <a:rPr kumimoji="1" lang="en-US" altLang="ja-JP" dirty="0" smtClean="0">
                <a:latin typeface="ヒラギノ角ゴ ProN W3"/>
                <a:ea typeface="ヒラギノ角ゴ ProN W3"/>
                <a:cs typeface="ヒラギノ角ゴ ProN W3"/>
              </a:rPr>
              <a:t>2014</a:t>
            </a:r>
            <a:r>
              <a:rPr kumimoji="1" lang="ja-JP" altLang="en-US" dirty="0" smtClean="0">
                <a:latin typeface="ヒラギノ角ゴ ProN W3"/>
                <a:ea typeface="ヒラギノ角ゴ ProN W3"/>
                <a:cs typeface="ヒラギノ角ゴ ProN W3"/>
              </a:rPr>
              <a:t>年</a:t>
            </a:r>
            <a:r>
              <a:rPr kumimoji="1" lang="en-US" altLang="ja-JP" dirty="0" smtClean="0">
                <a:latin typeface="ヒラギノ角ゴ ProN W3"/>
                <a:ea typeface="ヒラギノ角ゴ ProN W3"/>
                <a:cs typeface="ヒラギノ角ゴ ProN W3"/>
              </a:rPr>
              <a:t>6</a:t>
            </a:r>
            <a:r>
              <a:rPr kumimoji="1" lang="ja-JP" altLang="en-US" dirty="0" smtClean="0">
                <a:latin typeface="ヒラギノ角ゴ ProN W3"/>
                <a:ea typeface="ヒラギノ角ゴ ProN W3"/>
                <a:cs typeface="ヒラギノ角ゴ ProN W3"/>
              </a:rPr>
              <a:t>月　昭和堂</a:t>
            </a:r>
            <a:endParaRPr kumimoji="1" lang="ja-JP" altLang="en-US" dirty="0">
              <a:latin typeface="ヒラギノ角ゴ ProN W3"/>
              <a:ea typeface="ヒラギノ角ゴ ProN W3"/>
              <a:cs typeface="ヒラギノ角ゴ ProN W3"/>
            </a:endParaRPr>
          </a:p>
        </p:txBody>
      </p:sp>
      <p:sp>
        <p:nvSpPr>
          <p:cNvPr id="3" name="テキスト ボックス 2"/>
          <p:cNvSpPr txBox="1"/>
          <p:nvPr/>
        </p:nvSpPr>
        <p:spPr>
          <a:xfrm>
            <a:off x="799561" y="5829471"/>
            <a:ext cx="6999407" cy="1200329"/>
          </a:xfrm>
          <a:prstGeom prst="rect">
            <a:avLst/>
          </a:prstGeom>
          <a:noFill/>
        </p:spPr>
        <p:txBody>
          <a:bodyPr wrap="none" rtlCol="0">
            <a:spAutoFit/>
          </a:bodyPr>
          <a:lstStyle/>
          <a:p>
            <a:r>
              <a:rPr lang="en-US" altLang="ja-JP" dirty="0" smtClean="0"/>
              <a:t>English version with a few additional papers published from JAXA report.</a:t>
            </a:r>
          </a:p>
          <a:p>
            <a:r>
              <a:rPr lang="en-US" altLang="ja-JP" dirty="0">
                <a:hlinkClick r:id="rId3"/>
              </a:rPr>
              <a:t>https://repository.exst.jaxa.jp/dspace/handle/a-is/546598?locale=</a:t>
            </a:r>
            <a:r>
              <a:rPr lang="en-US" altLang="ja-JP" dirty="0" smtClean="0">
                <a:hlinkClick r:id="rId3"/>
              </a:rPr>
              <a:t>ja</a:t>
            </a:r>
            <a:endParaRPr lang="en-US" altLang="ja-JP" dirty="0" smtClean="0"/>
          </a:p>
          <a:p>
            <a:r>
              <a:rPr lang="en-US" altLang="ja-JP" dirty="0" smtClean="0"/>
              <a:t>(or search “Challenges of space anthropology”)</a:t>
            </a:r>
          </a:p>
          <a:p>
            <a:endParaRPr kumimoji="1" lang="ja-JP" altLang="en-US" dirty="0"/>
          </a:p>
        </p:txBody>
      </p:sp>
    </p:spTree>
    <p:extLst>
      <p:ext uri="{BB962C8B-B14F-4D97-AF65-F5344CB8AC3E}">
        <p14:creationId xmlns:p14="http://schemas.microsoft.com/office/powerpoint/2010/main" val="24314665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430915"/>
            <a:ext cx="8229600" cy="3411787"/>
          </a:xfrm>
        </p:spPr>
        <p:txBody>
          <a:bodyPr>
            <a:normAutofit/>
          </a:bodyPr>
          <a:lstStyle/>
          <a:p>
            <a:pPr marL="0" indent="0">
              <a:buNone/>
            </a:pPr>
            <a:r>
              <a:rPr lang="en-US" altLang="ja-JP" sz="2000" dirty="0"/>
              <a:t>Mr. Haldane's </a:t>
            </a:r>
            <a:r>
              <a:rPr lang="en-US" altLang="ja-JP" sz="2000" i="1" dirty="0"/>
              <a:t>Daedalus has set forth an attractive picture of the future as it may become through the use of scientific discoveries to promote human happiness. Much as I should like to agree with his forecast, a long experience of statesmen and government has made me somewhat </a:t>
            </a:r>
            <a:r>
              <a:rPr lang="en-US" altLang="ja-JP" sz="2000" i="1" dirty="0" err="1" smtClean="0"/>
              <a:t>sceptical</a:t>
            </a:r>
            <a:r>
              <a:rPr lang="en-US" altLang="ja-JP" sz="2000" i="1" dirty="0" smtClean="0"/>
              <a:t>.</a:t>
            </a:r>
            <a:r>
              <a:rPr lang="en-US" altLang="ja-JP" sz="2000" i="1" dirty="0" smtClean="0">
                <a:solidFill>
                  <a:srgbClr val="FF0000"/>
                </a:solidFill>
              </a:rPr>
              <a:t> </a:t>
            </a:r>
            <a:r>
              <a:rPr lang="en-US" altLang="ja-JP" sz="2000" i="1" dirty="0">
                <a:solidFill>
                  <a:srgbClr val="FF0000"/>
                </a:solidFill>
              </a:rPr>
              <a:t>I am compelled to fear that science will be used to promote the power of dominant groups, rather than to make men happy</a:t>
            </a:r>
            <a:r>
              <a:rPr lang="en-US" altLang="ja-JP" sz="2000" i="1" dirty="0"/>
              <a:t>. Icarus, having been taught to fly by his father Daedalus, was destroyed by his rashness. I fear that the same fate may overtake the populations whom modern men of science have taught to </a:t>
            </a:r>
            <a:r>
              <a:rPr lang="en-US" altLang="ja-JP" sz="2000" i="1" dirty="0" smtClean="0"/>
              <a:t>fly.</a:t>
            </a:r>
            <a:endParaRPr kumimoji="1" lang="ja-JP" altLang="en-US" sz="2000" dirty="0"/>
          </a:p>
        </p:txBody>
      </p:sp>
      <p:sp>
        <p:nvSpPr>
          <p:cNvPr id="4" name="テキスト ボックス 3"/>
          <p:cNvSpPr txBox="1"/>
          <p:nvPr/>
        </p:nvSpPr>
        <p:spPr>
          <a:xfrm>
            <a:off x="566120" y="871089"/>
            <a:ext cx="4979373" cy="954107"/>
          </a:xfrm>
          <a:prstGeom prst="rect">
            <a:avLst/>
          </a:prstGeom>
          <a:noFill/>
        </p:spPr>
        <p:txBody>
          <a:bodyPr wrap="none" rtlCol="0">
            <a:spAutoFit/>
          </a:bodyPr>
          <a:lstStyle/>
          <a:p>
            <a:r>
              <a:rPr lang="en-US" altLang="ja-JP" sz="2800" dirty="0" smtClean="0"/>
              <a:t>ICARUS or </a:t>
            </a:r>
            <a:r>
              <a:rPr lang="en-US" altLang="ja-JP" sz="2800" dirty="0"/>
              <a:t>The Future of </a:t>
            </a:r>
            <a:r>
              <a:rPr lang="en-US" altLang="ja-JP" sz="2800" dirty="0" smtClean="0"/>
              <a:t>Science, </a:t>
            </a:r>
          </a:p>
          <a:p>
            <a:r>
              <a:rPr lang="en-US" altLang="ja-JP" sz="2800" dirty="0" smtClean="0"/>
              <a:t>Bertrand Russell (1924)</a:t>
            </a:r>
            <a:endParaRPr kumimoji="1" lang="ja-JP" altLang="en-US" sz="2800" dirty="0"/>
          </a:p>
        </p:txBody>
      </p:sp>
      <p:pic>
        <p:nvPicPr>
          <p:cNvPr id="5" name="図 4"/>
          <p:cNvPicPr>
            <a:picLocks noChangeAspect="1"/>
          </p:cNvPicPr>
          <p:nvPr/>
        </p:nvPicPr>
        <p:blipFill>
          <a:blip r:embed="rId2"/>
          <a:stretch>
            <a:fillRect/>
          </a:stretch>
        </p:blipFill>
        <p:spPr>
          <a:xfrm>
            <a:off x="6563943" y="321289"/>
            <a:ext cx="1730830" cy="2371237"/>
          </a:xfrm>
          <a:prstGeom prst="rect">
            <a:avLst/>
          </a:prstGeom>
        </p:spPr>
      </p:pic>
    </p:spTree>
    <p:extLst>
      <p:ext uri="{BB962C8B-B14F-4D97-AF65-F5344CB8AC3E}">
        <p14:creationId xmlns:p14="http://schemas.microsoft.com/office/powerpoint/2010/main" val="929805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279400" y="1752600"/>
            <a:ext cx="8585200" cy="3340100"/>
          </a:xfrm>
          <a:prstGeom prst="rect">
            <a:avLst/>
          </a:prstGeom>
        </p:spPr>
      </p:pic>
      <p:sp>
        <p:nvSpPr>
          <p:cNvPr id="7" name="テキスト ボックス 6"/>
          <p:cNvSpPr txBox="1"/>
          <p:nvPr/>
        </p:nvSpPr>
        <p:spPr>
          <a:xfrm>
            <a:off x="1191846" y="5978769"/>
            <a:ext cx="5416868" cy="646331"/>
          </a:xfrm>
          <a:prstGeom prst="rect">
            <a:avLst/>
          </a:prstGeom>
          <a:noFill/>
        </p:spPr>
        <p:txBody>
          <a:bodyPr wrap="none" rtlCol="0">
            <a:spAutoFit/>
          </a:bodyPr>
          <a:lstStyle/>
          <a:p>
            <a:r>
              <a:rPr lang="ja-JP" altLang="en-US" dirty="0" smtClean="0"/>
              <a:t>邦訳がここにあります。</a:t>
            </a:r>
            <a:endParaRPr lang="en-US" altLang="ja-JP" dirty="0" smtClean="0"/>
          </a:p>
          <a:p>
            <a:r>
              <a:rPr lang="en-US" altLang="ja-JP" dirty="0" smtClean="0"/>
              <a:t>http</a:t>
            </a:r>
            <a:r>
              <a:rPr lang="en-US" altLang="ja-JP" dirty="0"/>
              <a:t>://</a:t>
            </a:r>
            <a:r>
              <a:rPr lang="en-US" altLang="ja-JP" dirty="0" err="1"/>
              <a:t>wattandedison.com</a:t>
            </a:r>
            <a:r>
              <a:rPr lang="en-US" altLang="ja-JP" dirty="0"/>
              <a:t>/</a:t>
            </a:r>
            <a:r>
              <a:rPr lang="en-US" altLang="ja-JP" dirty="0" err="1"/>
              <a:t>Moon_Bertrand_Russell.pdf</a:t>
            </a:r>
            <a:endParaRPr kumimoji="1" lang="ja-JP" altLang="en-US" dirty="0"/>
          </a:p>
        </p:txBody>
      </p:sp>
    </p:spTree>
    <p:extLst>
      <p:ext uri="{BB962C8B-B14F-4D97-AF65-F5344CB8AC3E}">
        <p14:creationId xmlns:p14="http://schemas.microsoft.com/office/powerpoint/2010/main" val="2900246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4" name="正方形/長方形 3"/>
          <p:cNvSpPr/>
          <p:nvPr/>
        </p:nvSpPr>
        <p:spPr>
          <a:xfrm>
            <a:off x="4443381" y="5959448"/>
            <a:ext cx="4572000" cy="800219"/>
          </a:xfrm>
          <a:prstGeom prst="rect">
            <a:avLst/>
          </a:prstGeom>
        </p:spPr>
        <p:txBody>
          <a:bodyPr>
            <a:spAutoFit/>
          </a:bodyPr>
          <a:lstStyle/>
          <a:p>
            <a:pPr algn="ctr"/>
            <a:r>
              <a:rPr lang="ja-JP" altLang="en-US" dirty="0" smtClean="0"/>
              <a:t>ハンナ・アレント（哲学者）</a:t>
            </a:r>
            <a:endParaRPr lang="en-US" altLang="ja-JP" dirty="0" smtClean="0"/>
          </a:p>
          <a:p>
            <a:r>
              <a:rPr lang="en-US" altLang="ja-JP" sz="1400" dirty="0" smtClean="0"/>
              <a:t>http</a:t>
            </a:r>
            <a:r>
              <a:rPr lang="en-US" altLang="ja-JP" sz="1400" dirty="0"/>
              <a:t>://</a:t>
            </a:r>
            <a:r>
              <a:rPr lang="en-US" altLang="ja-JP" sz="1400" dirty="0" err="1"/>
              <a:t>www.natsume-books.com</a:t>
            </a:r>
            <a:r>
              <a:rPr lang="en-US" altLang="ja-JP" sz="1400" dirty="0"/>
              <a:t>/</a:t>
            </a:r>
            <a:r>
              <a:rPr lang="en-US" altLang="ja-JP" sz="1400" dirty="0" err="1"/>
              <a:t>natsumeblog</a:t>
            </a:r>
            <a:r>
              <a:rPr lang="en-US" altLang="ja-JP" sz="1400" dirty="0"/>
              <a:t>/</a:t>
            </a:r>
            <a:r>
              <a:rPr lang="en-US" altLang="ja-JP" sz="1400" dirty="0" err="1"/>
              <a:t>wp</a:t>
            </a:r>
            <a:r>
              <a:rPr lang="en-US" altLang="ja-JP" sz="1400" dirty="0"/>
              <a:t>-content/uploads/2013/06/Hannah-</a:t>
            </a:r>
            <a:r>
              <a:rPr lang="en-US" altLang="ja-JP" sz="1400" dirty="0" err="1"/>
              <a:t>Arendt.jpg</a:t>
            </a:r>
            <a:endParaRPr lang="ja-JP" altLang="en-US" sz="1400" dirty="0"/>
          </a:p>
        </p:txBody>
      </p:sp>
      <p:pic>
        <p:nvPicPr>
          <p:cNvPr id="5" name="図 4"/>
          <p:cNvPicPr>
            <a:picLocks noChangeAspect="1"/>
          </p:cNvPicPr>
          <p:nvPr/>
        </p:nvPicPr>
        <p:blipFill>
          <a:blip r:embed="rId2"/>
          <a:stretch>
            <a:fillRect/>
          </a:stretch>
        </p:blipFill>
        <p:spPr>
          <a:xfrm>
            <a:off x="5041565" y="3498484"/>
            <a:ext cx="3564150" cy="2489248"/>
          </a:xfrm>
          <a:prstGeom prst="rect">
            <a:avLst/>
          </a:prstGeom>
        </p:spPr>
      </p:pic>
      <p:sp>
        <p:nvSpPr>
          <p:cNvPr id="6" name="テキスト ボックス 5"/>
          <p:cNvSpPr txBox="1"/>
          <p:nvPr/>
        </p:nvSpPr>
        <p:spPr>
          <a:xfrm>
            <a:off x="707404" y="1655870"/>
            <a:ext cx="3938953" cy="4524316"/>
          </a:xfrm>
          <a:prstGeom prst="rect">
            <a:avLst/>
          </a:prstGeom>
          <a:noFill/>
        </p:spPr>
        <p:txBody>
          <a:bodyPr wrap="square" rtlCol="0">
            <a:spAutoFit/>
          </a:bodyPr>
          <a:lstStyle/>
          <a:p>
            <a:r>
              <a:rPr kumimoji="1" lang="ja-JP" altLang="en-US" dirty="0" smtClean="0"/>
              <a:t>「近代の入り口には三つの大きな出来事が並んでおり、それが近代の正確を決定している。すなわち、第一にアメリカの発見とそれに続く地球全体の探検、第二に宗教改革、第三に、望遠鏡の発明と地球の自然を宇宙の観点から考える新しい科学の発展」</a:t>
            </a:r>
            <a:endParaRPr lang="en-US" altLang="ja-JP" dirty="0"/>
          </a:p>
          <a:p>
            <a:endParaRPr kumimoji="1" lang="en-US" altLang="ja-JP" dirty="0" smtClean="0"/>
          </a:p>
          <a:p>
            <a:r>
              <a:rPr kumimoji="1" lang="ja-JP" altLang="en-US" dirty="0" smtClean="0"/>
              <a:t>「地球に縛り付けられている人間がようやく地球から脱出する第一歩」というこの発言が陳腐だからといって、それがどんなに以上なものかを見逃してはならない」</a:t>
            </a:r>
            <a:endParaRPr kumimoji="1" lang="en-US" altLang="ja-JP" dirty="0" smtClean="0"/>
          </a:p>
          <a:p>
            <a:endParaRPr kumimoji="1" lang="en-US" altLang="ja-JP" dirty="0" smtClean="0"/>
          </a:p>
          <a:p>
            <a:r>
              <a:rPr lang="ja-JP" altLang="en-US" dirty="0" smtClean="0"/>
              <a:t>（ハンナ・アレント　人間の条件）</a:t>
            </a:r>
            <a:endParaRPr kumimoji="1" lang="ja-JP" altLang="en-US" dirty="0"/>
          </a:p>
        </p:txBody>
      </p:sp>
      <p:pic>
        <p:nvPicPr>
          <p:cNvPr id="3" name="図 2"/>
          <p:cNvPicPr>
            <a:picLocks noChangeAspect="1"/>
          </p:cNvPicPr>
          <p:nvPr/>
        </p:nvPicPr>
        <p:blipFill>
          <a:blip r:embed="rId3"/>
          <a:stretch>
            <a:fillRect/>
          </a:stretch>
        </p:blipFill>
        <p:spPr>
          <a:xfrm>
            <a:off x="6331807" y="161175"/>
            <a:ext cx="2276841" cy="3223846"/>
          </a:xfrm>
          <a:prstGeom prst="rect">
            <a:avLst/>
          </a:prstGeom>
        </p:spPr>
      </p:pic>
    </p:spTree>
    <p:extLst>
      <p:ext uri="{BB962C8B-B14F-4D97-AF65-F5344CB8AC3E}">
        <p14:creationId xmlns:p14="http://schemas.microsoft.com/office/powerpoint/2010/main" val="28321558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348154" y="679724"/>
            <a:ext cx="6037385" cy="4028068"/>
          </a:xfrm>
          <a:prstGeom prst="rect">
            <a:avLst/>
          </a:prstGeom>
        </p:spPr>
      </p:pic>
      <p:sp>
        <p:nvSpPr>
          <p:cNvPr id="5" name="テキスト ボックス 4"/>
          <p:cNvSpPr txBox="1"/>
          <p:nvPr/>
        </p:nvSpPr>
        <p:spPr>
          <a:xfrm>
            <a:off x="1348154" y="5197231"/>
            <a:ext cx="2557110" cy="923330"/>
          </a:xfrm>
          <a:prstGeom prst="rect">
            <a:avLst/>
          </a:prstGeom>
          <a:noFill/>
        </p:spPr>
        <p:txBody>
          <a:bodyPr wrap="none" rtlCol="0">
            <a:spAutoFit/>
          </a:bodyPr>
          <a:lstStyle/>
          <a:p>
            <a:pPr marL="285750" indent="-285750">
              <a:buFont typeface="Arial"/>
              <a:buChar char="•"/>
            </a:pPr>
            <a:r>
              <a:rPr kumimoji="1" lang="ja-JP" altLang="en-US" dirty="0" smtClean="0"/>
              <a:t>アルキメデスの視点</a:t>
            </a:r>
            <a:endParaRPr kumimoji="1" lang="en-US" altLang="ja-JP" dirty="0" smtClean="0"/>
          </a:p>
          <a:p>
            <a:pPr marL="285750" indent="-285750">
              <a:buFont typeface="Arial"/>
              <a:buChar char="•"/>
            </a:pPr>
            <a:r>
              <a:rPr lang="ja-JP" altLang="en-US" dirty="0" smtClean="0"/>
              <a:t>近代科学の成功</a:t>
            </a:r>
            <a:endParaRPr lang="en-US" altLang="ja-JP" dirty="0" smtClean="0"/>
          </a:p>
          <a:p>
            <a:pPr marL="285750" indent="-285750">
              <a:buFont typeface="Arial"/>
              <a:buChar char="•"/>
            </a:pPr>
            <a:r>
              <a:rPr kumimoji="1" lang="ja-JP" altLang="en-US" dirty="0" smtClean="0"/>
              <a:t>人間の疎外</a:t>
            </a:r>
            <a:endParaRPr kumimoji="1" lang="ja-JP" altLang="en-US" dirty="0"/>
          </a:p>
        </p:txBody>
      </p:sp>
    </p:spTree>
    <p:extLst>
      <p:ext uri="{BB962C8B-B14F-4D97-AF65-F5344CB8AC3E}">
        <p14:creationId xmlns:p14="http://schemas.microsoft.com/office/powerpoint/2010/main" val="11540059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pPr marL="342900" lvl="1" indent="-342900">
              <a:buFont typeface="Arial"/>
              <a:buChar char="•"/>
            </a:pPr>
            <a:r>
              <a:rPr lang="en-US" altLang="ja-JP" dirty="0" smtClean="0"/>
              <a:t>H. Arendt “The </a:t>
            </a:r>
            <a:r>
              <a:rPr lang="en-US" altLang="ja-JP" dirty="0"/>
              <a:t>Conquest of Space and the Stature of </a:t>
            </a:r>
            <a:r>
              <a:rPr lang="en-US" altLang="ja-JP" dirty="0" smtClean="0"/>
              <a:t>Man”</a:t>
            </a:r>
            <a:r>
              <a:rPr lang="ja-JP" altLang="en-US" dirty="0" smtClean="0"/>
              <a:t>（邦訳：宇宙空間の征服と人間の身の丈</a:t>
            </a:r>
            <a:r>
              <a:rPr lang="en-US" altLang="ja-JP" dirty="0" smtClean="0"/>
              <a:t>…</a:t>
            </a:r>
            <a:r>
              <a:rPr lang="ja-JP" altLang="en-US" dirty="0" smtClean="0"/>
              <a:t>「過去と未来の間（みすず書房）に集録）</a:t>
            </a:r>
            <a:endParaRPr lang="en-US" altLang="ja-JP" i="1" dirty="0" smtClean="0"/>
          </a:p>
          <a:p>
            <a:pPr marL="342900" lvl="1" indent="-342900">
              <a:buFont typeface="Arial"/>
              <a:buChar char="•"/>
            </a:pPr>
            <a:r>
              <a:rPr lang="en-US" altLang="ja-JP" i="1" dirty="0" smtClean="0"/>
              <a:t>If </a:t>
            </a:r>
            <a:r>
              <a:rPr lang="en-US" altLang="ja-JP" i="1" dirty="0"/>
              <a:t>we look down from this (Archimedean) point upon what is going on on earth and upon various activities of men, that is, if we apply the Archimedean point to ourselves, then these activities will indeed appear to ourselves as no more than “overt behavior” which we can study with the same methods we use to study the behavior of rats</a:t>
            </a:r>
            <a:r>
              <a:rPr lang="en-US" altLang="ja-JP" i="1" dirty="0" smtClean="0"/>
              <a:t>.</a:t>
            </a:r>
            <a:endParaRPr lang="ja-JP" altLang="ja-JP" dirty="0"/>
          </a:p>
        </p:txBody>
      </p:sp>
    </p:spTree>
    <p:extLst>
      <p:ext uri="{BB962C8B-B14F-4D97-AF65-F5344CB8AC3E}">
        <p14:creationId xmlns:p14="http://schemas.microsoft.com/office/powerpoint/2010/main" val="1109910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2800" dirty="0" smtClean="0">
                <a:latin typeface="メイリオ"/>
                <a:ea typeface="メイリオ"/>
                <a:cs typeface="メイリオ"/>
              </a:rPr>
              <a:t>“</a:t>
            </a:r>
            <a:r>
              <a:rPr kumimoji="1" lang="ja-JP" altLang="en-US" sz="2800" dirty="0" smtClean="0">
                <a:latin typeface="メイリオ"/>
                <a:ea typeface="メイリオ"/>
                <a:cs typeface="メイリオ"/>
              </a:rPr>
              <a:t>宇宙探査の共通の目的</a:t>
            </a:r>
            <a:r>
              <a:rPr kumimoji="1" lang="en-US" altLang="ja-JP" sz="2800" dirty="0" smtClean="0">
                <a:latin typeface="メイリオ"/>
                <a:ea typeface="メイリオ"/>
                <a:cs typeface="メイリオ"/>
              </a:rPr>
              <a:t>” </a:t>
            </a:r>
            <a:br>
              <a:rPr kumimoji="1" lang="en-US" altLang="ja-JP" sz="2800" dirty="0" smtClean="0">
                <a:latin typeface="メイリオ"/>
                <a:ea typeface="メイリオ"/>
                <a:cs typeface="メイリオ"/>
              </a:rPr>
            </a:br>
            <a:r>
              <a:rPr kumimoji="1" lang="en-US" altLang="ja-JP" sz="2800" dirty="0" smtClean="0">
                <a:latin typeface="メイリオ"/>
                <a:ea typeface="メイリオ"/>
                <a:cs typeface="メイリオ"/>
              </a:rPr>
              <a:t>in </a:t>
            </a:r>
            <a:r>
              <a:rPr kumimoji="1" lang="ja-JP" altLang="en-US" sz="2800" dirty="0" smtClean="0">
                <a:latin typeface="メイリオ"/>
                <a:ea typeface="メイリオ"/>
                <a:cs typeface="メイリオ"/>
              </a:rPr>
              <a:t>宇宙探査ロードマップ</a:t>
            </a:r>
            <a:endParaRPr kumimoji="1" lang="ja-JP" altLang="en-US" sz="2800" dirty="0">
              <a:latin typeface="メイリオ"/>
              <a:ea typeface="メイリオ"/>
              <a:cs typeface="メイリオ"/>
            </a:endParaRPr>
          </a:p>
        </p:txBody>
      </p:sp>
      <p:sp>
        <p:nvSpPr>
          <p:cNvPr id="3" name="コンテンツ プレースホルダー 2"/>
          <p:cNvSpPr>
            <a:spLocks noGrp="1"/>
          </p:cNvSpPr>
          <p:nvPr>
            <p:ph idx="1"/>
          </p:nvPr>
        </p:nvSpPr>
        <p:spPr>
          <a:xfrm>
            <a:off x="457200" y="1600200"/>
            <a:ext cx="8229600" cy="3842357"/>
          </a:xfrm>
        </p:spPr>
        <p:txBody>
          <a:bodyPr>
            <a:normAutofit/>
          </a:bodyPr>
          <a:lstStyle/>
          <a:p>
            <a:r>
              <a:rPr kumimoji="1" lang="ja-JP" altLang="en-US" sz="2400" dirty="0" smtClean="0">
                <a:latin typeface="メイリオ"/>
                <a:ea typeface="メイリオ"/>
                <a:cs typeface="メイリオ"/>
              </a:rPr>
              <a:t>探査技術と能力の開発</a:t>
            </a:r>
            <a:endParaRPr kumimoji="1" lang="en-US" altLang="ja-JP" sz="2400" dirty="0" smtClean="0">
              <a:latin typeface="メイリオ"/>
              <a:ea typeface="メイリオ"/>
              <a:cs typeface="メイリオ"/>
            </a:endParaRPr>
          </a:p>
          <a:p>
            <a:r>
              <a:rPr lang="ja-JP" altLang="en-US" sz="2400" dirty="0" smtClean="0">
                <a:latin typeface="メイリオ"/>
                <a:ea typeface="メイリオ"/>
                <a:cs typeface="メイリオ"/>
              </a:rPr>
              <a:t>一般市民の探査への参加</a:t>
            </a:r>
            <a:endParaRPr lang="en-US" altLang="ja-JP" sz="2400" dirty="0" smtClean="0">
              <a:latin typeface="メイリオ"/>
              <a:ea typeface="メイリオ"/>
              <a:cs typeface="メイリオ"/>
            </a:endParaRPr>
          </a:p>
          <a:p>
            <a:r>
              <a:rPr kumimoji="1" lang="ja-JP" altLang="en-US" sz="2400" dirty="0" smtClean="0">
                <a:latin typeface="メイリオ"/>
                <a:ea typeface="メイリオ"/>
                <a:cs typeface="メイリオ"/>
              </a:rPr>
              <a:t>地球の安全性の向上</a:t>
            </a:r>
            <a:endParaRPr kumimoji="1" lang="en-US" altLang="ja-JP" sz="2400" dirty="0" smtClean="0">
              <a:latin typeface="メイリオ"/>
              <a:ea typeface="メイリオ"/>
              <a:cs typeface="メイリオ"/>
            </a:endParaRPr>
          </a:p>
          <a:p>
            <a:r>
              <a:rPr lang="ja-JP" altLang="en-US" sz="2400" dirty="0" smtClean="0">
                <a:latin typeface="メイリオ"/>
                <a:ea typeface="メイリオ"/>
                <a:cs typeface="メイリオ"/>
              </a:rPr>
              <a:t>人類の存在領域の拡大</a:t>
            </a:r>
            <a:endParaRPr lang="en-US" altLang="ja-JP" sz="2400" dirty="0" smtClean="0">
              <a:latin typeface="メイリオ"/>
              <a:ea typeface="メイリオ"/>
              <a:cs typeface="メイリオ"/>
            </a:endParaRPr>
          </a:p>
          <a:p>
            <a:r>
              <a:rPr kumimoji="1" lang="ja-JP" altLang="en-US" sz="2400" dirty="0" smtClean="0">
                <a:latin typeface="メイリオ"/>
                <a:ea typeface="メイリオ"/>
                <a:cs typeface="メイリオ"/>
              </a:rPr>
              <a:t>有人探査を可能にする科学の研究</a:t>
            </a:r>
            <a:endParaRPr kumimoji="1" lang="en-US" altLang="ja-JP" sz="2400" dirty="0" smtClean="0">
              <a:latin typeface="メイリオ"/>
              <a:ea typeface="メイリオ"/>
              <a:cs typeface="メイリオ"/>
            </a:endParaRPr>
          </a:p>
          <a:p>
            <a:r>
              <a:rPr lang="ja-JP" altLang="en-US" sz="2400" dirty="0" smtClean="0">
                <a:latin typeface="メイリオ"/>
                <a:ea typeface="メイリオ"/>
                <a:cs typeface="メイリオ"/>
              </a:rPr>
              <a:t>宇宙科学、地球科学、および応用科学の研究</a:t>
            </a:r>
            <a:endParaRPr lang="en-US" altLang="ja-JP" sz="2400" dirty="0" smtClean="0">
              <a:latin typeface="メイリオ"/>
              <a:ea typeface="メイリオ"/>
              <a:cs typeface="メイリオ"/>
            </a:endParaRPr>
          </a:p>
          <a:p>
            <a:r>
              <a:rPr kumimoji="1" lang="ja-JP" altLang="en-US" sz="2400" dirty="0" smtClean="0">
                <a:latin typeface="メイリオ"/>
                <a:ea typeface="メイリオ"/>
                <a:cs typeface="メイリオ"/>
              </a:rPr>
              <a:t>生命の探索</a:t>
            </a:r>
            <a:endParaRPr kumimoji="1" lang="en-US" altLang="ja-JP" sz="2400" dirty="0" smtClean="0">
              <a:latin typeface="メイリオ"/>
              <a:ea typeface="メイリオ"/>
              <a:cs typeface="メイリオ"/>
            </a:endParaRPr>
          </a:p>
          <a:p>
            <a:r>
              <a:rPr lang="ja-JP" altLang="en-US" sz="2400" dirty="0" smtClean="0">
                <a:latin typeface="メイリオ"/>
                <a:ea typeface="メイリオ"/>
                <a:cs typeface="メイリオ"/>
              </a:rPr>
              <a:t>経済拡大への刺激</a:t>
            </a:r>
            <a:endParaRPr kumimoji="1" lang="ja-JP" altLang="en-US" sz="2400" dirty="0">
              <a:latin typeface="メイリオ"/>
              <a:ea typeface="メイリオ"/>
              <a:cs typeface="メイリオ"/>
            </a:endParaRPr>
          </a:p>
        </p:txBody>
      </p:sp>
      <p:sp>
        <p:nvSpPr>
          <p:cNvPr id="4" name="テキスト ボックス 3"/>
          <p:cNvSpPr txBox="1"/>
          <p:nvPr/>
        </p:nvSpPr>
        <p:spPr>
          <a:xfrm>
            <a:off x="4111853" y="5001117"/>
            <a:ext cx="5032147" cy="1200329"/>
          </a:xfrm>
          <a:prstGeom prst="rect">
            <a:avLst/>
          </a:prstGeom>
          <a:noFill/>
        </p:spPr>
        <p:txBody>
          <a:bodyPr wrap="none" rtlCol="0">
            <a:spAutoFit/>
          </a:bodyPr>
          <a:lstStyle/>
          <a:p>
            <a:pPr marL="285750" indent="-285750">
              <a:buFont typeface="Arial"/>
              <a:buChar char="•"/>
            </a:pPr>
            <a:r>
              <a:rPr kumimoji="1" lang="ja-JP" altLang="en-US" dirty="0" smtClean="0">
                <a:latin typeface="メイリオ"/>
                <a:ea typeface="メイリオ"/>
                <a:cs typeface="メイリオ"/>
              </a:rPr>
              <a:t>内在的価値に基づくもの</a:t>
            </a:r>
            <a:endParaRPr kumimoji="1" lang="en-US" altLang="ja-JP" dirty="0" smtClean="0">
              <a:latin typeface="メイリオ"/>
              <a:ea typeface="メイリオ"/>
              <a:cs typeface="メイリオ"/>
            </a:endParaRPr>
          </a:p>
          <a:p>
            <a:pPr marL="285750" indent="-285750">
              <a:buFont typeface="Arial"/>
              <a:buChar char="•"/>
            </a:pPr>
            <a:r>
              <a:rPr lang="ja-JP" altLang="en-US" dirty="0" smtClean="0">
                <a:latin typeface="メイリオ"/>
                <a:ea typeface="メイリオ"/>
                <a:cs typeface="メイリオ"/>
              </a:rPr>
              <a:t>目的的価値に基づくもの</a:t>
            </a:r>
            <a:endParaRPr lang="en-US" altLang="ja-JP" dirty="0" smtClean="0">
              <a:latin typeface="メイリオ"/>
              <a:ea typeface="メイリオ"/>
              <a:cs typeface="メイリオ"/>
            </a:endParaRPr>
          </a:p>
          <a:p>
            <a:pPr marL="285750" indent="-285750">
              <a:buFont typeface="Arial"/>
              <a:buChar char="•"/>
            </a:pPr>
            <a:r>
              <a:rPr kumimoji="1" lang="ja-JP" altLang="en-US" dirty="0" smtClean="0">
                <a:latin typeface="メイリオ"/>
                <a:ea typeface="メイリオ"/>
                <a:cs typeface="メイリオ"/>
              </a:rPr>
              <a:t>有人の目的？無人含む</a:t>
            </a:r>
            <a:r>
              <a:rPr lang="ja-JP" altLang="en-US" dirty="0" smtClean="0">
                <a:latin typeface="メイリオ"/>
                <a:ea typeface="メイリオ"/>
                <a:cs typeface="メイリオ"/>
              </a:rPr>
              <a:t>宇宙探査一般</a:t>
            </a:r>
            <a:r>
              <a:rPr kumimoji="1" lang="ja-JP" altLang="en-US" dirty="0" smtClean="0">
                <a:latin typeface="メイリオ"/>
                <a:ea typeface="メイリオ"/>
                <a:cs typeface="メイリオ"/>
              </a:rPr>
              <a:t>の目的？</a:t>
            </a:r>
            <a:endParaRPr kumimoji="1" lang="en-US" altLang="ja-JP" dirty="0" smtClean="0">
              <a:latin typeface="メイリオ"/>
              <a:ea typeface="メイリオ"/>
              <a:cs typeface="メイリオ"/>
            </a:endParaRPr>
          </a:p>
          <a:p>
            <a:pPr marL="285750" indent="-285750">
              <a:buFont typeface="Arial"/>
              <a:buChar char="•"/>
            </a:pPr>
            <a:r>
              <a:rPr kumimoji="1" lang="ja-JP" altLang="en-US" dirty="0" smtClean="0">
                <a:latin typeface="メイリオ"/>
                <a:ea typeface="メイリオ"/>
                <a:cs typeface="メイリオ"/>
              </a:rPr>
              <a:t>人類の目的？各国の目的？</a:t>
            </a:r>
            <a:endParaRPr kumimoji="1" lang="en-US" altLang="ja-JP" dirty="0" smtClean="0">
              <a:latin typeface="メイリオ"/>
              <a:ea typeface="メイリオ"/>
              <a:cs typeface="メイリオ"/>
            </a:endParaRPr>
          </a:p>
        </p:txBody>
      </p:sp>
      <p:pic>
        <p:nvPicPr>
          <p:cNvPr id="5" name="図 4"/>
          <p:cNvPicPr>
            <a:picLocks noChangeAspect="1"/>
          </p:cNvPicPr>
          <p:nvPr/>
        </p:nvPicPr>
        <p:blipFill>
          <a:blip r:embed="rId2"/>
          <a:stretch>
            <a:fillRect/>
          </a:stretch>
        </p:blipFill>
        <p:spPr>
          <a:xfrm>
            <a:off x="6758567" y="799676"/>
            <a:ext cx="2134029" cy="2795057"/>
          </a:xfrm>
          <a:prstGeom prst="rect">
            <a:avLst/>
          </a:prstGeom>
        </p:spPr>
      </p:pic>
    </p:spTree>
    <p:extLst>
      <p:ext uri="{BB962C8B-B14F-4D97-AF65-F5344CB8AC3E}">
        <p14:creationId xmlns:p14="http://schemas.microsoft.com/office/powerpoint/2010/main" val="21648383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4571999" y="1790700"/>
            <a:ext cx="3770923" cy="4229992"/>
          </a:xfrm>
          <a:prstGeom prst="rect">
            <a:avLst/>
          </a:prstGeom>
        </p:spPr>
      </p:pic>
      <p:sp>
        <p:nvSpPr>
          <p:cNvPr id="5" name="テキスト ボックス 4"/>
          <p:cNvSpPr txBox="1"/>
          <p:nvPr/>
        </p:nvSpPr>
        <p:spPr>
          <a:xfrm>
            <a:off x="4571999" y="6118385"/>
            <a:ext cx="4570482" cy="369332"/>
          </a:xfrm>
          <a:prstGeom prst="rect">
            <a:avLst/>
          </a:prstGeom>
          <a:noFill/>
        </p:spPr>
        <p:txBody>
          <a:bodyPr wrap="none" rtlCol="0">
            <a:spAutoFit/>
          </a:bodyPr>
          <a:lstStyle/>
          <a:p>
            <a:r>
              <a:rPr kumimoji="1" lang="ja-JP" altLang="en-US" dirty="0" smtClean="0"/>
              <a:t>スティーブン・ワインバーグ（物理学者）</a:t>
            </a:r>
            <a:endParaRPr kumimoji="1" lang="ja-JP" altLang="en-US" dirty="0"/>
          </a:p>
        </p:txBody>
      </p:sp>
      <p:sp>
        <p:nvSpPr>
          <p:cNvPr id="6" name="テキスト ボックス 5"/>
          <p:cNvSpPr txBox="1"/>
          <p:nvPr/>
        </p:nvSpPr>
        <p:spPr>
          <a:xfrm>
            <a:off x="722923" y="2403231"/>
            <a:ext cx="3595077" cy="2585323"/>
          </a:xfrm>
          <a:prstGeom prst="rect">
            <a:avLst/>
          </a:prstGeom>
          <a:noFill/>
        </p:spPr>
        <p:txBody>
          <a:bodyPr wrap="square" rtlCol="0">
            <a:spAutoFit/>
          </a:bodyPr>
          <a:lstStyle/>
          <a:p>
            <a:r>
              <a:rPr lang="en-US" altLang="ja-JP" i="1" dirty="0">
                <a:latin typeface="ヒラギノ角ゴ Pro W3"/>
                <a:ea typeface="ヒラギノ角ゴ Pro W3"/>
                <a:cs typeface="ヒラギノ角ゴ Pro W3"/>
              </a:rPr>
              <a:t>The more the universe seems comprehensible, the more it also seems pointless</a:t>
            </a:r>
            <a:endParaRPr kumimoji="1" lang="en-US" altLang="ja-JP" dirty="0" smtClean="0"/>
          </a:p>
          <a:p>
            <a:endParaRPr lang="en-US" altLang="ja-JP" dirty="0"/>
          </a:p>
          <a:p>
            <a:r>
              <a:rPr kumimoji="1" lang="ja-JP" altLang="en-US" dirty="0" smtClean="0"/>
              <a:t>宇宙を知れば知るほど、</a:t>
            </a:r>
            <a:endParaRPr kumimoji="1" lang="en-US" altLang="ja-JP" dirty="0" smtClean="0"/>
          </a:p>
          <a:p>
            <a:r>
              <a:rPr lang="ja-JP" altLang="en-US" dirty="0" smtClean="0"/>
              <a:t>宇宙は無意味なものに思えてくる</a:t>
            </a:r>
            <a:endParaRPr lang="en-US" altLang="ja-JP" dirty="0" smtClean="0"/>
          </a:p>
          <a:p>
            <a:endParaRPr lang="en-US" altLang="ja-JP" dirty="0"/>
          </a:p>
          <a:p>
            <a:r>
              <a:rPr lang="en-US" altLang="ja-JP" i="1" dirty="0">
                <a:latin typeface="ヒラギノ角ゴ Pro W3"/>
                <a:ea typeface="ヒラギノ角ゴ Pro W3"/>
                <a:cs typeface="ヒラギノ角ゴ Pro W3"/>
              </a:rPr>
              <a:t>The First Three Minutes </a:t>
            </a:r>
          </a:p>
          <a:p>
            <a:r>
              <a:rPr lang="en-US" altLang="ja-JP" i="1" dirty="0">
                <a:latin typeface="ヒラギノ角ゴ Pro W3"/>
                <a:ea typeface="ヒラギノ角ゴ Pro W3"/>
                <a:cs typeface="ヒラギノ角ゴ Pro W3"/>
              </a:rPr>
              <a:t>S. </a:t>
            </a:r>
            <a:r>
              <a:rPr lang="en-US" altLang="ja-JP" i="1" dirty="0" err="1" smtClean="0">
                <a:latin typeface="ヒラギノ角ゴ Pro W3"/>
                <a:ea typeface="ヒラギノ角ゴ Pro W3"/>
                <a:cs typeface="ヒラギノ角ゴ Pro W3"/>
              </a:rPr>
              <a:t>Weinerg</a:t>
            </a:r>
            <a:endParaRPr lang="ja-JP" altLang="en-US" i="1" dirty="0">
              <a:latin typeface="ヒラギノ角ゴ Pro W3"/>
              <a:ea typeface="ヒラギノ角ゴ Pro W3"/>
              <a:cs typeface="ヒラギノ角ゴ Pro W3"/>
            </a:endParaRPr>
          </a:p>
        </p:txBody>
      </p:sp>
    </p:spTree>
    <p:extLst>
      <p:ext uri="{BB962C8B-B14F-4D97-AF65-F5344CB8AC3E}">
        <p14:creationId xmlns:p14="http://schemas.microsoft.com/office/powerpoint/2010/main" val="2159298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6" name="正方形/長方形 5"/>
          <p:cNvSpPr/>
          <p:nvPr/>
        </p:nvSpPr>
        <p:spPr>
          <a:xfrm>
            <a:off x="4308231" y="5311951"/>
            <a:ext cx="4572000" cy="830997"/>
          </a:xfrm>
          <a:prstGeom prst="rect">
            <a:avLst/>
          </a:prstGeom>
        </p:spPr>
        <p:txBody>
          <a:bodyPr>
            <a:spAutoFit/>
          </a:bodyPr>
          <a:lstStyle/>
          <a:p>
            <a:pPr algn="ctr"/>
            <a:r>
              <a:rPr lang="ja-JP" altLang="en-US" sz="2000" dirty="0" smtClean="0"/>
              <a:t>フリーマン</a:t>
            </a:r>
            <a:r>
              <a:rPr lang="en-US" altLang="ja-JP" sz="2000" dirty="0" smtClean="0"/>
              <a:t>･</a:t>
            </a:r>
            <a:r>
              <a:rPr lang="ja-JP" altLang="en-US" sz="2000" dirty="0" smtClean="0"/>
              <a:t>ダイソン（物理学者）</a:t>
            </a:r>
            <a:endParaRPr lang="en-US" altLang="ja-JP" sz="2000" dirty="0" smtClean="0"/>
          </a:p>
          <a:p>
            <a:pPr algn="ctr"/>
            <a:r>
              <a:rPr lang="en-US" altLang="ja-JP" sz="1400" dirty="0" smtClean="0"/>
              <a:t>https</a:t>
            </a:r>
            <a:r>
              <a:rPr lang="en-US" altLang="ja-JP" sz="1400" dirty="0"/>
              <a:t>://</a:t>
            </a:r>
            <a:r>
              <a:rPr lang="en-US" altLang="ja-JP" sz="1400" dirty="0" err="1"/>
              <a:t>upload.wikimedia.org</a:t>
            </a:r>
            <a:r>
              <a:rPr lang="en-US" altLang="ja-JP" sz="1400" dirty="0"/>
              <a:t>/</a:t>
            </a:r>
            <a:r>
              <a:rPr lang="en-US" altLang="ja-JP" sz="1400" dirty="0" err="1"/>
              <a:t>wikipedia</a:t>
            </a:r>
            <a:r>
              <a:rPr lang="en-US" altLang="ja-JP" sz="1400" dirty="0"/>
              <a:t>/commons/thumb/3/3d/</a:t>
            </a:r>
            <a:r>
              <a:rPr lang="en-US" altLang="ja-JP" sz="1400" dirty="0" err="1"/>
              <a:t>Freeman_Dyson.jpg</a:t>
            </a:r>
            <a:r>
              <a:rPr lang="en-US" altLang="ja-JP" sz="1400" dirty="0"/>
              <a:t>/220px-</a:t>
            </a:r>
            <a:r>
              <a:rPr lang="en-US" altLang="ja-JP" sz="1400" dirty="0" smtClean="0"/>
              <a:t>Freeman_Dyson.jpg</a:t>
            </a:r>
            <a:endParaRPr lang="ja-JP" altLang="en-US" sz="1400" dirty="0"/>
          </a:p>
        </p:txBody>
      </p:sp>
      <p:pic>
        <p:nvPicPr>
          <p:cNvPr id="7" name="図 6"/>
          <p:cNvPicPr>
            <a:picLocks noChangeAspect="1"/>
          </p:cNvPicPr>
          <p:nvPr/>
        </p:nvPicPr>
        <p:blipFill>
          <a:blip r:embed="rId2"/>
          <a:stretch>
            <a:fillRect/>
          </a:stretch>
        </p:blipFill>
        <p:spPr>
          <a:xfrm>
            <a:off x="5285155" y="1059962"/>
            <a:ext cx="2794000" cy="4191000"/>
          </a:xfrm>
          <a:prstGeom prst="rect">
            <a:avLst/>
          </a:prstGeom>
        </p:spPr>
      </p:pic>
      <p:sp>
        <p:nvSpPr>
          <p:cNvPr id="8" name="テキスト ボックス 7"/>
          <p:cNvSpPr txBox="1"/>
          <p:nvPr/>
        </p:nvSpPr>
        <p:spPr>
          <a:xfrm>
            <a:off x="457200" y="2598615"/>
            <a:ext cx="4340313" cy="2862322"/>
          </a:xfrm>
          <a:prstGeom prst="rect">
            <a:avLst/>
          </a:prstGeom>
          <a:noFill/>
        </p:spPr>
        <p:txBody>
          <a:bodyPr wrap="square" rtlCol="0">
            <a:spAutoFit/>
          </a:bodyPr>
          <a:lstStyle/>
          <a:p>
            <a:r>
              <a:rPr lang="ja-JP" altLang="en-US" sz="2000" dirty="0" smtClean="0">
                <a:latin typeface="ヒラギノ角ゴ ProN W3"/>
                <a:ea typeface="ヒラギノ角ゴ ProN W3"/>
                <a:cs typeface="ヒラギノ角ゴ ProN W3"/>
              </a:rPr>
              <a:t>この宇宙の長期的な未来は、知的生命の営為を考慮せずに予想することはできない</a:t>
            </a:r>
            <a:endParaRPr lang="en-US" altLang="ja-JP" sz="2000" dirty="0" smtClean="0">
              <a:latin typeface="ヒラギノ角ゴ ProN W3"/>
              <a:ea typeface="ヒラギノ角ゴ ProN W3"/>
              <a:cs typeface="ヒラギノ角ゴ ProN W3"/>
            </a:endParaRPr>
          </a:p>
          <a:p>
            <a:endParaRPr lang="en-US" altLang="ja-JP" sz="2000" dirty="0">
              <a:latin typeface="ヒラギノ角ゴ ProN W3"/>
              <a:ea typeface="ヒラギノ角ゴ ProN W3"/>
              <a:cs typeface="ヒラギノ角ゴ ProN W3"/>
            </a:endParaRPr>
          </a:p>
          <a:p>
            <a:r>
              <a:rPr lang="ja-JP" altLang="ja-JP" sz="2000" dirty="0" smtClean="0">
                <a:latin typeface="ヒラギノ角ゴ ProN W3"/>
                <a:ea typeface="ヒラギノ角ゴ ProN W3"/>
                <a:cs typeface="ヒラギノ角ゴ ProN W3"/>
              </a:rPr>
              <a:t>われわれ</a:t>
            </a:r>
            <a:r>
              <a:rPr lang="ja-JP" altLang="ja-JP" sz="2000" dirty="0">
                <a:latin typeface="ヒラギノ角ゴ ProN W3"/>
                <a:ea typeface="ヒラギノ角ゴ ProN W3"/>
                <a:cs typeface="ヒラギノ角ゴ ProN W3"/>
              </a:rPr>
              <a:t>は、単なる観察者ではなく、宇宙のドラマの俳優なの</a:t>
            </a:r>
            <a:r>
              <a:rPr lang="ja-JP" altLang="ja-JP" sz="2000" dirty="0" smtClean="0">
                <a:latin typeface="ヒラギノ角ゴ ProN W3"/>
                <a:ea typeface="ヒラギノ角ゴ ProN W3"/>
                <a:cs typeface="ヒラギノ角ゴ ProN W3"/>
              </a:rPr>
              <a:t>だ</a:t>
            </a:r>
            <a:endParaRPr lang="en-US" altLang="ja-JP" sz="2000" dirty="0" smtClean="0">
              <a:latin typeface="ヒラギノ角ゴ ProN W3"/>
              <a:ea typeface="ヒラギノ角ゴ ProN W3"/>
              <a:cs typeface="ヒラギノ角ゴ ProN W3"/>
            </a:endParaRPr>
          </a:p>
          <a:p>
            <a:endParaRPr lang="en-US" altLang="ja-JP" sz="2000" dirty="0">
              <a:latin typeface="ヒラギノ角ゴ ProN W3"/>
              <a:ea typeface="ヒラギノ角ゴ ProN W3"/>
              <a:cs typeface="ヒラギノ角ゴ ProN W3"/>
            </a:endParaRPr>
          </a:p>
          <a:p>
            <a:r>
              <a:rPr lang="ja-JP" altLang="ja-JP" sz="2000" dirty="0" smtClean="0">
                <a:latin typeface="ヒラギノ角ゴ ProN W3"/>
                <a:ea typeface="ヒラギノ角ゴ ProN W3"/>
                <a:cs typeface="ヒラギノ角ゴ ProN W3"/>
              </a:rPr>
              <a:t>自然</a:t>
            </a:r>
            <a:r>
              <a:rPr lang="ja-JP" altLang="ja-JP" sz="2000" dirty="0">
                <a:latin typeface="ヒラギノ角ゴ ProN W3"/>
                <a:ea typeface="ヒラギノ角ゴ ProN W3"/>
                <a:cs typeface="ヒラギノ角ゴ ProN W3"/>
              </a:rPr>
              <a:t>の法則は宇宙をできるだけ面白くするように構成されて</a:t>
            </a:r>
            <a:r>
              <a:rPr lang="ja-JP" altLang="ja-JP" sz="2000" dirty="0" smtClean="0">
                <a:latin typeface="ヒラギノ角ゴ ProN W3"/>
                <a:ea typeface="ヒラギノ角ゴ ProN W3"/>
                <a:cs typeface="ヒラギノ角ゴ ProN W3"/>
              </a:rPr>
              <a:t>いる</a:t>
            </a:r>
            <a:endParaRPr lang="ja-JP" altLang="ja-JP" sz="2000" dirty="0">
              <a:latin typeface="ヒラギノ角ゴ ProN W3"/>
              <a:ea typeface="ヒラギノ角ゴ ProN W3"/>
              <a:cs typeface="ヒラギノ角ゴ ProN W3"/>
            </a:endParaRPr>
          </a:p>
        </p:txBody>
      </p:sp>
    </p:spTree>
    <p:extLst>
      <p:ext uri="{BB962C8B-B14F-4D97-AF65-F5344CB8AC3E}">
        <p14:creationId xmlns:p14="http://schemas.microsoft.com/office/powerpoint/2010/main" val="7250132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832" y="739612"/>
            <a:ext cx="6885737" cy="2775732"/>
          </a:xfrm>
        </p:spPr>
        <p:txBody>
          <a:bodyPr>
            <a:normAutofit/>
          </a:bodyPr>
          <a:lstStyle/>
          <a:p>
            <a:pPr marL="0" indent="0">
              <a:buNone/>
            </a:pPr>
            <a:endParaRPr kumimoji="1" lang="en-US" altLang="ja-JP" sz="1800" dirty="0" smtClean="0"/>
          </a:p>
          <a:p>
            <a:r>
              <a:rPr lang="ja-JP" altLang="en-US" sz="1800" dirty="0" smtClean="0"/>
              <a:t>創造に満ちた偉大な時代とは、遠く離れたパートナーと刺激を与え合える程度に情報交換ができ、しかもその頻度と速度は、集団・個人間に不可欠の壁を小さくしすぎて交換が容易になり、画一化が進み多様性が見失われない程度に留まっていた時代</a:t>
            </a:r>
            <a:r>
              <a:rPr lang="en-US" altLang="ja-JP" sz="1800" dirty="0"/>
              <a:t> </a:t>
            </a:r>
          </a:p>
        </p:txBody>
      </p:sp>
      <p:pic>
        <p:nvPicPr>
          <p:cNvPr id="4" name="図 3"/>
          <p:cNvPicPr>
            <a:picLocks noChangeAspect="1"/>
          </p:cNvPicPr>
          <p:nvPr/>
        </p:nvPicPr>
        <p:blipFill>
          <a:blip r:embed="rId2"/>
          <a:stretch>
            <a:fillRect/>
          </a:stretch>
        </p:blipFill>
        <p:spPr>
          <a:xfrm>
            <a:off x="7065569" y="1508352"/>
            <a:ext cx="1909776" cy="1270001"/>
          </a:xfrm>
          <a:prstGeom prst="rect">
            <a:avLst/>
          </a:prstGeom>
        </p:spPr>
      </p:pic>
      <p:sp>
        <p:nvSpPr>
          <p:cNvPr id="5" name="テキスト ボックス 4"/>
          <p:cNvSpPr txBox="1"/>
          <p:nvPr/>
        </p:nvSpPr>
        <p:spPr>
          <a:xfrm>
            <a:off x="1804951" y="3229114"/>
            <a:ext cx="3767174" cy="276999"/>
          </a:xfrm>
          <a:prstGeom prst="rect">
            <a:avLst/>
          </a:prstGeom>
          <a:noFill/>
        </p:spPr>
        <p:txBody>
          <a:bodyPr wrap="square" rtlCol="0">
            <a:spAutoFit/>
          </a:bodyPr>
          <a:lstStyle/>
          <a:p>
            <a:r>
              <a:rPr lang="ja-JP" altLang="en-US" sz="1200" dirty="0" smtClean="0"/>
              <a:t>レヴィ</a:t>
            </a:r>
            <a:r>
              <a:rPr lang="en-US" altLang="ja-JP" sz="1200" dirty="0" smtClean="0"/>
              <a:t>=</a:t>
            </a:r>
            <a:r>
              <a:rPr lang="ja-JP" altLang="en-US" sz="1200" dirty="0" smtClean="0"/>
              <a:t>ストロース講義（平凡社ライブラリー）</a:t>
            </a:r>
            <a:endParaRPr kumimoji="1" lang="ja-JP" altLang="en-US" sz="1200" dirty="0"/>
          </a:p>
        </p:txBody>
      </p:sp>
      <p:pic>
        <p:nvPicPr>
          <p:cNvPr id="2" name="図 1"/>
          <p:cNvPicPr>
            <a:picLocks noChangeAspect="1"/>
          </p:cNvPicPr>
          <p:nvPr/>
        </p:nvPicPr>
        <p:blipFill>
          <a:blip r:embed="rId3"/>
          <a:stretch>
            <a:fillRect/>
          </a:stretch>
        </p:blipFill>
        <p:spPr>
          <a:xfrm>
            <a:off x="1194152" y="4058592"/>
            <a:ext cx="1857226" cy="2655929"/>
          </a:xfrm>
          <a:prstGeom prst="rect">
            <a:avLst/>
          </a:prstGeom>
        </p:spPr>
      </p:pic>
      <p:sp>
        <p:nvSpPr>
          <p:cNvPr id="6" name="テキスト ボックス 5"/>
          <p:cNvSpPr txBox="1"/>
          <p:nvPr/>
        </p:nvSpPr>
        <p:spPr>
          <a:xfrm>
            <a:off x="3547385" y="4129198"/>
            <a:ext cx="5369568" cy="2585323"/>
          </a:xfrm>
          <a:prstGeom prst="rect">
            <a:avLst/>
          </a:prstGeom>
          <a:noFill/>
        </p:spPr>
        <p:txBody>
          <a:bodyPr wrap="square" rtlCol="0">
            <a:spAutoFit/>
          </a:bodyPr>
          <a:lstStyle/>
          <a:p>
            <a:r>
              <a:rPr lang="ja-JP" altLang="en-US" dirty="0">
                <a:latin typeface="+mn-ea"/>
                <a:cs typeface="ヒラギノ丸ゴ Pro W4"/>
              </a:rPr>
              <a:t>今西錦司</a:t>
            </a:r>
            <a:r>
              <a:rPr lang="en-US" altLang="ja-JP" dirty="0">
                <a:latin typeface="+mn-ea"/>
                <a:cs typeface="ヒラギノ丸ゴ Pro W4"/>
              </a:rPr>
              <a:t>『</a:t>
            </a:r>
            <a:r>
              <a:rPr lang="ja-JP" altLang="en-US" dirty="0">
                <a:latin typeface="+mn-ea"/>
                <a:cs typeface="ヒラギノ丸ゴ Pro W4"/>
              </a:rPr>
              <a:t>民族文化などは、人間が意識的につくりあげようとしてできたものではなくて、自然にそうなってきたものでしょう</a:t>
            </a:r>
            <a:r>
              <a:rPr lang="ja-JP" altLang="en-US" dirty="0" smtClean="0">
                <a:latin typeface="+mn-ea"/>
                <a:cs typeface="ヒラギノ丸ゴ Pro W4"/>
              </a:rPr>
              <a:t>。こう</a:t>
            </a:r>
            <a:r>
              <a:rPr lang="ja-JP" altLang="en-US" dirty="0">
                <a:latin typeface="+mn-ea"/>
                <a:cs typeface="ヒラギノ丸ゴ Pro W4"/>
              </a:rPr>
              <a:t>いう文化と</a:t>
            </a:r>
            <a:r>
              <a:rPr lang="ja-JP" altLang="en-US" dirty="0" smtClean="0">
                <a:latin typeface="+mn-ea"/>
                <a:cs typeface="ヒラギノ丸ゴ Pro W4"/>
              </a:rPr>
              <a:t>、</a:t>
            </a:r>
            <a:r>
              <a:rPr lang="ja-JP" altLang="en-US" dirty="0" smtClean="0">
                <a:solidFill>
                  <a:srgbClr val="FF0000"/>
                </a:solidFill>
                <a:latin typeface="+mn-ea"/>
                <a:cs typeface="ヒラギノ丸ゴ Pro W4"/>
              </a:rPr>
              <a:t>サピエンス</a:t>
            </a:r>
            <a:r>
              <a:rPr lang="ja-JP" altLang="en-US" dirty="0">
                <a:solidFill>
                  <a:srgbClr val="FF0000"/>
                </a:solidFill>
                <a:latin typeface="+mn-ea"/>
                <a:cs typeface="ヒラギノ丸ゴ Pro W4"/>
              </a:rPr>
              <a:t>として人間が意識的に努力して</a:t>
            </a:r>
            <a:r>
              <a:rPr lang="ja-JP" altLang="en-US" dirty="0" smtClean="0">
                <a:solidFill>
                  <a:srgbClr val="FF0000"/>
                </a:solidFill>
                <a:latin typeface="+mn-ea"/>
                <a:cs typeface="ヒラギノ丸ゴ Pro W4"/>
              </a:rPr>
              <a:t>作り出した文化</a:t>
            </a:r>
            <a:r>
              <a:rPr lang="ja-JP" altLang="en-US" dirty="0" smtClean="0">
                <a:latin typeface="+mn-ea"/>
                <a:cs typeface="ヒラギノ丸ゴ Pro W4"/>
              </a:rPr>
              <a:t>と</a:t>
            </a:r>
            <a:r>
              <a:rPr lang="ja-JP" altLang="en-US" dirty="0">
                <a:latin typeface="+mn-ea"/>
                <a:cs typeface="ヒラギノ丸ゴ Pro W4"/>
              </a:rPr>
              <a:t>は、はっきり分ける必要がある</a:t>
            </a:r>
            <a:r>
              <a:rPr lang="en-US" altLang="ja-JP" dirty="0">
                <a:latin typeface="+mn-ea"/>
                <a:cs typeface="ヒラギノ丸ゴ Pro W4"/>
              </a:rPr>
              <a:t>』</a:t>
            </a:r>
            <a:endParaRPr lang="en-US" altLang="ja-JP" dirty="0" smtClean="0">
              <a:latin typeface="+mn-ea"/>
              <a:cs typeface="ヒラギノ丸ゴ Pro W4"/>
            </a:endParaRPr>
          </a:p>
          <a:p>
            <a:endParaRPr lang="en-US" altLang="ja-JP" dirty="0">
              <a:latin typeface="+mn-ea"/>
              <a:cs typeface="ヒラギノ丸ゴ Pro W4"/>
            </a:endParaRPr>
          </a:p>
          <a:p>
            <a:r>
              <a:rPr lang="ja-JP" altLang="en-US" dirty="0" smtClean="0">
                <a:latin typeface="+mn-ea"/>
                <a:cs typeface="ヒラギノ丸ゴ Pro W4"/>
              </a:rPr>
              <a:t>梅棹忠夫</a:t>
            </a:r>
            <a:r>
              <a:rPr lang="en-US" altLang="ja-JP" dirty="0" smtClean="0">
                <a:latin typeface="+mn-ea"/>
                <a:cs typeface="ヒラギノ丸ゴ Pro W4"/>
              </a:rPr>
              <a:t>『</a:t>
            </a:r>
            <a:r>
              <a:rPr lang="ja-JP" altLang="en-US" dirty="0">
                <a:latin typeface="+mn-ea"/>
                <a:cs typeface="ヒラギノ丸ゴ Pro W4"/>
              </a:rPr>
              <a:t>目的的発想は自然的所与とちごうてかなり自由度が高い。洋々たる可能性をはらんでいるとともに、一面</a:t>
            </a:r>
            <a:r>
              <a:rPr lang="ja-JP" altLang="en-US" dirty="0">
                <a:solidFill>
                  <a:srgbClr val="FF0000"/>
                </a:solidFill>
                <a:latin typeface="+mn-ea"/>
                <a:cs typeface="ヒラギノ丸ゴ Pro W4"/>
              </a:rPr>
              <a:t>大変恐ろしいところ</a:t>
            </a:r>
            <a:r>
              <a:rPr lang="ja-JP" altLang="en-US" dirty="0">
                <a:latin typeface="+mn-ea"/>
                <a:cs typeface="ヒラギノ丸ゴ Pro W4"/>
              </a:rPr>
              <a:t>がある</a:t>
            </a:r>
            <a:r>
              <a:rPr lang="en-US" altLang="ja-JP" dirty="0">
                <a:latin typeface="+mn-ea"/>
                <a:cs typeface="ヒラギノ丸ゴ Pro W4"/>
              </a:rPr>
              <a:t>』</a:t>
            </a:r>
            <a:endParaRPr kumimoji="1" lang="ja-JP" altLang="en-US" dirty="0">
              <a:latin typeface="+mn-ea"/>
              <a:cs typeface="ヒラギノ丸ゴ Pro W4"/>
            </a:endParaRPr>
          </a:p>
        </p:txBody>
      </p:sp>
      <p:sp>
        <p:nvSpPr>
          <p:cNvPr id="7" name="テキスト ボックス 6"/>
          <p:cNvSpPr txBox="1"/>
          <p:nvPr/>
        </p:nvSpPr>
        <p:spPr>
          <a:xfrm>
            <a:off x="474086" y="293822"/>
            <a:ext cx="6019597" cy="461665"/>
          </a:xfrm>
          <a:prstGeom prst="rect">
            <a:avLst/>
          </a:prstGeom>
          <a:noFill/>
        </p:spPr>
        <p:txBody>
          <a:bodyPr wrap="none" rtlCol="0">
            <a:spAutoFit/>
          </a:bodyPr>
          <a:lstStyle/>
          <a:p>
            <a:r>
              <a:rPr kumimoji="1" lang="ja-JP" altLang="en-US" sz="2400" dirty="0" smtClean="0"/>
              <a:t>宇宙と、人類の多様性、グロテスクな未来</a:t>
            </a:r>
            <a:endParaRPr kumimoji="1" lang="ja-JP" altLang="en-US" sz="2400" dirty="0"/>
          </a:p>
        </p:txBody>
      </p:sp>
    </p:spTree>
    <p:extLst>
      <p:ext uri="{BB962C8B-B14F-4D97-AF65-F5344CB8AC3E}">
        <p14:creationId xmlns:p14="http://schemas.microsoft.com/office/powerpoint/2010/main" val="21181072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81876"/>
            <a:ext cx="4075723" cy="1143000"/>
          </a:xfrm>
        </p:spPr>
        <p:txBody>
          <a:bodyPr>
            <a:noAutofit/>
          </a:bodyPr>
          <a:lstStyle/>
          <a:p>
            <a:pPr algn="l"/>
            <a:r>
              <a:rPr lang="en-US" altLang="ja-JP" sz="2000" dirty="0" smtClean="0">
                <a:solidFill>
                  <a:srgbClr val="000000"/>
                </a:solidFill>
                <a:latin typeface="ヒラギノ角ゴ ProN W3"/>
                <a:ea typeface="ヒラギノ角ゴ ProN W3"/>
                <a:cs typeface="ヒラギノ角ゴ ProN W3"/>
              </a:rPr>
              <a:t>『</a:t>
            </a:r>
            <a:r>
              <a:rPr lang="ja-JP" altLang="en-US" sz="2000" dirty="0" smtClean="0">
                <a:solidFill>
                  <a:srgbClr val="000000"/>
                </a:solidFill>
                <a:latin typeface="ヒラギノ角ゴ ProN W3"/>
                <a:ea typeface="ヒラギノ角ゴ ProN W3"/>
                <a:cs typeface="ヒラギノ角ゴ ProN W3"/>
              </a:rPr>
              <a:t>私</a:t>
            </a:r>
            <a:r>
              <a:rPr lang="ja-JP" altLang="en-US" sz="2000" dirty="0">
                <a:solidFill>
                  <a:srgbClr val="000000"/>
                </a:solidFill>
                <a:latin typeface="ヒラギノ角ゴ ProN W3"/>
                <a:ea typeface="ヒラギノ角ゴ ProN W3"/>
                <a:cs typeface="ヒラギノ角ゴ ProN W3"/>
              </a:rPr>
              <a:t>なんかは、自分の一生に</a:t>
            </a:r>
            <a:r>
              <a:rPr lang="ja-JP" altLang="en-US" sz="2000" dirty="0" smtClean="0">
                <a:solidFill>
                  <a:srgbClr val="000000"/>
                </a:solidFill>
                <a:latin typeface="ヒラギノ角ゴ ProN W3"/>
                <a:ea typeface="ヒラギノ角ゴ ProN W3"/>
                <a:cs typeface="ヒラギノ角ゴ ProN W3"/>
              </a:rPr>
              <a:t>ついて</a:t>
            </a:r>
            <a:r>
              <a:rPr lang="ja-JP" altLang="en-US" sz="2000" dirty="0" smtClean="0">
                <a:latin typeface="ヒラギノ角ゴ ProN W3"/>
                <a:ea typeface="ヒラギノ角ゴ ProN W3"/>
                <a:cs typeface="ヒラギノ角ゴ ProN W3"/>
              </a:rPr>
              <a:t>は</a:t>
            </a:r>
            <a:r>
              <a:rPr lang="ja-JP" altLang="en-US" sz="2000" dirty="0">
                <a:latin typeface="ヒラギノ角ゴ ProN W3"/>
                <a:ea typeface="ヒラギノ角ゴ ProN W3"/>
                <a:cs typeface="ヒラギノ角ゴ ProN W3"/>
              </a:rPr>
              <a:t>自然が破壊されていくのを悲しんだりしている。けれども人間の一生を考えたらサイボーグでもなんでもいいから、もっと発展してほしいという気持になる</a:t>
            </a:r>
            <a:r>
              <a:rPr lang="ja-JP" altLang="en-US" sz="2000" dirty="0" smtClean="0">
                <a:latin typeface="ヒラギノ角ゴ ProN W3"/>
                <a:ea typeface="ヒラギノ角ゴ ProN W3"/>
                <a:cs typeface="ヒラギノ角ゴ ProN W3"/>
              </a:rPr>
              <a:t>ね</a:t>
            </a:r>
            <a:r>
              <a:rPr lang="en-US" altLang="ja-JP" sz="2000" dirty="0" smtClean="0">
                <a:latin typeface="ヒラギノ角ゴ ProN W3"/>
                <a:ea typeface="ヒラギノ角ゴ ProN W3"/>
                <a:cs typeface="ヒラギノ角ゴ ProN W3"/>
              </a:rPr>
              <a:t>』</a:t>
            </a:r>
            <a:r>
              <a:rPr lang="ja-JP" altLang="en-US" sz="2000" dirty="0" smtClean="0">
                <a:latin typeface="ヒラギノ角ゴ ProN W3"/>
                <a:ea typeface="ヒラギノ角ゴ ProN W3"/>
                <a:cs typeface="ヒラギノ角ゴ ProN W3"/>
              </a:rPr>
              <a:t>（今西錦司）</a:t>
            </a:r>
            <a:endParaRPr kumimoji="1" lang="ja-JP" altLang="en-US" sz="2000" dirty="0">
              <a:latin typeface="ヒラギノ角ゴ ProN W3"/>
              <a:ea typeface="ヒラギノ角ゴ ProN W3"/>
              <a:cs typeface="ヒラギノ角ゴ ProN W3"/>
            </a:endParaRPr>
          </a:p>
        </p:txBody>
      </p:sp>
      <p:sp>
        <p:nvSpPr>
          <p:cNvPr id="5" name="タイトル 1"/>
          <p:cNvSpPr txBox="1">
            <a:spLocks/>
          </p:cNvSpPr>
          <p:nvPr/>
        </p:nvSpPr>
        <p:spPr>
          <a:xfrm>
            <a:off x="4267200" y="4368272"/>
            <a:ext cx="4876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ヒラギノ丸ゴ Pro W4"/>
                <a:cs typeface="+mj-cs"/>
              </a:defRPr>
            </a:lvl1pPr>
          </a:lstStyle>
          <a:p>
            <a:r>
              <a:rPr lang="ja-JP" altLang="en-US" sz="2000" dirty="0" smtClean="0">
                <a:solidFill>
                  <a:srgbClr val="FFFFFF"/>
                </a:solidFill>
              </a:rPr>
              <a:t>今西錦司（人類学者）</a:t>
            </a:r>
            <a:endParaRPr lang="ja-JP" altLang="en-US" sz="2000" dirty="0">
              <a:solidFill>
                <a:srgbClr val="FFFFFF"/>
              </a:solidFill>
            </a:endParaRPr>
          </a:p>
        </p:txBody>
      </p:sp>
      <p:pic>
        <p:nvPicPr>
          <p:cNvPr id="3" name="図 2"/>
          <p:cNvPicPr>
            <a:picLocks noChangeAspect="1"/>
          </p:cNvPicPr>
          <p:nvPr/>
        </p:nvPicPr>
        <p:blipFill>
          <a:blip r:embed="rId2"/>
          <a:stretch>
            <a:fillRect/>
          </a:stretch>
        </p:blipFill>
        <p:spPr>
          <a:xfrm>
            <a:off x="4956435" y="1372419"/>
            <a:ext cx="3464642" cy="2995853"/>
          </a:xfrm>
          <a:prstGeom prst="rect">
            <a:avLst/>
          </a:prstGeom>
        </p:spPr>
      </p:pic>
    </p:spTree>
    <p:extLst>
      <p:ext uri="{BB962C8B-B14F-4D97-AF65-F5344CB8AC3E}">
        <p14:creationId xmlns:p14="http://schemas.microsoft.com/office/powerpoint/2010/main" val="20104060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2008679" y="1834549"/>
            <a:ext cx="6413720" cy="3743944"/>
          </a:xfrm>
          <a:prstGeom prst="rect">
            <a:avLst/>
          </a:prstGeom>
        </p:spPr>
      </p:pic>
      <p:pic>
        <p:nvPicPr>
          <p:cNvPr id="5" name="図 4"/>
          <p:cNvPicPr>
            <a:picLocks noChangeAspect="1"/>
          </p:cNvPicPr>
          <p:nvPr/>
        </p:nvPicPr>
        <p:blipFill>
          <a:blip r:embed="rId3"/>
          <a:stretch>
            <a:fillRect/>
          </a:stretch>
        </p:blipFill>
        <p:spPr>
          <a:xfrm>
            <a:off x="126428" y="1019193"/>
            <a:ext cx="2078403" cy="3345559"/>
          </a:xfrm>
          <a:prstGeom prst="rect">
            <a:avLst/>
          </a:prstGeom>
        </p:spPr>
      </p:pic>
      <p:sp>
        <p:nvSpPr>
          <p:cNvPr id="6" name="テキスト ボックス 5"/>
          <p:cNvSpPr txBox="1"/>
          <p:nvPr/>
        </p:nvSpPr>
        <p:spPr>
          <a:xfrm>
            <a:off x="457200" y="5879966"/>
            <a:ext cx="5737468" cy="646331"/>
          </a:xfrm>
          <a:prstGeom prst="rect">
            <a:avLst/>
          </a:prstGeom>
          <a:noFill/>
        </p:spPr>
        <p:txBody>
          <a:bodyPr wrap="none" rtlCol="0">
            <a:spAutoFit/>
          </a:bodyPr>
          <a:lstStyle/>
          <a:p>
            <a:r>
              <a:rPr lang="en-US" altLang="ja-JP" dirty="0" smtClean="0"/>
              <a:t>2013</a:t>
            </a:r>
            <a:r>
              <a:rPr lang="ja-JP" altLang="en-US" dirty="0" smtClean="0"/>
              <a:t>年度宇宙ユニットシンポジウム　森山徹さんの講演</a:t>
            </a:r>
            <a:endParaRPr lang="en-US" altLang="ja-JP" dirty="0" smtClean="0"/>
          </a:p>
          <a:p>
            <a:r>
              <a:rPr lang="en-US" altLang="ja-JP" dirty="0" smtClean="0"/>
              <a:t>http</a:t>
            </a:r>
            <a:r>
              <a:rPr lang="en-US" altLang="ja-JP" dirty="0"/>
              <a:t>://</a:t>
            </a:r>
            <a:r>
              <a:rPr lang="en-US" altLang="ja-JP" dirty="0" err="1"/>
              <a:t>www.usss.kyoto-u.ac.jp</a:t>
            </a:r>
            <a:r>
              <a:rPr lang="en-US" altLang="ja-JP" dirty="0"/>
              <a:t>/</a:t>
            </a:r>
            <a:r>
              <a:rPr lang="en-US" altLang="ja-JP" dirty="0" err="1"/>
              <a:t>etc</a:t>
            </a:r>
            <a:r>
              <a:rPr lang="en-US" altLang="ja-JP" dirty="0"/>
              <a:t>/symp7/</a:t>
            </a:r>
            <a:r>
              <a:rPr lang="en-US" altLang="ja-JP" dirty="0" err="1"/>
              <a:t>moriyama_t.pdf</a:t>
            </a:r>
            <a:endParaRPr kumimoji="1" lang="ja-JP" altLang="en-US" dirty="0"/>
          </a:p>
        </p:txBody>
      </p:sp>
      <p:pic>
        <p:nvPicPr>
          <p:cNvPr id="7" name="図 6"/>
          <p:cNvPicPr>
            <a:picLocks noChangeAspect="1"/>
          </p:cNvPicPr>
          <p:nvPr/>
        </p:nvPicPr>
        <p:blipFill>
          <a:blip r:embed="rId4"/>
          <a:stretch>
            <a:fillRect/>
          </a:stretch>
        </p:blipFill>
        <p:spPr>
          <a:xfrm>
            <a:off x="2917967" y="274638"/>
            <a:ext cx="6002726" cy="5190049"/>
          </a:xfrm>
          <a:prstGeom prst="rect">
            <a:avLst/>
          </a:prstGeom>
        </p:spPr>
      </p:pic>
    </p:spTree>
    <p:extLst>
      <p:ext uri="{BB962C8B-B14F-4D97-AF65-F5344CB8AC3E}">
        <p14:creationId xmlns:p14="http://schemas.microsoft.com/office/powerpoint/2010/main" val="992784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宇宙倫理学</a:t>
            </a:r>
            <a:endParaRPr kumimoji="1" lang="ja-JP" altLang="en-US" sz="3200" dirty="0"/>
          </a:p>
        </p:txBody>
      </p:sp>
      <p:pic>
        <p:nvPicPr>
          <p:cNvPr id="4" name="図 3"/>
          <p:cNvPicPr>
            <a:picLocks noChangeAspect="1"/>
          </p:cNvPicPr>
          <p:nvPr/>
        </p:nvPicPr>
        <p:blipFill>
          <a:blip r:embed="rId2"/>
          <a:stretch>
            <a:fillRect/>
          </a:stretch>
        </p:blipFill>
        <p:spPr>
          <a:xfrm>
            <a:off x="3221947" y="1175993"/>
            <a:ext cx="5703287" cy="5509528"/>
          </a:xfrm>
          <a:prstGeom prst="rect">
            <a:avLst/>
          </a:prstGeom>
        </p:spPr>
      </p:pic>
      <p:pic>
        <p:nvPicPr>
          <p:cNvPr id="5" name="図 4"/>
          <p:cNvPicPr>
            <a:picLocks noChangeAspect="1"/>
          </p:cNvPicPr>
          <p:nvPr/>
        </p:nvPicPr>
        <p:blipFill>
          <a:blip r:embed="rId3"/>
          <a:stretch>
            <a:fillRect/>
          </a:stretch>
        </p:blipFill>
        <p:spPr>
          <a:xfrm>
            <a:off x="1299870" y="3376981"/>
            <a:ext cx="1922077" cy="1417061"/>
          </a:xfrm>
          <a:prstGeom prst="rect">
            <a:avLst/>
          </a:prstGeom>
        </p:spPr>
      </p:pic>
      <p:pic>
        <p:nvPicPr>
          <p:cNvPr id="6" name="図 5"/>
          <p:cNvPicPr>
            <a:picLocks noChangeAspect="1"/>
          </p:cNvPicPr>
          <p:nvPr/>
        </p:nvPicPr>
        <p:blipFill>
          <a:blip r:embed="rId4"/>
          <a:stretch>
            <a:fillRect/>
          </a:stretch>
        </p:blipFill>
        <p:spPr>
          <a:xfrm>
            <a:off x="1390208" y="1995849"/>
            <a:ext cx="1831739" cy="1381132"/>
          </a:xfrm>
          <a:prstGeom prst="rect">
            <a:avLst/>
          </a:prstGeom>
        </p:spPr>
      </p:pic>
      <p:sp>
        <p:nvSpPr>
          <p:cNvPr id="7" name="テキスト ボックス 6"/>
          <p:cNvSpPr txBox="1"/>
          <p:nvPr/>
        </p:nvSpPr>
        <p:spPr>
          <a:xfrm>
            <a:off x="165077" y="1360659"/>
            <a:ext cx="2674230" cy="369332"/>
          </a:xfrm>
          <a:prstGeom prst="rect">
            <a:avLst/>
          </a:prstGeom>
          <a:noFill/>
        </p:spPr>
        <p:txBody>
          <a:bodyPr wrap="none" rtlCol="0">
            <a:spAutoFit/>
          </a:bodyPr>
          <a:lstStyle/>
          <a:p>
            <a:r>
              <a:rPr kumimoji="1" lang="ja-JP" altLang="en-US" dirty="0" smtClean="0"/>
              <a:t>宇宙ユニットシンポジウム</a:t>
            </a:r>
            <a:endParaRPr kumimoji="1" lang="ja-JP" altLang="en-US" dirty="0"/>
          </a:p>
        </p:txBody>
      </p:sp>
      <p:pic>
        <p:nvPicPr>
          <p:cNvPr id="8" name="図 7"/>
          <p:cNvPicPr>
            <a:picLocks noChangeAspect="1"/>
          </p:cNvPicPr>
          <p:nvPr/>
        </p:nvPicPr>
        <p:blipFill>
          <a:blip r:embed="rId5"/>
          <a:stretch>
            <a:fillRect/>
          </a:stretch>
        </p:blipFill>
        <p:spPr>
          <a:xfrm>
            <a:off x="1114307" y="4919511"/>
            <a:ext cx="2152897" cy="1273904"/>
          </a:xfrm>
          <a:prstGeom prst="rect">
            <a:avLst/>
          </a:prstGeom>
        </p:spPr>
      </p:pic>
      <p:sp>
        <p:nvSpPr>
          <p:cNvPr id="9" name="テキスト ボックス 8"/>
          <p:cNvSpPr txBox="1"/>
          <p:nvPr/>
        </p:nvSpPr>
        <p:spPr>
          <a:xfrm>
            <a:off x="129384" y="2593065"/>
            <a:ext cx="1114307" cy="369332"/>
          </a:xfrm>
          <a:prstGeom prst="rect">
            <a:avLst/>
          </a:prstGeom>
          <a:noFill/>
        </p:spPr>
        <p:txBody>
          <a:bodyPr wrap="none" rtlCol="0">
            <a:spAutoFit/>
          </a:bodyPr>
          <a:lstStyle/>
          <a:p>
            <a:r>
              <a:rPr kumimoji="1" lang="en-US" altLang="ja-JP" dirty="0" smtClean="0"/>
              <a:t>2010</a:t>
            </a:r>
            <a:r>
              <a:rPr kumimoji="1" lang="ja-JP" altLang="en-US" dirty="0" smtClean="0"/>
              <a:t>年度</a:t>
            </a:r>
            <a:endParaRPr kumimoji="1" lang="ja-JP" altLang="en-US" dirty="0"/>
          </a:p>
        </p:txBody>
      </p:sp>
      <p:sp>
        <p:nvSpPr>
          <p:cNvPr id="10" name="テキスト ボックス 9"/>
          <p:cNvSpPr txBox="1"/>
          <p:nvPr/>
        </p:nvSpPr>
        <p:spPr>
          <a:xfrm>
            <a:off x="81293" y="4219376"/>
            <a:ext cx="1114307" cy="369332"/>
          </a:xfrm>
          <a:prstGeom prst="rect">
            <a:avLst/>
          </a:prstGeom>
          <a:noFill/>
        </p:spPr>
        <p:txBody>
          <a:bodyPr wrap="none" rtlCol="0">
            <a:spAutoFit/>
          </a:bodyPr>
          <a:lstStyle/>
          <a:p>
            <a:r>
              <a:rPr kumimoji="1" lang="en-US" altLang="ja-JP" dirty="0" smtClean="0"/>
              <a:t>2012</a:t>
            </a:r>
            <a:r>
              <a:rPr kumimoji="1" lang="ja-JP" altLang="en-US" dirty="0" smtClean="0"/>
              <a:t>年度</a:t>
            </a:r>
            <a:endParaRPr kumimoji="1" lang="ja-JP" altLang="en-US" dirty="0"/>
          </a:p>
        </p:txBody>
      </p:sp>
      <p:sp>
        <p:nvSpPr>
          <p:cNvPr id="11" name="テキスト ボックス 10"/>
          <p:cNvSpPr txBox="1"/>
          <p:nvPr/>
        </p:nvSpPr>
        <p:spPr>
          <a:xfrm>
            <a:off x="0" y="5187131"/>
            <a:ext cx="1114307" cy="369332"/>
          </a:xfrm>
          <a:prstGeom prst="rect">
            <a:avLst/>
          </a:prstGeom>
          <a:noFill/>
        </p:spPr>
        <p:txBody>
          <a:bodyPr wrap="none" rtlCol="0">
            <a:spAutoFit/>
          </a:bodyPr>
          <a:lstStyle/>
          <a:p>
            <a:r>
              <a:rPr kumimoji="1" lang="en-US" altLang="ja-JP" dirty="0" smtClean="0"/>
              <a:t>2014</a:t>
            </a:r>
            <a:r>
              <a:rPr kumimoji="1" lang="ja-JP" altLang="en-US" dirty="0" smtClean="0"/>
              <a:t>年度</a:t>
            </a:r>
            <a:endParaRPr kumimoji="1" lang="ja-JP" altLang="en-US" dirty="0"/>
          </a:p>
        </p:txBody>
      </p:sp>
      <p:sp>
        <p:nvSpPr>
          <p:cNvPr id="12" name="テキスト ボックス 11"/>
          <p:cNvSpPr txBox="1"/>
          <p:nvPr/>
        </p:nvSpPr>
        <p:spPr>
          <a:xfrm>
            <a:off x="817787" y="6284829"/>
            <a:ext cx="2205351" cy="369332"/>
          </a:xfrm>
          <a:prstGeom prst="rect">
            <a:avLst/>
          </a:prstGeom>
          <a:noFill/>
        </p:spPr>
        <p:txBody>
          <a:bodyPr wrap="none" rtlCol="0">
            <a:spAutoFit/>
          </a:bodyPr>
          <a:lstStyle/>
          <a:p>
            <a:r>
              <a:rPr kumimoji="1" lang="en-US" altLang="ja-JP" dirty="0" smtClean="0"/>
              <a:t>2015</a:t>
            </a:r>
            <a:r>
              <a:rPr kumimoji="1" lang="ja-JP" altLang="en-US" dirty="0" smtClean="0"/>
              <a:t>年度は呉羽さん</a:t>
            </a:r>
            <a:endParaRPr kumimoji="1" lang="ja-JP" altLang="en-US" dirty="0"/>
          </a:p>
        </p:txBody>
      </p:sp>
    </p:spTree>
    <p:extLst>
      <p:ext uri="{BB962C8B-B14F-4D97-AF65-F5344CB8AC3E}">
        <p14:creationId xmlns:p14="http://schemas.microsoft.com/office/powerpoint/2010/main" val="14815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266700" y="215900"/>
            <a:ext cx="8610600" cy="6426200"/>
          </a:xfrm>
          <a:prstGeom prst="rect">
            <a:avLst/>
          </a:prstGeom>
        </p:spPr>
      </p:pic>
      <p:sp>
        <p:nvSpPr>
          <p:cNvPr id="5" name="テキスト ボックス 4"/>
          <p:cNvSpPr txBox="1"/>
          <p:nvPr/>
        </p:nvSpPr>
        <p:spPr>
          <a:xfrm>
            <a:off x="0" y="6457434"/>
            <a:ext cx="1974406" cy="369332"/>
          </a:xfrm>
          <a:prstGeom prst="rect">
            <a:avLst/>
          </a:prstGeom>
          <a:noFill/>
        </p:spPr>
        <p:txBody>
          <a:bodyPr wrap="none" rtlCol="0">
            <a:spAutoFit/>
          </a:bodyPr>
          <a:lstStyle/>
          <a:p>
            <a:r>
              <a:rPr kumimoji="1" lang="ja-JP" altLang="en-US" dirty="0" smtClean="0"/>
              <a:t>水谷・伊勢田</a:t>
            </a:r>
            <a:r>
              <a:rPr kumimoji="1" lang="en-US" altLang="ja-JP" dirty="0" smtClean="0"/>
              <a:t> 2013</a:t>
            </a:r>
            <a:endParaRPr kumimoji="1" lang="ja-JP" altLang="en-US" dirty="0"/>
          </a:p>
        </p:txBody>
      </p:sp>
    </p:spTree>
    <p:extLst>
      <p:ext uri="{BB962C8B-B14F-4D97-AF65-F5344CB8AC3E}">
        <p14:creationId xmlns:p14="http://schemas.microsoft.com/office/powerpoint/2010/main" val="2237244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39700" y="431800"/>
            <a:ext cx="8851900" cy="5981700"/>
          </a:xfrm>
          <a:prstGeom prst="rect">
            <a:avLst/>
          </a:prstGeom>
        </p:spPr>
      </p:pic>
      <p:sp>
        <p:nvSpPr>
          <p:cNvPr id="5" name="テキスト ボックス 4"/>
          <p:cNvSpPr txBox="1"/>
          <p:nvPr/>
        </p:nvSpPr>
        <p:spPr>
          <a:xfrm>
            <a:off x="0" y="6457434"/>
            <a:ext cx="1974406" cy="369332"/>
          </a:xfrm>
          <a:prstGeom prst="rect">
            <a:avLst/>
          </a:prstGeom>
          <a:noFill/>
        </p:spPr>
        <p:txBody>
          <a:bodyPr wrap="none" rtlCol="0">
            <a:spAutoFit/>
          </a:bodyPr>
          <a:lstStyle/>
          <a:p>
            <a:r>
              <a:rPr kumimoji="1" lang="ja-JP" altLang="en-US" dirty="0" smtClean="0"/>
              <a:t>水谷・伊勢田</a:t>
            </a:r>
            <a:r>
              <a:rPr kumimoji="1" lang="en-US" altLang="ja-JP" dirty="0" smtClean="0"/>
              <a:t> 2013</a:t>
            </a:r>
            <a:endParaRPr kumimoji="1" lang="ja-JP" altLang="en-US" dirty="0"/>
          </a:p>
        </p:txBody>
      </p:sp>
    </p:spTree>
    <p:extLst>
      <p:ext uri="{BB962C8B-B14F-4D97-AF65-F5344CB8AC3E}">
        <p14:creationId xmlns:p14="http://schemas.microsoft.com/office/powerpoint/2010/main" val="9158935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82198" y="461272"/>
            <a:ext cx="8861802" cy="6260395"/>
          </a:xfrm>
          <a:prstGeom prst="rect">
            <a:avLst/>
          </a:prstGeom>
        </p:spPr>
      </p:pic>
      <p:sp>
        <p:nvSpPr>
          <p:cNvPr id="7" name="テキスト ボックス 6"/>
          <p:cNvSpPr txBox="1"/>
          <p:nvPr/>
        </p:nvSpPr>
        <p:spPr>
          <a:xfrm>
            <a:off x="2190106" y="6352335"/>
            <a:ext cx="6725294" cy="369332"/>
          </a:xfrm>
          <a:prstGeom prst="rect">
            <a:avLst/>
          </a:prstGeom>
          <a:noFill/>
        </p:spPr>
        <p:txBody>
          <a:bodyPr wrap="none" rtlCol="0">
            <a:spAutoFit/>
          </a:bodyPr>
          <a:lstStyle/>
          <a:p>
            <a:r>
              <a:rPr kumimoji="1" lang="ja-JP" altLang="en-US" dirty="0" smtClean="0"/>
              <a:t>資料は「第</a:t>
            </a:r>
            <a:r>
              <a:rPr kumimoji="1" lang="en-US" altLang="ja-JP" dirty="0" smtClean="0"/>
              <a:t>6</a:t>
            </a:r>
            <a:r>
              <a:rPr kumimoji="1" lang="ja-JP" altLang="en-US" dirty="0" smtClean="0"/>
              <a:t>回宇宙ユニットシンポジウム」で検索すると見つかります</a:t>
            </a:r>
            <a:endParaRPr kumimoji="1" lang="ja-JP" altLang="en-US" dirty="0"/>
          </a:p>
        </p:txBody>
      </p:sp>
      <p:sp>
        <p:nvSpPr>
          <p:cNvPr id="5" name="テキスト ボックス 4"/>
          <p:cNvSpPr txBox="1"/>
          <p:nvPr/>
        </p:nvSpPr>
        <p:spPr>
          <a:xfrm>
            <a:off x="0" y="6457434"/>
            <a:ext cx="1974406" cy="369332"/>
          </a:xfrm>
          <a:prstGeom prst="rect">
            <a:avLst/>
          </a:prstGeom>
          <a:noFill/>
        </p:spPr>
        <p:txBody>
          <a:bodyPr wrap="none" rtlCol="0">
            <a:spAutoFit/>
          </a:bodyPr>
          <a:lstStyle/>
          <a:p>
            <a:r>
              <a:rPr kumimoji="1" lang="ja-JP" altLang="en-US" dirty="0" smtClean="0"/>
              <a:t>水谷・伊勢田</a:t>
            </a:r>
            <a:r>
              <a:rPr kumimoji="1" lang="en-US" altLang="ja-JP" dirty="0" smtClean="0"/>
              <a:t> 2013</a:t>
            </a:r>
            <a:endParaRPr kumimoji="1" lang="ja-JP" altLang="en-US" dirty="0"/>
          </a:p>
        </p:txBody>
      </p:sp>
    </p:spTree>
    <p:extLst>
      <p:ext uri="{BB962C8B-B14F-4D97-AF65-F5344CB8AC3E}">
        <p14:creationId xmlns:p14="http://schemas.microsoft.com/office/powerpoint/2010/main" val="33558781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社会からのまなざしは？</a:t>
            </a:r>
            <a:endParaRPr kumimoji="1" lang="ja-JP" altLang="en-US" sz="4000" dirty="0"/>
          </a:p>
        </p:txBody>
      </p:sp>
      <p:pic>
        <p:nvPicPr>
          <p:cNvPr id="4" name="図 3"/>
          <p:cNvPicPr>
            <a:picLocks noChangeAspect="1"/>
          </p:cNvPicPr>
          <p:nvPr/>
        </p:nvPicPr>
        <p:blipFill>
          <a:blip r:embed="rId2"/>
          <a:stretch>
            <a:fillRect/>
          </a:stretch>
        </p:blipFill>
        <p:spPr>
          <a:xfrm>
            <a:off x="5410114" y="1319776"/>
            <a:ext cx="3415078" cy="4713586"/>
          </a:xfrm>
          <a:prstGeom prst="rect">
            <a:avLst/>
          </a:prstGeom>
        </p:spPr>
      </p:pic>
      <p:sp>
        <p:nvSpPr>
          <p:cNvPr id="5" name="テキスト ボックス 4"/>
          <p:cNvSpPr txBox="1"/>
          <p:nvPr/>
        </p:nvSpPr>
        <p:spPr>
          <a:xfrm>
            <a:off x="368300" y="6054392"/>
            <a:ext cx="8318500" cy="830997"/>
          </a:xfrm>
          <a:prstGeom prst="rect">
            <a:avLst/>
          </a:prstGeom>
          <a:noFill/>
        </p:spPr>
        <p:txBody>
          <a:bodyPr wrap="square" rtlCol="0">
            <a:spAutoFit/>
          </a:bodyPr>
          <a:lstStyle/>
          <a:p>
            <a:r>
              <a:rPr kumimoji="1" lang="ja-JP" altLang="en-US" sz="1600" dirty="0" smtClean="0"/>
              <a:t>太郎丸博</a:t>
            </a:r>
            <a:r>
              <a:rPr kumimoji="1" lang="en-US" altLang="ja-JP" sz="1600" dirty="0" smtClean="0"/>
              <a:t> </a:t>
            </a:r>
            <a:r>
              <a:rPr kumimoji="1" lang="ja-JP" altLang="en-US" sz="1600" dirty="0" smtClean="0"/>
              <a:t>編</a:t>
            </a:r>
            <a:r>
              <a:rPr kumimoji="1" lang="en-US" altLang="ja-JP" sz="1600" dirty="0" smtClean="0"/>
              <a:t> 2015</a:t>
            </a:r>
          </a:p>
          <a:p>
            <a:r>
              <a:rPr kumimoji="1" lang="ja-JP" altLang="en-US" sz="1600" dirty="0" smtClean="0"/>
              <a:t>京都大学レポジトリ</a:t>
            </a:r>
            <a:r>
              <a:rPr lang="en-US" altLang="ja-JP" sz="1600" dirty="0" smtClean="0"/>
              <a:t>KURENAI </a:t>
            </a:r>
            <a:r>
              <a:rPr lang="ja-JP" altLang="en-US" sz="1600" dirty="0" smtClean="0"/>
              <a:t>から</a:t>
            </a:r>
            <a:r>
              <a:rPr lang="en-US" altLang="ja-JP" sz="1600" dirty="0" smtClean="0"/>
              <a:t>DL</a:t>
            </a:r>
            <a:r>
              <a:rPr lang="ja-JP" altLang="en-US" sz="1600" dirty="0" smtClean="0"/>
              <a:t>できます。</a:t>
            </a:r>
            <a:endParaRPr lang="en-US" altLang="ja-JP" sz="1600" dirty="0" smtClean="0"/>
          </a:p>
          <a:p>
            <a:r>
              <a:rPr lang="en-US" altLang="ja-JP" sz="1600" dirty="0"/>
              <a:t>http://</a:t>
            </a:r>
            <a:r>
              <a:rPr lang="en-US" altLang="ja-JP" sz="1600" dirty="0" err="1"/>
              <a:t>repository.kulib.kyoto-u.ac.jp</a:t>
            </a:r>
            <a:r>
              <a:rPr lang="en-US" altLang="ja-JP" sz="1600" dirty="0"/>
              <a:t>/</a:t>
            </a:r>
            <a:r>
              <a:rPr lang="en-US" altLang="ja-JP" sz="1600" dirty="0" err="1"/>
              <a:t>dspace</a:t>
            </a:r>
            <a:r>
              <a:rPr lang="en-US" altLang="ja-JP" sz="1600" dirty="0"/>
              <a:t>/handle/2433/197949</a:t>
            </a:r>
            <a:endParaRPr kumimoji="1" lang="ja-JP" altLang="en-US" sz="1600" dirty="0"/>
          </a:p>
        </p:txBody>
      </p:sp>
      <p:sp>
        <p:nvSpPr>
          <p:cNvPr id="6" name="テキスト ボックス 5"/>
          <p:cNvSpPr txBox="1"/>
          <p:nvPr/>
        </p:nvSpPr>
        <p:spPr>
          <a:xfrm>
            <a:off x="263908" y="1781513"/>
            <a:ext cx="4898792" cy="2308324"/>
          </a:xfrm>
          <a:prstGeom prst="rect">
            <a:avLst/>
          </a:prstGeom>
          <a:noFill/>
        </p:spPr>
        <p:txBody>
          <a:bodyPr wrap="square" rtlCol="0">
            <a:spAutoFit/>
          </a:bodyPr>
          <a:lstStyle/>
          <a:p>
            <a:pPr marL="342900" indent="-342900">
              <a:buFont typeface="+mj-lt"/>
              <a:buAutoNum type="arabicPeriod"/>
            </a:pPr>
            <a:r>
              <a:rPr kumimoji="1" lang="ja-JP" altLang="en-US" dirty="0" smtClean="0"/>
              <a:t>有人宇宙開発における死亡事故について</a:t>
            </a:r>
            <a:endParaRPr kumimoji="1" lang="en-US" altLang="ja-JP" dirty="0" smtClean="0"/>
          </a:p>
          <a:p>
            <a:pPr marL="342900" indent="-342900">
              <a:buFont typeface="+mj-lt"/>
              <a:buAutoNum type="arabicPeriod"/>
            </a:pPr>
            <a:endParaRPr lang="en-US" altLang="ja-JP" dirty="0"/>
          </a:p>
          <a:p>
            <a:pPr marL="342900" indent="-342900">
              <a:buFont typeface="+mj-lt"/>
              <a:buAutoNum type="arabicPeriod"/>
            </a:pPr>
            <a:r>
              <a:rPr kumimoji="1" lang="ja-JP" altLang="en-US" dirty="0" smtClean="0"/>
              <a:t>宇宙開発のイメージ</a:t>
            </a:r>
            <a:r>
              <a:rPr kumimoji="1" lang="en-US" altLang="ja-JP" dirty="0" smtClean="0"/>
              <a:t> </a:t>
            </a:r>
            <a:r>
              <a:rPr kumimoji="1" lang="ja-JP" altLang="en-US" dirty="0" smtClean="0"/>
              <a:t>ー</a:t>
            </a:r>
            <a:r>
              <a:rPr kumimoji="1" lang="en-US" altLang="ja-JP" dirty="0" smtClean="0"/>
              <a:t>  </a:t>
            </a:r>
            <a:r>
              <a:rPr lang="ja-JP" altLang="en-US" dirty="0" smtClean="0"/>
              <a:t>他の科学技術と比較して</a:t>
            </a:r>
            <a:endParaRPr lang="en-US" altLang="ja-JP" dirty="0" smtClean="0"/>
          </a:p>
          <a:p>
            <a:pPr marL="342900" indent="-342900">
              <a:buFont typeface="+mj-lt"/>
              <a:buAutoNum type="arabicPeriod"/>
            </a:pPr>
            <a:endParaRPr kumimoji="1" lang="en-US" altLang="ja-JP" dirty="0"/>
          </a:p>
          <a:p>
            <a:pPr marL="342900" indent="-342900">
              <a:buFont typeface="+mj-lt"/>
              <a:buAutoNum type="arabicPeriod"/>
            </a:pPr>
            <a:r>
              <a:rPr lang="ja-JP" altLang="en-US" dirty="0" smtClean="0"/>
              <a:t>有人宇宙開発か？無人宇宙開発か？</a:t>
            </a:r>
            <a:endParaRPr lang="en-US" altLang="ja-JP" dirty="0" smtClean="0"/>
          </a:p>
          <a:p>
            <a:pPr marL="342900" indent="-342900">
              <a:buFont typeface="+mj-lt"/>
              <a:buAutoNum type="arabicPeriod"/>
            </a:pPr>
            <a:endParaRPr kumimoji="1" lang="en-US" altLang="ja-JP" dirty="0"/>
          </a:p>
          <a:p>
            <a:pPr marL="342900" indent="-342900">
              <a:buFont typeface="+mj-lt"/>
              <a:buAutoNum type="arabicPeriod"/>
            </a:pPr>
            <a:r>
              <a:rPr lang="ja-JP" altLang="en-US" dirty="0" smtClean="0"/>
              <a:t>宇宙飛行士の職業威信</a:t>
            </a:r>
            <a:endParaRPr kumimoji="1" lang="ja-JP" altLang="en-US" dirty="0"/>
          </a:p>
        </p:txBody>
      </p:sp>
    </p:spTree>
    <p:extLst>
      <p:ext uri="{BB962C8B-B14F-4D97-AF65-F5344CB8AC3E}">
        <p14:creationId xmlns:p14="http://schemas.microsoft.com/office/powerpoint/2010/main" val="4902163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7200"/>
            <a:ext cx="8686800" cy="1143000"/>
          </a:xfrm>
        </p:spPr>
        <p:txBody>
          <a:bodyPr>
            <a:noAutofit/>
          </a:bodyPr>
          <a:lstStyle/>
          <a:p>
            <a:r>
              <a:rPr lang="ja-JP" altLang="en-US" sz="3200" dirty="0" smtClean="0"/>
              <a:t>宇宙開発のイメージ：他の科学技術と比べて</a:t>
            </a:r>
            <a:endParaRPr kumimoji="1" lang="ja-JP" altLang="en-US" sz="3200" dirty="0"/>
          </a:p>
        </p:txBody>
      </p:sp>
      <p:pic>
        <p:nvPicPr>
          <p:cNvPr id="4" name="図 3"/>
          <p:cNvPicPr>
            <a:picLocks noChangeAspect="1"/>
          </p:cNvPicPr>
          <p:nvPr/>
        </p:nvPicPr>
        <p:blipFill>
          <a:blip r:embed="rId2"/>
          <a:stretch>
            <a:fillRect/>
          </a:stretch>
        </p:blipFill>
        <p:spPr>
          <a:xfrm>
            <a:off x="1043090" y="1600200"/>
            <a:ext cx="6765095" cy="5257800"/>
          </a:xfrm>
          <a:prstGeom prst="rect">
            <a:avLst/>
          </a:prstGeom>
        </p:spPr>
      </p:pic>
    </p:spTree>
    <p:extLst>
      <p:ext uri="{BB962C8B-B14F-4D97-AF65-F5344CB8AC3E}">
        <p14:creationId xmlns:p14="http://schemas.microsoft.com/office/powerpoint/2010/main" val="28411085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57200"/>
            <a:ext cx="8686800" cy="1143000"/>
          </a:xfrm>
        </p:spPr>
        <p:txBody>
          <a:bodyPr>
            <a:noAutofit/>
          </a:bodyPr>
          <a:lstStyle/>
          <a:p>
            <a:r>
              <a:rPr lang="ja-JP" altLang="en-US" sz="3200" dirty="0" smtClean="0"/>
              <a:t>宇宙開発のイメージ：他の科学技術と比べて</a:t>
            </a:r>
            <a:endParaRPr kumimoji="1" lang="ja-JP" altLang="en-US" sz="3200" dirty="0"/>
          </a:p>
        </p:txBody>
      </p:sp>
      <p:pic>
        <p:nvPicPr>
          <p:cNvPr id="5" name="図 4"/>
          <p:cNvPicPr>
            <a:picLocks noChangeAspect="1"/>
          </p:cNvPicPr>
          <p:nvPr/>
        </p:nvPicPr>
        <p:blipFill>
          <a:blip r:embed="rId2"/>
          <a:stretch>
            <a:fillRect/>
          </a:stretch>
        </p:blipFill>
        <p:spPr>
          <a:xfrm>
            <a:off x="742241" y="1451741"/>
            <a:ext cx="7014151" cy="5228054"/>
          </a:xfrm>
          <a:prstGeom prst="rect">
            <a:avLst/>
          </a:prstGeom>
        </p:spPr>
      </p:pic>
    </p:spTree>
    <p:extLst>
      <p:ext uri="{BB962C8B-B14F-4D97-AF65-F5344CB8AC3E}">
        <p14:creationId xmlns:p14="http://schemas.microsoft.com/office/powerpoint/2010/main" val="4250915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14227</TotalTime>
  <Words>1309</Words>
  <Application>Microsoft Macintosh PowerPoint</Application>
  <PresentationFormat>画面に合わせる (4:3)</PresentationFormat>
  <Paragraphs>114</Paragraphs>
  <Slides>24</Slides>
  <Notes>0</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ホワイト</vt:lpstr>
      <vt:lpstr>有人宇宙活動の意義と宇宙人類学・宇宙倫理学からの示唆</vt:lpstr>
      <vt:lpstr>“宇宙探査の共通の目的”  in 宇宙探査ロードマップ</vt:lpstr>
      <vt:lpstr>宇宙倫理学</vt:lpstr>
      <vt:lpstr>PowerPoint プレゼンテーション</vt:lpstr>
      <vt:lpstr>PowerPoint プレゼンテーション</vt:lpstr>
      <vt:lpstr>PowerPoint プレゼンテーション</vt:lpstr>
      <vt:lpstr>社会からのまなざしは？</vt:lpstr>
      <vt:lpstr>宇宙開発のイメージ：他の科学技術と比べて</vt:lpstr>
      <vt:lpstr>宇宙開発のイメージ：他の科学技術と比べて</vt:lpstr>
      <vt:lpstr>宇宙開発のイメージ：他の科学技術と比べて</vt:lpstr>
      <vt:lpstr>宇宙開発のイメージ：他の科学技術と比べて</vt:lpstr>
      <vt:lpstr>有人の方が評価低いのに…</vt:lpstr>
      <vt:lpstr>有人宇宙活動について個人的見解</vt:lpstr>
      <vt:lpstr>宇宙人類学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私なんかは、自分の一生については自然が破壊されていくのを悲しんだりしている。けれども人間の一生を考えたらサイボーグでもなんでもいいから、もっと発展してほしいという気持になるね』（今西錦司）</vt:lpstr>
      <vt:lpstr>PowerPoint プレゼンテーション</vt:lpstr>
    </vt:vector>
  </TitlesOfParts>
  <Company>京都大学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宇宙生存学研究会の活動</dc:title>
  <dc:creator>磯部 洋明</dc:creator>
  <cp:lastModifiedBy>isobe</cp:lastModifiedBy>
  <cp:revision>245</cp:revision>
  <dcterms:created xsi:type="dcterms:W3CDTF">2010-11-16T18:03:00Z</dcterms:created>
  <dcterms:modified xsi:type="dcterms:W3CDTF">2016-05-11T06:44:48Z</dcterms:modified>
</cp:coreProperties>
</file>