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6" r:id="rId9"/>
    <p:sldId id="263" r:id="rId10"/>
    <p:sldId id="267" r:id="rId11"/>
    <p:sldId id="264" r:id="rId12"/>
    <p:sldId id="265" r:id="rId13"/>
    <p:sldId id="268" r:id="rId14"/>
    <p:sldId id="269" r:id="rId15"/>
    <p:sldId id="262" r:id="rId16"/>
    <p:sldId id="270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635"/>
  </p:normalViewPr>
  <p:slideViewPr>
    <p:cSldViewPr snapToGrid="0" snapToObjects="1">
      <p:cViewPr varScale="1">
        <p:scale>
          <a:sx n="90" d="100"/>
          <a:sy n="90" d="100"/>
        </p:scale>
        <p:origin x="20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83A985-139A-E843-9593-3464E8C12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5CA63F-C9AD-A14B-96F1-F28976FE8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2DA2D1-28E2-1548-8385-03C29C484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6E8CAF-AA10-6F4D-ADDF-03682C35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67987C-FC9D-7F45-A559-9EB28A37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68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76F2B7-C4F3-944C-A62C-976A4055F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B36809-0EBD-3546-AFE6-5D0CF12FD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3E3FCF-2E57-AB4D-A5CF-C11E064F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E87F1D-7B16-1446-9C5F-34DBFA3B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ECBCC0-7772-CA42-B260-714D3A88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873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9A76769-2016-D348-AC1D-D9871F0F35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DCC3541-731F-0940-8423-C05F99BDE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57CB30-4C33-C546-9C97-BAE6C195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66A868-842C-E641-B965-B42E1952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3F74E0-0EF3-8C43-9F50-A4DD91D2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81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0DD881-4ABC-2148-8EC6-3CFBF093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61012C-8F01-AD4B-BD71-1AF5228E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716B9B-F8F3-D242-A55A-B78B109C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A529B1-6E66-9F49-B00B-D53FEA89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6FAAA9-07EE-F043-A05B-DCE139E5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041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C9F3FC-95A5-8147-ABF8-7A49654B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9EBF9C-1BD8-B648-96B2-42BA8B9EE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E75ADA-BC7F-8647-BBEA-7F6EAD965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45A8F2-EF79-B84C-9755-23306A34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CA6128-7D7F-9644-AD9F-D14751C7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200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F5F1DE-7F01-DC47-87CC-A9F60E0E3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E43FC6-643F-D04A-9B39-4EDDCC496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499C8EB-4112-B24F-B2B4-BA2E95CA8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9DEF655-65A1-E543-9818-2DCBBA12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985C7C9-A141-1646-B3A4-28C7CBD1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E99096E-7D00-4340-8A48-1D4710CF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33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8EDE80-673F-7942-B721-8D32FC70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6EDF5FE-BCD9-A84E-94F3-35B1C2E4C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9322706-823F-3242-93D2-019A0CDE2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0A0D868-1B7D-7244-8606-0E1658D81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C3EC8E6-1D49-4249-8508-CAEC2FF3F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57B5337-B182-4244-AF48-84526A7B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CFBA3DF-D777-6E45-B1D6-8EC179BA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B4BB6B6-F3D0-1741-8035-D52B65A1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46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0282F8-4459-2043-8969-041583CB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3B0A297-1B9A-BF48-A204-36E05898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C2FF585-77AF-C045-8E20-C0F86615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9FF40D-0207-F24D-B16F-AB53D991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63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A6B70A0-64D8-BD43-96EB-38B3243A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97EA734-55C4-7748-B197-C835895F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DBD5E3-0CE9-5743-AF2E-800150A5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9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83D66-0BE9-2946-AA08-5918B07D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4CE1A6-6E0A-C941-9571-0CCEBEF5D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89A443-DC5C-D048-A652-186F0C987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60205C-E696-EA41-A843-2670EA7B4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F1994EC-9D71-5D45-A8C4-A2189779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417B54-1C3D-7741-A99B-BCACEEFA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35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7B69ED-E394-FA4E-9962-581BF418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C226894-3DE5-764D-9206-43E82C8FF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F01706-8319-CA42-8A43-0E43BD784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2DDAD6C-B537-A143-A7EF-325A4449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C04DB1-413D-A541-9226-204CF369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10AD896-164A-994F-AEC2-42DBA95A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73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56824EA-F02B-F040-A5F3-7E597F31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1B4DD4A-F4E5-544B-BCD1-3A8D387D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46551E-0AB8-3545-8381-2A42F72A9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8713E-9180-794E-9CA7-AA481700F1E3}" type="datetimeFigureOut">
              <a:rPr kumimoji="1" lang="ja-JP" altLang="en-US" smtClean="0"/>
              <a:t>2020/5/22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A22800-45B5-7F48-A8A6-EDB1CFF27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A2D3FB-4483-6F49-A04D-06DE531E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4BFE4-DAA5-C249-BFBA-5000AFA8AD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62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CFF4B0-B440-C645-B7FD-E957269E82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FIP and </a:t>
            </a:r>
            <a:r>
              <a:rPr kumimoji="1" lang="en-US" altLang="ja-JP" dirty="0" err="1"/>
              <a:t>i</a:t>
            </a:r>
            <a:r>
              <a:rPr kumimoji="1" lang="en-US" altLang="ja-JP" dirty="0"/>
              <a:t>-FIP effects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D79272-11CF-DD44-9F71-4B4B98E4D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Hiroaki Isobe </a:t>
            </a:r>
          </a:p>
          <a:p>
            <a:r>
              <a:rPr lang="en-US" altLang="ja-JP" sz="3200" dirty="0"/>
              <a:t>Taiyo </a:t>
            </a:r>
            <a:r>
              <a:rPr lang="en-US" altLang="ja-JP" sz="3200" dirty="0" err="1"/>
              <a:t>zasshikai</a:t>
            </a:r>
            <a:r>
              <a:rPr lang="en-US" altLang="ja-JP" sz="3200" dirty="0"/>
              <a:t>, 2020 May 25</a:t>
            </a:r>
          </a:p>
        </p:txBody>
      </p:sp>
    </p:spTree>
    <p:extLst>
      <p:ext uri="{BB962C8B-B14F-4D97-AF65-F5344CB8AC3E}">
        <p14:creationId xmlns:p14="http://schemas.microsoft.com/office/powerpoint/2010/main" val="13268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26706C-24D0-2647-B682-4915AA07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B19BA7-C61B-374D-B323-A0283ED0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88" y="365125"/>
            <a:ext cx="5697537" cy="605894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3B66B6-5F7E-5044-BE16-8B9A73200DC9}"/>
              </a:ext>
            </a:extLst>
          </p:cNvPr>
          <p:cNvSpPr txBox="1"/>
          <p:nvPr/>
        </p:nvSpPr>
        <p:spPr>
          <a:xfrm>
            <a:off x="1071563" y="6515100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Katsuda</a:t>
            </a:r>
            <a:r>
              <a:rPr kumimoji="1" lang="en-US" altLang="ja-JP" dirty="0"/>
              <a:t>+(2020)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2F6225-7F7D-5C46-A855-B6180CB20425}"/>
              </a:ext>
            </a:extLst>
          </p:cNvPr>
          <p:cNvSpPr txBox="1"/>
          <p:nvPr/>
        </p:nvSpPr>
        <p:spPr>
          <a:xfrm>
            <a:off x="1143000" y="3843338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All the analyzed spectra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C4917B-EEB1-9946-8D68-2402C68576D6}"/>
              </a:ext>
            </a:extLst>
          </p:cNvPr>
          <p:cNvSpPr txBox="1"/>
          <p:nvPr/>
        </p:nvSpPr>
        <p:spPr>
          <a:xfrm>
            <a:off x="4645967" y="1321356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Flare1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3A1D73-3D31-CB44-871E-37FD2541BF09}"/>
              </a:ext>
            </a:extLst>
          </p:cNvPr>
          <p:cNvSpPr txBox="1"/>
          <p:nvPr/>
        </p:nvSpPr>
        <p:spPr>
          <a:xfrm>
            <a:off x="4645967" y="264164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Flare2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D909CC4-F399-264F-9481-40A36FDBF37F}"/>
              </a:ext>
            </a:extLst>
          </p:cNvPr>
          <p:cNvSpPr txBox="1"/>
          <p:nvPr/>
        </p:nvSpPr>
        <p:spPr>
          <a:xfrm>
            <a:off x="4645966" y="434819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Flare3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C3FAC1-1D44-2649-B494-CD8E00E5B01A}"/>
              </a:ext>
            </a:extLst>
          </p:cNvPr>
          <p:cNvSpPr txBox="1"/>
          <p:nvPr/>
        </p:nvSpPr>
        <p:spPr>
          <a:xfrm>
            <a:off x="4645966" y="5734105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Flare4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0659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B0424-C1D2-5B49-A814-E3159E1C4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366D9D-CC30-764F-A7BE-A6A181833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611" y="823912"/>
            <a:ext cx="7706529" cy="541972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5D0FFB-7E2E-AF4D-9FDC-1D1E880518E2}"/>
              </a:ext>
            </a:extLst>
          </p:cNvPr>
          <p:cNvSpPr txBox="1"/>
          <p:nvPr/>
        </p:nvSpPr>
        <p:spPr>
          <a:xfrm>
            <a:off x="838200" y="3413164"/>
            <a:ext cx="291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XIS spectrum for flare 1a (2005Sep7)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CEDC1C-BF63-DA49-8295-4D33E76316F9}"/>
              </a:ext>
            </a:extLst>
          </p:cNvPr>
          <p:cNvSpPr txBox="1"/>
          <p:nvPr/>
        </p:nvSpPr>
        <p:spPr>
          <a:xfrm>
            <a:off x="1071563" y="6515100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Katsuda</a:t>
            </a:r>
            <a:r>
              <a:rPr kumimoji="1" lang="en-US" altLang="ja-JP" dirty="0"/>
              <a:t>+(2020)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D53371-179C-9942-9D82-E19E42E735B6}"/>
              </a:ext>
            </a:extLst>
          </p:cNvPr>
          <p:cNvSpPr txBox="1"/>
          <p:nvPr/>
        </p:nvSpPr>
        <p:spPr>
          <a:xfrm>
            <a:off x="7258051" y="6402943"/>
            <a:ext cx="390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* Pre-flare background is only ~1%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8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B41A16-0DD3-6C4E-82C2-EEFD07C73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407F5C-827C-9543-BE8B-398805757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547" y="146048"/>
            <a:ext cx="8751679" cy="634682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C39B5E-8760-254F-8EB2-8B08C8418648}"/>
              </a:ext>
            </a:extLst>
          </p:cNvPr>
          <p:cNvSpPr txBox="1"/>
          <p:nvPr/>
        </p:nvSpPr>
        <p:spPr>
          <a:xfrm>
            <a:off x="838200" y="1179294"/>
            <a:ext cx="291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XIS spectrum for flare 2b (2005Se87)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814EF76-2D6A-FF41-B2BC-7BA3F948D25F}"/>
              </a:ext>
            </a:extLst>
          </p:cNvPr>
          <p:cNvSpPr txBox="1"/>
          <p:nvPr/>
        </p:nvSpPr>
        <p:spPr>
          <a:xfrm>
            <a:off x="716136" y="2673130"/>
            <a:ext cx="29194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Katsuda</a:t>
            </a:r>
            <a:r>
              <a:rPr lang="en-US" altLang="ja-JP" dirty="0"/>
              <a:t>+(2020</a:t>
            </a:r>
            <a:r>
              <a:rPr kumimoji="1" lang="en-US" altLang="ja-JP" dirty="0"/>
              <a:t>) obtained the equivalent width of the lines and converted them to the element abundances by assuming two temperature model for background plasma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923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5593DE-3A42-484F-9125-014D68E0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07B472-1E7A-C646-A878-E9D4E15B6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463675"/>
            <a:ext cx="7672754" cy="50292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35C413-6F42-6849-B409-B7329896C98A}"/>
              </a:ext>
            </a:extLst>
          </p:cNvPr>
          <p:cNvSpPr txBox="1"/>
          <p:nvPr/>
        </p:nvSpPr>
        <p:spPr>
          <a:xfrm>
            <a:off x="8498531" y="2899073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Inverse FIP effect?</a:t>
            </a:r>
            <a:endParaRPr kumimoji="1" lang="ja-JP" altLang="en-US" sz="24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40A052-6645-A14F-AA7C-5E9CFA72E3CC}"/>
              </a:ext>
            </a:extLst>
          </p:cNvPr>
          <p:cNvSpPr txBox="1"/>
          <p:nvPr/>
        </p:nvSpPr>
        <p:spPr>
          <a:xfrm>
            <a:off x="1071563" y="6515100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Katsuda</a:t>
            </a:r>
            <a:r>
              <a:rPr kumimoji="1" lang="en-US" altLang="ja-JP" dirty="0"/>
              <a:t>+(2020)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7529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852E68-4C34-0C41-BEAC-8BEA11DD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Temporal </a:t>
            </a:r>
            <a:br>
              <a:rPr kumimoji="1" lang="en-US" altLang="ja-JP" sz="3200" dirty="0"/>
            </a:br>
            <a:r>
              <a:rPr kumimoji="1" lang="en-US" altLang="ja-JP" sz="3200" dirty="0"/>
              <a:t>evolution</a:t>
            </a:r>
            <a:endParaRPr kumimoji="1" lang="ja-JP" altLang="en-US" sz="32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AB160FA-9235-D14C-8C3F-DF9DE972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471489"/>
            <a:ext cx="8862653" cy="6219406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AC25836B-F668-E148-A35F-9BB3E227303D}"/>
              </a:ext>
            </a:extLst>
          </p:cNvPr>
          <p:cNvSpPr/>
          <p:nvPr/>
        </p:nvSpPr>
        <p:spPr>
          <a:xfrm>
            <a:off x="4814888" y="365125"/>
            <a:ext cx="2714625" cy="2406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1F7E5A-400D-4144-9A2E-B37330FC1F95}"/>
              </a:ext>
            </a:extLst>
          </p:cNvPr>
          <p:cNvSpPr txBox="1"/>
          <p:nvPr/>
        </p:nvSpPr>
        <p:spPr>
          <a:xfrm>
            <a:off x="471488" y="3800475"/>
            <a:ext cx="27289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Si increases in the decay phase, approaching to normal corona.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2362324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DDAAA4-4DC9-774C-B386-E3946C60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Ponderomotive force model </a:t>
            </a:r>
            <a:r>
              <a:rPr kumimoji="1" lang="en-US" altLang="ja-JP" sz="3200" dirty="0"/>
              <a:t>(Laming 2015)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83AF3B-1347-8F47-9A7E-8BC75437C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800225"/>
            <a:ext cx="4861719" cy="119062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B59300-81B7-4945-89E6-B50843EB2864}"/>
              </a:ext>
            </a:extLst>
          </p:cNvPr>
          <p:cNvSpPr txBox="1"/>
          <p:nvPr/>
        </p:nvSpPr>
        <p:spPr>
          <a:xfrm>
            <a:off x="800100" y="2990850"/>
            <a:ext cx="41585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/>
              <a:t>Ω</a:t>
            </a:r>
            <a:r>
              <a:rPr kumimoji="1" lang="en-US" altLang="ja-JP" baseline="-25000" dirty="0" err="1"/>
              <a:t>i</a:t>
            </a:r>
            <a:r>
              <a:rPr kumimoji="1" lang="en-US" altLang="ja-JP" dirty="0"/>
              <a:t>:  </a:t>
            </a:r>
            <a:r>
              <a:rPr lang="en-US" altLang="ja-JP" dirty="0"/>
              <a:t>Ion cyclotron frequency</a:t>
            </a:r>
            <a:r>
              <a:rPr kumimoji="1" lang="en-US" altLang="ja-JP" dirty="0"/>
              <a:t> = </a:t>
            </a:r>
            <a:r>
              <a:rPr kumimoji="1" lang="en-US" altLang="ja-JP" dirty="0" err="1"/>
              <a:t>qiB</a:t>
            </a:r>
            <a:r>
              <a:rPr kumimoji="1" lang="en-US" altLang="ja-JP" dirty="0"/>
              <a:t>/m</a:t>
            </a:r>
            <a:r>
              <a:rPr kumimoji="1" lang="en-US" altLang="ja-JP" baseline="-25000" dirty="0"/>
              <a:t>i</a:t>
            </a:r>
          </a:p>
          <a:p>
            <a:r>
              <a:rPr lang="en-US" altLang="ja-JP" dirty="0" err="1"/>
              <a:t>ω</a:t>
            </a:r>
            <a:r>
              <a:rPr lang="en-US" altLang="ja-JP" dirty="0"/>
              <a:t>: Frequency of the wave </a:t>
            </a:r>
          </a:p>
          <a:p>
            <a:r>
              <a:rPr lang="en-US" altLang="ja-JP" dirty="0"/>
              <a:t>E</a:t>
            </a:r>
            <a:r>
              <a:rPr lang="en-US" altLang="ja-JP" baseline="-25000" dirty="0"/>
              <a:t>p </a:t>
            </a:r>
            <a:r>
              <a:rPr lang="en-US" altLang="ja-JP" dirty="0"/>
              <a:t>: Peak electric field of the wave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8DD72C8-67F6-344F-899A-3CF9F4276C5C}"/>
              </a:ext>
            </a:extLst>
          </p:cNvPr>
          <p:cNvSpPr txBox="1"/>
          <p:nvPr/>
        </p:nvSpPr>
        <p:spPr>
          <a:xfrm>
            <a:off x="623887" y="4041696"/>
            <a:ext cx="5472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When </a:t>
            </a:r>
            <a:r>
              <a:rPr kumimoji="1" lang="en-US" altLang="ja-JP" dirty="0" err="1"/>
              <a:t>ω</a:t>
            </a:r>
            <a:r>
              <a:rPr kumimoji="1" lang="en-US" altLang="ja-JP" dirty="0"/>
              <a:t>&lt;&lt;</a:t>
            </a:r>
            <a:r>
              <a:rPr lang="en-US" altLang="ja-JP" dirty="0" err="1"/>
              <a:t>Ω</a:t>
            </a:r>
            <a:r>
              <a:rPr lang="en-US" altLang="ja-JP" baseline="-25000" dirty="0" err="1"/>
              <a:t>i</a:t>
            </a:r>
            <a:r>
              <a:rPr lang="en-US" altLang="ja-JP" dirty="0"/>
              <a:t>, Ponderomotive force is independent of ion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Could be upward or downward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983B99-EF3B-1B46-AC1B-42DF1AE9C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1894364"/>
            <a:ext cx="6210300" cy="36703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E0457B-6BA6-CA4C-8863-E944A9C3EEEA}"/>
              </a:ext>
            </a:extLst>
          </p:cNvPr>
          <p:cNvSpPr txBox="1"/>
          <p:nvPr/>
        </p:nvSpPr>
        <p:spPr>
          <a:xfrm>
            <a:off x="838200" y="1412844"/>
            <a:ext cx="7534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Non–linear force associated with oscillation in homogeneous plasma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658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CD1A97-7D8B-A84A-9477-2FED6711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Alternative idea (H. Isobe, very preliminary)</a:t>
            </a:r>
            <a:endParaRPr kumimoji="1" lang="ja-JP" altLang="en-US" sz="32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8AA9D1-17D1-AA4B-B006-E238D95414B4}"/>
              </a:ext>
            </a:extLst>
          </p:cNvPr>
          <p:cNvSpPr txBox="1"/>
          <p:nvPr/>
        </p:nvSpPr>
        <p:spPr>
          <a:xfrm>
            <a:off x="700088" y="1690688"/>
            <a:ext cx="51720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Flare plasma undergoes cooling, thermal instability,</a:t>
            </a:r>
            <a:r>
              <a:rPr lang="en-US" altLang="ja-JP" dirty="0"/>
              <a:t> and</a:t>
            </a:r>
            <a:r>
              <a:rPr kumimoji="1" lang="en-US" altLang="ja-JP" dirty="0"/>
              <a:t> condensation, and eventually falls back to surface as coronal rain. </a:t>
            </a:r>
          </a:p>
          <a:p>
            <a:endParaRPr lang="en-US" altLang="ja-JP" dirty="0"/>
          </a:p>
          <a:p>
            <a:r>
              <a:rPr lang="en-US" altLang="ja-JP" dirty="0"/>
              <a:t>Forces on h</a:t>
            </a:r>
            <a:r>
              <a:rPr kumimoji="1" lang="en-US" altLang="ja-JP" dirty="0"/>
              <a:t>eavy elements </a:t>
            </a:r>
            <a:r>
              <a:rPr lang="en-US" altLang="ja-JP" dirty="0"/>
              <a:t>in the cooling plasma is probably dominated by </a:t>
            </a:r>
            <a:r>
              <a:rPr kumimoji="1" lang="en-US" altLang="ja-JP" dirty="0"/>
              <a:t>the drag force </a:t>
            </a:r>
            <a:r>
              <a:rPr lang="en-US" altLang="ja-JP" dirty="0"/>
              <a:t>from protons (not Hydrogen atoms!)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Then, low-FIP elements feels more drag in the condensing flow, resulting in enhancement of low-FIP elements in the coronal rain. </a:t>
            </a:r>
          </a:p>
          <a:p>
            <a:endParaRPr lang="en-US" altLang="ja-JP" dirty="0"/>
          </a:p>
          <a:p>
            <a:r>
              <a:rPr lang="en-US" altLang="ja-JP" dirty="0"/>
              <a:t>Low-FIP elements are more effectively removed from post-flare loops. </a:t>
            </a:r>
            <a:endParaRPr kumimoji="1"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39D7B80-40B7-0345-8F33-81C1DE6E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924" y="1429543"/>
            <a:ext cx="6038359" cy="399891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D3BE12-03DA-B84E-9064-BF3AA6D239BC}"/>
              </a:ext>
            </a:extLst>
          </p:cNvPr>
          <p:cNvSpPr txBox="1"/>
          <p:nvPr/>
        </p:nvSpPr>
        <p:spPr>
          <a:xfrm>
            <a:off x="6896100" y="5569544"/>
            <a:ext cx="445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Ion-ion collisions are more frequent than ion-neutral collision in upper chromosphere (Khomenko &amp; </a:t>
            </a:r>
            <a:r>
              <a:rPr lang="en-US" altLang="ja-JP" dirty="0" err="1"/>
              <a:t>Collados</a:t>
            </a:r>
            <a:r>
              <a:rPr lang="en-US" altLang="ja-JP" dirty="0"/>
              <a:t> 2014).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64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B3CCE1-74A8-E94F-89D6-851CAADB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F7ABB9-1717-084D-AB20-E2632D76B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03438"/>
          </a:xfrm>
        </p:spPr>
        <p:txBody>
          <a:bodyPr>
            <a:normAutofit/>
          </a:bodyPr>
          <a:lstStyle/>
          <a:p>
            <a:r>
              <a:rPr lang="en-US" altLang="ja-JP" sz="2000" dirty="0"/>
              <a:t>"Inverse First Ionization Potential Effects in Giant Solar Flares Found from Earth X-Ray Albedo with </a:t>
            </a:r>
            <a:r>
              <a:rPr lang="en-US" altLang="ja-JP" sz="2000" dirty="0" err="1"/>
              <a:t>Suzaku</a:t>
            </a:r>
            <a:r>
              <a:rPr lang="en-US" altLang="ja-JP" sz="2000" dirty="0"/>
              <a:t>/XIS”</a:t>
            </a:r>
            <a:br>
              <a:rPr lang="en-US" altLang="ja-JP" sz="2000" dirty="0"/>
            </a:br>
            <a:r>
              <a:rPr lang="en-US" altLang="ja-JP" sz="2000" dirty="0" err="1"/>
              <a:t>Katsuda</a:t>
            </a:r>
            <a:r>
              <a:rPr lang="en-US" altLang="ja-JP" sz="2000" dirty="0"/>
              <a:t>, S. et al. (2020) The Astrophysical Journal, Volume 891, Issue 2, id.126</a:t>
            </a:r>
            <a:br>
              <a:rPr lang="en-US" altLang="ja-JP" sz="2000" dirty="0"/>
            </a:br>
            <a:br>
              <a:rPr lang="en-US" altLang="ja-JP" sz="2000" dirty="0"/>
            </a:br>
            <a:br>
              <a:rPr lang="en-US" altLang="ja-JP" sz="2000" dirty="0"/>
            </a:br>
            <a:r>
              <a:rPr lang="en-US" altLang="ja-JP" sz="2000" dirty="0"/>
              <a:t>"The FIP and Inverse FIP Effects in Solar and Stellar Coronae”</a:t>
            </a:r>
            <a:br>
              <a:rPr lang="en-US" altLang="ja-JP" sz="2000" dirty="0"/>
            </a:br>
            <a:r>
              <a:rPr lang="en-US" altLang="ja-JP" sz="2000" dirty="0"/>
              <a:t>Laming J. M. (2015), Living Reviews in Solar Physics, Volume 12, Issue 1, article id. 2</a:t>
            </a:r>
            <a:endParaRPr kumimoji="1" lang="ja-JP" altLang="en-US" sz="20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83FA1C1-34F9-4B4A-B74D-6FF623C04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1" y="4186236"/>
            <a:ext cx="8764321" cy="210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34DF22-18FC-E140-96B3-6A89AF34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First Ionization Potential (FIP) effect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24CF4A-160D-8945-B9EC-CE5560813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Low (&lt; 10eV) FIP ele</a:t>
            </a:r>
            <a:r>
              <a:rPr lang="en-US" altLang="ja-JP" dirty="0"/>
              <a:t>ments (such as?) are enhanced in the corona and in the solar wind by a factor of 2-4 (Feldman 1992) 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5FBBC1F-D049-E34A-89F5-E6AD0A373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699544"/>
            <a:ext cx="6087102" cy="330120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55B0FA-2147-A84A-8A3C-1FCEFDF9C118}"/>
              </a:ext>
            </a:extLst>
          </p:cNvPr>
          <p:cNvSpPr txBox="1"/>
          <p:nvPr/>
        </p:nvSpPr>
        <p:spPr>
          <a:xfrm>
            <a:off x="8772526" y="6466443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Feldman &amp; </a:t>
            </a:r>
            <a:r>
              <a:rPr kumimoji="1" lang="en-US" altLang="ja-JP" dirty="0" err="1"/>
              <a:t>Widing</a:t>
            </a:r>
            <a:r>
              <a:rPr kumimoji="1" lang="en-US" altLang="ja-JP" dirty="0"/>
              <a:t> (2003)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875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3D5F7C-84D2-8B47-B9F1-24C32A11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Inver</a:t>
            </a:r>
            <a:r>
              <a:rPr lang="en-US" altLang="ja-JP" dirty="0"/>
              <a:t>se FIP </a:t>
            </a:r>
            <a:r>
              <a:rPr lang="en-US" altLang="ja-JP" dirty="0" err="1"/>
              <a:t>ellect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687268-B19F-2745-8BDE-53E17762F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/>
              <a:t>Solar-like inactive stars exhibit </a:t>
            </a:r>
            <a:r>
              <a:rPr lang="en-US" altLang="ja-JP" dirty="0"/>
              <a:t>solar-like FIP effect (e.g., Laming &amp; Drake 1999)</a:t>
            </a:r>
          </a:p>
          <a:p>
            <a:r>
              <a:rPr lang="en-US" altLang="ja-JP" dirty="0"/>
              <a:t>Late-type active stars show opposite behavior: low-FIP elements are less abundant than high-FIP elements (e.g., </a:t>
            </a:r>
            <a:r>
              <a:rPr lang="en-US" altLang="ja-JP" dirty="0" err="1"/>
              <a:t>Guedel</a:t>
            </a:r>
            <a:r>
              <a:rPr lang="en-US" altLang="ja-JP" dirty="0"/>
              <a:t>+ 2001)</a:t>
            </a:r>
          </a:p>
          <a:p>
            <a:r>
              <a:rPr kumimoji="1" lang="en-US" altLang="ja-JP" dirty="0"/>
              <a:t>Spectral-type dependence: G-types are solar-like, the effect decrease for later type, no FIP effect </a:t>
            </a:r>
            <a:r>
              <a:rPr lang="en-US" altLang="ja-JP" dirty="0"/>
              <a:t>around K5, and </a:t>
            </a:r>
            <a:r>
              <a:rPr lang="en-US" altLang="ja-JP" dirty="0" err="1"/>
              <a:t>i</a:t>
            </a:r>
            <a:r>
              <a:rPr lang="en-US" altLang="ja-JP" dirty="0"/>
              <a:t>-FIP for later types (Wood+ 2018).</a:t>
            </a:r>
          </a:p>
          <a:p>
            <a:r>
              <a:rPr kumimoji="1" lang="en-US" altLang="ja-JP" dirty="0"/>
              <a:t>A</a:t>
            </a:r>
            <a:r>
              <a:rPr lang="en-US" altLang="ja-JP" dirty="0"/>
              <a:t>lso known is the “turnover” in </a:t>
            </a:r>
            <a:r>
              <a:rPr lang="en-US" altLang="ja-JP" dirty="0" err="1"/>
              <a:t>i</a:t>
            </a:r>
            <a:r>
              <a:rPr lang="en-US" altLang="ja-JP" dirty="0"/>
              <a:t>-FIP effect of active stars: namely the abundance decrease with decreasing FIP but abundance sharply increase for very low FIP elements (Huenemoerder+2013)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042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4E5F93-B835-C64E-A575-71856250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Laming’s model: ponderomotive force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23F094-F8A4-934D-BAC9-71FD2C0DB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P-force can be upward or downward</a:t>
            </a:r>
          </a:p>
          <a:p>
            <a:endParaRPr lang="en-US" altLang="ja-JP" dirty="0"/>
          </a:p>
          <a:p>
            <a:r>
              <a:rPr lang="en" altLang="ja-JP" dirty="0"/>
              <a:t>In coronal holes with open-field lines, upward ponderomotive forces are expected </a:t>
            </a:r>
            <a:r>
              <a:rPr lang="en" altLang="ja-JP" dirty="0" err="1"/>
              <a:t>tobecome</a:t>
            </a:r>
            <a:r>
              <a:rPr lang="en" altLang="ja-JP" dirty="0"/>
              <a:t> very weak, and thus a very low FIP effect is expected there, which is indeed observed (Feldman &amp; Widing1993). In sunspots, where p-mode waves probably convert to </a:t>
            </a:r>
            <a:r>
              <a:rPr lang="en" altLang="ja-JP" dirty="0" err="1"/>
              <a:t>fastmode</a:t>
            </a:r>
            <a:r>
              <a:rPr lang="en" altLang="ja-JP" dirty="0"/>
              <a:t> waves and the </a:t>
            </a:r>
            <a:r>
              <a:rPr lang="en" altLang="ja-JP" dirty="0" err="1"/>
              <a:t>fastmode</a:t>
            </a:r>
            <a:r>
              <a:rPr lang="en" altLang="ja-JP" dirty="0"/>
              <a:t> waves get reflected back toward the chromosphere (Laming 2015), downward ponderomotive forces are expected.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113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6B8399-6BC7-5D45-9726-8A9E6AD91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FIP during solar flares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CBDC1F-388B-7B4A-81FB-B150FE5B4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/>
              <a:t>Intermediate between </a:t>
            </a:r>
            <a:r>
              <a:rPr lang="en-US" altLang="ja-JP" dirty="0" err="1"/>
              <a:t>photospheric</a:t>
            </a:r>
            <a:r>
              <a:rPr lang="en-US" altLang="ja-JP" dirty="0"/>
              <a:t> and coronal (e.g., Dennis+ 2015)</a:t>
            </a:r>
          </a:p>
          <a:p>
            <a:r>
              <a:rPr lang="en" altLang="ja-JP" dirty="0"/>
              <a:t>However, it was recently realized that the </a:t>
            </a:r>
            <a:r>
              <a:rPr lang="en" altLang="ja-JP" dirty="0" err="1"/>
              <a:t>abundancepattern</a:t>
            </a:r>
            <a:r>
              <a:rPr lang="en" altLang="ja-JP" dirty="0"/>
              <a:t> is different from coronal abundances, in that the boundary between low-FIP and high-FIP elements is about 7 eV (Dennis et al. 2015), significantly less than 10 eV that is normally observed for solar coronae or solar energetic particles.</a:t>
            </a:r>
          </a:p>
          <a:p>
            <a:endParaRPr lang="en" altLang="ja-JP" dirty="0"/>
          </a:p>
          <a:p>
            <a:r>
              <a:rPr lang="en" altLang="ja-JP" dirty="0" err="1"/>
              <a:t>i</a:t>
            </a:r>
            <a:r>
              <a:rPr lang="en" altLang="ja-JP" dirty="0"/>
              <a:t>-FIP effect (high </a:t>
            </a:r>
            <a:r>
              <a:rPr lang="en" altLang="ja-JP" dirty="0" err="1"/>
              <a:t>Ar</a:t>
            </a:r>
            <a:r>
              <a:rPr lang="en" altLang="ja-JP" dirty="0"/>
              <a:t>/Ca  ratio) during solar  flare (Doschek+2015)</a:t>
            </a:r>
          </a:p>
          <a:p>
            <a:r>
              <a:rPr lang="en" altLang="ja-JP" dirty="0"/>
              <a:t>More recently, Brooks (2018) pointed</a:t>
            </a:r>
          </a:p>
          <a:p>
            <a:r>
              <a:rPr lang="en" altLang="ja-JP" dirty="0"/>
              <a:t>out that coronal loops showing </a:t>
            </a:r>
            <a:r>
              <a:rPr lang="en" altLang="ja-JP" dirty="0" err="1"/>
              <a:t>i</a:t>
            </a:r>
            <a:r>
              <a:rPr lang="en" altLang="ja-JP" dirty="0"/>
              <a:t>-FIP effects persisted for 40 minutes, which is more than a factor of four longer than</a:t>
            </a:r>
          </a:p>
          <a:p>
            <a:r>
              <a:rPr lang="en" altLang="ja-JP" dirty="0"/>
              <a:t>the lifetime of the other loops exhibiting normal FIP effects.</a:t>
            </a:r>
          </a:p>
          <a:p>
            <a:endParaRPr lang="en" altLang="ja-JP" dirty="0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142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4F3810-F744-4F43-8810-F9366FC1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Suzaku</a:t>
            </a:r>
            <a:r>
              <a:rPr lang="en-US" altLang="ja-JP" dirty="0" err="1"/>
              <a:t>‘s</a:t>
            </a:r>
            <a:r>
              <a:rPr lang="en-US" altLang="ja-JP" dirty="0"/>
              <a:t> Earth </a:t>
            </a:r>
            <a:r>
              <a:rPr lang="en-US" altLang="ja-JP" dirty="0" err="1"/>
              <a:t>Alvvedo</a:t>
            </a:r>
            <a:r>
              <a:rPr lang="en-US" altLang="ja-JP" dirty="0"/>
              <a:t> observation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D8E518-F574-7645-96AE-692A69261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" altLang="ja-JP" dirty="0"/>
              <a:t>The Earth albedo data were obtained almost every orbit or 96 minutes, when the telescope pointed at the bright Earth illuminated by the Sun (~several minutes per orbit). Thus </a:t>
            </a:r>
            <a:r>
              <a:rPr lang="en" altLang="ja-JP" dirty="0" err="1"/>
              <a:t>Suzaku</a:t>
            </a:r>
            <a:r>
              <a:rPr lang="en" altLang="ja-JP" dirty="0"/>
              <a:t> monitored the Sun for 10-year with a 96-minutes cadence</a:t>
            </a:r>
          </a:p>
          <a:p>
            <a:endParaRPr kumimoji="1" lang="en-US" altLang="ja-JP" dirty="0"/>
          </a:p>
          <a:p>
            <a:r>
              <a:rPr lang="en" altLang="ja-JP" dirty="0" err="1"/>
              <a:t>Katsuda</a:t>
            </a:r>
            <a:r>
              <a:rPr lang="en" altLang="ja-JP" dirty="0"/>
              <a:t>+(2020) used solar X-ray emission with 0.2-12keV and obtained  elemental abundances of Si, S, </a:t>
            </a:r>
            <a:r>
              <a:rPr lang="en" altLang="ja-JP" dirty="0" err="1"/>
              <a:t>Ar</a:t>
            </a:r>
            <a:r>
              <a:rPr lang="en" altLang="ja-JP" dirty="0"/>
              <a:t>, and Ca (relative to H) for four X-class flares.</a:t>
            </a:r>
          </a:p>
          <a:p>
            <a:endParaRPr kumimoji="1" lang="en" altLang="ja-JP" dirty="0"/>
          </a:p>
          <a:p>
            <a:r>
              <a:rPr lang="en" altLang="ja-JP" dirty="0"/>
              <a:t>Four X-class flare were analyzed.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67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3497AE-F223-B142-BC6E-26CF4850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A57085C-D56B-AB4A-9AD8-883E7376B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33" y="543669"/>
            <a:ext cx="11411993" cy="439980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3BC000-1CE5-3E49-924D-04ADB1C00E6D}"/>
              </a:ext>
            </a:extLst>
          </p:cNvPr>
          <p:cNvSpPr txBox="1"/>
          <p:nvPr/>
        </p:nvSpPr>
        <p:spPr>
          <a:xfrm>
            <a:off x="1985963" y="5472113"/>
            <a:ext cx="901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Model spectrum from 1.5keV thermal gas and the same spectrum after scattered by Earth atmosphere (simulated).</a:t>
            </a:r>
            <a:endParaRPr kumimoji="1" lang="ja-JP" altLang="en-US" sz="20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DF7A04-95D4-E54C-87F4-E7481E695B2D}"/>
              </a:ext>
            </a:extLst>
          </p:cNvPr>
          <p:cNvSpPr txBox="1"/>
          <p:nvPr/>
        </p:nvSpPr>
        <p:spPr>
          <a:xfrm>
            <a:off x="1071563" y="6515100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Katsuda</a:t>
            </a:r>
            <a:r>
              <a:rPr kumimoji="1" lang="en-US" altLang="ja-JP" dirty="0"/>
              <a:t>+(2020)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464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BC8D15-84E1-D644-9943-436125A3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805375-FB12-9847-9AB8-C5ABC815D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42263"/>
            <a:ext cx="8210550" cy="625061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05D953-DE32-5145-B67F-D177E46D3BEA}"/>
              </a:ext>
            </a:extLst>
          </p:cNvPr>
          <p:cNvSpPr txBox="1"/>
          <p:nvPr/>
        </p:nvSpPr>
        <p:spPr>
          <a:xfrm>
            <a:off x="271463" y="3429000"/>
            <a:ext cx="2986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XIS and GOES light curves</a:t>
            </a:r>
          </a:p>
          <a:p>
            <a:r>
              <a:rPr lang="en-US" altLang="ja-JP" dirty="0"/>
              <a:t>(Katsuda+2020)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42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3910</TotalTime>
  <Words>759</Words>
  <Application>Microsoft Macintosh PowerPoint</Application>
  <PresentationFormat>ワイド画面</PresentationFormat>
  <Paragraphs>68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0" baseType="lpstr">
      <vt:lpstr>游ゴシック</vt:lpstr>
      <vt:lpstr>游ゴシック Light</vt:lpstr>
      <vt:lpstr>Arial</vt:lpstr>
      <vt:lpstr>Office テーマ</vt:lpstr>
      <vt:lpstr>FIP and i-FIP effects</vt:lpstr>
      <vt:lpstr>PowerPoint プレゼンテーション</vt:lpstr>
      <vt:lpstr>First Ionization Potential (FIP) effect</vt:lpstr>
      <vt:lpstr>Inverse FIP ellect</vt:lpstr>
      <vt:lpstr>Laming’s model: ponderomotive force</vt:lpstr>
      <vt:lpstr>FIP during solar flares</vt:lpstr>
      <vt:lpstr>Suzaku‘s Earth Alvvedo observation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Result</vt:lpstr>
      <vt:lpstr>Temporal  evolution</vt:lpstr>
      <vt:lpstr>Ponderomotive force model (Laming 2015)</vt:lpstr>
      <vt:lpstr>Alternative idea (H. Isobe, very preliminary)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FIP and i-FIP</dc:title>
  <dc:creator>Isobe Hiroaki</dc:creator>
  <cp:lastModifiedBy>Isobe Hiroaki</cp:lastModifiedBy>
  <cp:revision>9</cp:revision>
  <dcterms:created xsi:type="dcterms:W3CDTF">2020-05-22T11:15:48Z</dcterms:created>
  <dcterms:modified xsi:type="dcterms:W3CDTF">2020-05-25T04:26:02Z</dcterms:modified>
</cp:coreProperties>
</file>