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1"/>
  </p:notesMasterIdLst>
  <p:sldIdLst>
    <p:sldId id="256" r:id="rId2"/>
    <p:sldId id="258" r:id="rId3"/>
    <p:sldId id="270" r:id="rId4"/>
    <p:sldId id="335" r:id="rId5"/>
    <p:sldId id="336" r:id="rId6"/>
    <p:sldId id="337" r:id="rId7"/>
    <p:sldId id="338" r:id="rId8"/>
    <p:sldId id="339" r:id="rId9"/>
    <p:sldId id="340" r:id="rId10"/>
    <p:sldId id="341" r:id="rId11"/>
    <p:sldId id="342" r:id="rId12"/>
    <p:sldId id="343" r:id="rId13"/>
    <p:sldId id="344" r:id="rId14"/>
    <p:sldId id="345" r:id="rId15"/>
    <p:sldId id="346" r:id="rId16"/>
    <p:sldId id="347" r:id="rId17"/>
    <p:sldId id="348" r:id="rId18"/>
    <p:sldId id="349" r:id="rId19"/>
    <p:sldId id="350" r:id="rId20"/>
  </p:sldIdLst>
  <p:sldSz cx="9144000" cy="6858000" type="screen4x3"/>
  <p:notesSz cx="6858000" cy="9144000"/>
  <p:defaultText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63"/>
    <p:restoredTop sz="94280"/>
  </p:normalViewPr>
  <p:slideViewPr>
    <p:cSldViewPr snapToGrid="0" snapToObjects="1">
      <p:cViewPr varScale="1">
        <p:scale>
          <a:sx n="87" d="100"/>
          <a:sy n="87" d="100"/>
        </p:scale>
        <p:origin x="1872" y="184"/>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0B2ECE-0BE2-244C-AFA6-0BD1A527D4F7}" type="datetimeFigureOut">
              <a:rPr kumimoji="1" lang="ja-JP" altLang="en-US" smtClean="0"/>
              <a:t>2020/11/1</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19B463-1A9E-B746-981E-4EDBF330CD99}" type="slidenum">
              <a:rPr kumimoji="1" lang="ja-JP" altLang="en-US" smtClean="0"/>
              <a:t>‹#›</a:t>
            </a:fld>
            <a:endParaRPr kumimoji="1" lang="ja-JP" altLang="en-US"/>
          </a:p>
        </p:txBody>
      </p:sp>
    </p:spTree>
    <p:extLst>
      <p:ext uri="{BB962C8B-B14F-4D97-AF65-F5344CB8AC3E}">
        <p14:creationId xmlns:p14="http://schemas.microsoft.com/office/powerpoint/2010/main" val="228821227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B5511DC-3E56-E24A-90DD-7522C2C5EDD6}" type="datetimeFigureOut">
              <a:rPr kumimoji="1" lang="ja-JP" altLang="en-US" smtClean="0"/>
              <a:t>2020/11/1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FD22D88-0DF0-DA47-8316-77AF07529011}" type="slidenum">
              <a:rPr kumimoji="1" lang="ja-JP" altLang="en-US" smtClean="0"/>
              <a:t>‹#›</a:t>
            </a:fld>
            <a:endParaRPr kumimoji="1" lang="ja-JP" altLang="en-US"/>
          </a:p>
        </p:txBody>
      </p:sp>
    </p:spTree>
    <p:extLst>
      <p:ext uri="{BB962C8B-B14F-4D97-AF65-F5344CB8AC3E}">
        <p14:creationId xmlns:p14="http://schemas.microsoft.com/office/powerpoint/2010/main" val="24848889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B5511DC-3E56-E24A-90DD-7522C2C5EDD6}" type="datetimeFigureOut">
              <a:rPr kumimoji="1" lang="ja-JP" altLang="en-US" smtClean="0"/>
              <a:t>2020/11/1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FD22D88-0DF0-DA47-8316-77AF07529011}" type="slidenum">
              <a:rPr kumimoji="1" lang="ja-JP" altLang="en-US" smtClean="0"/>
              <a:t>‹#›</a:t>
            </a:fld>
            <a:endParaRPr kumimoji="1" lang="ja-JP" altLang="en-US"/>
          </a:p>
        </p:txBody>
      </p:sp>
    </p:spTree>
    <p:extLst>
      <p:ext uri="{BB962C8B-B14F-4D97-AF65-F5344CB8AC3E}">
        <p14:creationId xmlns:p14="http://schemas.microsoft.com/office/powerpoint/2010/main" val="31272205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B5511DC-3E56-E24A-90DD-7522C2C5EDD6}" type="datetimeFigureOut">
              <a:rPr kumimoji="1" lang="ja-JP" altLang="en-US" smtClean="0"/>
              <a:t>2020/11/1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FD22D88-0DF0-DA47-8316-77AF07529011}" type="slidenum">
              <a:rPr kumimoji="1" lang="ja-JP" altLang="en-US" smtClean="0"/>
              <a:t>‹#›</a:t>
            </a:fld>
            <a:endParaRPr kumimoji="1" lang="ja-JP" altLang="en-US"/>
          </a:p>
        </p:txBody>
      </p:sp>
    </p:spTree>
    <p:extLst>
      <p:ext uri="{BB962C8B-B14F-4D97-AF65-F5344CB8AC3E}">
        <p14:creationId xmlns:p14="http://schemas.microsoft.com/office/powerpoint/2010/main" val="3145447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B5511DC-3E56-E24A-90DD-7522C2C5EDD6}" type="datetimeFigureOut">
              <a:rPr kumimoji="1" lang="ja-JP" altLang="en-US" smtClean="0"/>
              <a:t>2020/11/1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FD22D88-0DF0-DA47-8316-77AF07529011}" type="slidenum">
              <a:rPr kumimoji="1" lang="ja-JP" altLang="en-US" smtClean="0"/>
              <a:t>‹#›</a:t>
            </a:fld>
            <a:endParaRPr kumimoji="1" lang="ja-JP" altLang="en-US"/>
          </a:p>
        </p:txBody>
      </p:sp>
    </p:spTree>
    <p:extLst>
      <p:ext uri="{BB962C8B-B14F-4D97-AF65-F5344CB8AC3E}">
        <p14:creationId xmlns:p14="http://schemas.microsoft.com/office/powerpoint/2010/main" val="4205677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B5511DC-3E56-E24A-90DD-7522C2C5EDD6}" type="datetimeFigureOut">
              <a:rPr kumimoji="1" lang="ja-JP" altLang="en-US" smtClean="0"/>
              <a:t>2020/11/1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FD22D88-0DF0-DA47-8316-77AF07529011}" type="slidenum">
              <a:rPr kumimoji="1" lang="ja-JP" altLang="en-US" smtClean="0"/>
              <a:t>‹#›</a:t>
            </a:fld>
            <a:endParaRPr kumimoji="1" lang="ja-JP" altLang="en-US"/>
          </a:p>
        </p:txBody>
      </p:sp>
    </p:spTree>
    <p:extLst>
      <p:ext uri="{BB962C8B-B14F-4D97-AF65-F5344CB8AC3E}">
        <p14:creationId xmlns:p14="http://schemas.microsoft.com/office/powerpoint/2010/main" val="2392425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B5511DC-3E56-E24A-90DD-7522C2C5EDD6}" type="datetimeFigureOut">
              <a:rPr kumimoji="1" lang="ja-JP" altLang="en-US" smtClean="0"/>
              <a:t>2020/11/1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FD22D88-0DF0-DA47-8316-77AF07529011}" type="slidenum">
              <a:rPr kumimoji="1" lang="ja-JP" altLang="en-US" smtClean="0"/>
              <a:t>‹#›</a:t>
            </a:fld>
            <a:endParaRPr kumimoji="1" lang="ja-JP" altLang="en-US"/>
          </a:p>
        </p:txBody>
      </p:sp>
    </p:spTree>
    <p:extLst>
      <p:ext uri="{BB962C8B-B14F-4D97-AF65-F5344CB8AC3E}">
        <p14:creationId xmlns:p14="http://schemas.microsoft.com/office/powerpoint/2010/main" val="4194295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B5511DC-3E56-E24A-90DD-7522C2C5EDD6}" type="datetimeFigureOut">
              <a:rPr kumimoji="1" lang="ja-JP" altLang="en-US" smtClean="0"/>
              <a:t>2020/11/1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8FD22D88-0DF0-DA47-8316-77AF07529011}" type="slidenum">
              <a:rPr kumimoji="1" lang="ja-JP" altLang="en-US" smtClean="0"/>
              <a:t>‹#›</a:t>
            </a:fld>
            <a:endParaRPr kumimoji="1" lang="ja-JP" altLang="en-US"/>
          </a:p>
        </p:txBody>
      </p:sp>
    </p:spTree>
    <p:extLst>
      <p:ext uri="{BB962C8B-B14F-4D97-AF65-F5344CB8AC3E}">
        <p14:creationId xmlns:p14="http://schemas.microsoft.com/office/powerpoint/2010/main" val="92231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FB5511DC-3E56-E24A-90DD-7522C2C5EDD6}" type="datetimeFigureOut">
              <a:rPr kumimoji="1" lang="ja-JP" altLang="en-US" smtClean="0"/>
              <a:t>2020/11/1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FD22D88-0DF0-DA47-8316-77AF07529011}" type="slidenum">
              <a:rPr kumimoji="1" lang="ja-JP" altLang="en-US" smtClean="0"/>
              <a:t>‹#›</a:t>
            </a:fld>
            <a:endParaRPr kumimoji="1" lang="ja-JP" altLang="en-US"/>
          </a:p>
        </p:txBody>
      </p:sp>
    </p:spTree>
    <p:extLst>
      <p:ext uri="{BB962C8B-B14F-4D97-AF65-F5344CB8AC3E}">
        <p14:creationId xmlns:p14="http://schemas.microsoft.com/office/powerpoint/2010/main" val="339120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5511DC-3E56-E24A-90DD-7522C2C5EDD6}" type="datetimeFigureOut">
              <a:rPr kumimoji="1" lang="ja-JP" altLang="en-US" smtClean="0"/>
              <a:t>2020/11/1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8FD22D88-0DF0-DA47-8316-77AF07529011}" type="slidenum">
              <a:rPr kumimoji="1" lang="ja-JP" altLang="en-US" smtClean="0"/>
              <a:t>‹#›</a:t>
            </a:fld>
            <a:endParaRPr kumimoji="1" lang="ja-JP" altLang="en-US"/>
          </a:p>
        </p:txBody>
      </p:sp>
    </p:spTree>
    <p:extLst>
      <p:ext uri="{BB962C8B-B14F-4D97-AF65-F5344CB8AC3E}">
        <p14:creationId xmlns:p14="http://schemas.microsoft.com/office/powerpoint/2010/main" val="2074712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B5511DC-3E56-E24A-90DD-7522C2C5EDD6}" type="datetimeFigureOut">
              <a:rPr kumimoji="1" lang="ja-JP" altLang="en-US" smtClean="0"/>
              <a:t>2020/11/1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FD22D88-0DF0-DA47-8316-77AF07529011}" type="slidenum">
              <a:rPr kumimoji="1" lang="ja-JP" altLang="en-US" smtClean="0"/>
              <a:t>‹#›</a:t>
            </a:fld>
            <a:endParaRPr kumimoji="1" lang="ja-JP" altLang="en-US"/>
          </a:p>
        </p:txBody>
      </p:sp>
    </p:spTree>
    <p:extLst>
      <p:ext uri="{BB962C8B-B14F-4D97-AF65-F5344CB8AC3E}">
        <p14:creationId xmlns:p14="http://schemas.microsoft.com/office/powerpoint/2010/main" val="830168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B5511DC-3E56-E24A-90DD-7522C2C5EDD6}" type="datetimeFigureOut">
              <a:rPr kumimoji="1" lang="ja-JP" altLang="en-US" smtClean="0"/>
              <a:t>2020/11/1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FD22D88-0DF0-DA47-8316-77AF07529011}" type="slidenum">
              <a:rPr kumimoji="1" lang="ja-JP" altLang="en-US" smtClean="0"/>
              <a:t>‹#›</a:t>
            </a:fld>
            <a:endParaRPr kumimoji="1" lang="ja-JP" altLang="en-US"/>
          </a:p>
        </p:txBody>
      </p:sp>
    </p:spTree>
    <p:extLst>
      <p:ext uri="{BB962C8B-B14F-4D97-AF65-F5344CB8AC3E}">
        <p14:creationId xmlns:p14="http://schemas.microsoft.com/office/powerpoint/2010/main" val="3951158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5511DC-3E56-E24A-90DD-7522C2C5EDD6}" type="datetimeFigureOut">
              <a:rPr kumimoji="1" lang="ja-JP" altLang="en-US" smtClean="0"/>
              <a:t>2020/11/1</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D22D88-0DF0-DA47-8316-77AF07529011}" type="slidenum">
              <a:rPr kumimoji="1" lang="ja-JP" altLang="en-US" smtClean="0"/>
              <a:t>‹#›</a:t>
            </a:fld>
            <a:endParaRPr kumimoji="1" lang="ja-JP" altLang="en-US"/>
          </a:p>
        </p:txBody>
      </p:sp>
    </p:spTree>
    <p:extLst>
      <p:ext uri="{BB962C8B-B14F-4D97-AF65-F5344CB8AC3E}">
        <p14:creationId xmlns:p14="http://schemas.microsoft.com/office/powerpoint/2010/main" val="2468143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字幕 2">
            <a:extLst>
              <a:ext uri="{FF2B5EF4-FFF2-40B4-BE49-F238E27FC236}">
                <a16:creationId xmlns:a16="http://schemas.microsoft.com/office/drawing/2014/main" id="{66BAE801-A885-2342-AF88-88A7D06819A8}"/>
              </a:ext>
            </a:extLst>
          </p:cNvPr>
          <p:cNvSpPr>
            <a:spLocks noGrp="1"/>
          </p:cNvSpPr>
          <p:nvPr>
            <p:ph type="subTitle" idx="1"/>
          </p:nvPr>
        </p:nvSpPr>
        <p:spPr>
          <a:xfrm>
            <a:off x="0" y="3869403"/>
            <a:ext cx="9144000" cy="1159797"/>
          </a:xfrm>
        </p:spPr>
        <p:txBody>
          <a:bodyPr>
            <a:normAutofit/>
          </a:bodyPr>
          <a:lstStyle/>
          <a:p>
            <a:r>
              <a:rPr lang="en-US" altLang="ja-JP" sz="2800" dirty="0"/>
              <a:t>ISOBE, Hiroaki (KCUA)</a:t>
            </a:r>
          </a:p>
          <a:p>
            <a:r>
              <a:rPr lang="en-US" altLang="ja-JP" dirty="0"/>
              <a:t>Taiyo </a:t>
            </a:r>
            <a:r>
              <a:rPr lang="en-US" altLang="ja-JP" dirty="0" err="1"/>
              <a:t>Zasshikai</a:t>
            </a:r>
            <a:r>
              <a:rPr lang="en-US" altLang="ja-JP" dirty="0"/>
              <a:t> 2020/11/02</a:t>
            </a:r>
          </a:p>
        </p:txBody>
      </p:sp>
      <p:pic>
        <p:nvPicPr>
          <p:cNvPr id="8" name="図 7">
            <a:extLst>
              <a:ext uri="{FF2B5EF4-FFF2-40B4-BE49-F238E27FC236}">
                <a16:creationId xmlns:a16="http://schemas.microsoft.com/office/drawing/2014/main" id="{6993816C-B9E6-1D4C-94DC-2023F1F10E35}"/>
              </a:ext>
            </a:extLst>
          </p:cNvPr>
          <p:cNvPicPr>
            <a:picLocks noChangeAspect="1"/>
          </p:cNvPicPr>
          <p:nvPr/>
        </p:nvPicPr>
        <p:blipFill>
          <a:blip r:embed="rId2"/>
          <a:stretch>
            <a:fillRect/>
          </a:stretch>
        </p:blipFill>
        <p:spPr>
          <a:xfrm>
            <a:off x="42287" y="265471"/>
            <a:ext cx="9059425" cy="3603932"/>
          </a:xfrm>
          <a:prstGeom prst="rect">
            <a:avLst/>
          </a:prstGeom>
        </p:spPr>
      </p:pic>
      <p:sp>
        <p:nvSpPr>
          <p:cNvPr id="9" name="テキスト ボックス 8">
            <a:extLst>
              <a:ext uri="{FF2B5EF4-FFF2-40B4-BE49-F238E27FC236}">
                <a16:creationId xmlns:a16="http://schemas.microsoft.com/office/drawing/2014/main" id="{ABBC36BF-89C0-4E4E-A0F0-41397787584C}"/>
              </a:ext>
            </a:extLst>
          </p:cNvPr>
          <p:cNvSpPr txBox="1"/>
          <p:nvPr/>
        </p:nvSpPr>
        <p:spPr>
          <a:xfrm>
            <a:off x="1047135" y="5530645"/>
            <a:ext cx="7049730" cy="646331"/>
          </a:xfrm>
          <a:prstGeom prst="rect">
            <a:avLst/>
          </a:prstGeom>
          <a:noFill/>
        </p:spPr>
        <p:txBody>
          <a:bodyPr wrap="square" rtlCol="0">
            <a:spAutoFit/>
          </a:bodyPr>
          <a:lstStyle/>
          <a:p>
            <a:r>
              <a:rPr lang="en-US" altLang="ja-JP" sz="1800" dirty="0"/>
              <a:t>I’m sharing this paper because it is a nice piece of work that combines the historian’s text analyses and scientific arguments.</a:t>
            </a:r>
            <a:endParaRPr kumimoji="1" lang="ja-JP" altLang="en-US" sz="1800"/>
          </a:p>
        </p:txBody>
      </p:sp>
    </p:spTree>
    <p:extLst>
      <p:ext uri="{BB962C8B-B14F-4D97-AF65-F5344CB8AC3E}">
        <p14:creationId xmlns:p14="http://schemas.microsoft.com/office/powerpoint/2010/main" val="40671311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AF9DB76-211C-2D49-BA71-E2D60B0C5271}"/>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B7A20487-977B-6D4F-A061-1D9CF97FE8AB}"/>
              </a:ext>
            </a:extLst>
          </p:cNvPr>
          <p:cNvSpPr>
            <a:spLocks noGrp="1"/>
          </p:cNvSpPr>
          <p:nvPr>
            <p:ph idx="1"/>
          </p:nvPr>
        </p:nvSpPr>
        <p:spPr/>
        <p:txBody>
          <a:bodyPr/>
          <a:lstStyle/>
          <a:p>
            <a:r>
              <a:rPr kumimoji="1" lang="en-US" altLang="ja-JP" dirty="0">
                <a:latin typeface="Yu Gothic" panose="020B0400000000000000" pitchFamily="34" charset="-128"/>
                <a:ea typeface="Yu Gothic" panose="020B0400000000000000" pitchFamily="34" charset="-128"/>
              </a:rPr>
              <a:t>Hevelius was aware of:</a:t>
            </a:r>
          </a:p>
          <a:p>
            <a:pPr lvl="1"/>
            <a:r>
              <a:rPr kumimoji="1" lang="en-US" altLang="ja-JP" dirty="0">
                <a:latin typeface="Yu Gothic" panose="020B0400000000000000" pitchFamily="34" charset="-128"/>
                <a:ea typeface="Yu Gothic" panose="020B0400000000000000" pitchFamily="34" charset="-128"/>
              </a:rPr>
              <a:t>differences of sunspot lifetimes. </a:t>
            </a:r>
          </a:p>
          <a:p>
            <a:pPr lvl="1"/>
            <a:r>
              <a:rPr lang="en-US" altLang="ja-JP" dirty="0">
                <a:latin typeface="Yu Gothic" panose="020B0400000000000000" pitchFamily="34" charset="-128"/>
                <a:ea typeface="Yu Gothic" panose="020B0400000000000000" pitchFamily="34" charset="-128"/>
              </a:rPr>
              <a:t>that some sunspots return from east limb by solar rotation</a:t>
            </a:r>
          </a:p>
          <a:p>
            <a:pPr lvl="1"/>
            <a:r>
              <a:rPr lang="en-US" altLang="ja-JP" dirty="0">
                <a:latin typeface="Yu Gothic" panose="020B0400000000000000" pitchFamily="34" charset="-128"/>
                <a:ea typeface="Yu Gothic" panose="020B0400000000000000" pitchFamily="34" charset="-128"/>
              </a:rPr>
              <a:t>l</a:t>
            </a:r>
            <a:r>
              <a:rPr kumimoji="1" lang="en-US" altLang="ja-JP" dirty="0">
                <a:latin typeface="Yu Gothic" panose="020B0400000000000000" pitchFamily="34" charset="-128"/>
                <a:ea typeface="Yu Gothic" panose="020B0400000000000000" pitchFamily="34" charset="-128"/>
              </a:rPr>
              <a:t>imb darkening </a:t>
            </a:r>
            <a:endParaRPr kumimoji="1" lang="ja-JP" altLang="en-US">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24977097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C975B89-D92C-7949-9DCB-3C8D02CB5B88}"/>
              </a:ext>
            </a:extLst>
          </p:cNvPr>
          <p:cNvSpPr>
            <a:spLocks noGrp="1"/>
          </p:cNvSpPr>
          <p:nvPr>
            <p:ph type="title"/>
          </p:nvPr>
        </p:nvSpPr>
        <p:spPr/>
        <p:txBody>
          <a:bodyPr>
            <a:normAutofit/>
          </a:bodyPr>
          <a:lstStyle/>
          <a:p>
            <a:r>
              <a:rPr kumimoji="1" lang="en-US" altLang="ja-JP" sz="3600" dirty="0"/>
              <a:t>Estimation of </a:t>
            </a:r>
            <a:br>
              <a:rPr kumimoji="1" lang="en-US" altLang="ja-JP" sz="3600" dirty="0"/>
            </a:br>
            <a:r>
              <a:rPr kumimoji="1" lang="en-US" altLang="ja-JP" sz="3600" dirty="0"/>
              <a:t>solar activity</a:t>
            </a:r>
            <a:endParaRPr kumimoji="1" lang="ja-JP" altLang="en-US" sz="3600"/>
          </a:p>
        </p:txBody>
      </p:sp>
      <p:sp>
        <p:nvSpPr>
          <p:cNvPr id="6" name="コンテンツ プレースホルダー 5">
            <a:extLst>
              <a:ext uri="{FF2B5EF4-FFF2-40B4-BE49-F238E27FC236}">
                <a16:creationId xmlns:a16="http://schemas.microsoft.com/office/drawing/2014/main" id="{3A4E2861-7805-A74B-AA41-2696D344E637}"/>
              </a:ext>
            </a:extLst>
          </p:cNvPr>
          <p:cNvSpPr>
            <a:spLocks noGrp="1"/>
          </p:cNvSpPr>
          <p:nvPr>
            <p:ph idx="1"/>
          </p:nvPr>
        </p:nvSpPr>
        <p:spPr>
          <a:xfrm>
            <a:off x="628650" y="1825625"/>
            <a:ext cx="2733982" cy="4351338"/>
          </a:xfrm>
        </p:spPr>
        <p:txBody>
          <a:bodyPr>
            <a:normAutofit/>
          </a:bodyPr>
          <a:lstStyle/>
          <a:p>
            <a:r>
              <a:rPr lang="en-US" altLang="ja-JP" sz="2400" dirty="0"/>
              <a:t>AD: Active Day (at least one spot on the disk) </a:t>
            </a:r>
            <a:endParaRPr lang="ja-JP" altLang="en-US" sz="2400"/>
          </a:p>
        </p:txBody>
      </p:sp>
      <p:pic>
        <p:nvPicPr>
          <p:cNvPr id="7" name="図 6">
            <a:extLst>
              <a:ext uri="{FF2B5EF4-FFF2-40B4-BE49-F238E27FC236}">
                <a16:creationId xmlns:a16="http://schemas.microsoft.com/office/drawing/2014/main" id="{50F29545-21A3-5E4A-8AC8-E41370D6ED10}"/>
              </a:ext>
            </a:extLst>
          </p:cNvPr>
          <p:cNvPicPr>
            <a:picLocks noChangeAspect="1"/>
          </p:cNvPicPr>
          <p:nvPr/>
        </p:nvPicPr>
        <p:blipFill>
          <a:blip r:embed="rId2"/>
          <a:stretch>
            <a:fillRect/>
          </a:stretch>
        </p:blipFill>
        <p:spPr>
          <a:xfrm>
            <a:off x="3779019" y="286414"/>
            <a:ext cx="5433070" cy="6206460"/>
          </a:xfrm>
          <a:prstGeom prst="rect">
            <a:avLst/>
          </a:prstGeom>
        </p:spPr>
      </p:pic>
      <p:pic>
        <p:nvPicPr>
          <p:cNvPr id="8" name="図 7">
            <a:extLst>
              <a:ext uri="{FF2B5EF4-FFF2-40B4-BE49-F238E27FC236}">
                <a16:creationId xmlns:a16="http://schemas.microsoft.com/office/drawing/2014/main" id="{3FC54D9F-90FB-5E48-8E60-9375C96B551F}"/>
              </a:ext>
            </a:extLst>
          </p:cNvPr>
          <p:cNvPicPr>
            <a:picLocks noChangeAspect="1"/>
          </p:cNvPicPr>
          <p:nvPr/>
        </p:nvPicPr>
        <p:blipFill>
          <a:blip r:embed="rId3"/>
          <a:stretch>
            <a:fillRect/>
          </a:stretch>
        </p:blipFill>
        <p:spPr>
          <a:xfrm>
            <a:off x="76420" y="3389644"/>
            <a:ext cx="3912985" cy="2627698"/>
          </a:xfrm>
          <a:prstGeom prst="rect">
            <a:avLst/>
          </a:prstGeom>
        </p:spPr>
      </p:pic>
      <p:sp>
        <p:nvSpPr>
          <p:cNvPr id="9" name="テキスト ボックス 8">
            <a:extLst>
              <a:ext uri="{FF2B5EF4-FFF2-40B4-BE49-F238E27FC236}">
                <a16:creationId xmlns:a16="http://schemas.microsoft.com/office/drawing/2014/main" id="{FAD90D33-4A5A-F64C-8838-364A638D4CEE}"/>
              </a:ext>
            </a:extLst>
          </p:cNvPr>
          <p:cNvSpPr txBox="1"/>
          <p:nvPr/>
        </p:nvSpPr>
        <p:spPr>
          <a:xfrm>
            <a:off x="407424" y="6176963"/>
            <a:ext cx="3339376" cy="584775"/>
          </a:xfrm>
          <a:prstGeom prst="rect">
            <a:avLst/>
          </a:prstGeom>
          <a:noFill/>
        </p:spPr>
        <p:txBody>
          <a:bodyPr wrap="none" rtlCol="0">
            <a:spAutoFit/>
          </a:bodyPr>
          <a:lstStyle/>
          <a:p>
            <a:r>
              <a:rPr kumimoji="1" lang="en-US" altLang="ja-JP" sz="1600" dirty="0"/>
              <a:t>Compared to the previous study,</a:t>
            </a:r>
          </a:p>
          <a:p>
            <a:r>
              <a:rPr kumimoji="1" lang="en-US" altLang="ja-JP" sz="1600" dirty="0"/>
              <a:t>Group number ~ 7% larger in average.</a:t>
            </a:r>
            <a:endParaRPr kumimoji="1" lang="ja-JP" altLang="en-US" sz="1600"/>
          </a:p>
        </p:txBody>
      </p:sp>
    </p:spTree>
    <p:extLst>
      <p:ext uri="{BB962C8B-B14F-4D97-AF65-F5344CB8AC3E}">
        <p14:creationId xmlns:p14="http://schemas.microsoft.com/office/powerpoint/2010/main" val="23799813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C65499-3F00-2F48-9A4A-22C5849C29F8}"/>
              </a:ext>
            </a:extLst>
          </p:cNvPr>
          <p:cNvSpPr>
            <a:spLocks noGrp="1"/>
          </p:cNvSpPr>
          <p:nvPr>
            <p:ph type="title"/>
          </p:nvPr>
        </p:nvSpPr>
        <p:spPr/>
        <p:txBody>
          <a:bodyPr/>
          <a:lstStyle/>
          <a:p>
            <a:endParaRPr kumimoji="1" lang="ja-JP" altLang="en-US"/>
          </a:p>
        </p:txBody>
      </p:sp>
      <p:pic>
        <p:nvPicPr>
          <p:cNvPr id="4" name="図 3">
            <a:extLst>
              <a:ext uri="{FF2B5EF4-FFF2-40B4-BE49-F238E27FC236}">
                <a16:creationId xmlns:a16="http://schemas.microsoft.com/office/drawing/2014/main" id="{44890103-97FB-2A4D-B745-70E3A20D3BBA}"/>
              </a:ext>
            </a:extLst>
          </p:cNvPr>
          <p:cNvPicPr>
            <a:picLocks noChangeAspect="1"/>
          </p:cNvPicPr>
          <p:nvPr/>
        </p:nvPicPr>
        <p:blipFill>
          <a:blip r:embed="rId2"/>
          <a:stretch>
            <a:fillRect/>
          </a:stretch>
        </p:blipFill>
        <p:spPr>
          <a:xfrm>
            <a:off x="517972" y="239558"/>
            <a:ext cx="8182293" cy="5881023"/>
          </a:xfrm>
          <a:prstGeom prst="rect">
            <a:avLst/>
          </a:prstGeom>
        </p:spPr>
      </p:pic>
    </p:spTree>
    <p:extLst>
      <p:ext uri="{BB962C8B-B14F-4D97-AF65-F5344CB8AC3E}">
        <p14:creationId xmlns:p14="http://schemas.microsoft.com/office/powerpoint/2010/main" val="29847558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45F21EC-742C-9642-A4D1-A2906552336A}"/>
              </a:ext>
            </a:extLst>
          </p:cNvPr>
          <p:cNvSpPr>
            <a:spLocks noGrp="1"/>
          </p:cNvSpPr>
          <p:nvPr>
            <p:ph type="title"/>
          </p:nvPr>
        </p:nvSpPr>
        <p:spPr/>
        <p:txBody>
          <a:bodyPr/>
          <a:lstStyle/>
          <a:p>
            <a:endParaRPr kumimoji="1" lang="ja-JP" altLang="en-US"/>
          </a:p>
        </p:txBody>
      </p:sp>
      <p:pic>
        <p:nvPicPr>
          <p:cNvPr id="4" name="図 3">
            <a:extLst>
              <a:ext uri="{FF2B5EF4-FFF2-40B4-BE49-F238E27FC236}">
                <a16:creationId xmlns:a16="http://schemas.microsoft.com/office/drawing/2014/main" id="{B898E2C1-1D51-934C-8F6A-CA74E5E9040C}"/>
              </a:ext>
            </a:extLst>
          </p:cNvPr>
          <p:cNvPicPr>
            <a:picLocks noChangeAspect="1"/>
          </p:cNvPicPr>
          <p:nvPr/>
        </p:nvPicPr>
        <p:blipFill>
          <a:blip r:embed="rId2"/>
          <a:stretch>
            <a:fillRect/>
          </a:stretch>
        </p:blipFill>
        <p:spPr>
          <a:xfrm>
            <a:off x="1081242" y="235955"/>
            <a:ext cx="6981516" cy="4273646"/>
          </a:xfrm>
          <a:prstGeom prst="rect">
            <a:avLst/>
          </a:prstGeom>
        </p:spPr>
      </p:pic>
      <p:sp>
        <p:nvSpPr>
          <p:cNvPr id="5" name="テキスト ボックス 4">
            <a:extLst>
              <a:ext uri="{FF2B5EF4-FFF2-40B4-BE49-F238E27FC236}">
                <a16:creationId xmlns:a16="http://schemas.microsoft.com/office/drawing/2014/main" id="{76476DD2-6E13-2741-BBC7-A608ABA1EEC0}"/>
              </a:ext>
            </a:extLst>
          </p:cNvPr>
          <p:cNvSpPr txBox="1"/>
          <p:nvPr/>
        </p:nvSpPr>
        <p:spPr>
          <a:xfrm>
            <a:off x="1191955" y="4923214"/>
            <a:ext cx="7512460" cy="1569660"/>
          </a:xfrm>
          <a:prstGeom prst="rect">
            <a:avLst/>
          </a:prstGeom>
          <a:noFill/>
        </p:spPr>
        <p:txBody>
          <a:bodyPr wrap="square" rtlCol="0">
            <a:spAutoFit/>
          </a:bodyPr>
          <a:lstStyle/>
          <a:p>
            <a:r>
              <a:rPr kumimoji="1" lang="en-US" altLang="ja-JP" sz="2400" dirty="0"/>
              <a:t>Spots in northern hemisphere (541) is more than those in southern hemisphere (435). The asymmetry is statistically significant (p-value is 0.038%). Note that during the later phase of MM spots mainly appear in southern hemisphere. </a:t>
            </a:r>
            <a:endParaRPr kumimoji="1" lang="ja-JP" altLang="en-US" sz="2400"/>
          </a:p>
        </p:txBody>
      </p:sp>
    </p:spTree>
    <p:extLst>
      <p:ext uri="{BB962C8B-B14F-4D97-AF65-F5344CB8AC3E}">
        <p14:creationId xmlns:p14="http://schemas.microsoft.com/office/powerpoint/2010/main" val="42911088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D2D32EB9-0876-CD4E-89E6-F4105D9B327B}"/>
              </a:ext>
            </a:extLst>
          </p:cNvPr>
          <p:cNvSpPr>
            <a:spLocks noGrp="1"/>
          </p:cNvSpPr>
          <p:nvPr>
            <p:ph idx="1"/>
          </p:nvPr>
        </p:nvSpPr>
        <p:spPr>
          <a:xfrm>
            <a:off x="628650" y="1445342"/>
            <a:ext cx="7886700" cy="4731621"/>
          </a:xfrm>
        </p:spPr>
        <p:txBody>
          <a:bodyPr>
            <a:normAutofit lnSpcReduction="10000"/>
          </a:bodyPr>
          <a:lstStyle/>
          <a:p>
            <a:r>
              <a:rPr lang="en" altLang="ja-JP" dirty="0"/>
              <a:t>I. An Maculae </a:t>
            </a:r>
            <a:r>
              <a:rPr lang="en" altLang="ja-JP" dirty="0" err="1"/>
              <a:t>sint</a:t>
            </a:r>
            <a:r>
              <a:rPr lang="en" altLang="ja-JP" dirty="0"/>
              <a:t> </a:t>
            </a:r>
            <a:r>
              <a:rPr lang="en" altLang="ja-JP" dirty="0" err="1"/>
              <a:t>dicendae</a:t>
            </a:r>
            <a:r>
              <a:rPr lang="en" altLang="ja-JP" dirty="0"/>
              <a:t> </a:t>
            </a:r>
            <a:r>
              <a:rPr lang="en" altLang="ja-JP" dirty="0" err="1"/>
              <a:t>stellae</a:t>
            </a:r>
            <a:r>
              <a:rPr lang="en" altLang="ja-JP" dirty="0"/>
              <a:t>, </a:t>
            </a:r>
            <a:r>
              <a:rPr lang="en" altLang="ja-JP" dirty="0" err="1"/>
              <a:t>quae</a:t>
            </a:r>
            <a:r>
              <a:rPr lang="en" altLang="ja-JP" dirty="0"/>
              <a:t> circa </a:t>
            </a:r>
            <a:r>
              <a:rPr lang="en" altLang="ja-JP" dirty="0" err="1"/>
              <a:t>Solem</a:t>
            </a:r>
            <a:r>
              <a:rPr lang="en" altLang="ja-JP" dirty="0"/>
              <a:t> </a:t>
            </a:r>
            <a:r>
              <a:rPr lang="en" altLang="ja-JP" dirty="0" err="1"/>
              <a:t>suum</a:t>
            </a:r>
            <a:r>
              <a:rPr lang="en" altLang="ja-JP" dirty="0"/>
              <a:t> </a:t>
            </a:r>
            <a:r>
              <a:rPr lang="en" altLang="ja-JP" dirty="0" err="1"/>
              <a:t>motum</a:t>
            </a:r>
            <a:r>
              <a:rPr lang="en" altLang="ja-JP" dirty="0"/>
              <a:t> </a:t>
            </a:r>
            <a:r>
              <a:rPr lang="en" altLang="ja-JP" dirty="0" err="1"/>
              <a:t>exerceant</a:t>
            </a:r>
            <a:r>
              <a:rPr lang="en" altLang="ja-JP" dirty="0"/>
              <a:t> </a:t>
            </a:r>
            <a:r>
              <a:rPr lang="en" altLang="ja-JP" dirty="0" err="1"/>
              <a:t>eumque</a:t>
            </a:r>
            <a:r>
              <a:rPr lang="en" altLang="ja-JP" dirty="0"/>
              <a:t> </a:t>
            </a:r>
            <a:r>
              <a:rPr lang="en" altLang="ja-JP" dirty="0" err="1"/>
              <a:t>constanter</a:t>
            </a:r>
            <a:r>
              <a:rPr lang="en" altLang="ja-JP" dirty="0"/>
              <a:t> ac semper observant? Nam, quid ad </a:t>
            </a:r>
            <a:r>
              <a:rPr lang="en" altLang="ja-JP" dirty="0" err="1"/>
              <a:t>hanc</a:t>
            </a:r>
            <a:r>
              <a:rPr lang="en" altLang="ja-JP" dirty="0"/>
              <a:t> </a:t>
            </a:r>
            <a:r>
              <a:rPr lang="en" altLang="ja-JP" dirty="0" err="1"/>
              <a:t>quaestionen</a:t>
            </a:r>
            <a:r>
              <a:rPr lang="en" altLang="ja-JP" dirty="0"/>
              <a:t> </a:t>
            </a:r>
            <a:r>
              <a:rPr lang="en" altLang="ja-JP" dirty="0" err="1"/>
              <a:t>respondendum</a:t>
            </a:r>
            <a:r>
              <a:rPr lang="en" altLang="ja-JP" dirty="0"/>
              <a:t> sit, ex </a:t>
            </a:r>
            <a:r>
              <a:rPr lang="en" altLang="ja-JP" dirty="0" err="1"/>
              <a:t>observationibus</a:t>
            </a:r>
            <a:r>
              <a:rPr lang="en" altLang="ja-JP" dirty="0"/>
              <a:t> </a:t>
            </a:r>
            <a:r>
              <a:rPr lang="en" altLang="ja-JP" dirty="0" err="1"/>
              <a:t>haud</a:t>
            </a:r>
            <a:r>
              <a:rPr lang="en" altLang="ja-JP" dirty="0"/>
              <a:t> obscure </a:t>
            </a:r>
            <a:r>
              <a:rPr lang="en" altLang="ja-JP" dirty="0" err="1"/>
              <a:t>patet</a:t>
            </a:r>
            <a:r>
              <a:rPr lang="en" altLang="ja-JP" dirty="0"/>
              <a:t>. Quod </a:t>
            </a:r>
            <a:r>
              <a:rPr lang="en" altLang="ja-JP" dirty="0" err="1"/>
              <a:t>enim</a:t>
            </a:r>
            <a:r>
              <a:rPr lang="en" altLang="ja-JP" dirty="0"/>
              <a:t> </a:t>
            </a:r>
            <a:r>
              <a:rPr lang="en" altLang="ja-JP" dirty="0" err="1"/>
              <a:t>nequeant</a:t>
            </a:r>
            <a:r>
              <a:rPr lang="en" altLang="ja-JP" dirty="0"/>
              <a:t> </a:t>
            </a:r>
            <a:r>
              <a:rPr lang="en" altLang="ja-JP" dirty="0" err="1"/>
              <a:t>esse</a:t>
            </a:r>
            <a:r>
              <a:rPr lang="en" altLang="ja-JP" dirty="0"/>
              <a:t> </a:t>
            </a:r>
            <a:r>
              <a:rPr lang="en" altLang="ja-JP" dirty="0" err="1"/>
              <a:t>stellae</a:t>
            </a:r>
            <a:r>
              <a:rPr lang="en" altLang="ja-JP" dirty="0"/>
              <a:t>, ex his </a:t>
            </a:r>
            <a:r>
              <a:rPr lang="en" altLang="ja-JP" dirty="0" err="1"/>
              <a:t>colligitur</a:t>
            </a:r>
            <a:r>
              <a:rPr lang="en" altLang="ja-JP" dirty="0"/>
              <a:t>. Primum, Maculae </a:t>
            </a:r>
            <a:r>
              <a:rPr lang="en" altLang="ja-JP" dirty="0" err="1"/>
              <a:t>nunquam</a:t>
            </a:r>
            <a:r>
              <a:rPr lang="en" altLang="ja-JP" dirty="0"/>
              <a:t> </a:t>
            </a:r>
            <a:r>
              <a:rPr lang="en" altLang="ja-JP" dirty="0" err="1"/>
              <a:t>fere</a:t>
            </a:r>
            <a:r>
              <a:rPr lang="en" altLang="ja-JP" dirty="0"/>
              <a:t> apparent </a:t>
            </a:r>
            <a:r>
              <a:rPr lang="en" altLang="ja-JP" dirty="0" err="1"/>
              <a:t>rotundae</a:t>
            </a:r>
            <a:r>
              <a:rPr lang="en" altLang="ja-JP" dirty="0"/>
              <a:t>, </a:t>
            </a:r>
            <a:r>
              <a:rPr lang="en" altLang="ja-JP" dirty="0" err="1"/>
              <a:t>stellae</a:t>
            </a:r>
            <a:r>
              <a:rPr lang="en" altLang="ja-JP" dirty="0"/>
              <a:t> </a:t>
            </a:r>
            <a:r>
              <a:rPr lang="en" altLang="ja-JP" dirty="0" err="1"/>
              <a:t>vero</a:t>
            </a:r>
            <a:r>
              <a:rPr lang="en" altLang="ja-JP" dirty="0"/>
              <a:t> simper. 2. </a:t>
            </a:r>
            <a:r>
              <a:rPr lang="en" altLang="ja-JP" dirty="0" err="1"/>
              <a:t>Deinde</a:t>
            </a:r>
            <a:r>
              <a:rPr lang="en" altLang="ja-JP" dirty="0"/>
              <a:t> </a:t>
            </a:r>
            <a:r>
              <a:rPr lang="en" altLang="ja-JP" dirty="0" err="1"/>
              <a:t>si</a:t>
            </a:r>
            <a:r>
              <a:rPr lang="en" altLang="ja-JP" dirty="0"/>
              <a:t> </a:t>
            </a:r>
            <a:r>
              <a:rPr lang="en" altLang="ja-JP" dirty="0" err="1"/>
              <a:t>essent</a:t>
            </a:r>
            <a:r>
              <a:rPr lang="en" altLang="ja-JP" dirty="0"/>
              <a:t> </a:t>
            </a:r>
            <a:r>
              <a:rPr lang="en" altLang="ja-JP" dirty="0" err="1"/>
              <a:t>stellae</a:t>
            </a:r>
            <a:r>
              <a:rPr lang="en" altLang="ja-JP" dirty="0"/>
              <a:t>, non tam </a:t>
            </a:r>
            <a:r>
              <a:rPr lang="en" altLang="ja-JP" dirty="0" err="1"/>
              <a:t>miras</a:t>
            </a:r>
            <a:r>
              <a:rPr lang="en" altLang="ja-JP" dirty="0"/>
              <a:t> </a:t>
            </a:r>
            <a:r>
              <a:rPr lang="en" altLang="ja-JP" dirty="0" err="1"/>
              <a:t>subirent</a:t>
            </a:r>
            <a:r>
              <a:rPr lang="en" altLang="ja-JP" dirty="0"/>
              <a:t> </a:t>
            </a:r>
            <a:r>
              <a:rPr lang="en" altLang="ja-JP" dirty="0" err="1"/>
              <a:t>mutationes</a:t>
            </a:r>
            <a:r>
              <a:rPr lang="en" altLang="ja-JP" dirty="0"/>
              <a:t>, </a:t>
            </a:r>
            <a:r>
              <a:rPr lang="en" altLang="ja-JP" dirty="0" err="1"/>
              <a:t>nec</a:t>
            </a:r>
            <a:r>
              <a:rPr lang="en" altLang="ja-JP" dirty="0"/>
              <a:t> </a:t>
            </a:r>
            <a:r>
              <a:rPr lang="en" altLang="ja-JP" dirty="0" err="1"/>
              <a:t>iam</a:t>
            </a:r>
            <a:r>
              <a:rPr lang="en" altLang="ja-JP" dirty="0"/>
              <a:t> </a:t>
            </a:r>
            <a:r>
              <a:rPr lang="en" altLang="ja-JP" dirty="0" err="1"/>
              <a:t>maiores</a:t>
            </a:r>
            <a:r>
              <a:rPr lang="en" altLang="ja-JP" dirty="0"/>
              <a:t>, </a:t>
            </a:r>
            <a:r>
              <a:rPr lang="en" altLang="ja-JP" dirty="0" err="1"/>
              <a:t>iam</a:t>
            </a:r>
            <a:r>
              <a:rPr lang="en" altLang="ja-JP" dirty="0"/>
              <a:t> minores </a:t>
            </a:r>
            <a:r>
              <a:rPr lang="en" altLang="ja-JP" dirty="0" err="1"/>
              <a:t>conspicerentur</a:t>
            </a:r>
            <a:r>
              <a:rPr lang="en" altLang="ja-JP" dirty="0"/>
              <a:t>, </a:t>
            </a:r>
            <a:r>
              <a:rPr lang="en" altLang="ja-JP" dirty="0" err="1"/>
              <a:t>sed</a:t>
            </a:r>
            <a:r>
              <a:rPr lang="en" altLang="ja-JP" dirty="0"/>
              <a:t> </a:t>
            </a:r>
            <a:r>
              <a:rPr lang="en" altLang="ja-JP" dirty="0" err="1"/>
              <a:t>eandem</a:t>
            </a:r>
            <a:r>
              <a:rPr lang="en" altLang="ja-JP" dirty="0"/>
              <a:t> </a:t>
            </a:r>
            <a:r>
              <a:rPr lang="en" altLang="ja-JP" dirty="0" err="1"/>
              <a:t>formam</a:t>
            </a:r>
            <a:r>
              <a:rPr lang="en" altLang="ja-JP" dirty="0"/>
              <a:t> </a:t>
            </a:r>
            <a:r>
              <a:rPr lang="en" altLang="ja-JP" dirty="0" err="1"/>
              <a:t>obtinerent</a:t>
            </a:r>
            <a:r>
              <a:rPr lang="en" altLang="ja-JP" dirty="0"/>
              <a:t>. 3. </a:t>
            </a:r>
            <a:r>
              <a:rPr lang="en" altLang="ja-JP" dirty="0" err="1"/>
              <a:t>Oporteret</a:t>
            </a:r>
            <a:r>
              <a:rPr lang="en" altLang="ja-JP" dirty="0"/>
              <a:t> </a:t>
            </a:r>
            <a:r>
              <a:rPr lang="en" altLang="ja-JP" dirty="0" err="1"/>
              <a:t>illas</a:t>
            </a:r>
            <a:r>
              <a:rPr lang="en" altLang="ja-JP" dirty="0"/>
              <a:t> </a:t>
            </a:r>
            <a:r>
              <a:rPr lang="en" altLang="ja-JP" dirty="0" err="1"/>
              <a:t>singulis</a:t>
            </a:r>
            <a:r>
              <a:rPr lang="en" altLang="ja-JP" dirty="0"/>
              <a:t> </a:t>
            </a:r>
            <a:r>
              <a:rPr lang="en" altLang="ja-JP" dirty="0" err="1"/>
              <a:t>diebus</a:t>
            </a:r>
            <a:r>
              <a:rPr lang="en" altLang="ja-JP" dirty="0"/>
              <a:t> et omni tempore </a:t>
            </a:r>
            <a:r>
              <a:rPr lang="en" altLang="ja-JP" dirty="0" err="1"/>
              <a:t>reverti</a:t>
            </a:r>
            <a:r>
              <a:rPr lang="en" altLang="ja-JP" dirty="0"/>
              <a:t> et </a:t>
            </a:r>
            <a:r>
              <a:rPr lang="en" altLang="ja-JP" dirty="0" err="1"/>
              <a:t>nunquam</a:t>
            </a:r>
            <a:r>
              <a:rPr lang="en" altLang="ja-JP" dirty="0"/>
              <a:t> </a:t>
            </a:r>
            <a:r>
              <a:rPr lang="en" altLang="ja-JP" dirty="0" err="1"/>
              <a:t>evanescere</a:t>
            </a:r>
            <a:r>
              <a:rPr lang="en" altLang="ja-JP" dirty="0"/>
              <a:t>. At hoc non fit. </a:t>
            </a:r>
            <a:r>
              <a:rPr lang="en" altLang="ja-JP" dirty="0" err="1"/>
              <a:t>Quare</a:t>
            </a:r>
            <a:r>
              <a:rPr lang="en" altLang="ja-JP" dirty="0"/>
              <a:t> </a:t>
            </a:r>
            <a:r>
              <a:rPr lang="en" altLang="ja-JP" dirty="0" err="1"/>
              <a:t>recte</a:t>
            </a:r>
            <a:r>
              <a:rPr lang="en" altLang="ja-JP" dirty="0"/>
              <a:t> </a:t>
            </a:r>
            <a:r>
              <a:rPr lang="en" altLang="ja-JP" dirty="0" err="1"/>
              <a:t>infertur</a:t>
            </a:r>
            <a:r>
              <a:rPr lang="en" altLang="ja-JP" dirty="0"/>
              <a:t> </a:t>
            </a:r>
            <a:r>
              <a:rPr lang="en" altLang="ja-JP" dirty="0" err="1"/>
              <a:t>maculas</a:t>
            </a:r>
            <a:r>
              <a:rPr lang="en" altLang="ja-JP" dirty="0"/>
              <a:t> non </a:t>
            </a:r>
            <a:r>
              <a:rPr lang="en" altLang="ja-JP" dirty="0" err="1"/>
              <a:t>esse</a:t>
            </a:r>
            <a:r>
              <a:rPr lang="en" altLang="ja-JP" dirty="0"/>
              <a:t> </a:t>
            </a:r>
            <a:r>
              <a:rPr lang="en" altLang="ja-JP" dirty="0" err="1"/>
              <a:t>stellas</a:t>
            </a:r>
            <a:r>
              <a:rPr lang="en" altLang="ja-JP" dirty="0"/>
              <a:t>. </a:t>
            </a:r>
            <a:endParaRPr kumimoji="1" lang="ja-JP" altLang="en-US"/>
          </a:p>
        </p:txBody>
      </p:sp>
      <p:sp>
        <p:nvSpPr>
          <p:cNvPr id="4" name="テキスト ボックス 3">
            <a:extLst>
              <a:ext uri="{FF2B5EF4-FFF2-40B4-BE49-F238E27FC236}">
                <a16:creationId xmlns:a16="http://schemas.microsoft.com/office/drawing/2014/main" id="{9511BBEB-5C4F-2045-B2BE-E9FB054A01A0}"/>
              </a:ext>
            </a:extLst>
          </p:cNvPr>
          <p:cNvSpPr txBox="1"/>
          <p:nvPr/>
        </p:nvSpPr>
        <p:spPr>
          <a:xfrm>
            <a:off x="663677" y="545691"/>
            <a:ext cx="4232788" cy="523220"/>
          </a:xfrm>
          <a:prstGeom prst="rect">
            <a:avLst/>
          </a:prstGeom>
          <a:noFill/>
        </p:spPr>
        <p:txBody>
          <a:bodyPr wrap="square" rtlCol="0">
            <a:spAutoFit/>
          </a:bodyPr>
          <a:lstStyle/>
          <a:p>
            <a:r>
              <a:rPr lang="en-US" altLang="ja-JP" sz="2800" dirty="0"/>
              <a:t>From the </a:t>
            </a:r>
            <a:r>
              <a:rPr kumimoji="1" lang="en-US" altLang="ja-JP" sz="2800" dirty="0"/>
              <a:t>notes by Hevelius:  </a:t>
            </a:r>
            <a:endParaRPr kumimoji="1" lang="ja-JP" altLang="en-US" sz="2800"/>
          </a:p>
        </p:txBody>
      </p:sp>
    </p:spTree>
    <p:extLst>
      <p:ext uri="{BB962C8B-B14F-4D97-AF65-F5344CB8AC3E}">
        <p14:creationId xmlns:p14="http://schemas.microsoft.com/office/powerpoint/2010/main" val="9034384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5EE4E4-BB0A-E94F-ADF4-D2A73B65DEF6}"/>
              </a:ext>
            </a:extLst>
          </p:cNvPr>
          <p:cNvSpPr>
            <a:spLocks noGrp="1"/>
          </p:cNvSpPr>
          <p:nvPr>
            <p:ph type="title"/>
          </p:nvPr>
        </p:nvSpPr>
        <p:spPr/>
        <p:txBody>
          <a:bodyPr>
            <a:normAutofit/>
          </a:bodyPr>
          <a:lstStyle/>
          <a:p>
            <a:r>
              <a:rPr kumimoji="1" lang="en-US" altLang="ja-JP" sz="3600" dirty="0"/>
              <a:t>English translation</a:t>
            </a:r>
            <a:endParaRPr kumimoji="1" lang="ja-JP" altLang="en-US" sz="3600"/>
          </a:p>
        </p:txBody>
      </p:sp>
      <p:sp>
        <p:nvSpPr>
          <p:cNvPr id="3" name="コンテンツ プレースホルダー 2">
            <a:extLst>
              <a:ext uri="{FF2B5EF4-FFF2-40B4-BE49-F238E27FC236}">
                <a16:creationId xmlns:a16="http://schemas.microsoft.com/office/drawing/2014/main" id="{4C6FB075-494D-014B-A880-CD06A2A05F86}"/>
              </a:ext>
            </a:extLst>
          </p:cNvPr>
          <p:cNvSpPr>
            <a:spLocks noGrp="1"/>
          </p:cNvSpPr>
          <p:nvPr>
            <p:ph idx="1"/>
          </p:nvPr>
        </p:nvSpPr>
        <p:spPr>
          <a:xfrm>
            <a:off x="628650" y="1471664"/>
            <a:ext cx="7886700" cy="4351338"/>
          </a:xfrm>
        </p:spPr>
        <p:txBody>
          <a:bodyPr>
            <a:normAutofit fontScale="92500" lnSpcReduction="10000"/>
          </a:bodyPr>
          <a:lstStyle/>
          <a:p>
            <a:r>
              <a:rPr lang="en" altLang="ja-JP" dirty="0"/>
              <a:t>Can sunspots be considered stars that move around the Sun and that they constantly and always observe it? The answer to this question is clearly evident from the observations, so from them it follows that they cannot be stars. First, the spots almost never are shown as a circle, instead the stars always. 2. Second, if they were stars, they would not experience such amazing changes, or they would sometimes not appear larger, sometimes smaller, but they would have the same shape. 3. It would be imperative that they returned every day and all the time, and that they will never dissipate, and this fact does not happen, from which it can be deduced that the sunspots are not stars.”</a:t>
            </a:r>
          </a:p>
          <a:p>
            <a:endParaRPr kumimoji="1" lang="ja-JP" altLang="en-US"/>
          </a:p>
        </p:txBody>
      </p:sp>
      <p:sp>
        <p:nvSpPr>
          <p:cNvPr id="4" name="テキスト ボックス 3">
            <a:extLst>
              <a:ext uri="{FF2B5EF4-FFF2-40B4-BE49-F238E27FC236}">
                <a16:creationId xmlns:a16="http://schemas.microsoft.com/office/drawing/2014/main" id="{166D4AB8-7D5B-E848-ACFA-5E4E66C43BD8}"/>
              </a:ext>
            </a:extLst>
          </p:cNvPr>
          <p:cNvSpPr txBox="1"/>
          <p:nvPr/>
        </p:nvSpPr>
        <p:spPr>
          <a:xfrm>
            <a:off x="1961535" y="6031209"/>
            <a:ext cx="5588389" cy="461665"/>
          </a:xfrm>
          <a:prstGeom prst="rect">
            <a:avLst/>
          </a:prstGeom>
          <a:noFill/>
        </p:spPr>
        <p:txBody>
          <a:bodyPr wrap="none" rtlCol="0">
            <a:spAutoFit/>
          </a:bodyPr>
          <a:lstStyle/>
          <a:p>
            <a:r>
              <a:rPr lang="en-US" altLang="ja-JP" sz="2400" dirty="0">
                <a:latin typeface="Yu Gothic" panose="020B0400000000000000" pitchFamily="34" charset="-128"/>
                <a:ea typeface="Yu Gothic" panose="020B0400000000000000" pitchFamily="34" charset="-128"/>
              </a:rPr>
              <a:t>Hevelius knew sunspots are not stars.</a:t>
            </a:r>
          </a:p>
        </p:txBody>
      </p:sp>
    </p:spTree>
    <p:extLst>
      <p:ext uri="{BB962C8B-B14F-4D97-AF65-F5344CB8AC3E}">
        <p14:creationId xmlns:p14="http://schemas.microsoft.com/office/powerpoint/2010/main" val="6162775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85F93FE3-B10C-284B-AD1E-3C9288A075FF}"/>
              </a:ext>
            </a:extLst>
          </p:cNvPr>
          <p:cNvSpPr>
            <a:spLocks noGrp="1"/>
          </p:cNvSpPr>
          <p:nvPr>
            <p:ph idx="1"/>
          </p:nvPr>
        </p:nvSpPr>
        <p:spPr>
          <a:xfrm>
            <a:off x="628650" y="365126"/>
            <a:ext cx="7886700" cy="4351338"/>
          </a:xfrm>
        </p:spPr>
        <p:txBody>
          <a:bodyPr>
            <a:normAutofit fontScale="70000" lnSpcReduction="20000"/>
          </a:bodyPr>
          <a:lstStyle/>
          <a:p>
            <a:pPr>
              <a:lnSpc>
                <a:spcPct val="120000"/>
              </a:lnSpc>
            </a:pPr>
            <a:r>
              <a:rPr lang="en" altLang="ja-JP" dirty="0"/>
              <a:t>Thus, anyone, mainly those passionate about astronomy, understands better from the ocular inspection and description of such observations each one of the questions that were mentioned in the chapter cited about the appearance and concealment of sunspots, both astronomic and physical, and on the different types of sunspots and their movement by an admirable continuity, although varied, and on other issues related with the topic; and finally, sometime (without the ancient dogma of the pathetic [ridiculous] people being an obstacle) establishing with us that its creation and alteration, increase and decrease, admirably big sometimes, exist in the very depths of the sky, in the same way as from the periods of spots and faculae observed hitherto and that will always be observed, will shine more clearly than the light of the Sun.</a:t>
            </a:r>
          </a:p>
          <a:p>
            <a:pPr>
              <a:lnSpc>
                <a:spcPct val="120000"/>
              </a:lnSpc>
            </a:pPr>
            <a:endParaRPr lang="en" altLang="ja-JP" dirty="0"/>
          </a:p>
          <a:p>
            <a:endParaRPr kumimoji="1" lang="ja-JP" altLang="en-US"/>
          </a:p>
        </p:txBody>
      </p:sp>
      <p:sp>
        <p:nvSpPr>
          <p:cNvPr id="4" name="テキスト ボックス 3">
            <a:extLst>
              <a:ext uri="{FF2B5EF4-FFF2-40B4-BE49-F238E27FC236}">
                <a16:creationId xmlns:a16="http://schemas.microsoft.com/office/drawing/2014/main" id="{4DEECE37-9C6D-B94E-A701-395728D54756}"/>
              </a:ext>
            </a:extLst>
          </p:cNvPr>
          <p:cNvSpPr txBox="1"/>
          <p:nvPr/>
        </p:nvSpPr>
        <p:spPr>
          <a:xfrm>
            <a:off x="781664" y="5234796"/>
            <a:ext cx="8023123" cy="1200329"/>
          </a:xfrm>
          <a:prstGeom prst="rect">
            <a:avLst/>
          </a:prstGeom>
          <a:noFill/>
        </p:spPr>
        <p:txBody>
          <a:bodyPr wrap="square" rtlCol="0">
            <a:spAutoFit/>
          </a:bodyPr>
          <a:lstStyle/>
          <a:p>
            <a:r>
              <a:rPr lang="en-US" altLang="ja-JP" sz="2400" dirty="0">
                <a:latin typeface="Yu Gothic" panose="020B0400000000000000" pitchFamily="34" charset="-128"/>
                <a:ea typeface="Yu Gothic" panose="020B0400000000000000" pitchFamily="34" charset="-128"/>
              </a:rPr>
              <a:t>Hevelius knew sunspots change, and stressed the importance of careful and continuous observations that are free from ancient dogma.</a:t>
            </a:r>
          </a:p>
        </p:txBody>
      </p:sp>
    </p:spTree>
    <p:extLst>
      <p:ext uri="{BB962C8B-B14F-4D97-AF65-F5344CB8AC3E}">
        <p14:creationId xmlns:p14="http://schemas.microsoft.com/office/powerpoint/2010/main" val="20315593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27ADAE-04DA-6B4F-A2E5-D485ECF45E9E}"/>
              </a:ext>
            </a:extLst>
          </p:cNvPr>
          <p:cNvSpPr>
            <a:spLocks noGrp="1"/>
          </p:cNvSpPr>
          <p:nvPr>
            <p:ph type="title"/>
          </p:nvPr>
        </p:nvSpPr>
        <p:spPr>
          <a:xfrm>
            <a:off x="154858" y="162232"/>
            <a:ext cx="8834284" cy="1325563"/>
          </a:xfrm>
        </p:spPr>
        <p:txBody>
          <a:bodyPr>
            <a:normAutofit/>
          </a:bodyPr>
          <a:lstStyle/>
          <a:p>
            <a:r>
              <a:rPr kumimoji="1" lang="en-US" altLang="ja-JP" sz="2800" dirty="0">
                <a:latin typeface="Yu Gothic" panose="020B0400000000000000" pitchFamily="34" charset="-128"/>
                <a:ea typeface="Yu Gothic" panose="020B0400000000000000" pitchFamily="34" charset="-128"/>
              </a:rPr>
              <a:t>How such historian’s text analyses serve for science</a:t>
            </a:r>
            <a:endParaRPr kumimoji="1" lang="ja-JP" altLang="en-US" sz="2800">
              <a:latin typeface="Yu Gothic" panose="020B0400000000000000" pitchFamily="34" charset="-128"/>
              <a:ea typeface="Yu Gothic" panose="020B0400000000000000" pitchFamily="34" charset="-128"/>
            </a:endParaRPr>
          </a:p>
        </p:txBody>
      </p:sp>
      <p:sp>
        <p:nvSpPr>
          <p:cNvPr id="3" name="コンテンツ プレースホルダー 2">
            <a:extLst>
              <a:ext uri="{FF2B5EF4-FFF2-40B4-BE49-F238E27FC236}">
                <a16:creationId xmlns:a16="http://schemas.microsoft.com/office/drawing/2014/main" id="{9905CE93-104D-EA4B-9366-8C13B76A697F}"/>
              </a:ext>
            </a:extLst>
          </p:cNvPr>
          <p:cNvSpPr>
            <a:spLocks noGrp="1"/>
          </p:cNvSpPr>
          <p:nvPr>
            <p:ph idx="1"/>
          </p:nvPr>
        </p:nvSpPr>
        <p:spPr>
          <a:xfrm>
            <a:off x="628650" y="1268361"/>
            <a:ext cx="7886700" cy="5161936"/>
          </a:xfrm>
        </p:spPr>
        <p:txBody>
          <a:bodyPr>
            <a:normAutofit fontScale="62500" lnSpcReduction="20000"/>
          </a:bodyPr>
          <a:lstStyle/>
          <a:p>
            <a:pPr>
              <a:lnSpc>
                <a:spcPct val="110000"/>
              </a:lnSpc>
            </a:pPr>
            <a:r>
              <a:rPr lang="en" altLang="ja-JP" sz="3200" dirty="0"/>
              <a:t>Some recent works (</a:t>
            </a:r>
            <a:r>
              <a:rPr lang="en" altLang="ja-JP" sz="3200" dirty="0" err="1"/>
              <a:t>Rek</a:t>
            </a:r>
            <a:r>
              <a:rPr lang="en" altLang="ja-JP" sz="3200" dirty="0"/>
              <a:t> 2013; </a:t>
            </a:r>
            <a:r>
              <a:rPr lang="en" altLang="ja-JP" sz="3200" dirty="0" err="1"/>
              <a:t>Zolotova</a:t>
            </a:r>
            <a:r>
              <a:rPr lang="en" altLang="ja-JP" sz="3200" dirty="0"/>
              <a:t> &amp; </a:t>
            </a:r>
            <a:r>
              <a:rPr lang="en" altLang="ja-JP" sz="3200" dirty="0" err="1"/>
              <a:t>Ponyavin</a:t>
            </a:r>
            <a:r>
              <a:rPr lang="en" altLang="ja-JP" sz="3200" dirty="0"/>
              <a:t> 2015) have claimed that the MM was not a grand minimum of solar activity but a secular minimum.</a:t>
            </a:r>
          </a:p>
          <a:p>
            <a:pPr>
              <a:lnSpc>
                <a:spcPct val="110000"/>
              </a:lnSpc>
            </a:pPr>
            <a:r>
              <a:rPr lang="en" altLang="ja-JP" sz="3200" dirty="0"/>
              <a:t>ZP15 pointed out that during the 17th century most of the sunspots recorded in the drawings tend to be circularized as a consequence of the ideas of that time such as the Aristotelian </a:t>
            </a:r>
            <a:r>
              <a:rPr lang="en" altLang="ja-JP" sz="3200" dirty="0" err="1"/>
              <a:t>geocentrism</a:t>
            </a:r>
            <a:r>
              <a:rPr lang="en" altLang="ja-JP" sz="3200" dirty="0"/>
              <a:t> and a perfect and immaculate Sun.</a:t>
            </a:r>
          </a:p>
          <a:p>
            <a:pPr>
              <a:lnSpc>
                <a:spcPct val="110000"/>
              </a:lnSpc>
            </a:pPr>
            <a:r>
              <a:rPr lang="en" altLang="ja-JP" sz="3200" dirty="0"/>
              <a:t>Moreover, ZP15 proposed that objects on the solar surface with an irregular shape or small sunspots could have been omitted in a textual report because it was impossible to recognize that these objects were celestial bodies. ZP15 also suggested that sunspot drawings made of Hevelius in </a:t>
            </a:r>
            <a:r>
              <a:rPr lang="en" altLang="ja-JP" sz="3200" i="1" dirty="0" err="1"/>
              <a:t>Selenographia</a:t>
            </a:r>
            <a:r>
              <a:rPr lang="en" altLang="ja-JP" sz="3200" dirty="0"/>
              <a:t> tend to be similar to a set of circles.</a:t>
            </a:r>
          </a:p>
          <a:p>
            <a:pPr>
              <a:lnSpc>
                <a:spcPct val="110000"/>
              </a:lnSpc>
            </a:pPr>
            <a:r>
              <a:rPr lang="en" altLang="ja-JP" sz="3200" dirty="0"/>
              <a:t> However, according to Hevelius’s annotations shown in </a:t>
            </a:r>
            <a:r>
              <a:rPr lang="en" altLang="ja-JP" sz="3200" dirty="0" err="1"/>
              <a:t>Selenographia</a:t>
            </a:r>
            <a:r>
              <a:rPr lang="en" altLang="ja-JP" sz="3200" dirty="0"/>
              <a:t>, Hevelius endeavored to draw and describe every detail of the sunspots observed by him without taking into account the ancient dogmas about the Sun.</a:t>
            </a:r>
          </a:p>
        </p:txBody>
      </p:sp>
    </p:spTree>
    <p:extLst>
      <p:ext uri="{BB962C8B-B14F-4D97-AF65-F5344CB8AC3E}">
        <p14:creationId xmlns:p14="http://schemas.microsoft.com/office/powerpoint/2010/main" val="24378867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E9FB8A6F-5976-F148-A456-E9F5C7D82D73}"/>
              </a:ext>
            </a:extLst>
          </p:cNvPr>
          <p:cNvSpPr>
            <a:spLocks noGrp="1"/>
          </p:cNvSpPr>
          <p:nvPr>
            <p:ph idx="1"/>
          </p:nvPr>
        </p:nvSpPr>
        <p:spPr>
          <a:xfrm>
            <a:off x="628650" y="309716"/>
            <a:ext cx="7886700" cy="6017342"/>
          </a:xfrm>
        </p:spPr>
        <p:txBody>
          <a:bodyPr>
            <a:normAutofit fontScale="77500" lnSpcReduction="20000"/>
          </a:bodyPr>
          <a:lstStyle/>
          <a:p>
            <a:pPr>
              <a:lnSpc>
                <a:spcPct val="110000"/>
              </a:lnSpc>
            </a:pPr>
            <a:r>
              <a:rPr lang="en" altLang="ja-JP" dirty="0"/>
              <a:t>Until</a:t>
            </a:r>
            <a:r>
              <a:rPr lang="en-US" altLang="ja-JP" dirty="0"/>
              <a:t> </a:t>
            </a:r>
            <a:r>
              <a:rPr lang="en" altLang="ja-JP" dirty="0"/>
              <a:t>5 November, as the atmosphere was too turbulent, no observations can be recorded. Thus, the Sun totally appeared </a:t>
            </a:r>
            <a:r>
              <a:rPr lang="en" altLang="ja-JP" dirty="0">
                <a:solidFill>
                  <a:srgbClr val="FF0000"/>
                </a:solidFill>
              </a:rPr>
              <a:t>clean of sunspots on 1644 November 14, 25, 28, 29, and 30, 1644 December 2, 3, 4, 5, 6, 11, 16, and 21, and 1645 January 5, 6, 13, and 24</a:t>
            </a:r>
            <a:r>
              <a:rPr lang="en" altLang="ja-JP" dirty="0"/>
              <a:t>. And it is very admirable in such a long interval of time that nothing was appreciated. Whether in the intermediate days, in which we did not have any opportunity to observe because of the dark aspect of the sky, anyone observed something on the Sun or not, I certainly do not know it. However, it is extremely important to make it known. Thus, I would like that this question was confirmed by all those observers of the celestial phenomena that I have asked over and over again, if they, by chance, were attentive at that time and fixed their eyes on the Sun. Because if they have not been able to observe anything with their own eyes in regard to the abovementioned intermediate days, then one can clearly and undoubtedly say that the Sun was clear of sunspots for three whole months. And this fact deserves to be considered </a:t>
            </a:r>
            <a:r>
              <a:rPr lang="en" altLang="ja-JP" dirty="0" err="1"/>
              <a:t>veryhighly</a:t>
            </a:r>
            <a:r>
              <a:rPr lang="en" altLang="ja-JP" dirty="0"/>
              <a:t>, first of all, because nobody, as far as I know, has noticed it…</a:t>
            </a:r>
          </a:p>
          <a:p>
            <a:endParaRPr lang="en" altLang="ja-JP" dirty="0"/>
          </a:p>
          <a:p>
            <a:endParaRPr kumimoji="1" lang="ja-JP" altLang="en-US"/>
          </a:p>
        </p:txBody>
      </p:sp>
      <p:sp>
        <p:nvSpPr>
          <p:cNvPr id="4" name="テキスト ボックス 3">
            <a:extLst>
              <a:ext uri="{FF2B5EF4-FFF2-40B4-BE49-F238E27FC236}">
                <a16:creationId xmlns:a16="http://schemas.microsoft.com/office/drawing/2014/main" id="{4669E0AF-0B96-994B-9C6F-D8866946C63D}"/>
              </a:ext>
            </a:extLst>
          </p:cNvPr>
          <p:cNvSpPr txBox="1"/>
          <p:nvPr/>
        </p:nvSpPr>
        <p:spPr>
          <a:xfrm>
            <a:off x="2595716" y="6363618"/>
            <a:ext cx="5662127" cy="369332"/>
          </a:xfrm>
          <a:prstGeom prst="rect">
            <a:avLst/>
          </a:prstGeom>
          <a:noFill/>
        </p:spPr>
        <p:txBody>
          <a:bodyPr wrap="none" rtlCol="0">
            <a:spAutoFit/>
          </a:bodyPr>
          <a:lstStyle/>
          <a:p>
            <a:r>
              <a:rPr lang="en-US" altLang="ja-JP" sz="1800" dirty="0">
                <a:solidFill>
                  <a:srgbClr val="FF0000"/>
                </a:solidFill>
                <a:latin typeface="Yu Gothic" panose="020B0400000000000000" pitchFamily="34" charset="-128"/>
                <a:ea typeface="Yu Gothic" panose="020B0400000000000000" pitchFamily="34" charset="-128"/>
              </a:rPr>
              <a:t>Hevelius may be the first to notice the onset of MM</a:t>
            </a:r>
            <a:endParaRPr kumimoji="1" lang="ja-JP" altLang="en-US" sz="1800">
              <a:solidFill>
                <a:srgbClr val="FF0000"/>
              </a:solidFill>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42544959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0CA47A-7EAF-C543-B743-3C722416909A}"/>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0DD85F53-AFD7-074F-9E1F-B68DDC4CE728}"/>
              </a:ext>
            </a:extLst>
          </p:cNvPr>
          <p:cNvSpPr>
            <a:spLocks noGrp="1"/>
          </p:cNvSpPr>
          <p:nvPr>
            <p:ph idx="1"/>
          </p:nvPr>
        </p:nvSpPr>
        <p:spPr/>
        <p:txBody>
          <a:bodyPr>
            <a:normAutofit fontScale="92500" lnSpcReduction="10000"/>
          </a:bodyPr>
          <a:lstStyle/>
          <a:p>
            <a:r>
              <a:rPr lang="en-US" altLang="ja-JP" dirty="0"/>
              <a:t>In the standard data set by Hoyt &amp; </a:t>
            </a:r>
            <a:r>
              <a:rPr lang="en-US" altLang="ja-JP" dirty="0" err="1"/>
              <a:t>Schatten</a:t>
            </a:r>
            <a:r>
              <a:rPr lang="en-US" altLang="ja-JP" dirty="0"/>
              <a:t> (1998), there‘s a record of a sunspot on 1644 Nov 15 by </a:t>
            </a:r>
            <a:r>
              <a:rPr lang="en-US" altLang="ja-JP" dirty="0" err="1"/>
              <a:t>Linemann</a:t>
            </a:r>
            <a:r>
              <a:rPr lang="en-US" altLang="ja-JP" dirty="0"/>
              <a:t>.</a:t>
            </a:r>
          </a:p>
          <a:p>
            <a:r>
              <a:rPr lang="en-US" altLang="ja-JP" dirty="0"/>
              <a:t>The authors consulted the letter from </a:t>
            </a:r>
            <a:r>
              <a:rPr lang="en-US" altLang="ja-JP" dirty="0" err="1"/>
              <a:t>Linemann</a:t>
            </a:r>
            <a:r>
              <a:rPr lang="en-US" altLang="ja-JP" dirty="0"/>
              <a:t> to Hevelius and only found “macula D (spot D)” in the text, </a:t>
            </a:r>
            <a:r>
              <a:rPr lang="en" altLang="ja-JP" dirty="0"/>
              <a:t>Mare </a:t>
            </a:r>
            <a:r>
              <a:rPr lang="en" altLang="ja-JP" dirty="0" err="1"/>
              <a:t>Crisium</a:t>
            </a:r>
            <a:r>
              <a:rPr lang="en" altLang="ja-JP" dirty="0"/>
              <a:t> (Sea of Crises) of the Moon. </a:t>
            </a:r>
          </a:p>
          <a:p>
            <a:r>
              <a:rPr lang="en" altLang="ja-JP" dirty="0"/>
              <a:t>Hoyt &amp; </a:t>
            </a:r>
            <a:r>
              <a:rPr lang="en" altLang="ja-JP" dirty="0" err="1"/>
              <a:t>Shatten</a:t>
            </a:r>
            <a:r>
              <a:rPr lang="en" altLang="ja-JP" dirty="0"/>
              <a:t> (1998) did not provide the specific reference for this record. Though not conclusive, Its validity is questioned. </a:t>
            </a:r>
          </a:p>
          <a:p>
            <a:r>
              <a:rPr lang="en" altLang="ja-JP" dirty="0"/>
              <a:t>Thus 3-months absence of sunspots noted by Hevelius may be the first witness of the onset of MM.</a:t>
            </a:r>
          </a:p>
          <a:p>
            <a:endParaRPr lang="en" altLang="ja-JP" dirty="0"/>
          </a:p>
          <a:p>
            <a:endParaRPr lang="en-US" altLang="ja-JP" dirty="0"/>
          </a:p>
          <a:p>
            <a:endParaRPr kumimoji="1" lang="ja-JP" altLang="en-US"/>
          </a:p>
        </p:txBody>
      </p:sp>
    </p:spTree>
    <p:extLst>
      <p:ext uri="{BB962C8B-B14F-4D97-AF65-F5344CB8AC3E}">
        <p14:creationId xmlns:p14="http://schemas.microsoft.com/office/powerpoint/2010/main" val="18298066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D42B0702-97B5-A245-A81A-7373910D588F}"/>
              </a:ext>
            </a:extLst>
          </p:cNvPr>
          <p:cNvPicPr>
            <a:picLocks noChangeAspect="1"/>
          </p:cNvPicPr>
          <p:nvPr/>
        </p:nvPicPr>
        <p:blipFill>
          <a:blip r:embed="rId2"/>
          <a:stretch>
            <a:fillRect/>
          </a:stretch>
        </p:blipFill>
        <p:spPr>
          <a:xfrm>
            <a:off x="4793226" y="365125"/>
            <a:ext cx="4406091" cy="6339085"/>
          </a:xfrm>
          <a:prstGeom prst="rect">
            <a:avLst/>
          </a:prstGeom>
        </p:spPr>
      </p:pic>
      <p:sp>
        <p:nvSpPr>
          <p:cNvPr id="6" name="テキスト ボックス 5">
            <a:extLst>
              <a:ext uri="{FF2B5EF4-FFF2-40B4-BE49-F238E27FC236}">
                <a16:creationId xmlns:a16="http://schemas.microsoft.com/office/drawing/2014/main" id="{936CDD7A-2CC8-EC4F-8112-0B1B96823679}"/>
              </a:ext>
            </a:extLst>
          </p:cNvPr>
          <p:cNvSpPr txBox="1"/>
          <p:nvPr/>
        </p:nvSpPr>
        <p:spPr>
          <a:xfrm>
            <a:off x="377711" y="4949743"/>
            <a:ext cx="4194289" cy="1284967"/>
          </a:xfrm>
          <a:prstGeom prst="rect">
            <a:avLst/>
          </a:prstGeom>
          <a:noFill/>
        </p:spPr>
        <p:txBody>
          <a:bodyPr wrap="square" rtlCol="0">
            <a:spAutoFit/>
          </a:bodyPr>
          <a:lstStyle/>
          <a:p>
            <a:r>
              <a:rPr kumimoji="1" lang="en-US" altLang="ja-JP" sz="1600" dirty="0"/>
              <a:t>Riley et al. (2015)</a:t>
            </a:r>
          </a:p>
          <a:p>
            <a:r>
              <a:rPr lang="en-US" altLang="ja-JP" sz="1600" dirty="0"/>
              <a:t>Aurora data taken from </a:t>
            </a:r>
            <a:r>
              <a:rPr lang="en-US" altLang="ja-JP" sz="1600" dirty="0" err="1"/>
              <a:t>Rethly</a:t>
            </a:r>
            <a:r>
              <a:rPr lang="en-US" altLang="ja-JP" sz="1600" dirty="0"/>
              <a:t> &amp; </a:t>
            </a:r>
            <a:r>
              <a:rPr lang="en-US" altLang="ja-JP" sz="1600" dirty="0" err="1"/>
              <a:t>Berkes</a:t>
            </a:r>
            <a:r>
              <a:rPr lang="en-US" altLang="ja-JP" sz="1600" dirty="0"/>
              <a:t> (1963)</a:t>
            </a:r>
          </a:p>
          <a:p>
            <a:r>
              <a:rPr kumimoji="1" lang="en-US" altLang="ja-JP" sz="1600" dirty="0"/>
              <a:t>N</a:t>
            </a:r>
            <a:r>
              <a:rPr lang="en-US" altLang="ja-JP" sz="1600" dirty="0"/>
              <a:t>ote that they are just aurora candidates (cf. Isobe+ 2019) </a:t>
            </a:r>
            <a:endParaRPr kumimoji="1" lang="en-US" altLang="ja-JP" sz="1600" dirty="0"/>
          </a:p>
          <a:p>
            <a:endParaRPr kumimoji="1" lang="ja-JP" altLang="en-US"/>
          </a:p>
        </p:txBody>
      </p:sp>
      <p:sp>
        <p:nvSpPr>
          <p:cNvPr id="5" name="タイトル 1">
            <a:extLst>
              <a:ext uri="{FF2B5EF4-FFF2-40B4-BE49-F238E27FC236}">
                <a16:creationId xmlns:a16="http://schemas.microsoft.com/office/drawing/2014/main" id="{194CAB22-6494-A348-AFAC-2B76BABCFBBD}"/>
              </a:ext>
            </a:extLst>
          </p:cNvPr>
          <p:cNvSpPr>
            <a:spLocks noGrp="1"/>
          </p:cNvSpPr>
          <p:nvPr>
            <p:ph type="title"/>
          </p:nvPr>
        </p:nvSpPr>
        <p:spPr>
          <a:xfrm>
            <a:off x="209862" y="959720"/>
            <a:ext cx="5064336" cy="1325563"/>
          </a:xfrm>
        </p:spPr>
        <p:txBody>
          <a:bodyPr>
            <a:normAutofit/>
          </a:bodyPr>
          <a:lstStyle/>
          <a:p>
            <a:br>
              <a:rPr kumimoji="1" lang="en-US" altLang="ja-JP" sz="2800" dirty="0"/>
            </a:br>
            <a:r>
              <a:rPr kumimoji="1" lang="en-US" altLang="ja-JP" sz="2800" dirty="0"/>
              <a:t>Maunder minimum (1645-1715)</a:t>
            </a:r>
            <a:endParaRPr kumimoji="1" lang="ja-JP" altLang="en-US" sz="2800"/>
          </a:p>
        </p:txBody>
      </p:sp>
      <p:sp>
        <p:nvSpPr>
          <p:cNvPr id="2" name="テキスト ボックス 1">
            <a:extLst>
              <a:ext uri="{FF2B5EF4-FFF2-40B4-BE49-F238E27FC236}">
                <a16:creationId xmlns:a16="http://schemas.microsoft.com/office/drawing/2014/main" id="{104DB1A9-A3EC-0846-9168-2093ED5D7A15}"/>
              </a:ext>
            </a:extLst>
          </p:cNvPr>
          <p:cNvSpPr txBox="1"/>
          <p:nvPr/>
        </p:nvSpPr>
        <p:spPr>
          <a:xfrm>
            <a:off x="6250898" y="1690689"/>
            <a:ext cx="2031325" cy="369332"/>
          </a:xfrm>
          <a:prstGeom prst="rect">
            <a:avLst/>
          </a:prstGeom>
          <a:noFill/>
        </p:spPr>
        <p:txBody>
          <a:bodyPr wrap="none" rtlCol="0">
            <a:spAutoFit/>
          </a:bodyPr>
          <a:lstStyle/>
          <a:p>
            <a:r>
              <a:rPr kumimoji="1" lang="ja-JP" altLang="en-US" sz="1800"/>
              <a:t>オーロラの観測数</a:t>
            </a:r>
          </a:p>
        </p:txBody>
      </p:sp>
      <p:sp>
        <p:nvSpPr>
          <p:cNvPr id="3" name="テキスト ボックス 2">
            <a:extLst>
              <a:ext uri="{FF2B5EF4-FFF2-40B4-BE49-F238E27FC236}">
                <a16:creationId xmlns:a16="http://schemas.microsoft.com/office/drawing/2014/main" id="{51C29DD1-59C5-434C-9348-9F831D0064CE}"/>
              </a:ext>
            </a:extLst>
          </p:cNvPr>
          <p:cNvSpPr txBox="1"/>
          <p:nvPr/>
        </p:nvSpPr>
        <p:spPr>
          <a:xfrm>
            <a:off x="377711" y="2648017"/>
            <a:ext cx="3642852" cy="1938992"/>
          </a:xfrm>
          <a:prstGeom prst="rect">
            <a:avLst/>
          </a:prstGeom>
          <a:noFill/>
        </p:spPr>
        <p:txBody>
          <a:bodyPr wrap="square" rtlCol="0">
            <a:spAutoFit/>
          </a:bodyPr>
          <a:lstStyle/>
          <a:p>
            <a:pPr marL="285750" indent="-285750">
              <a:buFont typeface="Arial" panose="020B0604020202020204" pitchFamily="34" charset="0"/>
              <a:buChar char="•"/>
            </a:pPr>
            <a:r>
              <a:rPr lang="en-US" altLang="ja-JP" sz="2400" dirty="0">
                <a:latin typeface="+mn-ea"/>
              </a:rPr>
              <a:t>Period of anomalously low solar activity</a:t>
            </a:r>
          </a:p>
          <a:p>
            <a:pPr marL="285750" indent="-285750">
              <a:buFont typeface="Arial" panose="020B0604020202020204" pitchFamily="34" charset="0"/>
              <a:buChar char="•"/>
            </a:pPr>
            <a:endParaRPr kumimoji="1" lang="en-US" altLang="ja-JP" sz="2400" dirty="0">
              <a:latin typeface="+mn-ea"/>
            </a:endParaRPr>
          </a:p>
          <a:p>
            <a:pPr marL="285750" indent="-285750">
              <a:buFont typeface="Arial" panose="020B0604020202020204" pitchFamily="34" charset="0"/>
              <a:buChar char="•"/>
            </a:pPr>
            <a:r>
              <a:rPr kumimoji="1" lang="en-US" altLang="ja-JP" sz="2400" dirty="0">
                <a:latin typeface="+mn-ea"/>
              </a:rPr>
              <a:t>Corresponds to “little ice age”</a:t>
            </a:r>
            <a:endParaRPr kumimoji="1" lang="ja-JP" altLang="en-US" sz="2000">
              <a:latin typeface="+mn-ea"/>
            </a:endParaRPr>
          </a:p>
        </p:txBody>
      </p:sp>
    </p:spTree>
    <p:extLst>
      <p:ext uri="{BB962C8B-B14F-4D97-AF65-F5344CB8AC3E}">
        <p14:creationId xmlns:p14="http://schemas.microsoft.com/office/powerpoint/2010/main" val="8475589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BDBE47-B0A5-A743-A6AB-D30A62CCEA49}"/>
              </a:ext>
            </a:extLst>
          </p:cNvPr>
          <p:cNvSpPr>
            <a:spLocks noGrp="1"/>
          </p:cNvSpPr>
          <p:nvPr>
            <p:ph type="title"/>
          </p:nvPr>
        </p:nvSpPr>
        <p:spPr>
          <a:xfrm>
            <a:off x="628650" y="207961"/>
            <a:ext cx="7886700" cy="1325563"/>
          </a:xfrm>
        </p:spPr>
        <p:txBody>
          <a:bodyPr>
            <a:normAutofit/>
          </a:bodyPr>
          <a:lstStyle/>
          <a:p>
            <a:r>
              <a:rPr lang="en-US" altLang="ja-JP" sz="2800" dirty="0">
                <a:latin typeface="Yu Gothic" panose="020B0400000000000000" pitchFamily="34" charset="-128"/>
                <a:ea typeface="Yu Gothic" panose="020B0400000000000000" pitchFamily="34" charset="-128"/>
              </a:rPr>
              <a:t>Debate on the true solar activity during MM</a:t>
            </a:r>
            <a:endParaRPr kumimoji="1" lang="ja-JP" altLang="en-US" sz="2000">
              <a:latin typeface="Yu Gothic" panose="020B0400000000000000" pitchFamily="34" charset="-128"/>
              <a:ea typeface="Yu Gothic" panose="020B0400000000000000" pitchFamily="34" charset="-128"/>
            </a:endParaRPr>
          </a:p>
        </p:txBody>
      </p:sp>
      <p:sp>
        <p:nvSpPr>
          <p:cNvPr id="3" name="コンテンツ プレースホルダー 2">
            <a:extLst>
              <a:ext uri="{FF2B5EF4-FFF2-40B4-BE49-F238E27FC236}">
                <a16:creationId xmlns:a16="http://schemas.microsoft.com/office/drawing/2014/main" id="{37940169-2E97-E141-8F2A-3F1E502E7115}"/>
              </a:ext>
            </a:extLst>
          </p:cNvPr>
          <p:cNvSpPr>
            <a:spLocks noGrp="1"/>
          </p:cNvSpPr>
          <p:nvPr>
            <p:ph idx="1"/>
          </p:nvPr>
        </p:nvSpPr>
        <p:spPr>
          <a:xfrm>
            <a:off x="442913" y="1514472"/>
            <a:ext cx="8415337" cy="5135567"/>
          </a:xfrm>
        </p:spPr>
        <p:txBody>
          <a:bodyPr>
            <a:normAutofit fontScale="70000" lnSpcReduction="20000"/>
          </a:bodyPr>
          <a:lstStyle/>
          <a:p>
            <a:pPr>
              <a:lnSpc>
                <a:spcPct val="120000"/>
              </a:lnSpc>
            </a:pPr>
            <a:r>
              <a:rPr lang="en" altLang="ja-JP" dirty="0">
                <a:latin typeface="Yu Gothic" panose="020B0400000000000000" pitchFamily="34" charset="-128"/>
                <a:ea typeface="Yu Gothic" panose="020B0400000000000000" pitchFamily="34" charset="-128"/>
              </a:rPr>
              <a:t>Hoyt &amp; </a:t>
            </a:r>
            <a:r>
              <a:rPr lang="en" altLang="ja-JP" dirty="0" err="1">
                <a:latin typeface="Yu Gothic" panose="020B0400000000000000" pitchFamily="34" charset="-128"/>
                <a:ea typeface="Yu Gothic" panose="020B0400000000000000" pitchFamily="34" charset="-128"/>
              </a:rPr>
              <a:t>Schatten</a:t>
            </a:r>
            <a:r>
              <a:rPr lang="en" altLang="ja-JP" dirty="0">
                <a:latin typeface="Yu Gothic" panose="020B0400000000000000" pitchFamily="34" charset="-128"/>
                <a:ea typeface="Yu Gothic" panose="020B0400000000000000" pitchFamily="34" charset="-128"/>
              </a:rPr>
              <a:t> (1998) reported that sunspots were very rarely observed (around 2% of the days). However, modern works (e.g., </a:t>
            </a:r>
            <a:r>
              <a:rPr lang="en" altLang="ja-JP" dirty="0" err="1">
                <a:latin typeface="Yu Gothic" panose="020B0400000000000000" pitchFamily="34" charset="-128"/>
                <a:ea typeface="Yu Gothic" panose="020B0400000000000000" pitchFamily="34" charset="-128"/>
              </a:rPr>
              <a:t>Rek</a:t>
            </a:r>
            <a:r>
              <a:rPr lang="en" altLang="ja-JP" dirty="0">
                <a:latin typeface="Yu Gothic" panose="020B0400000000000000" pitchFamily="34" charset="-128"/>
                <a:ea typeface="Yu Gothic" panose="020B0400000000000000" pitchFamily="34" charset="-128"/>
              </a:rPr>
              <a:t> 2013; </a:t>
            </a:r>
            <a:r>
              <a:rPr lang="en" altLang="ja-JP" dirty="0" err="1">
                <a:latin typeface="Yu Gothic" panose="020B0400000000000000" pitchFamily="34" charset="-128"/>
                <a:ea typeface="Yu Gothic" panose="020B0400000000000000" pitchFamily="34" charset="-128"/>
              </a:rPr>
              <a:t>Zolotova</a:t>
            </a:r>
            <a:r>
              <a:rPr lang="en" altLang="ja-JP" dirty="0">
                <a:latin typeface="Yu Gothic" panose="020B0400000000000000" pitchFamily="34" charset="-128"/>
                <a:ea typeface="Yu Gothic" panose="020B0400000000000000" pitchFamily="34" charset="-128"/>
              </a:rPr>
              <a:t> &amp; </a:t>
            </a:r>
            <a:r>
              <a:rPr lang="en" altLang="ja-JP" dirty="0" err="1">
                <a:latin typeface="Yu Gothic" panose="020B0400000000000000" pitchFamily="34" charset="-128"/>
                <a:ea typeface="Yu Gothic" panose="020B0400000000000000" pitchFamily="34" charset="-128"/>
              </a:rPr>
              <a:t>Ponyavin</a:t>
            </a:r>
            <a:r>
              <a:rPr lang="en" altLang="ja-JP" dirty="0">
                <a:latin typeface="Yu Gothic" panose="020B0400000000000000" pitchFamily="34" charset="-128"/>
                <a:ea typeface="Yu Gothic" panose="020B0400000000000000" pitchFamily="34" charset="-128"/>
              </a:rPr>
              <a:t> 2015) have suggested that the MM was not a grand minimum of solar activity but a secular minimum.</a:t>
            </a:r>
          </a:p>
          <a:p>
            <a:pPr>
              <a:lnSpc>
                <a:spcPct val="120000"/>
              </a:lnSpc>
            </a:pPr>
            <a:r>
              <a:rPr lang="en" altLang="ja-JP" dirty="0" err="1">
                <a:latin typeface="Yu Gothic" panose="020B0400000000000000" pitchFamily="34" charset="-128"/>
                <a:ea typeface="Yu Gothic" panose="020B0400000000000000" pitchFamily="34" charset="-128"/>
              </a:rPr>
              <a:t>Zolotova</a:t>
            </a:r>
            <a:r>
              <a:rPr lang="en" altLang="ja-JP" dirty="0">
                <a:latin typeface="Yu Gothic" panose="020B0400000000000000" pitchFamily="34" charset="-128"/>
                <a:ea typeface="Yu Gothic" panose="020B0400000000000000" pitchFamily="34" charset="-128"/>
              </a:rPr>
              <a:t> &amp; </a:t>
            </a:r>
            <a:r>
              <a:rPr lang="en" altLang="ja-JP" dirty="0" err="1">
                <a:latin typeface="Yu Gothic" panose="020B0400000000000000" pitchFamily="34" charset="-128"/>
                <a:ea typeface="Yu Gothic" panose="020B0400000000000000" pitchFamily="34" charset="-128"/>
              </a:rPr>
              <a:t>Ponyavin</a:t>
            </a:r>
            <a:r>
              <a:rPr lang="en" altLang="ja-JP" dirty="0">
                <a:latin typeface="Yu Gothic" panose="020B0400000000000000" pitchFamily="34" charset="-128"/>
                <a:ea typeface="Yu Gothic" panose="020B0400000000000000" pitchFamily="34" charset="-128"/>
              </a:rPr>
              <a:t> (2015, ZP15) argued that sunspots with irregular shapes were not recorded owing to the ideas of that time about a perfect Sun. </a:t>
            </a:r>
          </a:p>
          <a:p>
            <a:pPr>
              <a:lnSpc>
                <a:spcPct val="120000"/>
              </a:lnSpc>
            </a:pPr>
            <a:r>
              <a:rPr lang="en" altLang="ja-JP" dirty="0" err="1">
                <a:latin typeface="Yu Gothic" panose="020B0400000000000000" pitchFamily="34" charset="-128"/>
                <a:ea typeface="Yu Gothic" panose="020B0400000000000000" pitchFamily="34" charset="-128"/>
              </a:rPr>
              <a:t>Usoskin</a:t>
            </a:r>
            <a:r>
              <a:rPr lang="en" altLang="ja-JP" dirty="0">
                <a:latin typeface="Yu Gothic" panose="020B0400000000000000" pitchFamily="34" charset="-128"/>
                <a:ea typeface="Yu Gothic" panose="020B0400000000000000" pitchFamily="34" charset="-128"/>
              </a:rPr>
              <a:t> et al. (2015) and </a:t>
            </a:r>
            <a:r>
              <a:rPr lang="en" altLang="ja-JP" dirty="0" err="1">
                <a:latin typeface="Yu Gothic" panose="020B0400000000000000" pitchFamily="34" charset="-128"/>
                <a:ea typeface="Yu Gothic" panose="020B0400000000000000" pitchFamily="34" charset="-128"/>
              </a:rPr>
              <a:t>Gómez</a:t>
            </a:r>
            <a:r>
              <a:rPr lang="en" altLang="ja-JP" dirty="0">
                <a:latin typeface="Yu Gothic" panose="020B0400000000000000" pitchFamily="34" charset="-128"/>
                <a:ea typeface="Yu Gothic" panose="020B0400000000000000" pitchFamily="34" charset="-128"/>
              </a:rPr>
              <a:t> &amp; Vaquero (2015) pointed out erroneous information in ZP15 that led them to overestimate the solar activity level. </a:t>
            </a:r>
          </a:p>
          <a:p>
            <a:pPr>
              <a:lnSpc>
                <a:spcPct val="120000"/>
              </a:lnSpc>
            </a:pPr>
            <a:r>
              <a:rPr lang="en" altLang="ja-JP" dirty="0">
                <a:latin typeface="Yu Gothic" panose="020B0400000000000000" pitchFamily="34" charset="-128"/>
                <a:ea typeface="Yu Gothic" panose="020B0400000000000000" pitchFamily="34" charset="-128"/>
              </a:rPr>
              <a:t>Carrasco et al. (2015) and Carrasco &amp; Vaquero (2016) obtained higher levels of solar activity than Hoyt &amp; </a:t>
            </a:r>
            <a:r>
              <a:rPr lang="en" altLang="ja-JP" dirty="0" err="1">
                <a:latin typeface="Yu Gothic" panose="020B0400000000000000" pitchFamily="34" charset="-128"/>
                <a:ea typeface="Yu Gothic" panose="020B0400000000000000" pitchFamily="34" charset="-128"/>
              </a:rPr>
              <a:t>Schatten</a:t>
            </a:r>
            <a:r>
              <a:rPr lang="en" altLang="ja-JP" dirty="0">
                <a:latin typeface="Yu Gothic" panose="020B0400000000000000" pitchFamily="34" charset="-128"/>
                <a:ea typeface="Yu Gothic" panose="020B0400000000000000" pitchFamily="34" charset="-128"/>
              </a:rPr>
              <a:t> (1998) but compatible with a grand minimum of solar activity. </a:t>
            </a:r>
            <a:endParaRPr lang="en" altLang="ja-JP" sz="2000" dirty="0">
              <a:latin typeface="Yu Gothic" panose="020B0400000000000000" pitchFamily="34" charset="-128"/>
              <a:ea typeface="Yu Gothic" panose="020B0400000000000000" pitchFamily="34" charset="-128"/>
            </a:endParaRPr>
          </a:p>
          <a:p>
            <a:pPr>
              <a:lnSpc>
                <a:spcPct val="120000"/>
              </a:lnSpc>
            </a:pPr>
            <a:endParaRPr lang="en" altLang="ja-JP" sz="2000" dirty="0"/>
          </a:p>
          <a:p>
            <a:pPr>
              <a:lnSpc>
                <a:spcPct val="120000"/>
              </a:lnSpc>
            </a:pPr>
            <a:endParaRPr lang="ja-JP" altLang="ja-JP" sz="2000"/>
          </a:p>
        </p:txBody>
      </p:sp>
    </p:spTree>
    <p:extLst>
      <p:ext uri="{BB962C8B-B14F-4D97-AF65-F5344CB8AC3E}">
        <p14:creationId xmlns:p14="http://schemas.microsoft.com/office/powerpoint/2010/main" val="304270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BDBE47-B0A5-A743-A6AB-D30A62CCEA49}"/>
              </a:ext>
            </a:extLst>
          </p:cNvPr>
          <p:cNvSpPr>
            <a:spLocks noGrp="1"/>
          </p:cNvSpPr>
          <p:nvPr>
            <p:ph type="title"/>
          </p:nvPr>
        </p:nvSpPr>
        <p:spPr>
          <a:xfrm>
            <a:off x="628650" y="207961"/>
            <a:ext cx="7886700" cy="1325563"/>
          </a:xfrm>
        </p:spPr>
        <p:txBody>
          <a:bodyPr>
            <a:normAutofit/>
          </a:bodyPr>
          <a:lstStyle/>
          <a:p>
            <a:r>
              <a:rPr kumimoji="1" lang="en-US" altLang="ja-JP" sz="3200" dirty="0">
                <a:latin typeface="Yu Gothic" panose="020B0400000000000000" pitchFamily="34" charset="-128"/>
                <a:ea typeface="Yu Gothic" panose="020B0400000000000000" pitchFamily="34" charset="-128"/>
              </a:rPr>
              <a:t>Other </a:t>
            </a:r>
            <a:r>
              <a:rPr lang="en-US" altLang="ja-JP" sz="3200" dirty="0">
                <a:latin typeface="Yu Gothic" panose="020B0400000000000000" pitchFamily="34" charset="-128"/>
                <a:ea typeface="Yu Gothic" panose="020B0400000000000000" pitchFamily="34" charset="-128"/>
              </a:rPr>
              <a:t>related studies:</a:t>
            </a:r>
            <a:endParaRPr kumimoji="1" lang="ja-JP" altLang="en-US" sz="2400">
              <a:latin typeface="Yu Gothic" panose="020B0400000000000000" pitchFamily="34" charset="-128"/>
              <a:ea typeface="Yu Gothic" panose="020B0400000000000000" pitchFamily="34" charset="-128"/>
            </a:endParaRPr>
          </a:p>
        </p:txBody>
      </p:sp>
      <p:sp>
        <p:nvSpPr>
          <p:cNvPr id="3" name="コンテンツ プレースホルダー 2">
            <a:extLst>
              <a:ext uri="{FF2B5EF4-FFF2-40B4-BE49-F238E27FC236}">
                <a16:creationId xmlns:a16="http://schemas.microsoft.com/office/drawing/2014/main" id="{37940169-2E97-E141-8F2A-3F1E502E7115}"/>
              </a:ext>
            </a:extLst>
          </p:cNvPr>
          <p:cNvSpPr>
            <a:spLocks noGrp="1"/>
          </p:cNvSpPr>
          <p:nvPr>
            <p:ph idx="1"/>
          </p:nvPr>
        </p:nvSpPr>
        <p:spPr>
          <a:xfrm>
            <a:off x="442913" y="1514472"/>
            <a:ext cx="8415337" cy="5135567"/>
          </a:xfrm>
        </p:spPr>
        <p:txBody>
          <a:bodyPr>
            <a:normAutofit fontScale="55000" lnSpcReduction="20000"/>
          </a:bodyPr>
          <a:lstStyle/>
          <a:p>
            <a:pPr>
              <a:lnSpc>
                <a:spcPct val="120000"/>
              </a:lnSpc>
            </a:pPr>
            <a:r>
              <a:rPr lang="en" altLang="ja-JP" sz="3400" dirty="0">
                <a:latin typeface="Yu Gothic" panose="020B0400000000000000" pitchFamily="34" charset="-128"/>
                <a:ea typeface="Yu Gothic" panose="020B0400000000000000" pitchFamily="34" charset="-128"/>
              </a:rPr>
              <a:t>Strong hemispheric asymmetry d</a:t>
            </a:r>
            <a:r>
              <a:rPr lang="en-US" altLang="ja-JP" sz="3400" dirty="0" err="1">
                <a:latin typeface="Yu Gothic" panose="020B0400000000000000" pitchFamily="34" charset="-128"/>
                <a:ea typeface="Yu Gothic" panose="020B0400000000000000" pitchFamily="34" charset="-128"/>
              </a:rPr>
              <a:t>ur</a:t>
            </a:r>
            <a:r>
              <a:rPr lang="en" altLang="ja-JP" sz="3400" dirty="0" err="1">
                <a:latin typeface="Yu Gothic" panose="020B0400000000000000" pitchFamily="34" charset="-128"/>
                <a:ea typeface="Yu Gothic" panose="020B0400000000000000" pitchFamily="34" charset="-128"/>
              </a:rPr>
              <a:t>ing</a:t>
            </a:r>
            <a:r>
              <a:rPr lang="en" altLang="ja-JP" sz="3400" dirty="0">
                <a:latin typeface="Yu Gothic" panose="020B0400000000000000" pitchFamily="34" charset="-128"/>
                <a:ea typeface="Yu Gothic" panose="020B0400000000000000" pitchFamily="34" charset="-128"/>
              </a:rPr>
              <a:t> MM (</a:t>
            </a:r>
            <a:r>
              <a:rPr lang="en" altLang="ja-JP" sz="3400" dirty="0" err="1">
                <a:latin typeface="Yu Gothic" panose="020B0400000000000000" pitchFamily="34" charset="-128"/>
                <a:ea typeface="Yu Gothic" panose="020B0400000000000000" pitchFamily="34" charset="-128"/>
              </a:rPr>
              <a:t>Spoerer</a:t>
            </a:r>
            <a:r>
              <a:rPr lang="en" altLang="ja-JP" sz="3400" dirty="0">
                <a:latin typeface="Yu Gothic" panose="020B0400000000000000" pitchFamily="34" charset="-128"/>
                <a:ea typeface="Yu Gothic" panose="020B0400000000000000" pitchFamily="34" charset="-128"/>
              </a:rPr>
              <a:t> 1889, </a:t>
            </a:r>
            <a:r>
              <a:rPr lang="en" altLang="ja-JP" sz="3400" dirty="0" err="1">
                <a:latin typeface="Yu Gothic" panose="020B0400000000000000" pitchFamily="34" charset="-128"/>
                <a:ea typeface="Yu Gothic" panose="020B0400000000000000" pitchFamily="34" charset="-128"/>
              </a:rPr>
              <a:t>Ribes</a:t>
            </a:r>
            <a:r>
              <a:rPr lang="en" altLang="ja-JP" sz="3400" dirty="0">
                <a:latin typeface="Yu Gothic" panose="020B0400000000000000" pitchFamily="34" charset="-128"/>
                <a:ea typeface="Yu Gothic" panose="020B0400000000000000" pitchFamily="34" charset="-128"/>
              </a:rPr>
              <a:t> &amp; </a:t>
            </a:r>
            <a:r>
              <a:rPr lang="en" altLang="ja-JP" sz="3400" dirty="0" err="1">
                <a:latin typeface="Yu Gothic" panose="020B0400000000000000" pitchFamily="34" charset="-128"/>
                <a:ea typeface="Yu Gothic" panose="020B0400000000000000" pitchFamily="34" charset="-128"/>
              </a:rPr>
              <a:t>Nesme-Ribes</a:t>
            </a:r>
            <a:r>
              <a:rPr lang="en" altLang="ja-JP" sz="3400" dirty="0">
                <a:latin typeface="Yu Gothic" panose="020B0400000000000000" pitchFamily="34" charset="-128"/>
                <a:ea typeface="Yu Gothic" panose="020B0400000000000000" pitchFamily="34" charset="-128"/>
              </a:rPr>
              <a:t> 1993) </a:t>
            </a:r>
          </a:p>
          <a:p>
            <a:pPr>
              <a:lnSpc>
                <a:spcPct val="120000"/>
              </a:lnSpc>
            </a:pPr>
            <a:r>
              <a:rPr lang="en" altLang="ja-JP" sz="3400" dirty="0">
                <a:latin typeface="Yu Gothic" panose="020B0400000000000000" pitchFamily="34" charset="-128"/>
                <a:ea typeface="Yu Gothic" panose="020B0400000000000000" pitchFamily="34" charset="-128"/>
              </a:rPr>
              <a:t>Vaquero et al. (2015a) used the database of Hoyt &amp; </a:t>
            </a:r>
            <a:r>
              <a:rPr lang="en" altLang="ja-JP" sz="3400" dirty="0" err="1">
                <a:latin typeface="Yu Gothic" panose="020B0400000000000000" pitchFamily="34" charset="-128"/>
                <a:ea typeface="Yu Gothic" panose="020B0400000000000000" pitchFamily="34" charset="-128"/>
              </a:rPr>
              <a:t>Schatten</a:t>
            </a:r>
            <a:r>
              <a:rPr lang="en" altLang="ja-JP" sz="3400" dirty="0">
                <a:latin typeface="Yu Gothic" panose="020B0400000000000000" pitchFamily="34" charset="-128"/>
                <a:ea typeface="Yu Gothic" panose="020B0400000000000000" pitchFamily="34" charset="-128"/>
              </a:rPr>
              <a:t> (1998) to obtain a cycle length of 9±1 </a:t>
            </a:r>
            <a:r>
              <a:rPr lang="en" altLang="ja-JP" sz="3400" dirty="0" err="1">
                <a:latin typeface="Yu Gothic" panose="020B0400000000000000" pitchFamily="34" charset="-128"/>
                <a:ea typeface="Yu Gothic" panose="020B0400000000000000" pitchFamily="34" charset="-128"/>
              </a:rPr>
              <a:t>yr</a:t>
            </a:r>
            <a:r>
              <a:rPr lang="en" altLang="ja-JP" sz="3400" dirty="0">
                <a:latin typeface="Yu Gothic" panose="020B0400000000000000" pitchFamily="34" charset="-128"/>
                <a:ea typeface="Yu Gothic" panose="020B0400000000000000" pitchFamily="34" charset="-128"/>
              </a:rPr>
              <a:t> for the core of the MM (1650–1700) and an average sunspot number, based on the active day fraction method, to be below 5–10 for this 50 </a:t>
            </a:r>
            <a:r>
              <a:rPr lang="en" altLang="ja-JP" sz="3400" dirty="0" err="1">
                <a:latin typeface="Yu Gothic" panose="020B0400000000000000" pitchFamily="34" charset="-128"/>
                <a:ea typeface="Yu Gothic" panose="020B0400000000000000" pitchFamily="34" charset="-128"/>
              </a:rPr>
              <a:t>yr</a:t>
            </a:r>
            <a:r>
              <a:rPr lang="en" altLang="ja-JP" sz="3400" dirty="0">
                <a:latin typeface="Yu Gothic" panose="020B0400000000000000" pitchFamily="34" charset="-128"/>
                <a:ea typeface="Yu Gothic" panose="020B0400000000000000" pitchFamily="34" charset="-128"/>
              </a:rPr>
              <a:t> interval, versus 0.35 determined from Hoyt &amp; </a:t>
            </a:r>
            <a:r>
              <a:rPr lang="en" altLang="ja-JP" sz="3400" dirty="0" err="1">
                <a:latin typeface="Yu Gothic" panose="020B0400000000000000" pitchFamily="34" charset="-128"/>
                <a:ea typeface="Yu Gothic" panose="020B0400000000000000" pitchFamily="34" charset="-128"/>
              </a:rPr>
              <a:t>Schatten</a:t>
            </a:r>
            <a:r>
              <a:rPr lang="en" altLang="ja-JP" sz="3400" dirty="0">
                <a:latin typeface="Yu Gothic" panose="020B0400000000000000" pitchFamily="34" charset="-128"/>
                <a:ea typeface="Yu Gothic" panose="020B0400000000000000" pitchFamily="34" charset="-128"/>
              </a:rPr>
              <a:t> (1998).</a:t>
            </a:r>
          </a:p>
          <a:p>
            <a:pPr>
              <a:lnSpc>
                <a:spcPct val="120000"/>
              </a:lnSpc>
            </a:pPr>
            <a:r>
              <a:rPr lang="en" altLang="ja-JP" sz="3400" dirty="0">
                <a:latin typeface="Yu Gothic" panose="020B0400000000000000" pitchFamily="34" charset="-128"/>
                <a:ea typeface="Yu Gothic" panose="020B0400000000000000" pitchFamily="34" charset="-128"/>
              </a:rPr>
              <a:t>Vaquero et al. (2011) determined a lower solar activity level than previously estimated for the solar cycle preceding the MM, reducing cycle peak sunspot numbers to ∼70 for 1638 and ~20 for 1639. This result implies that the transition from normal to low solar activity level was not abrupt.</a:t>
            </a:r>
          </a:p>
          <a:p>
            <a:pPr>
              <a:lnSpc>
                <a:spcPct val="120000"/>
              </a:lnSpc>
            </a:pPr>
            <a:r>
              <a:rPr lang="en" altLang="ja-JP" sz="3400" dirty="0">
                <a:latin typeface="Yu Gothic" panose="020B0400000000000000" pitchFamily="34" charset="-128"/>
                <a:ea typeface="Yu Gothic" panose="020B0400000000000000" pitchFamily="34" charset="-128"/>
              </a:rPr>
              <a:t>The aim of this work is to re-analyze the sunspot records made by Johannes Hevelius just before the MM, by translating all the annotations. </a:t>
            </a:r>
            <a:endParaRPr lang="en" altLang="ja-JP" sz="2300" dirty="0">
              <a:latin typeface="Yu Gothic" panose="020B0400000000000000" pitchFamily="34" charset="-128"/>
              <a:ea typeface="Yu Gothic" panose="020B0400000000000000" pitchFamily="34" charset="-128"/>
            </a:endParaRPr>
          </a:p>
          <a:p>
            <a:pPr>
              <a:lnSpc>
                <a:spcPct val="120000"/>
              </a:lnSpc>
            </a:pPr>
            <a:endParaRPr lang="ja-JP" altLang="ja-JP" sz="2000">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37713795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81FEC5D-2BA7-E742-9432-F6245DE40885}"/>
              </a:ext>
            </a:extLst>
          </p:cNvPr>
          <p:cNvSpPr>
            <a:spLocks noGrp="1"/>
          </p:cNvSpPr>
          <p:nvPr>
            <p:ph type="title"/>
          </p:nvPr>
        </p:nvSpPr>
        <p:spPr/>
        <p:txBody>
          <a:bodyPr>
            <a:normAutofit/>
          </a:bodyPr>
          <a:lstStyle/>
          <a:p>
            <a:r>
              <a:rPr lang="en-US" altLang="ja-JP" sz="3200" dirty="0"/>
              <a:t>Johannes Hevelius </a:t>
            </a:r>
            <a:br>
              <a:rPr lang="en-US" altLang="ja-JP" sz="3200" dirty="0"/>
            </a:br>
            <a:r>
              <a:rPr lang="en-US" altLang="ja-JP" sz="2400" dirty="0"/>
              <a:t>(1611-1687, Poland)</a:t>
            </a:r>
            <a:endParaRPr kumimoji="1" lang="ja-JP" altLang="en-US" sz="3200"/>
          </a:p>
        </p:txBody>
      </p:sp>
      <p:pic>
        <p:nvPicPr>
          <p:cNvPr id="4" name="図 3">
            <a:extLst>
              <a:ext uri="{FF2B5EF4-FFF2-40B4-BE49-F238E27FC236}">
                <a16:creationId xmlns:a16="http://schemas.microsoft.com/office/drawing/2014/main" id="{484D9294-2A0F-AE42-99AE-0204BF768ABF}"/>
              </a:ext>
            </a:extLst>
          </p:cNvPr>
          <p:cNvPicPr>
            <a:picLocks noChangeAspect="1"/>
          </p:cNvPicPr>
          <p:nvPr/>
        </p:nvPicPr>
        <p:blipFill>
          <a:blip r:embed="rId2"/>
          <a:stretch>
            <a:fillRect/>
          </a:stretch>
        </p:blipFill>
        <p:spPr>
          <a:xfrm>
            <a:off x="5471093" y="365126"/>
            <a:ext cx="2559255" cy="3196225"/>
          </a:xfrm>
          <a:prstGeom prst="rect">
            <a:avLst/>
          </a:prstGeom>
        </p:spPr>
      </p:pic>
      <p:pic>
        <p:nvPicPr>
          <p:cNvPr id="5" name="図 4">
            <a:extLst>
              <a:ext uri="{FF2B5EF4-FFF2-40B4-BE49-F238E27FC236}">
                <a16:creationId xmlns:a16="http://schemas.microsoft.com/office/drawing/2014/main" id="{1E909BC1-88D4-DB49-87CD-CA16EC2906CA}"/>
              </a:ext>
            </a:extLst>
          </p:cNvPr>
          <p:cNvPicPr>
            <a:picLocks noChangeAspect="1"/>
          </p:cNvPicPr>
          <p:nvPr/>
        </p:nvPicPr>
        <p:blipFill>
          <a:blip r:embed="rId3"/>
          <a:stretch>
            <a:fillRect/>
          </a:stretch>
        </p:blipFill>
        <p:spPr>
          <a:xfrm>
            <a:off x="744384" y="1690688"/>
            <a:ext cx="3967022" cy="4802185"/>
          </a:xfrm>
          <a:prstGeom prst="rect">
            <a:avLst/>
          </a:prstGeom>
        </p:spPr>
      </p:pic>
      <p:sp>
        <p:nvSpPr>
          <p:cNvPr id="6" name="テキスト ボックス 5">
            <a:extLst>
              <a:ext uri="{FF2B5EF4-FFF2-40B4-BE49-F238E27FC236}">
                <a16:creationId xmlns:a16="http://schemas.microsoft.com/office/drawing/2014/main" id="{C34FFC76-3DFD-0A45-B655-5127FFB8FA16}"/>
              </a:ext>
            </a:extLst>
          </p:cNvPr>
          <p:cNvSpPr txBox="1"/>
          <p:nvPr/>
        </p:nvSpPr>
        <p:spPr>
          <a:xfrm>
            <a:off x="4711405" y="4159046"/>
            <a:ext cx="4078633" cy="1631216"/>
          </a:xfrm>
          <a:prstGeom prst="rect">
            <a:avLst/>
          </a:prstGeom>
          <a:noFill/>
        </p:spPr>
        <p:txBody>
          <a:bodyPr wrap="square" rtlCol="0">
            <a:spAutoFit/>
          </a:bodyPr>
          <a:lstStyle/>
          <a:p>
            <a:r>
              <a:rPr kumimoji="1" lang="en-US" altLang="ja-JP" sz="2000" dirty="0">
                <a:latin typeface="Yu Gothic" panose="020B0400000000000000" pitchFamily="34" charset="-128"/>
                <a:ea typeface="Yu Gothic" panose="020B0400000000000000" pitchFamily="34" charset="-128"/>
              </a:rPr>
              <a:t>His “</a:t>
            </a:r>
            <a:r>
              <a:rPr kumimoji="1" lang="en-US" altLang="ja-JP" sz="2000" dirty="0" err="1">
                <a:latin typeface="Yu Gothic" panose="020B0400000000000000" pitchFamily="34" charset="-128"/>
                <a:ea typeface="Yu Gothic" panose="020B0400000000000000" pitchFamily="34" charset="-128"/>
              </a:rPr>
              <a:t>Selenographia</a:t>
            </a:r>
            <a:r>
              <a:rPr kumimoji="1" lang="en-US" altLang="ja-JP" sz="2000" dirty="0">
                <a:latin typeface="Yu Gothic" panose="020B0400000000000000" pitchFamily="34" charset="-128"/>
                <a:ea typeface="Yu Gothic" panose="020B0400000000000000" pitchFamily="34" charset="-128"/>
              </a:rPr>
              <a:t>”, published in 1647, is a famous astronomical work that includes cartography of the moon and high-quality sunspot records.</a:t>
            </a:r>
            <a:endParaRPr kumimoji="1" lang="ja-JP" altLang="en-US" sz="2000">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40506927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6C7DDE-1B1D-6A4A-AECF-9225D8606CFD}"/>
              </a:ext>
            </a:extLst>
          </p:cNvPr>
          <p:cNvSpPr>
            <a:spLocks noGrp="1"/>
          </p:cNvSpPr>
          <p:nvPr>
            <p:ph type="title"/>
          </p:nvPr>
        </p:nvSpPr>
        <p:spPr/>
        <p:txBody>
          <a:bodyPr/>
          <a:lstStyle/>
          <a:p>
            <a:endParaRPr kumimoji="1" lang="ja-JP" altLang="en-US"/>
          </a:p>
        </p:txBody>
      </p:sp>
      <p:pic>
        <p:nvPicPr>
          <p:cNvPr id="4" name="図 3">
            <a:extLst>
              <a:ext uri="{FF2B5EF4-FFF2-40B4-BE49-F238E27FC236}">
                <a16:creationId xmlns:a16="http://schemas.microsoft.com/office/drawing/2014/main" id="{BEBFF4D3-B296-F44B-B1D3-6C9870B2E7B0}"/>
              </a:ext>
            </a:extLst>
          </p:cNvPr>
          <p:cNvPicPr>
            <a:picLocks noChangeAspect="1"/>
          </p:cNvPicPr>
          <p:nvPr/>
        </p:nvPicPr>
        <p:blipFill>
          <a:blip r:embed="rId2"/>
          <a:stretch>
            <a:fillRect/>
          </a:stretch>
        </p:blipFill>
        <p:spPr>
          <a:xfrm>
            <a:off x="376020" y="365126"/>
            <a:ext cx="8391960" cy="6127748"/>
          </a:xfrm>
          <a:prstGeom prst="rect">
            <a:avLst/>
          </a:prstGeom>
        </p:spPr>
      </p:pic>
      <p:sp>
        <p:nvSpPr>
          <p:cNvPr id="5" name="テキスト ボックス 4">
            <a:extLst>
              <a:ext uri="{FF2B5EF4-FFF2-40B4-BE49-F238E27FC236}">
                <a16:creationId xmlns:a16="http://schemas.microsoft.com/office/drawing/2014/main" id="{7A873A1E-AE17-6B4E-8023-6E1392E71CDE}"/>
              </a:ext>
            </a:extLst>
          </p:cNvPr>
          <p:cNvSpPr txBox="1"/>
          <p:nvPr/>
        </p:nvSpPr>
        <p:spPr>
          <a:xfrm>
            <a:off x="2831690" y="5029200"/>
            <a:ext cx="1586332" cy="300082"/>
          </a:xfrm>
          <a:prstGeom prst="rect">
            <a:avLst/>
          </a:prstGeom>
          <a:noFill/>
        </p:spPr>
        <p:txBody>
          <a:bodyPr wrap="none" rtlCol="0">
            <a:spAutoFit/>
          </a:bodyPr>
          <a:lstStyle/>
          <a:p>
            <a:r>
              <a:rPr kumimoji="1" lang="en-US" altLang="ja-JP" dirty="0"/>
              <a:t>Eastern hemisphere</a:t>
            </a:r>
            <a:endParaRPr kumimoji="1" lang="ja-JP" altLang="en-US"/>
          </a:p>
        </p:txBody>
      </p:sp>
      <p:sp>
        <p:nvSpPr>
          <p:cNvPr id="6" name="テキスト ボックス 5">
            <a:extLst>
              <a:ext uri="{FF2B5EF4-FFF2-40B4-BE49-F238E27FC236}">
                <a16:creationId xmlns:a16="http://schemas.microsoft.com/office/drawing/2014/main" id="{5608C07C-0600-0A48-ABD1-57EFE62CD586}"/>
              </a:ext>
            </a:extLst>
          </p:cNvPr>
          <p:cNvSpPr txBox="1"/>
          <p:nvPr/>
        </p:nvSpPr>
        <p:spPr>
          <a:xfrm>
            <a:off x="5799835" y="5029200"/>
            <a:ext cx="1655005" cy="300082"/>
          </a:xfrm>
          <a:prstGeom prst="rect">
            <a:avLst/>
          </a:prstGeom>
          <a:noFill/>
        </p:spPr>
        <p:txBody>
          <a:bodyPr wrap="none" rtlCol="0">
            <a:spAutoFit/>
          </a:bodyPr>
          <a:lstStyle/>
          <a:p>
            <a:r>
              <a:rPr lang="en-US" altLang="ja-JP" dirty="0"/>
              <a:t>Western</a:t>
            </a:r>
            <a:r>
              <a:rPr kumimoji="1" lang="en-US" altLang="ja-JP" dirty="0"/>
              <a:t> hemisphere</a:t>
            </a:r>
            <a:endParaRPr kumimoji="1" lang="ja-JP" altLang="en-US"/>
          </a:p>
        </p:txBody>
      </p:sp>
      <p:sp>
        <p:nvSpPr>
          <p:cNvPr id="7" name="テキスト ボックス 6">
            <a:extLst>
              <a:ext uri="{FF2B5EF4-FFF2-40B4-BE49-F238E27FC236}">
                <a16:creationId xmlns:a16="http://schemas.microsoft.com/office/drawing/2014/main" id="{FE2D7C38-3B0D-4F4F-AC94-7070D431BDF5}"/>
              </a:ext>
            </a:extLst>
          </p:cNvPr>
          <p:cNvSpPr txBox="1"/>
          <p:nvPr/>
        </p:nvSpPr>
        <p:spPr>
          <a:xfrm>
            <a:off x="6170356" y="4148726"/>
            <a:ext cx="2344994" cy="1077218"/>
          </a:xfrm>
          <a:prstGeom prst="rect">
            <a:avLst/>
          </a:prstGeom>
          <a:noFill/>
        </p:spPr>
        <p:txBody>
          <a:bodyPr wrap="square" rtlCol="0">
            <a:spAutoFit/>
          </a:bodyPr>
          <a:lstStyle/>
          <a:p>
            <a:r>
              <a:rPr kumimoji="1" lang="en-US" altLang="ja-JP" sz="1600" dirty="0"/>
              <a:t>Different Letter assigned to different group.</a:t>
            </a:r>
          </a:p>
          <a:p>
            <a:r>
              <a:rPr kumimoji="1" lang="en-US" altLang="ja-JP" sz="1600" dirty="0"/>
              <a:t>Date of observation noted.</a:t>
            </a:r>
          </a:p>
        </p:txBody>
      </p:sp>
    </p:spTree>
    <p:extLst>
      <p:ext uri="{BB962C8B-B14F-4D97-AF65-F5344CB8AC3E}">
        <p14:creationId xmlns:p14="http://schemas.microsoft.com/office/powerpoint/2010/main" val="10590622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1A6A2DEC-A9EE-7B41-A462-AA93D78BDF6D}"/>
              </a:ext>
            </a:extLst>
          </p:cNvPr>
          <p:cNvPicPr>
            <a:picLocks noChangeAspect="1"/>
          </p:cNvPicPr>
          <p:nvPr/>
        </p:nvPicPr>
        <p:blipFill>
          <a:blip r:embed="rId2"/>
          <a:stretch>
            <a:fillRect/>
          </a:stretch>
        </p:blipFill>
        <p:spPr>
          <a:xfrm>
            <a:off x="5036073" y="58993"/>
            <a:ext cx="3479277" cy="2814121"/>
          </a:xfrm>
          <a:prstGeom prst="rect">
            <a:avLst/>
          </a:prstGeom>
        </p:spPr>
      </p:pic>
      <p:sp>
        <p:nvSpPr>
          <p:cNvPr id="5" name="テキスト ボックス 4">
            <a:extLst>
              <a:ext uri="{FF2B5EF4-FFF2-40B4-BE49-F238E27FC236}">
                <a16:creationId xmlns:a16="http://schemas.microsoft.com/office/drawing/2014/main" id="{F16CB59B-608C-464A-BA66-4F3431DB85B4}"/>
              </a:ext>
            </a:extLst>
          </p:cNvPr>
          <p:cNvSpPr txBox="1"/>
          <p:nvPr/>
        </p:nvSpPr>
        <p:spPr>
          <a:xfrm>
            <a:off x="339212" y="584770"/>
            <a:ext cx="4336027" cy="923330"/>
          </a:xfrm>
          <a:prstGeom prst="rect">
            <a:avLst/>
          </a:prstGeom>
          <a:noFill/>
        </p:spPr>
        <p:txBody>
          <a:bodyPr wrap="square" rtlCol="0">
            <a:spAutoFit/>
          </a:bodyPr>
          <a:lstStyle/>
          <a:p>
            <a:r>
              <a:rPr kumimoji="1" lang="en-US" altLang="ja-JP" sz="1800" dirty="0"/>
              <a:t>Hevelius was </a:t>
            </a:r>
            <a:r>
              <a:rPr kumimoji="1" lang="en-US" altLang="ja-JP" sz="1800" dirty="0" err="1"/>
              <a:t>clealy</a:t>
            </a:r>
            <a:r>
              <a:rPr kumimoji="1" lang="en-US" altLang="ja-JP" sz="1800" dirty="0"/>
              <a:t> aware of faculae. </a:t>
            </a:r>
          </a:p>
          <a:p>
            <a:r>
              <a:rPr lang="en-US" altLang="ja-JP" sz="1800" dirty="0"/>
              <a:t>In addition he </a:t>
            </a:r>
            <a:r>
              <a:rPr kumimoji="1" lang="en-US" altLang="ja-JP" sz="1800" dirty="0"/>
              <a:t>reported “bright halo” around big sunspot. </a:t>
            </a:r>
            <a:endParaRPr kumimoji="1" lang="ja-JP" altLang="en-US" sz="1800"/>
          </a:p>
        </p:txBody>
      </p:sp>
      <p:pic>
        <p:nvPicPr>
          <p:cNvPr id="7" name="図 6">
            <a:extLst>
              <a:ext uri="{FF2B5EF4-FFF2-40B4-BE49-F238E27FC236}">
                <a16:creationId xmlns:a16="http://schemas.microsoft.com/office/drawing/2014/main" id="{F00ECA01-A4B8-8C4E-9F01-155E146662CC}"/>
              </a:ext>
            </a:extLst>
          </p:cNvPr>
          <p:cNvPicPr>
            <a:picLocks noChangeAspect="1"/>
          </p:cNvPicPr>
          <p:nvPr/>
        </p:nvPicPr>
        <p:blipFill>
          <a:blip r:embed="rId3"/>
          <a:stretch>
            <a:fillRect/>
          </a:stretch>
        </p:blipFill>
        <p:spPr>
          <a:xfrm>
            <a:off x="171244" y="2043068"/>
            <a:ext cx="8931739" cy="4449805"/>
          </a:xfrm>
          <a:prstGeom prst="rect">
            <a:avLst/>
          </a:prstGeom>
        </p:spPr>
      </p:pic>
    </p:spTree>
    <p:extLst>
      <p:ext uri="{BB962C8B-B14F-4D97-AF65-F5344CB8AC3E}">
        <p14:creationId xmlns:p14="http://schemas.microsoft.com/office/powerpoint/2010/main" val="23139950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B93EAE-91E8-AB4D-B97F-8C88277C59C1}"/>
              </a:ext>
            </a:extLst>
          </p:cNvPr>
          <p:cNvSpPr>
            <a:spLocks noGrp="1"/>
          </p:cNvSpPr>
          <p:nvPr>
            <p:ph type="title"/>
          </p:nvPr>
        </p:nvSpPr>
        <p:spPr/>
        <p:txBody>
          <a:bodyPr/>
          <a:lstStyle/>
          <a:p>
            <a:endParaRPr kumimoji="1" lang="ja-JP" altLang="en-US"/>
          </a:p>
        </p:txBody>
      </p:sp>
      <p:pic>
        <p:nvPicPr>
          <p:cNvPr id="4" name="図 3">
            <a:extLst>
              <a:ext uri="{FF2B5EF4-FFF2-40B4-BE49-F238E27FC236}">
                <a16:creationId xmlns:a16="http://schemas.microsoft.com/office/drawing/2014/main" id="{94BCDAB2-B6E5-B341-90FB-179F91000560}"/>
              </a:ext>
            </a:extLst>
          </p:cNvPr>
          <p:cNvPicPr>
            <a:picLocks noChangeAspect="1"/>
          </p:cNvPicPr>
          <p:nvPr/>
        </p:nvPicPr>
        <p:blipFill>
          <a:blip r:embed="rId2"/>
          <a:stretch>
            <a:fillRect/>
          </a:stretch>
        </p:blipFill>
        <p:spPr>
          <a:xfrm>
            <a:off x="1134192" y="132735"/>
            <a:ext cx="5417007" cy="6725265"/>
          </a:xfrm>
          <a:prstGeom prst="rect">
            <a:avLst/>
          </a:prstGeom>
        </p:spPr>
      </p:pic>
    </p:spTree>
    <p:extLst>
      <p:ext uri="{BB962C8B-B14F-4D97-AF65-F5344CB8AC3E}">
        <p14:creationId xmlns:p14="http://schemas.microsoft.com/office/powerpoint/2010/main" val="13308709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F240C4F-3847-EA42-8162-FFFC0A214180}"/>
              </a:ext>
            </a:extLst>
          </p:cNvPr>
          <p:cNvSpPr>
            <a:spLocks noGrp="1"/>
          </p:cNvSpPr>
          <p:nvPr>
            <p:ph type="title"/>
          </p:nvPr>
        </p:nvSpPr>
        <p:spPr/>
        <p:txBody>
          <a:bodyPr/>
          <a:lstStyle/>
          <a:p>
            <a:endParaRPr kumimoji="1" lang="ja-JP" altLang="en-US"/>
          </a:p>
        </p:txBody>
      </p:sp>
      <p:pic>
        <p:nvPicPr>
          <p:cNvPr id="4" name="図 3">
            <a:extLst>
              <a:ext uri="{FF2B5EF4-FFF2-40B4-BE49-F238E27FC236}">
                <a16:creationId xmlns:a16="http://schemas.microsoft.com/office/drawing/2014/main" id="{559BA9CF-C695-BC4C-B46A-4523186E2AEE}"/>
              </a:ext>
            </a:extLst>
          </p:cNvPr>
          <p:cNvPicPr>
            <a:picLocks noChangeAspect="1"/>
          </p:cNvPicPr>
          <p:nvPr/>
        </p:nvPicPr>
        <p:blipFill>
          <a:blip r:embed="rId2"/>
          <a:stretch>
            <a:fillRect/>
          </a:stretch>
        </p:blipFill>
        <p:spPr>
          <a:xfrm>
            <a:off x="941643" y="261374"/>
            <a:ext cx="7332202" cy="6428232"/>
          </a:xfrm>
          <a:prstGeom prst="rect">
            <a:avLst/>
          </a:prstGeom>
        </p:spPr>
      </p:pic>
    </p:spTree>
    <p:extLst>
      <p:ext uri="{BB962C8B-B14F-4D97-AF65-F5344CB8AC3E}">
        <p14:creationId xmlns:p14="http://schemas.microsoft.com/office/powerpoint/2010/main" val="3662166860"/>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8342</TotalTime>
  <Words>1542</Words>
  <Application>Microsoft Macintosh PowerPoint</Application>
  <PresentationFormat>画面に合わせる (4:3)</PresentationFormat>
  <Paragraphs>57</Paragraphs>
  <Slides>19</Slides>
  <Notes>0</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19</vt:i4>
      </vt:variant>
    </vt:vector>
  </HeadingPairs>
  <TitlesOfParts>
    <vt:vector size="25" baseType="lpstr">
      <vt:lpstr>Yu Gothic</vt:lpstr>
      <vt:lpstr>Yu Gothic</vt:lpstr>
      <vt:lpstr>Arial</vt:lpstr>
      <vt:lpstr>Calibri</vt:lpstr>
      <vt:lpstr>Calibri Light</vt:lpstr>
      <vt:lpstr>Office テーマ</vt:lpstr>
      <vt:lpstr>PowerPoint プレゼンテーション</vt:lpstr>
      <vt:lpstr> Maunder minimum (1645-1715)</vt:lpstr>
      <vt:lpstr>Debate on the true solar activity during MM</vt:lpstr>
      <vt:lpstr>Other related studies:</vt:lpstr>
      <vt:lpstr>Johannes Hevelius  (1611-1687, Poland)</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Estimation of  solar activity</vt:lpstr>
      <vt:lpstr>PowerPoint プレゼンテーション</vt:lpstr>
      <vt:lpstr>PowerPoint プレゼンテーション</vt:lpstr>
      <vt:lpstr>PowerPoint プレゼンテーション</vt:lpstr>
      <vt:lpstr>English translation</vt:lpstr>
      <vt:lpstr>PowerPoint プレゼンテーション</vt:lpstr>
      <vt:lpstr>How such historian’s text analyses serve for science</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Intense geomagnetic storm by spotless Sun  during Maunder minimum</dc:title>
  <dc:creator>Microsoft Office ユーザー</dc:creator>
  <cp:lastModifiedBy>Isobe Hiroaki</cp:lastModifiedBy>
  <cp:revision>130</cp:revision>
  <dcterms:created xsi:type="dcterms:W3CDTF">2018-06-20T13:47:41Z</dcterms:created>
  <dcterms:modified xsi:type="dcterms:W3CDTF">2020-11-02T03:34:19Z</dcterms:modified>
</cp:coreProperties>
</file>