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__1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__2.bin" ContentType="application/vnd.openxmlformats-officedocument.oleObject"/>
  <Override PartName="/ppt/embeddings/Microsoft___3.bin" ContentType="application/vnd.openxmlformats-officedocument.oleObject"/>
  <Override PartName="/ppt/media/media1.gif" ContentType="video/unknown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6" r:id="rId3"/>
    <p:sldId id="313" r:id="rId4"/>
    <p:sldId id="311" r:id="rId5"/>
    <p:sldId id="312" r:id="rId6"/>
    <p:sldId id="258" r:id="rId7"/>
    <p:sldId id="308" r:id="rId8"/>
    <p:sldId id="260" r:id="rId9"/>
    <p:sldId id="320" r:id="rId10"/>
    <p:sldId id="263" r:id="rId11"/>
    <p:sldId id="307" r:id="rId12"/>
    <p:sldId id="318" r:id="rId13"/>
    <p:sldId id="321" r:id="rId14"/>
    <p:sldId id="268" r:id="rId15"/>
    <p:sldId id="274" r:id="rId16"/>
    <p:sldId id="316" r:id="rId17"/>
    <p:sldId id="315" r:id="rId18"/>
    <p:sldId id="314" r:id="rId19"/>
    <p:sldId id="276" r:id="rId20"/>
    <p:sldId id="277" r:id="rId21"/>
    <p:sldId id="273" r:id="rId22"/>
    <p:sldId id="278" r:id="rId23"/>
    <p:sldId id="309" r:id="rId24"/>
    <p:sldId id="305" r:id="rId25"/>
    <p:sldId id="281" r:id="rId26"/>
    <p:sldId id="262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10CD-BBFD-464E-BD1F-0F72E89F27D1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7A5C8-3BF1-5C43-BC0D-4A874F0FAAC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783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A5C8-3BF1-5C43-BC0D-4A874F0FAACD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8075-7976-784E-8555-FDBD2D5277F0}" type="datetimeFigureOut">
              <a:rPr lang="ja-JP" altLang="en-US" smtClean="0"/>
              <a:pPr/>
              <a:t>11/08/25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7C01B-92F2-754F-B2D3-A4315727FF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Microsoft___2.bin"/><Relationship Id="rId5" Type="http://schemas.openxmlformats.org/officeDocument/2006/relationships/image" Target="../media/image23.emf"/><Relationship Id="rId6" Type="http://schemas.openxmlformats.org/officeDocument/2006/relationships/oleObject" Target="../embeddings/Microsoft___3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6.png"/><Relationship Id="rId5" Type="http://schemas.openxmlformats.org/officeDocument/2006/relationships/image" Target="../media/image27.gif"/><Relationship Id="rId1" Type="http://schemas.microsoft.com/office/2007/relationships/media" Target="file://localhost/Users/isobe/work/partion/09dec/sinet.gif" TargetMode="External"/><Relationship Id="rId2" Type="http://schemas.openxmlformats.org/officeDocument/2006/relationships/video" Target="file://localhost/Users/isobe/work/partion/09dec/sinet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1" Type="http://schemas.microsoft.com/office/2007/relationships/media" Target="file://localhost/Users/isobe/work/partion/09sep/h0a1e0.0001fxb3.nc.mp4" TargetMode="External"/><Relationship Id="rId2" Type="http://schemas.openxmlformats.org/officeDocument/2006/relationships/video" Target="file://localhost/Users/isobe/work/partion/09sep/h0a1e0.0001fxb3.nc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1" Type="http://schemas.microsoft.com/office/2007/relationships/media" Target="file://localhost/Users/isobe/work/partion/10sep/a1e0.001bz0p20.nc2.gif" TargetMode="External"/><Relationship Id="rId2" Type="http://schemas.openxmlformats.org/officeDocument/2006/relationships/video" Target="file://localhost/Users/isobe/work/partion/10sep/a1e0.001bz0p20.nc2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1" Type="http://schemas.microsoft.com/office/2007/relationships/media" Target="file://localhost/Users/isobe/work/partion/10sep/a1e0.001bz0.1plocal.nc2.gif" TargetMode="External"/><Relationship Id="rId2" Type="http://schemas.openxmlformats.org/officeDocument/2006/relationships/video" Target="file://localhost/Users/isobe/work/partion/10sep/a1e0.001bz0.1plocal.nc2.g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1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tif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file://localhost/Users/isobe/work/partion/09dec/sinbz0.5.gif" TargetMode="External"/><Relationship Id="rId4" Type="http://schemas.openxmlformats.org/officeDocument/2006/relationships/video" Target="file://localhost/Users/isobe/work/partion/09dec/sinbz0.5.gif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microsoft.com/office/2007/relationships/media" Target="file://localhost/Users/isobe/work/partion/09dec/sin.gif" TargetMode="External"/><Relationship Id="rId2" Type="http://schemas.openxmlformats.org/officeDocument/2006/relationships/video" Target="file://localhost/Users/isobe/work/partion/09dec/sin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5" Type="http://schemas.openxmlformats.org/officeDocument/2006/relationships/image" Target="../media/image48.jpeg"/><Relationship Id="rId1" Type="http://schemas.microsoft.com/office/2007/relationships/media" Target="file://localhost/Users/isobe/Movies/Hinode/Science07/Katsukawa07-PenumbraJet1.mpg" TargetMode="External"/><Relationship Id="rId2" Type="http://schemas.openxmlformats.org/officeDocument/2006/relationships/video" Target="file://localhost/Users/isobe/Movies/Hinode/Science07/Katsukawa07-PenumbraJet1.m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5" Type="http://schemas.openxmlformats.org/officeDocument/2006/relationships/image" Target="../media/image50.tiff"/><Relationship Id="rId6" Type="http://schemas.openxmlformats.org/officeDocument/2006/relationships/image" Target="../media/image51.tiff"/><Relationship Id="rId1" Type="http://schemas.microsoft.com/office/2007/relationships/media" Target="file://localhost/Users/isobe/Movies/Hinode/Ca-limb/07jan13-jetr.mp4" TargetMode="External"/><Relationship Id="rId2" Type="http://schemas.openxmlformats.org/officeDocument/2006/relationships/video" Target="file://localhost/Users/isobe/Movies/Hinode/Ca-limb/07jan13-jetr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3.emf"/><Relationship Id="rId9" Type="http://schemas.openxmlformats.org/officeDocument/2006/relationships/oleObject" Target="../embeddings/Microsoft___1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990855"/>
            <a:ext cx="7772400" cy="1839517"/>
          </a:xfrm>
        </p:spPr>
        <p:txBody>
          <a:bodyPr>
            <a:normAutofit/>
          </a:bodyPr>
          <a:lstStyle/>
          <a:p>
            <a:r>
              <a:rPr lang="en-US" dirty="0" smtClean="0"/>
              <a:t>Magnetic </a:t>
            </a:r>
            <a:r>
              <a:rPr lang="en-US" dirty="0" smtClean="0"/>
              <a:t>reconnection</a:t>
            </a:r>
            <a:r>
              <a:rPr lang="en-US" dirty="0" smtClean="0"/>
              <a:t> and </a:t>
            </a:r>
            <a:r>
              <a:rPr lang="en-US" dirty="0" smtClean="0"/>
              <a:t>jets </a:t>
            </a:r>
            <a:r>
              <a:rPr lang="en-US" dirty="0" smtClean="0"/>
              <a:t>in the lower atmosphere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02575" y="3886200"/>
            <a:ext cx="7086600" cy="175260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Hiroaki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Isobe</a:t>
            </a:r>
            <a:r>
              <a:rPr lang="en-US" altLang="ja-JP" sz="2800" dirty="0" smtClean="0">
                <a:solidFill>
                  <a:schemeClr val="tx1"/>
                </a:solidFill>
              </a:rPr>
              <a:t> (Kyoto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Univ</a:t>
            </a:r>
            <a:r>
              <a:rPr lang="en-US" altLang="ja-JP" sz="2800" dirty="0" smtClean="0">
                <a:solidFill>
                  <a:schemeClr val="tx1"/>
                </a:solidFill>
              </a:rPr>
              <a:t>)</a:t>
            </a: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collaborators: 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K.A.P. Singh, K. Shibata (Kyoto U)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 V.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Krishan</a:t>
            </a:r>
            <a:r>
              <a:rPr lang="en-US" altLang="ja-JP" sz="2400" dirty="0" smtClean="0">
                <a:solidFill>
                  <a:schemeClr val="tx1"/>
                </a:solidFill>
              </a:rPr>
              <a:t> (Indian Inst.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Astrophys</a:t>
            </a:r>
            <a:r>
              <a:rPr lang="en-US" altLang="ja-JP" sz="2400" dirty="0" smtClean="0">
                <a:solidFill>
                  <a:schemeClr val="tx1"/>
                </a:solidFill>
              </a:rPr>
              <a:t>. Bangalore)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Diffusivities </a:t>
            </a:r>
            <a:endParaRPr lang="ja-JP" altLang="en-US" sz="4000" dirty="0"/>
          </a:p>
        </p:txBody>
      </p:sp>
      <p:pic>
        <p:nvPicPr>
          <p:cNvPr id="4" name="図 3" descr="スナップショット 2009-03-20 20-56-1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0" y="1437281"/>
            <a:ext cx="4726329" cy="3810000"/>
          </a:xfrm>
          <a:prstGeom prst="rect">
            <a:avLst/>
          </a:prstGeom>
        </p:spPr>
      </p:pic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6025177" y="3999354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ja-JP" sz="2000" i="1" dirty="0" err="1" smtClean="0">
                <a:latin typeface="Times"/>
                <a:ea typeface="ＭＳ Ｐ明朝"/>
                <a:cs typeface="Times"/>
              </a:rPr>
              <a:t>η</a:t>
            </a:r>
            <a:r>
              <a:rPr lang="en-US" altLang="ja-JP" sz="2000" i="1" baseline="-25000" dirty="0" err="1" smtClean="0">
                <a:latin typeface="Times"/>
                <a:ea typeface="ＭＳ Ｐ明朝"/>
                <a:cs typeface="Times"/>
              </a:rPr>
              <a:t>Amb</a:t>
            </a:r>
            <a:r>
              <a:rPr lang="en-US" altLang="ja-JP" sz="2000" i="1" dirty="0" err="1" smtClean="0">
                <a:latin typeface="Times"/>
                <a:ea typeface="ＭＳ Ｐ明朝"/>
                <a:cs typeface="Times"/>
              </a:rPr>
              <a:t>/η</a:t>
            </a:r>
            <a:r>
              <a:rPr lang="en-US" altLang="ja-JP" sz="2000" i="1" baseline="-25000" dirty="0" err="1" smtClean="0">
                <a:latin typeface="Times"/>
                <a:ea typeface="ＭＳ Ｐ明朝"/>
                <a:cs typeface="Times"/>
              </a:rPr>
              <a:t>Hall</a:t>
            </a:r>
            <a:r>
              <a:rPr lang="en-US" altLang="ja-JP" sz="2000" dirty="0" smtClean="0"/>
              <a:t>= </a:t>
            </a:r>
            <a:r>
              <a:rPr lang="en-US" altLang="ja-JP" sz="2800" i="1" dirty="0" err="1">
                <a:latin typeface="Times" charset="0"/>
                <a:ea typeface="Times" charset="0"/>
                <a:cs typeface="Times" charset="0"/>
              </a:rPr>
              <a:t>ω</a:t>
            </a:r>
            <a:r>
              <a:rPr lang="en-US" altLang="ja-JP" sz="2000" i="1" dirty="0" err="1">
                <a:latin typeface="Times" charset="0"/>
                <a:ea typeface="Times" charset="0"/>
                <a:cs typeface="Times" charset="0"/>
              </a:rPr>
              <a:t>ci</a:t>
            </a:r>
            <a:r>
              <a:rPr lang="en-US" altLang="ja-JP" sz="2800" i="1" dirty="0" err="1">
                <a:latin typeface="Times" charset="0"/>
                <a:ea typeface="Times" charset="0"/>
                <a:cs typeface="Times" charset="0"/>
              </a:rPr>
              <a:t>/ν</a:t>
            </a:r>
            <a:r>
              <a:rPr lang="en-US" altLang="ja-JP" sz="2000" i="1" dirty="0" err="1">
                <a:latin typeface="Times" charset="0"/>
                <a:ea typeface="Times" charset="0"/>
                <a:cs typeface="Times" charset="0"/>
              </a:rPr>
              <a:t>in</a:t>
            </a:r>
            <a:r>
              <a:rPr lang="en-US" altLang="ja-JP" sz="2800" i="1" dirty="0" smtClean="0">
                <a:latin typeface="Times" charset="0"/>
                <a:ea typeface="Times" charset="0"/>
                <a:cs typeface="Times" charset="0"/>
              </a:rPr>
              <a:t> </a:t>
            </a:r>
            <a:endParaRPr lang="en-US" altLang="ja-JP" sz="2800" i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テキスト ボックス 13"/>
          <p:cNvSpPr txBox="1">
            <a:spLocks noChangeArrowheads="1"/>
          </p:cNvSpPr>
          <p:nvPr/>
        </p:nvSpPr>
        <p:spPr bwMode="auto">
          <a:xfrm>
            <a:off x="2569383" y="5692775"/>
            <a:ext cx="4394462" cy="830997"/>
          </a:xfrm>
          <a:prstGeom prst="rect">
            <a:avLst/>
          </a:prstGeom>
          <a:noFill/>
          <a:ln w="9525">
            <a:solidFill>
              <a:srgbClr val="FE150C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err="1"/>
              <a:t>Chromosphere</a:t>
            </a:r>
            <a:r>
              <a:rPr lang="en-US" altLang="ja-JP" sz="2400" dirty="0"/>
              <a:t>:</a:t>
            </a:r>
            <a:r>
              <a:rPr lang="en-US" altLang="ja-JP" sz="2400" dirty="0" smtClean="0"/>
              <a:t> </a:t>
            </a:r>
            <a:r>
              <a:rPr lang="en-US" altLang="ja-JP" sz="2400" i="1" dirty="0" err="1" smtClean="0">
                <a:latin typeface="Times"/>
                <a:ea typeface="ＭＳ Ｐ明朝"/>
                <a:cs typeface="Times"/>
              </a:rPr>
              <a:t>η</a:t>
            </a:r>
            <a:r>
              <a:rPr lang="en-US" altLang="ja-JP" sz="2400" i="1" baseline="-25000" dirty="0" err="1" smtClean="0">
                <a:latin typeface="Times"/>
                <a:ea typeface="ＭＳ Ｐ明朝"/>
                <a:cs typeface="Times"/>
              </a:rPr>
              <a:t>Amb</a:t>
            </a:r>
            <a:r>
              <a:rPr lang="en-US" altLang="ja-JP" sz="2400" i="1" baseline="-25000" dirty="0" smtClean="0">
                <a:latin typeface="Times"/>
                <a:ea typeface="ＭＳ Ｐ明朝"/>
                <a:cs typeface="Times"/>
              </a:rPr>
              <a:t> </a:t>
            </a:r>
            <a:r>
              <a:rPr lang="en-US" altLang="ja-JP" sz="2400" i="1" dirty="0" smtClean="0">
                <a:latin typeface="Times"/>
                <a:ea typeface="ＭＳ Ｐ明朝"/>
                <a:cs typeface="Times"/>
              </a:rPr>
              <a:t>&gt;&gt; </a:t>
            </a:r>
            <a:r>
              <a:rPr lang="en-US" altLang="ja-JP" sz="2400" i="1" dirty="0" err="1" smtClean="0">
                <a:latin typeface="Times"/>
                <a:ea typeface="ＭＳ Ｐ明朝"/>
                <a:cs typeface="Times"/>
              </a:rPr>
              <a:t>η</a:t>
            </a:r>
            <a:r>
              <a:rPr lang="en-US" altLang="ja-JP" sz="2400" i="1" baseline="-25000" dirty="0" err="1" smtClean="0">
                <a:latin typeface="Times"/>
                <a:ea typeface="ＭＳ Ｐ明朝"/>
                <a:cs typeface="Times"/>
              </a:rPr>
              <a:t>Hall</a:t>
            </a:r>
            <a:r>
              <a:rPr lang="en-US" altLang="ja-JP" sz="2400" i="1" baseline="-25000" dirty="0" smtClean="0">
                <a:latin typeface="Times"/>
                <a:ea typeface="ＭＳ Ｐ明朝"/>
                <a:cs typeface="Times"/>
              </a:rPr>
              <a:t> &gt;&gt;</a:t>
            </a:r>
            <a:r>
              <a:rPr lang="en-US" altLang="ja-JP" sz="2400" i="1" dirty="0" smtClean="0">
                <a:latin typeface="Times"/>
                <a:ea typeface="ＭＳ Ｐ明朝"/>
                <a:cs typeface="Times"/>
              </a:rPr>
              <a:t> </a:t>
            </a:r>
            <a:r>
              <a:rPr lang="en-US" altLang="ja-JP" sz="2400" i="1" dirty="0" err="1" smtClean="0">
                <a:latin typeface="Times"/>
                <a:ea typeface="ＭＳ Ｐ明朝"/>
                <a:cs typeface="Times"/>
              </a:rPr>
              <a:t>η</a:t>
            </a:r>
            <a:endParaRPr lang="en-US" altLang="ja-JP" sz="2400" dirty="0" smtClean="0"/>
          </a:p>
          <a:p>
            <a:r>
              <a:rPr lang="en-US" altLang="ja-JP" sz="2400" dirty="0"/>
              <a:t>   Photosphere:</a:t>
            </a:r>
            <a:r>
              <a:rPr lang="en-US" altLang="ja-JP" sz="2400" dirty="0" smtClean="0"/>
              <a:t> </a:t>
            </a:r>
            <a:r>
              <a:rPr lang="en-US" altLang="ja-JP" sz="2400" i="1" dirty="0" err="1" smtClean="0">
                <a:latin typeface="Times"/>
                <a:ea typeface="ＭＳ Ｐ明朝"/>
                <a:cs typeface="Times"/>
              </a:rPr>
              <a:t>η</a:t>
            </a:r>
            <a:r>
              <a:rPr lang="en-US" altLang="ja-JP" sz="2400" i="1" baseline="-25000" dirty="0" err="1" smtClean="0">
                <a:latin typeface="Times"/>
                <a:ea typeface="ＭＳ Ｐ明朝"/>
                <a:cs typeface="Times"/>
              </a:rPr>
              <a:t>Hall</a:t>
            </a:r>
            <a:r>
              <a:rPr lang="en-US" altLang="ja-JP" sz="2400" i="1" baseline="-25000" dirty="0" smtClean="0">
                <a:latin typeface="Times"/>
                <a:ea typeface="ＭＳ Ｐ明朝"/>
                <a:cs typeface="Times"/>
              </a:rPr>
              <a:t> </a:t>
            </a:r>
            <a:r>
              <a:rPr lang="en-US" altLang="ja-JP" sz="2400" i="1" dirty="0" smtClean="0">
                <a:latin typeface="Times"/>
                <a:ea typeface="ＭＳ Ｐ明朝"/>
                <a:cs typeface="Times"/>
              </a:rPr>
              <a:t>&gt; </a:t>
            </a:r>
            <a:r>
              <a:rPr lang="en-US" altLang="ja-JP" sz="2400" i="1" dirty="0" err="1" smtClean="0">
                <a:latin typeface="Times"/>
                <a:ea typeface="ＭＳ Ｐ明朝"/>
                <a:cs typeface="Times"/>
              </a:rPr>
              <a:t>η</a:t>
            </a:r>
            <a:r>
              <a:rPr lang="en-US" altLang="ja-JP" sz="2400" i="1" dirty="0" smtClean="0">
                <a:latin typeface="Times"/>
                <a:ea typeface="ＭＳ Ｐ明朝"/>
                <a:cs typeface="Times"/>
              </a:rPr>
              <a:t> &gt;&gt; </a:t>
            </a:r>
            <a:r>
              <a:rPr lang="en-US" altLang="ja-JP" sz="2400" i="1" dirty="0" err="1" smtClean="0">
                <a:latin typeface="Times"/>
                <a:ea typeface="ＭＳ Ｐ明朝"/>
                <a:cs typeface="Times"/>
              </a:rPr>
              <a:t>η</a:t>
            </a:r>
            <a:r>
              <a:rPr lang="en-US" altLang="ja-JP" sz="2400" i="1" baseline="-25000" dirty="0" err="1" smtClean="0">
                <a:latin typeface="Times"/>
                <a:ea typeface="ＭＳ Ｐ明朝"/>
                <a:cs typeface="Times"/>
              </a:rPr>
              <a:t>Amb</a:t>
            </a:r>
            <a:endParaRPr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2479" y="4939504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by K.A.P. Singh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171474" y="3619520"/>
            <a:ext cx="405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log</a:t>
            </a:r>
            <a:endParaRPr kumimoji="1" lang="ja-JP" altLang="en-US" sz="1400" dirty="0"/>
          </a:p>
        </p:txBody>
      </p:sp>
      <p:sp>
        <p:nvSpPr>
          <p:cNvPr id="11" name="フリーフォーム 10"/>
          <p:cNvSpPr/>
          <p:nvPr/>
        </p:nvSpPr>
        <p:spPr>
          <a:xfrm>
            <a:off x="4510104" y="1902899"/>
            <a:ext cx="678268" cy="2539732"/>
          </a:xfrm>
          <a:custGeom>
            <a:avLst/>
            <a:gdLst>
              <a:gd name="connsiteX0" fmla="*/ 0 w 678268"/>
              <a:gd name="connsiteY0" fmla="*/ 0 h 1529611"/>
              <a:gd name="connsiteX1" fmla="*/ 144312 w 678268"/>
              <a:gd name="connsiteY1" fmla="*/ 28860 h 1529611"/>
              <a:gd name="connsiteX2" fmla="*/ 230900 w 678268"/>
              <a:gd name="connsiteY2" fmla="*/ 57721 h 1529611"/>
              <a:gd name="connsiteX3" fmla="*/ 259762 w 678268"/>
              <a:gd name="connsiteY3" fmla="*/ 101012 h 1529611"/>
              <a:gd name="connsiteX4" fmla="*/ 303056 w 678268"/>
              <a:gd name="connsiteY4" fmla="*/ 129872 h 1529611"/>
              <a:gd name="connsiteX5" fmla="*/ 346350 w 678268"/>
              <a:gd name="connsiteY5" fmla="*/ 259745 h 1529611"/>
              <a:gd name="connsiteX6" fmla="*/ 375212 w 678268"/>
              <a:gd name="connsiteY6" fmla="*/ 317466 h 1529611"/>
              <a:gd name="connsiteX7" fmla="*/ 432937 w 678268"/>
              <a:gd name="connsiteY7" fmla="*/ 389618 h 1529611"/>
              <a:gd name="connsiteX8" fmla="*/ 461800 w 678268"/>
              <a:gd name="connsiteY8" fmla="*/ 461769 h 1529611"/>
              <a:gd name="connsiteX9" fmla="*/ 476231 w 678268"/>
              <a:gd name="connsiteY9" fmla="*/ 577212 h 1529611"/>
              <a:gd name="connsiteX10" fmla="*/ 505093 w 678268"/>
              <a:gd name="connsiteY10" fmla="*/ 663793 h 1529611"/>
              <a:gd name="connsiteX11" fmla="*/ 533956 w 678268"/>
              <a:gd name="connsiteY11" fmla="*/ 793666 h 1529611"/>
              <a:gd name="connsiteX12" fmla="*/ 548387 w 678268"/>
              <a:gd name="connsiteY12" fmla="*/ 836957 h 1529611"/>
              <a:gd name="connsiteX13" fmla="*/ 577250 w 678268"/>
              <a:gd name="connsiteY13" fmla="*/ 952399 h 1529611"/>
              <a:gd name="connsiteX14" fmla="*/ 620543 w 678268"/>
              <a:gd name="connsiteY14" fmla="*/ 1197715 h 1529611"/>
              <a:gd name="connsiteX15" fmla="*/ 663837 w 678268"/>
              <a:gd name="connsiteY15" fmla="*/ 1327587 h 1529611"/>
              <a:gd name="connsiteX16" fmla="*/ 678268 w 678268"/>
              <a:gd name="connsiteY16" fmla="*/ 1370878 h 1529611"/>
              <a:gd name="connsiteX17" fmla="*/ 678268 w 678268"/>
              <a:gd name="connsiteY17" fmla="*/ 1529611 h 152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8268" h="1529611">
                <a:moveTo>
                  <a:pt x="0" y="0"/>
                </a:moveTo>
                <a:cubicBezTo>
                  <a:pt x="58507" y="9750"/>
                  <a:pt x="90495" y="12716"/>
                  <a:pt x="144312" y="28860"/>
                </a:cubicBezTo>
                <a:cubicBezTo>
                  <a:pt x="173453" y="37602"/>
                  <a:pt x="230900" y="57721"/>
                  <a:pt x="230900" y="57721"/>
                </a:cubicBezTo>
                <a:cubicBezTo>
                  <a:pt x="240521" y="72151"/>
                  <a:pt x="247498" y="88749"/>
                  <a:pt x="259762" y="101012"/>
                </a:cubicBezTo>
                <a:cubicBezTo>
                  <a:pt x="272026" y="113276"/>
                  <a:pt x="293863" y="115165"/>
                  <a:pt x="303056" y="129872"/>
                </a:cubicBezTo>
                <a:cubicBezTo>
                  <a:pt x="339114" y="187561"/>
                  <a:pt x="321104" y="209255"/>
                  <a:pt x="346350" y="259745"/>
                </a:cubicBezTo>
                <a:cubicBezTo>
                  <a:pt x="355971" y="278985"/>
                  <a:pt x="363279" y="299568"/>
                  <a:pt x="375212" y="317466"/>
                </a:cubicBezTo>
                <a:cubicBezTo>
                  <a:pt x="428906" y="398002"/>
                  <a:pt x="380508" y="284767"/>
                  <a:pt x="432937" y="389618"/>
                </a:cubicBezTo>
                <a:cubicBezTo>
                  <a:pt x="444522" y="412786"/>
                  <a:pt x="452179" y="437719"/>
                  <a:pt x="461800" y="461769"/>
                </a:cubicBezTo>
                <a:cubicBezTo>
                  <a:pt x="466610" y="500250"/>
                  <a:pt x="468105" y="539292"/>
                  <a:pt x="476231" y="577212"/>
                </a:cubicBezTo>
                <a:cubicBezTo>
                  <a:pt x="482606" y="606958"/>
                  <a:pt x="499126" y="633962"/>
                  <a:pt x="505093" y="663793"/>
                </a:cubicBezTo>
                <a:cubicBezTo>
                  <a:pt x="515012" y="713382"/>
                  <a:pt x="520371" y="746119"/>
                  <a:pt x="533956" y="793666"/>
                </a:cubicBezTo>
                <a:cubicBezTo>
                  <a:pt x="538135" y="808292"/>
                  <a:pt x="544384" y="822282"/>
                  <a:pt x="548387" y="836957"/>
                </a:cubicBezTo>
                <a:cubicBezTo>
                  <a:pt x="558824" y="875224"/>
                  <a:pt x="567629" y="913918"/>
                  <a:pt x="577250" y="952399"/>
                </a:cubicBezTo>
                <a:cubicBezTo>
                  <a:pt x="588845" y="1056747"/>
                  <a:pt x="587688" y="1099160"/>
                  <a:pt x="620543" y="1197715"/>
                </a:cubicBezTo>
                <a:lnTo>
                  <a:pt x="663837" y="1327587"/>
                </a:lnTo>
                <a:cubicBezTo>
                  <a:pt x="668647" y="1342017"/>
                  <a:pt x="678268" y="1355667"/>
                  <a:pt x="678268" y="1370878"/>
                </a:cubicBezTo>
                <a:lnTo>
                  <a:pt x="678268" y="152961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964020" y="1436883"/>
          <a:ext cx="19335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数式" r:id="rId4" imgW="977900" imgH="431800" progId="Equation.3">
                  <p:embed/>
                </p:oleObj>
              </mc:Choice>
              <mc:Fallback>
                <p:oleObj name="数式" r:id="rId4" imgW="9779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020" y="1436883"/>
                        <a:ext cx="19335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070427" y="2500313"/>
          <a:ext cx="1701573" cy="81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数式" r:id="rId6" imgW="850900" imgH="406400" progId="Equation.3">
                  <p:embed/>
                </p:oleObj>
              </mc:Choice>
              <mc:Fallback>
                <p:oleObj name="数式" r:id="rId6" imgW="8509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427" y="2500313"/>
                        <a:ext cx="1701573" cy="812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5998096" y="1901311"/>
            <a:ext cx="840179" cy="1588"/>
          </a:xfrm>
          <a:prstGeom prst="line">
            <a:avLst/>
          </a:prstGeom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010611" y="2903005"/>
            <a:ext cx="840179" cy="1588"/>
          </a:xfrm>
          <a:prstGeom prst="line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026006" y="3640666"/>
            <a:ext cx="840179" cy="1588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7146284" y="3508166"/>
          <a:ext cx="169873" cy="28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数式" r:id="rId8" imgW="114300" imgH="139700" progId="Equation.3">
                  <p:embed/>
                </p:oleObj>
              </mc:Choice>
              <mc:Fallback>
                <p:oleObj name="数式" r:id="rId8" imgW="114300" imgH="13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284" y="3508166"/>
                        <a:ext cx="169873" cy="288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326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Similar astrophysical plasmas: </a:t>
            </a:r>
            <a:br>
              <a:rPr lang="en-US" altLang="ja-JP" sz="2800" dirty="0" smtClean="0"/>
            </a:br>
            <a:r>
              <a:rPr lang="en-US" altLang="ja-JP" sz="2800" dirty="0" smtClean="0"/>
              <a:t>molecular clouds and </a:t>
            </a:r>
            <a:r>
              <a:rPr lang="en-US" altLang="ja-JP" sz="2800" dirty="0" err="1" smtClean="0"/>
              <a:t>protoplanetary</a:t>
            </a:r>
            <a:r>
              <a:rPr lang="en-US" altLang="ja-JP" sz="2800" dirty="0" smtClean="0"/>
              <a:t> disk</a:t>
            </a:r>
            <a:endParaRPr lang="ja-JP" alt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417638"/>
            <a:ext cx="377352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3951385" y="1232972"/>
            <a:ext cx="196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Sano &amp; Stone 2002 </a:t>
            </a:r>
            <a:endParaRPr kumimoji="1" lang="ja-JP" altLang="en-US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7010400" y="2971800"/>
            <a:ext cx="1600200" cy="1588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010400" y="3049588"/>
            <a:ext cx="1600200" cy="30321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010400" y="3810000"/>
            <a:ext cx="1219200" cy="531812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57200" y="5463029"/>
            <a:ext cx="841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Hall </a:t>
            </a:r>
            <a:r>
              <a:rPr lang="en-US" altLang="ja-JP" sz="2000" dirty="0" smtClean="0"/>
              <a:t>dominates in inner disk ... photosphere - like</a:t>
            </a:r>
          </a:p>
          <a:p>
            <a:pPr>
              <a:buFont typeface="Arial"/>
              <a:buChar char="•"/>
            </a:pPr>
            <a:r>
              <a:rPr kumimoji="1" lang="en-US" altLang="ja-JP" sz="2000" dirty="0" err="1" smtClean="0"/>
              <a:t>Ambipolar</a:t>
            </a:r>
            <a:r>
              <a:rPr kumimoji="1" lang="en-US" altLang="ja-JP" sz="2000" dirty="0" smtClean="0"/>
              <a:t> dominates in outer disk and molecular clouds ... </a:t>
            </a:r>
            <a:r>
              <a:rPr kumimoji="1" lang="en-US" altLang="ja-JP" sz="2000" dirty="0" err="1" smtClean="0"/>
              <a:t>chromosphere</a:t>
            </a:r>
            <a:r>
              <a:rPr kumimoji="1" lang="en-US" altLang="ja-JP" sz="2000" dirty="0" smtClean="0"/>
              <a:t>-like</a:t>
            </a:r>
          </a:p>
        </p:txBody>
      </p:sp>
      <p:pic>
        <p:nvPicPr>
          <p:cNvPr id="15" name="図 14" descr="ps06_8x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5" y="1600200"/>
            <a:ext cx="1985685" cy="1588548"/>
          </a:xfrm>
          <a:prstGeom prst="rect">
            <a:avLst/>
          </a:prstGeom>
        </p:spPr>
      </p:pic>
      <p:pic>
        <p:nvPicPr>
          <p:cNvPr id="5" name="Picture 5" descr="図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667000"/>
            <a:ext cx="1919219" cy="1924606"/>
          </a:xfrm>
          <a:prstGeom prst="rect">
            <a:avLst/>
          </a:prstGeom>
          <a:noFill/>
        </p:spPr>
      </p:pic>
      <p:sp>
        <p:nvSpPr>
          <p:cNvPr id="16" name="テキスト ボックス 15"/>
          <p:cNvSpPr txBox="1"/>
          <p:nvPr/>
        </p:nvSpPr>
        <p:spPr>
          <a:xfrm>
            <a:off x="7391400" y="4800600"/>
            <a:ext cx="118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T≈10-100K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41972" y="3456057"/>
            <a:ext cx="122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molecular</a:t>
            </a:r>
          </a:p>
          <a:p>
            <a:r>
              <a:rPr kumimoji="1" lang="en-US" altLang="ja-JP" sz="2000" dirty="0" smtClean="0"/>
              <a:t> cloud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56176" y="3152745"/>
            <a:ext cx="59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disk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Reconnection plays key role in MRI</a:t>
            </a:r>
            <a:endParaRPr lang="ja-JP" altLang="en-US" sz="3200" dirty="0"/>
          </a:p>
        </p:txBody>
      </p:sp>
      <p:pic>
        <p:nvPicPr>
          <p:cNvPr id="4" name="Picture 2" descr="r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152455"/>
            <a:ext cx="5594350" cy="3691886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228600" y="1411217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Magneto-rotational instability (MRI) is essential for angular momentum transfer in </a:t>
            </a:r>
            <a:r>
              <a:rPr lang="en-US" altLang="ja-JP" sz="2000" dirty="0" smtClean="0"/>
              <a:t>accretion disks</a:t>
            </a:r>
          </a:p>
          <a:p>
            <a:endParaRPr kumimoji="1" lang="en-US" altLang="ja-JP" sz="2000" dirty="0" smtClean="0"/>
          </a:p>
          <a:p>
            <a:r>
              <a:rPr lang="en-US" altLang="ja-JP" sz="2000" dirty="0" smtClean="0"/>
              <a:t>Reconnection controls its saturation level (Sano &amp; </a:t>
            </a:r>
            <a:r>
              <a:rPr lang="en-US" altLang="ja-JP" sz="2000" dirty="0" err="1" smtClean="0"/>
              <a:t>Inutsuka</a:t>
            </a:r>
            <a:r>
              <a:rPr lang="en-US" altLang="ja-JP" sz="2000" dirty="0" smtClean="0"/>
              <a:t> 2001)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" y="5109524"/>
            <a:ext cx="8432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 Reconnection (magnetic diffusion) plays essential roles in collapse of molecular clouds and angular momentum transfer in proto-planetary disks</a:t>
            </a:r>
          </a:p>
          <a:p>
            <a:pPr>
              <a:buFont typeface="Arial"/>
              <a:buChar char="•"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Solar atmosphere provides unique lab for such plasmas</a:t>
            </a:r>
          </a:p>
          <a:p>
            <a:pPr>
              <a:buFont typeface="Arial"/>
              <a:buChar char="•"/>
            </a:pPr>
            <a:r>
              <a:rPr kumimoji="1" lang="en-US" altLang="ja-JP" sz="2000" dirty="0"/>
              <a:t> </a:t>
            </a:r>
            <a:r>
              <a:rPr lang="en-US" altLang="ja-JP" sz="2000" dirty="0" smtClean="0"/>
              <a:t>Understanding </a:t>
            </a:r>
            <a:r>
              <a:rPr lang="en-US" altLang="ja-JP" sz="2000" dirty="0" err="1" smtClean="0"/>
              <a:t>chromospheric</a:t>
            </a:r>
            <a:r>
              <a:rPr lang="en-US" altLang="ja-JP" sz="2000" dirty="0" smtClean="0"/>
              <a:t> jets =&gt; understanding origin of life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4159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58029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Flux emergence and partial ionization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2737514"/>
            <a:ext cx="6972300" cy="2667000"/>
          </a:xfrm>
          <a:prstGeom prst="rect">
            <a:avLst/>
          </a:prstGeom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448963"/>
              </p:ext>
            </p:extLst>
          </p:nvPr>
        </p:nvGraphicFramePr>
        <p:xfrm>
          <a:off x="1086309" y="843559"/>
          <a:ext cx="37211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数式" r:id="rId4" imgW="2019300" imgH="431800" progId="Equation.3">
                  <p:embed/>
                </p:oleObj>
              </mc:Choice>
              <mc:Fallback>
                <p:oleObj name="数式" r:id="rId4" imgW="2019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309" y="843559"/>
                        <a:ext cx="372110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D9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878289" y="5219848"/>
            <a:ext cx="426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Leake</a:t>
            </a:r>
            <a:r>
              <a:rPr kumimoji="1" lang="en-US" altLang="ja-JP" dirty="0" smtClean="0"/>
              <a:t> &amp; Arber 2006 see Arber+ 2007 for 3D</a:t>
            </a:r>
            <a:endParaRPr kumimoji="1" lang="ja-JP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08903"/>
              </p:ext>
            </p:extLst>
          </p:nvPr>
        </p:nvGraphicFramePr>
        <p:xfrm>
          <a:off x="1541922" y="1795332"/>
          <a:ext cx="31130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数式" r:id="rId6" imgW="1689100" imgH="228600" progId="Equation.3">
                  <p:embed/>
                </p:oleObj>
              </mc:Choice>
              <mc:Fallback>
                <p:oleObj name="数式" r:id="rId6" imgW="1689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922" y="1795332"/>
                        <a:ext cx="311308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D9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808514" y="1780448"/>
            <a:ext cx="434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η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 :  </a:t>
            </a:r>
            <a:r>
              <a:rPr kumimoji="1" lang="en-US" altLang="ja-JP" dirty="0" smtClean="0"/>
              <a:t>Cowling resistivity (=</a:t>
            </a:r>
            <a:r>
              <a:rPr kumimoji="1" lang="en-US" altLang="ja-JP" dirty="0" err="1" smtClean="0"/>
              <a:t>ambipolar</a:t>
            </a:r>
            <a:r>
              <a:rPr kumimoji="1" lang="en-US" altLang="ja-JP" dirty="0" smtClean="0"/>
              <a:t> + </a:t>
            </a:r>
            <a:r>
              <a:rPr kumimoji="1" lang="en-US" altLang="ja-JP" dirty="0" err="1" smtClean="0"/>
              <a:t>ohmic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480" y="5799553"/>
            <a:ext cx="7507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Ambipolar</a:t>
            </a:r>
            <a:r>
              <a:rPr kumimoji="1" lang="en-US" altLang="ja-JP" sz="2000" dirty="0" smtClean="0"/>
              <a:t> diffusion dissipate perpendicular current =&gt; force-free B</a:t>
            </a:r>
            <a:endParaRPr lang="en-US" altLang="ja-JP" sz="2000" dirty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Should be tested for twisted </a:t>
            </a:r>
            <a:r>
              <a:rPr lang="en-US" altLang="ja-JP" sz="2000" dirty="0" smtClean="0"/>
              <a:t>tube </a:t>
            </a:r>
            <a:r>
              <a:rPr kumimoji="1" lang="en-US" altLang="ja-JP" sz="2000" dirty="0" smtClean="0"/>
              <a:t>emergence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9066" y="3039051"/>
            <a:ext cx="192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ithout </a:t>
            </a:r>
            <a:r>
              <a:rPr kumimoji="1" lang="en-US" altLang="ja-JP" dirty="0" err="1" smtClean="0"/>
              <a:t>ambipolar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55291" y="3062320"/>
            <a:ext cx="160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with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ambipolar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454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Current sheet thinning by </a:t>
            </a:r>
            <a:r>
              <a:rPr lang="en-US" altLang="ja-JP" sz="3200" dirty="0" err="1" smtClean="0"/>
              <a:t>ambipolar</a:t>
            </a:r>
            <a:r>
              <a:rPr lang="en-US" altLang="ja-JP" sz="3200" dirty="0" smtClean="0"/>
              <a:t> diffusion</a:t>
            </a:r>
            <a:br>
              <a:rPr lang="en-US" altLang="ja-JP" sz="3200" dirty="0" smtClean="0"/>
            </a:br>
            <a:r>
              <a:rPr lang="en-US" altLang="ja-JP" sz="1800" dirty="0" smtClean="0"/>
              <a:t>(</a:t>
            </a:r>
            <a:r>
              <a:rPr lang="en-US" altLang="ja-JP" sz="1800" dirty="0" smtClean="0"/>
              <a:t>Brandenburg &amp; </a:t>
            </a:r>
            <a:r>
              <a:rPr lang="en-US" altLang="ja-JP" sz="1800" dirty="0" err="1" smtClean="0"/>
              <a:t>Zweibe</a:t>
            </a:r>
            <a:r>
              <a:rPr lang="en-US" altLang="ja-JP" sz="1800" dirty="0" err="1" smtClean="0"/>
              <a:t>l</a:t>
            </a:r>
            <a:r>
              <a:rPr lang="en-US" altLang="ja-JP" sz="1800" dirty="0" smtClean="0"/>
              <a:t> 1994</a:t>
            </a:r>
            <a:r>
              <a:rPr lang="en-US" altLang="ja-JP" sz="1800" dirty="0" smtClean="0"/>
              <a:t>)</a:t>
            </a:r>
            <a:endParaRPr lang="ja-JP" altLang="en-US" sz="2000" dirty="0"/>
          </a:p>
        </p:txBody>
      </p:sp>
      <p:pic>
        <p:nvPicPr>
          <p:cNvPr id="4" name="sinet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148" y="1423591"/>
            <a:ext cx="3908404" cy="4429525"/>
          </a:xfrm>
          <a:prstGeom prst="rect">
            <a:avLst/>
          </a:prstGeom>
        </p:spPr>
      </p:pic>
      <p:pic>
        <p:nvPicPr>
          <p:cNvPr id="5" name="図 4" descr="si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809" y="1417638"/>
            <a:ext cx="4068496" cy="461096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14083" y="5987442"/>
            <a:ext cx="3016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Only resistive diffusion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22688" y="6028186"/>
            <a:ext cx="326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Only </a:t>
            </a:r>
            <a:r>
              <a:rPr lang="en-US" altLang="ja-JP" sz="2400" dirty="0" err="1" smtClean="0"/>
              <a:t>ambipolar</a:t>
            </a:r>
            <a:r>
              <a:rPr kumimoji="1" lang="en-US" altLang="ja-JP" sz="2400" dirty="0" smtClean="0"/>
              <a:t> diffusion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Numerical simulation</a:t>
            </a:r>
            <a:endParaRPr lang="ja-JP" altLang="en-US" dirty="0"/>
          </a:p>
        </p:txBody>
      </p:sp>
      <p:pic>
        <p:nvPicPr>
          <p:cNvPr id="4" name="h0a1e0.0001fxb3.nc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3529754" y="948799"/>
            <a:ext cx="2461448" cy="7001749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457199" y="1417638"/>
            <a:ext cx="83344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smtClean="0"/>
              <a:t>2.5D </a:t>
            </a:r>
            <a:r>
              <a:rPr kumimoji="1" lang="en-US" altLang="ja-JP" sz="2400" dirty="0" smtClean="0"/>
              <a:t>MHD </a:t>
            </a:r>
            <a:r>
              <a:rPr lang="en-US" altLang="ja-JP" sz="2400" dirty="0" smtClean="0"/>
              <a:t>with </a:t>
            </a:r>
            <a:r>
              <a:rPr lang="en-US" altLang="ja-JP" sz="2400" dirty="0" err="1" smtClean="0"/>
              <a:t>Ambipolar</a:t>
            </a:r>
            <a:r>
              <a:rPr lang="en-US" altLang="ja-JP" sz="2400" dirty="0" smtClean="0"/>
              <a:t> and resistive terms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</a:t>
            </a:r>
            <a:r>
              <a:rPr lang="en-US" altLang="ja-JP" sz="2400" dirty="0" smtClean="0"/>
              <a:t>No </a:t>
            </a:r>
            <a:r>
              <a:rPr lang="en-US" altLang="ja-JP" sz="2400" dirty="0" smtClean="0"/>
              <a:t>Hall </a:t>
            </a:r>
            <a:r>
              <a:rPr lang="en-US" altLang="ja-JP" sz="2400" dirty="0" smtClean="0"/>
              <a:t>effect, no </a:t>
            </a:r>
            <a:r>
              <a:rPr lang="en-US" altLang="ja-JP" sz="2400" dirty="0" smtClean="0"/>
              <a:t>guide </a:t>
            </a:r>
            <a:r>
              <a:rPr lang="en-US" altLang="ja-JP" sz="2400" dirty="0" smtClean="0"/>
              <a:t>field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/>
              <a:t> Numerical scheme: CIP-MOCCT</a:t>
            </a: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73462" y="2617966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color: current density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 smtClean="0"/>
              <a:t>Effect of non-uniform </a:t>
            </a:r>
            <a:r>
              <a:rPr lang="en-US" altLang="ja-JP" sz="3200" dirty="0" err="1" smtClean="0"/>
              <a:t>ambipolar</a:t>
            </a:r>
            <a:r>
              <a:rPr lang="en-US" altLang="ja-JP" sz="3200" dirty="0" smtClean="0"/>
              <a:t> diffusion</a:t>
            </a:r>
            <a:endParaRPr lang="ja-JP" altLang="en-US" sz="3200" dirty="0"/>
          </a:p>
        </p:txBody>
      </p:sp>
      <p:pic>
        <p:nvPicPr>
          <p:cNvPr id="4" name="a1e0.001bz0p20.nc2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069990"/>
            <a:ext cx="9144000" cy="1918322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3293375" y="5261706"/>
            <a:ext cx="2902636" cy="139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195690" y="5275654"/>
            <a:ext cx="309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Ambipolar</a:t>
            </a:r>
            <a:r>
              <a:rPr kumimoji="1" lang="en-US" altLang="ja-JP" sz="2400" dirty="0" smtClean="0"/>
              <a:t> diffusion ≠ 0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5962" y="275971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color: current density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9965" y="1208283"/>
            <a:ext cx="83792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2D, no Hall, no </a:t>
            </a:r>
            <a:r>
              <a:rPr kumimoji="1" lang="en-US" altLang="ja-JP" sz="2000" dirty="0" err="1" smtClean="0"/>
              <a:t>guidefield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Ambipolar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/>
              <a:t>diffusion </a:t>
            </a:r>
            <a:r>
              <a:rPr lang="en-US" altLang="ja-JP" sz="2000" dirty="0" smtClean="0"/>
              <a:t>localized</a:t>
            </a:r>
            <a:r>
              <a:rPr kumimoji="1" lang="en-US" altLang="ja-JP" sz="2000" dirty="0" smtClean="0"/>
              <a:t> in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x &lt;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±20L</a:t>
            </a:r>
            <a:r>
              <a:rPr kumimoji="1" lang="en-US" altLang="ja-JP" sz="2000" dirty="0" smtClean="0"/>
              <a:t>, where L is current-sheet thickness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Ohmic</a:t>
            </a:r>
            <a:r>
              <a:rPr kumimoji="1" lang="en-US" altLang="ja-JP" sz="2000" dirty="0" smtClean="0"/>
              <a:t> resistivity is </a:t>
            </a:r>
            <a:r>
              <a:rPr kumimoji="1" lang="en-US" altLang="ja-JP" sz="2000" dirty="0" smtClean="0"/>
              <a:t>uniform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LV</a:t>
            </a:r>
            <a:r>
              <a:rPr lang="en-US" altLang="ja-JP" sz="2000" baseline="-25000" dirty="0" smtClean="0"/>
              <a:t>A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η</a:t>
            </a:r>
            <a:r>
              <a:rPr lang="en-US" altLang="ja-JP" sz="2000" dirty="0" smtClean="0"/>
              <a:t> ~ 2000, LV</a:t>
            </a:r>
            <a:r>
              <a:rPr lang="en-US" altLang="ja-JP" sz="2000" baseline="-25000" dirty="0" smtClean="0"/>
              <a:t>A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η</a:t>
            </a:r>
            <a:r>
              <a:rPr lang="en-US" altLang="ja-JP" sz="2000" baseline="-25000" dirty="0" err="1" smtClean="0"/>
              <a:t>A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 smtClean="0"/>
              <a:t>~ 400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Grid: 1400x400, non-uniform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2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1e0 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81" y="157311"/>
            <a:ext cx="7606719" cy="1595816"/>
          </a:xfrm>
          <a:prstGeom prst="rect">
            <a:avLst/>
          </a:prstGeom>
        </p:spPr>
      </p:pic>
      <p:pic>
        <p:nvPicPr>
          <p:cNvPr id="5" name="図 4" descr="a1e0 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81" y="1818709"/>
            <a:ext cx="7606719" cy="1595816"/>
          </a:xfrm>
          <a:prstGeom prst="rect">
            <a:avLst/>
          </a:prstGeom>
        </p:spPr>
      </p:pic>
      <p:pic>
        <p:nvPicPr>
          <p:cNvPr id="7" name="図 6" descr="a1e0.001bz0p20 24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281" y="3472244"/>
            <a:ext cx="7606719" cy="1603221"/>
          </a:xfrm>
          <a:prstGeom prst="rect">
            <a:avLst/>
          </a:prstGeom>
        </p:spPr>
      </p:pic>
      <p:pic>
        <p:nvPicPr>
          <p:cNvPr id="8" name="図 7" descr="a1e0.001bz0p20 30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281" y="5162046"/>
            <a:ext cx="7606719" cy="160322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9762" y="1030410"/>
            <a:ext cx="99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hinning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53655" y="5320776"/>
            <a:ext cx="7279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</a:t>
            </a:r>
            <a:r>
              <a:rPr kumimoji="1" lang="en-US" altLang="ja-JP" dirty="0" smtClean="0"/>
              <a:t>=300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61745" y="3593147"/>
            <a:ext cx="7279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</a:t>
            </a:r>
            <a:r>
              <a:rPr kumimoji="1" lang="en-US" altLang="ja-JP" dirty="0" smtClean="0"/>
              <a:t>=250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13128" y="1913374"/>
            <a:ext cx="7279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</a:t>
            </a:r>
            <a:r>
              <a:rPr kumimoji="1" lang="en-US" altLang="ja-JP" dirty="0" smtClean="0"/>
              <a:t>=150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00731" y="288610"/>
            <a:ext cx="49394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</a:t>
            </a:r>
            <a:r>
              <a:rPr kumimoji="1" lang="en-US" altLang="ja-JP" dirty="0" smtClean="0"/>
              <a:t>=5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5452" y="1977439"/>
            <a:ext cx="1420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Sweet</a:t>
            </a:r>
          </a:p>
          <a:p>
            <a:r>
              <a:rPr lang="en-US" altLang="ja-JP" dirty="0" smtClean="0"/>
              <a:t>-Parker </a:t>
            </a:r>
          </a:p>
          <a:p>
            <a:r>
              <a:rPr lang="en-US" altLang="ja-JP" dirty="0" smtClean="0"/>
              <a:t>reconnection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5452" y="3702739"/>
            <a:ext cx="12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Tearing and </a:t>
            </a:r>
          </a:p>
          <a:p>
            <a:r>
              <a:rPr lang="en-US" altLang="ja-JP" dirty="0" smtClean="0"/>
              <a:t>island </a:t>
            </a:r>
          </a:p>
          <a:p>
            <a:r>
              <a:rPr lang="en-US" altLang="ja-JP" dirty="0" smtClean="0"/>
              <a:t>formation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431" y="5320776"/>
            <a:ext cx="1674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Island ejection and time-dependent fast reconnection</a:t>
            </a:r>
          </a:p>
        </p:txBody>
      </p:sp>
    </p:spTree>
    <p:extLst>
      <p:ext uri="{BB962C8B-B14F-4D97-AF65-F5344CB8AC3E}">
        <p14:creationId xmlns:p14="http://schemas.microsoft.com/office/powerpoint/2010/main" val="348919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Effect of non-uniform </a:t>
            </a:r>
            <a:r>
              <a:rPr lang="en-US" altLang="ja-JP" sz="3200" dirty="0" err="1"/>
              <a:t>ambipolar</a:t>
            </a:r>
            <a:r>
              <a:rPr lang="en-US" altLang="ja-JP" sz="3200" dirty="0"/>
              <a:t> diffusion</a:t>
            </a:r>
            <a:endParaRPr kumimoji="1" lang="ja-JP" altLang="en-US" sz="3200" dirty="0"/>
          </a:p>
        </p:txBody>
      </p:sp>
      <p:pic>
        <p:nvPicPr>
          <p:cNvPr id="4" name="hr-a1e0.001bz0p5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265699"/>
            <a:ext cx="9144000" cy="1917700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4256269" y="5429195"/>
            <a:ext cx="1023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195690" y="5540837"/>
            <a:ext cx="3096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Ambipolar</a:t>
            </a:r>
            <a:r>
              <a:rPr kumimoji="1" lang="en-US" altLang="ja-JP" sz="2400" dirty="0" smtClean="0"/>
              <a:t> diffusion ≠ 0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9965" y="1208283"/>
            <a:ext cx="82509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2D, no Hall, no </a:t>
            </a:r>
            <a:r>
              <a:rPr kumimoji="1" lang="en-US" altLang="ja-JP" sz="2000" dirty="0" err="1" smtClean="0"/>
              <a:t>guidefield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Ambipolar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/>
              <a:t>diffusion </a:t>
            </a:r>
            <a:r>
              <a:rPr lang="en-US" altLang="ja-JP" sz="2000" dirty="0" smtClean="0"/>
              <a:t>localized</a:t>
            </a:r>
            <a:r>
              <a:rPr kumimoji="1" lang="en-US" altLang="ja-JP" sz="2000" dirty="0" smtClean="0"/>
              <a:t> in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x &lt;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±5L</a:t>
            </a:r>
            <a:r>
              <a:rPr kumimoji="1" lang="en-US" altLang="ja-JP" sz="2000" dirty="0" smtClean="0"/>
              <a:t>, where L is current-sheet thickness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Ohmic</a:t>
            </a:r>
            <a:r>
              <a:rPr kumimoji="1" lang="en-US" altLang="ja-JP" sz="2000" dirty="0" smtClean="0"/>
              <a:t> resistivity is </a:t>
            </a:r>
            <a:r>
              <a:rPr kumimoji="1" lang="en-US" altLang="ja-JP" sz="2000" dirty="0" smtClean="0"/>
              <a:t>uniform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LV</a:t>
            </a:r>
            <a:r>
              <a:rPr lang="en-US" altLang="ja-JP" sz="2000" baseline="-25000" dirty="0" smtClean="0"/>
              <a:t>A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η</a:t>
            </a:r>
            <a:r>
              <a:rPr lang="en-US" altLang="ja-JP" sz="2000" dirty="0" smtClean="0"/>
              <a:t> ~ 2000, LV</a:t>
            </a:r>
            <a:r>
              <a:rPr lang="en-US" altLang="ja-JP" sz="2000" baseline="-25000" dirty="0" smtClean="0"/>
              <a:t>A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η</a:t>
            </a:r>
            <a:r>
              <a:rPr lang="en-US" altLang="ja-JP" sz="2000" baseline="-25000" dirty="0" err="1" smtClean="0"/>
              <a:t>A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 smtClean="0"/>
              <a:t>~ 400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Grid: 1400x400, non-uniform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8863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81" y="5103315"/>
            <a:ext cx="7620673" cy="14667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82" y="3482785"/>
            <a:ext cx="7620673" cy="14742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26" y="208392"/>
            <a:ext cx="7606719" cy="144863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446" y="1867806"/>
            <a:ext cx="7607554" cy="148936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59762" y="1030410"/>
            <a:ext cx="99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lang="en-US" altLang="ja-JP" dirty="0" smtClean="0"/>
              <a:t>hinning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153655" y="5320776"/>
            <a:ext cx="7279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</a:t>
            </a:r>
            <a:r>
              <a:rPr kumimoji="1" lang="en-US" altLang="ja-JP" dirty="0" smtClean="0"/>
              <a:t>=300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61745" y="3593147"/>
            <a:ext cx="72793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r>
              <a:rPr kumimoji="1" lang="en-US" altLang="ja-JP" dirty="0" smtClean="0"/>
              <a:t>=</a:t>
            </a:r>
            <a:r>
              <a:rPr lang="en-US" altLang="ja-JP" dirty="0" smtClean="0"/>
              <a:t>135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13128" y="1913374"/>
            <a:ext cx="6109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r>
              <a:rPr kumimoji="1" lang="en-US" altLang="ja-JP" dirty="0" smtClean="0"/>
              <a:t>=</a:t>
            </a:r>
            <a:r>
              <a:rPr lang="en-US" altLang="ja-JP" dirty="0" smtClean="0"/>
              <a:t>25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00731" y="288610"/>
            <a:ext cx="49394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r>
              <a:rPr kumimoji="1" lang="en-US" altLang="ja-JP" dirty="0" smtClean="0"/>
              <a:t>=3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5452" y="1977439"/>
            <a:ext cx="1420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Sweet</a:t>
            </a:r>
          </a:p>
          <a:p>
            <a:r>
              <a:rPr lang="en-US" altLang="ja-JP" dirty="0" smtClean="0"/>
              <a:t>-Parker </a:t>
            </a:r>
          </a:p>
          <a:p>
            <a:r>
              <a:rPr lang="en-US" altLang="ja-JP" dirty="0" smtClean="0"/>
              <a:t>reconnection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5452" y="3702739"/>
            <a:ext cx="127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Tearing and </a:t>
            </a:r>
          </a:p>
          <a:p>
            <a:r>
              <a:rPr lang="en-US" altLang="ja-JP" dirty="0" smtClean="0"/>
              <a:t>island </a:t>
            </a:r>
          </a:p>
          <a:p>
            <a:r>
              <a:rPr lang="en-US" altLang="ja-JP" dirty="0" smtClean="0"/>
              <a:t>formation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13479" y="5320776"/>
            <a:ext cx="1674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Island ejection and </a:t>
            </a:r>
            <a:r>
              <a:rPr lang="en-US" altLang="ja-JP" dirty="0" smtClean="0"/>
              <a:t>steady</a:t>
            </a:r>
            <a:r>
              <a:rPr lang="en-US" altLang="ja-JP" dirty="0" smtClean="0"/>
              <a:t> </a:t>
            </a:r>
            <a:r>
              <a:rPr lang="en-US" altLang="ja-JP" dirty="0" smtClean="0"/>
              <a:t>fast reconnection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Reconnection + plasma jets at various heights</a:t>
            </a:r>
            <a:endParaRPr lang="ja-JP" altLang="en-US" sz="3600" dirty="0"/>
          </a:p>
        </p:txBody>
      </p:sp>
      <p:pic>
        <p:nvPicPr>
          <p:cNvPr id="4" name="図 3" descr="shibata07-je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01" y="1417638"/>
            <a:ext cx="2353378" cy="5091443"/>
          </a:xfrm>
          <a:prstGeom prst="rect">
            <a:avLst/>
          </a:prstGeom>
        </p:spPr>
      </p:pic>
      <p:pic>
        <p:nvPicPr>
          <p:cNvPr id="6" name="図 5" descr="スナップショット 2010-10-07 23-59-1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98" y="3464178"/>
            <a:ext cx="3454592" cy="1655920"/>
          </a:xfrm>
          <a:prstGeom prst="rect">
            <a:avLst/>
          </a:prstGeom>
        </p:spPr>
      </p:pic>
      <p:pic>
        <p:nvPicPr>
          <p:cNvPr id="7" name="図 6" descr="スナップショット 2010-10-07 23-43-35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108" y="5212385"/>
            <a:ext cx="1557218" cy="1575830"/>
          </a:xfrm>
          <a:prstGeom prst="rect">
            <a:avLst/>
          </a:prstGeom>
        </p:spPr>
      </p:pic>
      <p:pic>
        <p:nvPicPr>
          <p:cNvPr id="8" name="図 7" descr="スナップショット 2010-10-08 00-04-47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76139" y="1307190"/>
            <a:ext cx="1793121" cy="159822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84496" y="1417638"/>
            <a:ext cx="14778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X-ray jet</a:t>
            </a:r>
          </a:p>
          <a:p>
            <a:r>
              <a:rPr lang="en-US" altLang="ja-JP" sz="2000" dirty="0" smtClean="0"/>
              <a:t>~100,000km</a:t>
            </a:r>
          </a:p>
          <a:p>
            <a:r>
              <a:rPr lang="en-US" altLang="ja-JP" sz="2000" dirty="0" smtClean="0"/>
              <a:t>(corona)</a:t>
            </a:r>
          </a:p>
          <a:p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106" y="3464178"/>
            <a:ext cx="22886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EUV</a:t>
            </a:r>
            <a:r>
              <a:rPr kumimoji="1" lang="en-US" altLang="ja-JP" sz="2000" dirty="0" smtClean="0"/>
              <a:t> jet ~ 10,000 km</a:t>
            </a:r>
          </a:p>
          <a:p>
            <a:r>
              <a:rPr lang="en-US" altLang="ja-JP" sz="2000" dirty="0" smtClean="0"/>
              <a:t>(upper chromo ~ </a:t>
            </a:r>
          </a:p>
          <a:p>
            <a:r>
              <a:rPr lang="en-US" altLang="ja-JP" sz="2000" dirty="0" err="1" smtClean="0"/>
              <a:t>transtion</a:t>
            </a:r>
            <a:r>
              <a:rPr lang="en-US" altLang="ja-JP" sz="2000" dirty="0" smtClean="0"/>
              <a:t> region)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658" y="5847361"/>
            <a:ext cx="2102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Chromospheric</a:t>
            </a:r>
            <a:r>
              <a:rPr lang="en-US" altLang="ja-JP" sz="2000" dirty="0" smtClean="0"/>
              <a:t> jet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~1000km</a:t>
            </a:r>
          </a:p>
          <a:p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82185" y="6509081"/>
            <a:ext cx="128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Shibata+07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1023" y="4750766"/>
            <a:ext cx="142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Nishizuka</a:t>
            </a:r>
            <a:r>
              <a:rPr kumimoji="1" lang="en-US" altLang="ja-JP" dirty="0" smtClean="0"/>
              <a:t>+07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err="1" smtClean="0"/>
              <a:t>Petschek</a:t>
            </a:r>
            <a:r>
              <a:rPr lang="en-US" altLang="ja-JP" sz="4000" dirty="0" smtClean="0"/>
              <a:t>-like regime</a:t>
            </a:r>
            <a:endParaRPr lang="ja-JP" altLang="en-US" sz="4000" dirty="0"/>
          </a:p>
        </p:txBody>
      </p:sp>
      <p:pic>
        <p:nvPicPr>
          <p:cNvPr id="4" name="a1e0.001bz0.1plocal.nc2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205606"/>
            <a:ext cx="9144000" cy="1918322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4535368" y="5271709"/>
            <a:ext cx="43260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945962" y="283949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color: current density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9965" y="1208283"/>
            <a:ext cx="82509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2D, no Hall, no </a:t>
            </a:r>
            <a:r>
              <a:rPr kumimoji="1" lang="en-US" altLang="ja-JP" sz="2000" dirty="0" err="1" smtClean="0"/>
              <a:t>guidefield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Ambipolar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/>
              <a:t>diffusion </a:t>
            </a:r>
            <a:r>
              <a:rPr lang="en-US" altLang="ja-JP" sz="2000" dirty="0" smtClean="0"/>
              <a:t>localized</a:t>
            </a:r>
            <a:r>
              <a:rPr kumimoji="1" lang="en-US" altLang="ja-JP" sz="2000" dirty="0" smtClean="0"/>
              <a:t> in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x &lt;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±2L</a:t>
            </a:r>
            <a:r>
              <a:rPr kumimoji="1" lang="en-US" altLang="ja-JP" sz="2000" dirty="0" smtClean="0"/>
              <a:t>, where L is current-sheet thickness</a:t>
            </a:r>
            <a:endParaRPr kumimoji="1" lang="en-US" altLang="ja-JP" sz="2000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err="1" smtClean="0"/>
              <a:t>Ohmic</a:t>
            </a:r>
            <a:r>
              <a:rPr kumimoji="1" lang="en-US" altLang="ja-JP" sz="2000" dirty="0" smtClean="0"/>
              <a:t> resistivity is </a:t>
            </a:r>
            <a:r>
              <a:rPr kumimoji="1" lang="en-US" altLang="ja-JP" sz="2000" dirty="0" smtClean="0"/>
              <a:t>uniform</a:t>
            </a:r>
          </a:p>
          <a:p>
            <a:pPr marL="342900" indent="-342900">
              <a:buFont typeface="Arial"/>
              <a:buChar char="•"/>
            </a:pPr>
            <a:r>
              <a:rPr lang="en-US" altLang="ja-JP" sz="2000" dirty="0" smtClean="0"/>
              <a:t>LV</a:t>
            </a:r>
            <a:r>
              <a:rPr lang="en-US" altLang="ja-JP" sz="2000" baseline="-25000" dirty="0" smtClean="0"/>
              <a:t>A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η</a:t>
            </a:r>
            <a:r>
              <a:rPr lang="en-US" altLang="ja-JP" sz="2000" dirty="0" smtClean="0"/>
              <a:t> ~ 2000, LV</a:t>
            </a:r>
            <a:r>
              <a:rPr lang="en-US" altLang="ja-JP" sz="2000" baseline="-25000" dirty="0" smtClean="0"/>
              <a:t>A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η</a:t>
            </a:r>
            <a:r>
              <a:rPr lang="en-US" altLang="ja-JP" sz="2000" baseline="-25000" dirty="0" err="1" smtClean="0"/>
              <a:t>A</a:t>
            </a:r>
            <a:r>
              <a:rPr lang="en-US" altLang="ja-JP" sz="2000" baseline="-25000" dirty="0" smtClean="0"/>
              <a:t> </a:t>
            </a:r>
            <a:r>
              <a:rPr lang="en-US" altLang="ja-JP" sz="2000" dirty="0" smtClean="0"/>
              <a:t>~ 400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sz="2000" dirty="0" smtClean="0"/>
              <a:t>Grid: 1400x400, non-uniform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1e0 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57" y="149694"/>
            <a:ext cx="8894004" cy="1865876"/>
          </a:xfrm>
          <a:prstGeom prst="rect">
            <a:avLst/>
          </a:prstGeom>
        </p:spPr>
      </p:pic>
      <p:pic>
        <p:nvPicPr>
          <p:cNvPr id="5" name="図 4" descr="p20-indn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838" y="2195401"/>
            <a:ext cx="4589138" cy="458913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78137" y="3891503"/>
            <a:ext cx="5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ηJ</a:t>
            </a:r>
            <a:endParaRPr kumimoji="1" lang="ja-JP" altLang="en-US" sz="2400" i="1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457679" y="3240038"/>
          <a:ext cx="1317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数式" r:id="rId5" imgW="685800" imgH="406400" progId="Equation.3">
                  <p:embed/>
                </p:oleObj>
              </mc:Choice>
              <mc:Fallback>
                <p:oleObj name="数式" r:id="rId5" imgW="6858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679" y="3240038"/>
                        <a:ext cx="13176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8169373" y="3862643"/>
            <a:ext cx="84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-</a:t>
            </a:r>
            <a:r>
              <a:rPr lang="en-US" altLang="ja-JP" sz="2400" i="1" dirty="0" err="1" smtClean="0"/>
              <a:t>VxB</a:t>
            </a:r>
            <a:endParaRPr kumimoji="1" lang="ja-JP" altLang="en-US" sz="24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36252" y="1501938"/>
            <a:ext cx="95594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resistive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63080" y="1089316"/>
            <a:ext cx="114090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solidFill>
                  <a:srgbClr val="FFFF00"/>
                </a:solidFill>
              </a:rPr>
              <a:t>ambipolar</a:t>
            </a:r>
            <a:r>
              <a:rPr lang="en-US" altLang="ja-JP" dirty="0" smtClean="0">
                <a:solidFill>
                  <a:srgbClr val="FFFF00"/>
                </a:solidFill>
              </a:rPr>
              <a:t>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10800000">
            <a:off x="6577440" y="1673915"/>
            <a:ext cx="510192" cy="15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6581220" y="1277973"/>
            <a:ext cx="390963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 flipV="1">
            <a:off x="6577440" y="721515"/>
            <a:ext cx="485640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144488" y="507990"/>
            <a:ext cx="11025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advection 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630372" y="-129402"/>
            <a:ext cx="5389511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>
                <a:solidFill>
                  <a:srgbClr val="FFFF00"/>
                </a:solidFill>
              </a:rPr>
              <a:t>S-P like reconnection</a:t>
            </a:r>
            <a:endParaRPr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8357" y="2525302"/>
            <a:ext cx="47826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In Sweet-</a:t>
            </a:r>
            <a:r>
              <a:rPr lang="en-US" altLang="ja-JP" sz="2000" dirty="0" err="1" smtClean="0"/>
              <a:t>Paker</a:t>
            </a:r>
            <a:r>
              <a:rPr lang="en-US" altLang="ja-JP" sz="2000" dirty="0" smtClean="0"/>
              <a:t>-like stage, the reconnection region consists of </a:t>
            </a:r>
            <a:r>
              <a:rPr lang="en-US" altLang="ja-JP" sz="2000" dirty="0" smtClean="0">
                <a:solidFill>
                  <a:srgbClr val="FF0000"/>
                </a:solidFill>
              </a:rPr>
              <a:t>3 layers</a:t>
            </a:r>
            <a:r>
              <a:rPr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- resistive-dominant inner current sheet</a:t>
            </a:r>
          </a:p>
          <a:p>
            <a:pPr>
              <a:buFontTx/>
              <a:buChar char="-"/>
            </a:pP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ambipolar</a:t>
            </a:r>
            <a:r>
              <a:rPr lang="en-US" altLang="ja-JP" sz="2000" dirty="0" smtClean="0"/>
              <a:t>-dominant outer current sheet</a:t>
            </a:r>
          </a:p>
          <a:p>
            <a:pPr>
              <a:buFontTx/>
              <a:buChar char="-"/>
            </a:pPr>
            <a:r>
              <a:rPr kumimoji="1" lang="en-US" altLang="ja-JP" sz="2000" dirty="0" smtClean="0"/>
              <a:t> advection-dominant inflow region </a:t>
            </a:r>
          </a:p>
          <a:p>
            <a:pPr>
              <a:buFontTx/>
              <a:buChar char="-"/>
            </a:pPr>
            <a:endParaRPr lang="en-US" altLang="ja-JP" sz="2000" dirty="0" smtClean="0"/>
          </a:p>
          <a:p>
            <a:r>
              <a:rPr lang="en-US" altLang="ja-JP" sz="2000" dirty="0" err="1" smtClean="0"/>
              <a:t>Ambipolar</a:t>
            </a:r>
            <a:r>
              <a:rPr lang="en-US" altLang="ja-JP" sz="2000" dirty="0" smtClean="0"/>
              <a:t> diffusion causes plasma heating</a:t>
            </a:r>
          </a:p>
          <a:p>
            <a:pPr>
              <a:buFont typeface="Symbol" charset="2"/>
              <a:buChar char=""/>
            </a:pPr>
            <a:r>
              <a:rPr kumimoji="1" lang="en-US" altLang="ja-JP" sz="2000" dirty="0" smtClean="0"/>
              <a:t>outflow driven by gas-pressure gradient from the </a:t>
            </a:r>
            <a:r>
              <a:rPr kumimoji="1" lang="en-US" altLang="ja-JP" sz="2000" dirty="0" err="1" smtClean="0"/>
              <a:t>ambipolar</a:t>
            </a:r>
            <a:r>
              <a:rPr kumimoji="1" lang="en-US" altLang="ja-JP" sz="2000" dirty="0" smtClean="0"/>
              <a:t> layer</a:t>
            </a:r>
          </a:p>
          <a:p>
            <a:pPr>
              <a:buFont typeface="Symbol" charset="2"/>
              <a:buChar char=""/>
            </a:pPr>
            <a:endParaRPr lang="en-US" altLang="ja-JP" sz="2000" dirty="0" smtClean="0"/>
          </a:p>
          <a:p>
            <a:r>
              <a:rPr kumimoji="1" lang="en-US" altLang="ja-JP" sz="2000" dirty="0" smtClean="0"/>
              <a:t>Note: </a:t>
            </a:r>
            <a:r>
              <a:rPr lang="en-US" altLang="ja-JP" sz="2000" dirty="0" smtClean="0"/>
              <a:t>two-fluid treatment is necessary to quantitatively address the (ion-dominant) outflow from resistive layer 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19883" y="2112680"/>
            <a:ext cx="178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Contribution to E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32901" y="2525302"/>
            <a:ext cx="2908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Reconnection rate ~ 0.001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1e0.001bz0.1plocal 28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838"/>
            <a:ext cx="9144001" cy="1917700"/>
          </a:xfrm>
          <a:prstGeom prst="rect">
            <a:avLst/>
          </a:prstGeom>
        </p:spPr>
      </p:pic>
      <p:pic>
        <p:nvPicPr>
          <p:cNvPr id="5" name="図 4" descr="スナップショット 2010-10-08 02-07-36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818" y="2107409"/>
            <a:ext cx="4577233" cy="47179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8357" y="2525302"/>
            <a:ext cx="4782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Even though the resistivity is uniform, the localization of </a:t>
            </a:r>
            <a:r>
              <a:rPr lang="en-US" altLang="ja-JP" sz="2000" dirty="0" err="1" smtClean="0"/>
              <a:t>ambipolar</a:t>
            </a:r>
            <a:r>
              <a:rPr lang="en-US" altLang="ja-JP" sz="2000" dirty="0" smtClean="0"/>
              <a:t> diffusion causes local thinning of the current sheet, leading to </a:t>
            </a:r>
            <a:r>
              <a:rPr lang="en-US" altLang="ja-JP" sz="2000" dirty="0" err="1" smtClean="0"/>
              <a:t>Petschek</a:t>
            </a:r>
            <a:r>
              <a:rPr lang="en-US" altLang="ja-JP" sz="2000" dirty="0" smtClean="0"/>
              <a:t>-like fast reconnection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The “</a:t>
            </a:r>
            <a:r>
              <a:rPr lang="en-US" altLang="ja-JP" sz="2000" dirty="0" err="1" smtClean="0"/>
              <a:t>ambipolar</a:t>
            </a:r>
            <a:r>
              <a:rPr lang="en-US" altLang="ja-JP" sz="2000" dirty="0" smtClean="0"/>
              <a:t> layer” almost disappears.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457950" y="3948156"/>
          <a:ext cx="1317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数式" r:id="rId5" imgW="685800" imgH="406400" progId="Equation.3">
                  <p:embed/>
                </p:oleObj>
              </mc:Choice>
              <mc:Fallback>
                <p:oleObj name="数式" r:id="rId5" imgW="6858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3948156"/>
                        <a:ext cx="13176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013629" y="3290268"/>
            <a:ext cx="5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ηJ</a:t>
            </a:r>
            <a:endParaRPr kumimoji="1" lang="ja-JP" altLang="en-US" sz="24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60049" y="2836123"/>
            <a:ext cx="843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/>
              <a:t>-</a:t>
            </a:r>
            <a:r>
              <a:rPr lang="en-US" altLang="ja-JP" sz="2400" i="1" dirty="0" err="1" smtClean="0"/>
              <a:t>VxB</a:t>
            </a:r>
            <a:endParaRPr kumimoji="1" lang="ja-JP" altLang="en-US" sz="2400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11625" y="2351351"/>
            <a:ext cx="3297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Reconnection rate ~ 0.01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guide field</a:t>
            </a:r>
            <a:endParaRPr lang="ja-JP" altLang="en-US" dirty="0"/>
          </a:p>
        </p:txBody>
      </p:sp>
      <p:pic>
        <p:nvPicPr>
          <p:cNvPr id="4" name="sin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370" y="1417638"/>
            <a:ext cx="4179329" cy="4736573"/>
          </a:xfrm>
          <a:prstGeom prst="rect">
            <a:avLst/>
          </a:prstGeom>
        </p:spPr>
      </p:pic>
      <p:pic>
        <p:nvPicPr>
          <p:cNvPr id="5" name="sinbz0.5.gif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1514" y="1465467"/>
            <a:ext cx="4137127" cy="468874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67173" y="1232972"/>
            <a:ext cx="6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Bz</a:t>
            </a:r>
            <a:r>
              <a:rPr kumimoji="1" lang="en-US" altLang="ja-JP" sz="2000" dirty="0" smtClean="0"/>
              <a:t>=0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86086" y="1301630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Bz</a:t>
            </a:r>
            <a:r>
              <a:rPr kumimoji="1" lang="en-US" altLang="ja-JP" sz="2000" dirty="0" smtClean="0"/>
              <a:t>=0.5By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7524" y="6154211"/>
            <a:ext cx="5032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Thinning by </a:t>
            </a:r>
            <a:r>
              <a:rPr lang="en-US" altLang="ja-JP" sz="2000" dirty="0" err="1" smtClean="0"/>
              <a:t>ambipolar</a:t>
            </a:r>
            <a:r>
              <a:rPr lang="en-US" altLang="ja-JP" sz="2000" dirty="0" smtClean="0"/>
              <a:t> diffusion does not work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Penumbra jets</a:t>
            </a:r>
            <a:endParaRPr lang="ja-JP" altLang="en-US" sz="4000" dirty="0"/>
          </a:p>
        </p:txBody>
      </p:sp>
      <p:pic>
        <p:nvPicPr>
          <p:cNvPr id="4" name="Katsukawa07-PenumbraJet1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66" y="1389416"/>
            <a:ext cx="6138334" cy="3069167"/>
          </a:xfrm>
          <a:prstGeom prst="rect">
            <a:avLst/>
          </a:prstGeom>
        </p:spPr>
      </p:pic>
      <p:pic>
        <p:nvPicPr>
          <p:cNvPr id="5" name="Picture 14" descr="cah_jet_mod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9002" y="1890358"/>
            <a:ext cx="2674443" cy="1883437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84666" y="989306"/>
            <a:ext cx="2643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Katsukawa</a:t>
            </a:r>
            <a:r>
              <a:rPr lang="en-US" altLang="ja-JP" sz="2000" dirty="0" smtClean="0"/>
              <a:t>+ 07, Science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312" y="4575397"/>
            <a:ext cx="8187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Reconnection in the interlocking-comb like </a:t>
            </a:r>
            <a:r>
              <a:rPr lang="en-US" altLang="ja-JP" sz="2000" dirty="0" smtClean="0"/>
              <a:t>magnetic field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/>
              <a:t> Strong guide field. No </a:t>
            </a:r>
            <a:r>
              <a:rPr lang="en-US" altLang="ja-JP" sz="2000" dirty="0" err="1" smtClean="0"/>
              <a:t>ambiploar</a:t>
            </a:r>
            <a:r>
              <a:rPr lang="en-US" altLang="ja-JP" sz="2000" dirty="0" smtClean="0"/>
              <a:t> thinning? 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/>
              <a:t> Life time of penumbral filament &gt;&gt; Alfven time. If reconnection is very efficient filaments may not survive long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/>
              <a:t> Non-uniform guide field (e.g., by twist) may leads to fast reconnection and jet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46373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30264"/>
            <a:ext cx="8229600" cy="5280492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Neutral effect (</a:t>
            </a:r>
            <a:r>
              <a:rPr lang="en-US" altLang="ja-JP" sz="2400" dirty="0" err="1"/>
              <a:t>a</a:t>
            </a:r>
            <a:r>
              <a:rPr lang="en-US" altLang="ja-JP" sz="2400" dirty="0" err="1" smtClean="0"/>
              <a:t>mbipolar</a:t>
            </a:r>
            <a:r>
              <a:rPr lang="en-US" altLang="ja-JP" sz="2400" dirty="0" smtClean="0"/>
              <a:t> diffusion) </a:t>
            </a:r>
            <a:r>
              <a:rPr lang="en-US" altLang="ja-JP" sz="2400" dirty="0" smtClean="0"/>
              <a:t>in chromosphere </a:t>
            </a:r>
            <a:r>
              <a:rPr lang="en-US" altLang="ja-JP" sz="2400" dirty="0" smtClean="0"/>
              <a:t>causes </a:t>
            </a:r>
            <a:r>
              <a:rPr lang="en-US" altLang="ja-JP" sz="2400" dirty="0" smtClean="0"/>
              <a:t>current sheet thinning (Brandenburg &amp; </a:t>
            </a:r>
            <a:r>
              <a:rPr lang="en-US" altLang="ja-JP" sz="2400" dirty="0" err="1" smtClean="0"/>
              <a:t>Zweibell</a:t>
            </a:r>
            <a:r>
              <a:rPr lang="en-US" altLang="ja-JP" sz="2400" dirty="0" smtClean="0"/>
              <a:t> 1994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Localized </a:t>
            </a:r>
            <a:r>
              <a:rPr lang="en-US" altLang="ja-JP" sz="2400" dirty="0" err="1" smtClean="0"/>
              <a:t>ambipolar</a:t>
            </a:r>
            <a:r>
              <a:rPr lang="en-US" altLang="ja-JP" sz="2400" dirty="0" smtClean="0"/>
              <a:t> diffusion facilitate both Sweet-Parker and </a:t>
            </a:r>
            <a:r>
              <a:rPr lang="en-US" altLang="ja-JP" sz="2400" dirty="0" err="1" smtClean="0"/>
              <a:t>Petschek</a:t>
            </a:r>
            <a:r>
              <a:rPr lang="en-US" altLang="ja-JP" sz="2400" dirty="0" smtClean="0"/>
              <a:t>-type reconnection</a:t>
            </a:r>
            <a:endParaRPr lang="en-US" altLang="ja-JP" sz="2400" dirty="0"/>
          </a:p>
          <a:p>
            <a:r>
              <a:rPr lang="en-US" altLang="ja-JP" sz="2400" dirty="0"/>
              <a:t>F</a:t>
            </a:r>
            <a:r>
              <a:rPr lang="en-US" altLang="ja-JP" sz="2400" dirty="0" smtClean="0"/>
              <a:t>ield</a:t>
            </a:r>
            <a:r>
              <a:rPr lang="en-US" altLang="ja-JP" sz="2400" dirty="0" smtClean="0"/>
              <a:t>-aligned flow driven by </a:t>
            </a:r>
            <a:r>
              <a:rPr lang="en-US" altLang="ja-JP" sz="2400" dirty="0" err="1" smtClean="0"/>
              <a:t>ambipolar</a:t>
            </a:r>
            <a:r>
              <a:rPr lang="en-US" altLang="ja-JP" sz="2400" dirty="0" smtClean="0"/>
              <a:t> heating in Sweet-Parker regime </a:t>
            </a:r>
          </a:p>
          <a:p>
            <a:r>
              <a:rPr lang="en-US" altLang="ja-JP" sz="2400" dirty="0" smtClean="0"/>
              <a:t>Suppression </a:t>
            </a:r>
            <a:r>
              <a:rPr lang="en-US" altLang="ja-JP" sz="2400" dirty="0" smtClean="0"/>
              <a:t>of thinning by guide field may explain long life time of penumbra</a:t>
            </a:r>
          </a:p>
          <a:p>
            <a:pPr>
              <a:buNone/>
            </a:pPr>
            <a:r>
              <a:rPr lang="en-US" altLang="ja-JP" sz="2400" dirty="0" smtClean="0"/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460" y="-34308"/>
            <a:ext cx="8686800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Magnetic reconnection in the </a:t>
            </a:r>
            <a:r>
              <a:rPr lang="en-US" altLang="ja-JP" sz="3200" dirty="0" smtClean="0"/>
              <a:t>chromosphere</a:t>
            </a:r>
            <a:endParaRPr lang="ja-JP" altLang="en-US" sz="3200" dirty="0"/>
          </a:p>
        </p:txBody>
      </p:sp>
      <p:pic>
        <p:nvPicPr>
          <p:cNvPr id="4" name="07jan13-jetr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8441" y="1421991"/>
            <a:ext cx="6895567" cy="492653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407770" y="6391815"/>
            <a:ext cx="5322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CaII</a:t>
            </a:r>
            <a:r>
              <a:rPr kumimoji="1" lang="en-US" altLang="ja-JP" dirty="0" smtClean="0"/>
              <a:t> H line, obtained by </a:t>
            </a:r>
            <a:r>
              <a:rPr kumimoji="1" lang="en-US" altLang="ja-JP" dirty="0" err="1" smtClean="0"/>
              <a:t>Hinode</a:t>
            </a:r>
            <a:r>
              <a:rPr kumimoji="1" lang="en-US" altLang="ja-JP" dirty="0" smtClean="0"/>
              <a:t>/Solar Optical Telescope</a:t>
            </a:r>
            <a:endParaRPr kumimoji="1" lang="ja-JP" altLang="en-US" dirty="0"/>
          </a:p>
        </p:txBody>
      </p:sp>
      <p:pic>
        <p:nvPicPr>
          <p:cNvPr id="6" name="図 5" descr="スナップショット 2010-12-03 09-21-47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2" y="3767256"/>
            <a:ext cx="1264982" cy="2609025"/>
          </a:xfrm>
          <a:prstGeom prst="rect">
            <a:avLst/>
          </a:prstGeom>
        </p:spPr>
      </p:pic>
      <p:pic>
        <p:nvPicPr>
          <p:cNvPr id="7" name="図 6" descr="スナップショット 2010-12-03 09-21-53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32" y="1248262"/>
            <a:ext cx="1266527" cy="226776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3017" y="6348525"/>
            <a:ext cx="209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Shibata+ 07, Science 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2342" y="2943793"/>
            <a:ext cx="8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700km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Cool jet acceleration 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Reconnection 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8790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Can chromo-reconnection produces high jets?</a:t>
            </a:r>
            <a:endParaRPr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417638"/>
            <a:ext cx="765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Available magnetic energy  </a:t>
            </a:r>
            <a:r>
              <a:rPr kumimoji="1" lang="en-US" altLang="ja-JP" sz="2400" i="1" dirty="0" smtClean="0">
                <a:latin typeface="Times"/>
                <a:cs typeface="Times"/>
              </a:rPr>
              <a:t>B</a:t>
            </a:r>
            <a:r>
              <a:rPr kumimoji="1" lang="en-US" altLang="ja-JP" sz="2400" i="1" baseline="30000" dirty="0" smtClean="0">
                <a:latin typeface="Times"/>
                <a:cs typeface="Times"/>
              </a:rPr>
              <a:t>2</a:t>
            </a:r>
            <a:r>
              <a:rPr kumimoji="1" lang="en-US" altLang="ja-JP" sz="2400" i="1" dirty="0" smtClean="0">
                <a:latin typeface="Times"/>
                <a:cs typeface="Times"/>
              </a:rPr>
              <a:t>/8π  </a:t>
            </a:r>
            <a:r>
              <a:rPr kumimoji="1" lang="en-US" altLang="ja-JP" sz="2400" dirty="0" smtClean="0">
                <a:latin typeface="Times"/>
                <a:cs typeface="Times"/>
              </a:rPr>
              <a:t>≈</a:t>
            </a:r>
            <a:r>
              <a:rPr kumimoji="1" lang="en-US" altLang="ja-JP" sz="2400" i="1" dirty="0" smtClean="0">
                <a:latin typeface="Times"/>
                <a:cs typeface="Times"/>
              </a:rPr>
              <a:t>  </a:t>
            </a:r>
            <a:r>
              <a:rPr kumimoji="1" lang="en-US" altLang="ja-JP" sz="2400" i="1" dirty="0" err="1" smtClean="0">
                <a:latin typeface="Times"/>
                <a:cs typeface="Times"/>
              </a:rPr>
              <a:t>ρgh</a:t>
            </a:r>
            <a:r>
              <a:rPr kumimoji="1" lang="en-US" altLang="ja-JP" sz="2400" i="1" dirty="0" smtClean="0">
                <a:latin typeface="Times"/>
                <a:cs typeface="Times"/>
              </a:rPr>
              <a:t>  (</a:t>
            </a:r>
            <a:r>
              <a:rPr lang="en-US" altLang="ja-JP" sz="2400" dirty="0" smtClean="0">
                <a:cs typeface="Times"/>
              </a:rPr>
              <a:t>potential energy)</a:t>
            </a:r>
            <a:r>
              <a:rPr kumimoji="1" lang="en-US" altLang="ja-JP" sz="2400" dirty="0" smtClean="0">
                <a:latin typeface="Times"/>
                <a:cs typeface="Times"/>
              </a:rPr>
              <a:t> </a:t>
            </a:r>
            <a:endParaRPr kumimoji="1" lang="ja-JP" altLang="en-US" sz="2400" dirty="0">
              <a:latin typeface="Times"/>
              <a:cs typeface="Time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310" y="2228672"/>
            <a:ext cx="86642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charset="2"/>
              <a:buChar char=""/>
            </a:pPr>
            <a:r>
              <a:rPr kumimoji="1" lang="en-US" altLang="ja-JP" sz="2800" i="1" dirty="0" smtClean="0">
                <a:latin typeface="Times"/>
                <a:cs typeface="Times"/>
              </a:rPr>
              <a:t> </a:t>
            </a:r>
            <a:r>
              <a:rPr kumimoji="1" lang="en-US" altLang="ja-JP" sz="2800" i="1" dirty="0" err="1" smtClean="0">
                <a:latin typeface="Times"/>
                <a:cs typeface="Times"/>
              </a:rPr>
              <a:t>h</a:t>
            </a:r>
            <a:r>
              <a:rPr kumimoji="1" lang="en-US" altLang="ja-JP" sz="2800" i="1" dirty="0" smtClean="0">
                <a:latin typeface="Times"/>
                <a:cs typeface="Times"/>
              </a:rPr>
              <a:t>  </a:t>
            </a:r>
            <a:r>
              <a:rPr kumimoji="1" lang="en-US" altLang="ja-JP" sz="2800" dirty="0" smtClean="0">
                <a:latin typeface="Times"/>
                <a:cs typeface="Times"/>
              </a:rPr>
              <a:t>≈</a:t>
            </a:r>
            <a:r>
              <a:rPr kumimoji="1" lang="en-US" altLang="ja-JP" sz="2800" i="1" dirty="0" smtClean="0">
                <a:latin typeface="Times"/>
                <a:cs typeface="Times"/>
              </a:rPr>
              <a:t>  </a:t>
            </a:r>
            <a:r>
              <a:rPr lang="en-US" altLang="ja-JP" sz="2800" i="1" dirty="0" smtClean="0">
                <a:latin typeface="Times"/>
                <a:cs typeface="Times"/>
              </a:rPr>
              <a:t>(B</a:t>
            </a:r>
            <a:r>
              <a:rPr lang="en-US" altLang="ja-JP" sz="2800" i="1" baseline="30000" dirty="0" smtClean="0">
                <a:latin typeface="Times"/>
                <a:cs typeface="Times"/>
              </a:rPr>
              <a:t>2</a:t>
            </a:r>
            <a:r>
              <a:rPr lang="en-US" altLang="ja-JP" sz="2800" i="1" dirty="0" smtClean="0">
                <a:latin typeface="Times"/>
                <a:cs typeface="Times"/>
              </a:rPr>
              <a:t>/8π) /</a:t>
            </a:r>
            <a:r>
              <a:rPr lang="en-US" altLang="ja-JP" sz="2800" i="1" dirty="0" err="1" smtClean="0">
                <a:latin typeface="Times"/>
                <a:cs typeface="Times"/>
              </a:rPr>
              <a:t>ρg</a:t>
            </a:r>
            <a:r>
              <a:rPr lang="en-US" altLang="ja-JP" sz="2800" i="1" dirty="0" smtClean="0">
                <a:latin typeface="Times"/>
                <a:cs typeface="Times"/>
              </a:rPr>
              <a:t> </a:t>
            </a:r>
          </a:p>
          <a:p>
            <a:endParaRPr lang="en-US" altLang="ja-JP" sz="2800" i="1" dirty="0" smtClean="0">
              <a:latin typeface="Times"/>
              <a:cs typeface="Times"/>
            </a:endParaRPr>
          </a:p>
          <a:p>
            <a:r>
              <a:rPr lang="en-US" altLang="ja-JP" sz="2800" i="1" dirty="0" smtClean="0">
                <a:latin typeface="Times"/>
                <a:cs typeface="Times"/>
              </a:rPr>
              <a:t>         </a:t>
            </a:r>
            <a:r>
              <a:rPr lang="en-US" altLang="ja-JP" sz="2800" dirty="0" smtClean="0">
                <a:latin typeface="Times"/>
                <a:cs typeface="Times"/>
              </a:rPr>
              <a:t>≈</a:t>
            </a:r>
            <a:r>
              <a:rPr lang="en-US" altLang="ja-JP" sz="2800" i="1" dirty="0" smtClean="0">
                <a:latin typeface="Times"/>
                <a:cs typeface="Times"/>
              </a:rPr>
              <a:t>  (B</a:t>
            </a:r>
            <a:r>
              <a:rPr lang="en-US" altLang="ja-JP" sz="2800" i="1" baseline="30000" dirty="0" smtClean="0">
                <a:latin typeface="Times"/>
                <a:cs typeface="Times"/>
              </a:rPr>
              <a:t>2</a:t>
            </a:r>
            <a:r>
              <a:rPr lang="en-US" altLang="ja-JP" sz="2800" i="1" dirty="0" smtClean="0">
                <a:latin typeface="Times"/>
                <a:cs typeface="Times"/>
              </a:rPr>
              <a:t>/8π)/ρRT*(RT/</a:t>
            </a:r>
            <a:r>
              <a:rPr lang="en-US" altLang="ja-JP" sz="2800" i="1" dirty="0" err="1" smtClean="0">
                <a:latin typeface="Times"/>
                <a:cs typeface="Times"/>
              </a:rPr>
              <a:t>g</a:t>
            </a:r>
            <a:r>
              <a:rPr lang="en-US" altLang="ja-JP" sz="2800" i="1" dirty="0" smtClean="0">
                <a:latin typeface="Times"/>
                <a:cs typeface="Times"/>
              </a:rPr>
              <a:t>) </a:t>
            </a:r>
          </a:p>
          <a:p>
            <a:endParaRPr kumimoji="1" lang="en-US" altLang="ja-JP" sz="2800" i="1" dirty="0" smtClean="0">
              <a:latin typeface="Times"/>
              <a:cs typeface="Times"/>
            </a:endParaRPr>
          </a:p>
          <a:p>
            <a:r>
              <a:rPr kumimoji="1" lang="en-US" altLang="ja-JP" sz="2800" i="1" dirty="0" smtClean="0">
                <a:latin typeface="Times"/>
                <a:cs typeface="Times"/>
              </a:rPr>
              <a:t>         </a:t>
            </a:r>
            <a:r>
              <a:rPr kumimoji="1" lang="en-US" altLang="ja-JP" sz="2800" dirty="0" smtClean="0">
                <a:latin typeface="Times"/>
                <a:cs typeface="Times"/>
              </a:rPr>
              <a:t>=</a:t>
            </a:r>
            <a:r>
              <a:rPr kumimoji="1" lang="en-US" altLang="ja-JP" sz="2800" i="1" dirty="0" smtClean="0">
                <a:latin typeface="Times"/>
                <a:cs typeface="Times"/>
              </a:rPr>
              <a:t>  H/β</a:t>
            </a:r>
            <a:r>
              <a:rPr kumimoji="1" lang="en-US" altLang="ja-JP" sz="2800" dirty="0" smtClean="0">
                <a:latin typeface="Times"/>
                <a:cs typeface="Times"/>
              </a:rPr>
              <a:t>                      </a:t>
            </a:r>
            <a:r>
              <a:rPr kumimoji="1" lang="en-US" altLang="ja-JP" sz="2800" dirty="0" smtClean="0">
                <a:cs typeface="Times"/>
              </a:rPr>
              <a:t>(</a:t>
            </a:r>
            <a:r>
              <a:rPr kumimoji="1" lang="en-US" altLang="ja-JP" sz="2800" i="1" dirty="0" smtClean="0">
                <a:latin typeface="Times"/>
                <a:cs typeface="Times"/>
              </a:rPr>
              <a:t>H</a:t>
            </a:r>
            <a:r>
              <a:rPr kumimoji="1" lang="en-US" altLang="ja-JP" sz="2800" dirty="0" smtClean="0">
                <a:latin typeface="Times"/>
                <a:cs typeface="Times"/>
              </a:rPr>
              <a:t>: </a:t>
            </a:r>
            <a:r>
              <a:rPr kumimoji="1" lang="en-US" altLang="ja-JP" sz="2800" dirty="0" smtClean="0">
                <a:cs typeface="Times"/>
              </a:rPr>
              <a:t>scale </a:t>
            </a:r>
            <a:r>
              <a:rPr kumimoji="1" lang="en-US" altLang="ja-JP" sz="2800" dirty="0" err="1" smtClean="0">
                <a:cs typeface="Times"/>
              </a:rPr>
              <a:t>hight</a:t>
            </a:r>
            <a:r>
              <a:rPr kumimoji="1" lang="en-US" altLang="ja-JP" sz="2800" dirty="0" smtClean="0">
                <a:cs typeface="Times"/>
              </a:rPr>
              <a:t>,</a:t>
            </a:r>
            <a:r>
              <a:rPr kumimoji="1" lang="en-US" altLang="ja-JP" sz="2800" dirty="0" smtClean="0">
                <a:latin typeface="Times"/>
                <a:cs typeface="Times"/>
              </a:rPr>
              <a:t> </a:t>
            </a:r>
            <a:r>
              <a:rPr lang="en-US" altLang="ja-JP" sz="2800" i="1" dirty="0" err="1" smtClean="0">
                <a:latin typeface="Times"/>
                <a:cs typeface="Times"/>
              </a:rPr>
              <a:t>β</a:t>
            </a:r>
            <a:r>
              <a:rPr lang="en-US" altLang="ja-JP" sz="2800" dirty="0" smtClean="0">
                <a:cs typeface="Times"/>
              </a:rPr>
              <a:t>: plasma beta)</a:t>
            </a:r>
            <a:endParaRPr kumimoji="1" lang="ja-JP" altLang="en-US" sz="2800" dirty="0">
              <a:cs typeface="Time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8200" y="4907340"/>
            <a:ext cx="7772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cs typeface="Times"/>
              </a:rPr>
              <a:t> If </a:t>
            </a:r>
            <a:r>
              <a:rPr lang="en-US" altLang="ja-JP" sz="2400" i="1" dirty="0" err="1" smtClean="0">
                <a:solidFill>
                  <a:prstClr val="black"/>
                </a:solidFill>
                <a:latin typeface="Times"/>
                <a:cs typeface="Times"/>
              </a:rPr>
              <a:t>β</a:t>
            </a:r>
            <a:r>
              <a:rPr lang="en-US" altLang="ja-JP" sz="2400" i="1" dirty="0" smtClean="0">
                <a:solidFill>
                  <a:prstClr val="black"/>
                </a:solidFill>
                <a:latin typeface="Times"/>
                <a:cs typeface="Times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Times"/>
                <a:cs typeface="Times"/>
              </a:rPr>
              <a:t>≈</a:t>
            </a:r>
            <a:r>
              <a:rPr lang="en-US" altLang="ja-JP" dirty="0" smtClean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1</a:t>
            </a:r>
            <a:r>
              <a:rPr lang="en-US" altLang="ja-JP" sz="2400" dirty="0" smtClean="0">
                <a:cs typeface="Times"/>
              </a:rPr>
              <a:t>, reconnection jet (or any magnetic driver) can ascend only </a:t>
            </a:r>
            <a:r>
              <a:rPr lang="en-US" altLang="ja-JP" sz="2400" i="1" dirty="0" smtClean="0">
                <a:latin typeface="Times"/>
                <a:cs typeface="Times"/>
              </a:rPr>
              <a:t>H</a:t>
            </a:r>
            <a:r>
              <a:rPr lang="en-US" altLang="ja-JP" sz="2400" dirty="0" smtClean="0">
                <a:cs typeface="Times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Times"/>
                <a:cs typeface="Times"/>
              </a:rPr>
              <a:t>≈ </a:t>
            </a:r>
            <a:r>
              <a:rPr lang="en-US" altLang="ja-JP" sz="2400" dirty="0" smtClean="0">
                <a:cs typeface="Times"/>
              </a:rPr>
              <a:t>300 km. </a:t>
            </a:r>
          </a:p>
          <a:p>
            <a:pPr>
              <a:buFont typeface="Arial"/>
              <a:buChar char="•"/>
            </a:pPr>
            <a:endParaRPr kumimoji="1" lang="en-US" altLang="ja-JP" sz="2400" dirty="0" smtClean="0">
              <a:cs typeface="Times"/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cs typeface="Times"/>
              </a:rPr>
              <a:t> Needs a clever way to accelerate only a </a:t>
            </a:r>
            <a:r>
              <a:rPr lang="en-US" altLang="ja-JP" sz="2400" dirty="0" smtClean="0">
                <a:cs typeface="Times"/>
              </a:rPr>
              <a:t>fraction </a:t>
            </a:r>
            <a:r>
              <a:rPr lang="en-US" altLang="ja-JP" sz="2400" dirty="0" smtClean="0">
                <a:cs typeface="Times"/>
              </a:rPr>
              <a:t>plasma</a:t>
            </a:r>
            <a:r>
              <a:rPr lang="en-US" altLang="ja-JP" sz="2400" dirty="0" smtClean="0">
                <a:cs typeface="Times"/>
              </a:rPr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9952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950" y="1297976"/>
            <a:ext cx="5155850" cy="50892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08823" y="6371781"/>
            <a:ext cx="151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Shibata+ 1982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154" y="2637827"/>
            <a:ext cx="29290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1D hydrodynamic simulation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Explosion in high-chromo</a:t>
            </a:r>
          </a:p>
          <a:p>
            <a:pPr marL="285750" indent="-285750">
              <a:buFont typeface="Symbol" charset="0"/>
              <a:buChar char=""/>
            </a:pPr>
            <a:r>
              <a:rPr kumimoji="1" lang="en-US" altLang="ja-JP" dirty="0" smtClean="0"/>
              <a:t>direct acceleration</a:t>
            </a:r>
          </a:p>
          <a:p>
            <a:pPr marL="285750" indent="-285750">
              <a:buFont typeface="Symbol" charset="0"/>
              <a:buChar char=""/>
            </a:pPr>
            <a:endParaRPr lang="en-US" altLang="ja-JP" dirty="0"/>
          </a:p>
          <a:p>
            <a:r>
              <a:rPr lang="en-US" altLang="ja-JP" dirty="0" smtClean="0"/>
              <a:t>Explosion in low-chromo</a:t>
            </a:r>
          </a:p>
          <a:p>
            <a:pPr marL="285750" indent="-285750">
              <a:buFont typeface="Symbol" charset="0"/>
              <a:buChar char=""/>
            </a:pPr>
            <a:r>
              <a:rPr kumimoji="1" lang="en-US" altLang="ja-JP" dirty="0" smtClean="0"/>
              <a:t>slow-mode wave =&gt; shock </a:t>
            </a:r>
          </a:p>
          <a:p>
            <a:pPr marL="285750" indent="-285750">
              <a:buFont typeface="Symbol" charset="0"/>
              <a:buChar char=""/>
            </a:pPr>
            <a:r>
              <a:rPr lang="en-US" altLang="ja-JP" dirty="0" smtClean="0"/>
              <a:t>jet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723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053" y="274638"/>
            <a:ext cx="8764267" cy="1143000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Mean free path and ionization fraction</a:t>
            </a:r>
            <a:endParaRPr lang="ja-JP" altLang="en-US" sz="3600" dirty="0"/>
          </a:p>
        </p:txBody>
      </p:sp>
      <p:pic>
        <p:nvPicPr>
          <p:cNvPr id="4" name="図 3" descr="meanfreepa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3" y="1456312"/>
            <a:ext cx="5079614" cy="3231684"/>
          </a:xfrm>
          <a:prstGeom prst="rect">
            <a:avLst/>
          </a:prstGeom>
        </p:spPr>
      </p:pic>
      <p:pic>
        <p:nvPicPr>
          <p:cNvPr id="5" name="図 4" descr="NHN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63" y="1496161"/>
            <a:ext cx="4279357" cy="319183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41478" y="3669391"/>
            <a:ext cx="151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Photosphere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12527" y="3224008"/>
            <a:ext cx="192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FF6600"/>
                </a:solidFill>
              </a:rPr>
              <a:t>Chromosphere</a:t>
            </a:r>
            <a:endParaRPr kumimoji="1"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36231" y="2426454"/>
            <a:ext cx="180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8000"/>
                </a:solidFill>
              </a:rPr>
              <a:t>Transition region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04406" y="1789075"/>
            <a:ext cx="103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Corona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28759" y="3624118"/>
            <a:ext cx="1036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Corona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85960" y="3115393"/>
            <a:ext cx="1318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8000"/>
                </a:solidFill>
              </a:rPr>
              <a:t>Transition region</a:t>
            </a:r>
            <a:endParaRPr kumimoji="1" lang="ja-JP" altLang="en-US" sz="2000" dirty="0">
              <a:solidFill>
                <a:srgbClr val="008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27356" y="2626509"/>
            <a:ext cx="364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FF6600"/>
                </a:solidFill>
              </a:rPr>
              <a:t>Chromosphere</a:t>
            </a:r>
            <a:endParaRPr kumimoji="1"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3027" y="3097140"/>
            <a:ext cx="151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Photosphere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2989" y="5163343"/>
            <a:ext cx="77111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Corona: almost </a:t>
            </a:r>
            <a:r>
              <a:rPr lang="en-US" altLang="ja-JP" sz="2400" dirty="0" err="1" smtClean="0"/>
              <a:t>collisionless</a:t>
            </a:r>
            <a:r>
              <a:rPr lang="en-US" altLang="ja-JP" sz="2400" dirty="0" smtClean="0"/>
              <a:t> and fully ionized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err="1" smtClean="0"/>
              <a:t>Chromosphere</a:t>
            </a:r>
            <a:r>
              <a:rPr kumimoji="1" lang="en-US" altLang="ja-JP" sz="2400" dirty="0" smtClean="0"/>
              <a:t>: fully </a:t>
            </a:r>
            <a:r>
              <a:rPr kumimoji="1" lang="en-US" altLang="ja-JP" sz="2400" dirty="0" err="1" smtClean="0"/>
              <a:t>collisional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dirty="0" err="1" smtClean="0"/>
              <a:t>weakly(partially</a:t>
            </a:r>
            <a:r>
              <a:rPr kumimoji="1" lang="en-US" altLang="ja-JP" sz="2400" dirty="0" smtClean="0"/>
              <a:t>) ionized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4287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Collision frequency</a:t>
            </a:r>
            <a:endParaRPr lang="ja-JP" altLang="en-US" dirty="0"/>
          </a:p>
        </p:txBody>
      </p:sp>
      <p:grpSp>
        <p:nvGrpSpPr>
          <p:cNvPr id="4" name="図形グループ 16"/>
          <p:cNvGrpSpPr>
            <a:grpSpLocks/>
          </p:cNvGrpSpPr>
          <p:nvPr/>
        </p:nvGrpSpPr>
        <p:grpSpPr bwMode="auto">
          <a:xfrm>
            <a:off x="1507137" y="935088"/>
            <a:ext cx="6098327" cy="4884877"/>
            <a:chOff x="457200" y="1447800"/>
            <a:chExt cx="4038600" cy="4022014"/>
          </a:xfrm>
        </p:grpSpPr>
        <p:pic>
          <p:nvPicPr>
            <p:cNvPr id="5" name="図 6" descr="スナップショット 2009-02-23 03-06-25.tif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447800"/>
              <a:ext cx="4038600" cy="4022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テキスト ボックス 7"/>
            <p:cNvSpPr txBox="1">
              <a:spLocks noChangeArrowheads="1"/>
            </p:cNvSpPr>
            <p:nvPr/>
          </p:nvSpPr>
          <p:spPr bwMode="auto">
            <a:xfrm>
              <a:off x="2859273" y="2743200"/>
              <a:ext cx="1331726" cy="380117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dirty="0">
                  <a:latin typeface="Calibri" charset="0"/>
                </a:rPr>
                <a:t>Electron-Ion</a:t>
              </a:r>
              <a:endParaRPr lang="ja-JP" altLang="en-US" sz="2400" dirty="0">
                <a:latin typeface="Calibri" charset="0"/>
              </a:endParaRPr>
            </a:p>
          </p:txBody>
        </p:sp>
        <p:sp>
          <p:nvSpPr>
            <p:cNvPr id="7" name="テキスト ボックス 8"/>
            <p:cNvSpPr txBox="1">
              <a:spLocks noChangeArrowheads="1"/>
            </p:cNvSpPr>
            <p:nvPr/>
          </p:nvSpPr>
          <p:spPr bwMode="auto">
            <a:xfrm>
              <a:off x="1527547" y="1828800"/>
              <a:ext cx="1732303" cy="3801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>
                  <a:latin typeface="Calibri" charset="0"/>
                </a:rPr>
                <a:t>Electron-Neutral</a:t>
              </a:r>
              <a:endParaRPr lang="ja-JP" altLang="en-US" sz="2400">
                <a:latin typeface="Calibri" charset="0"/>
              </a:endParaRPr>
            </a:p>
          </p:txBody>
        </p:sp>
        <p:sp>
          <p:nvSpPr>
            <p:cNvPr id="8" name="テキスト ボックス 9"/>
            <p:cNvSpPr txBox="1">
              <a:spLocks noChangeArrowheads="1"/>
            </p:cNvSpPr>
            <p:nvPr/>
          </p:nvSpPr>
          <p:spPr bwMode="auto">
            <a:xfrm>
              <a:off x="1219199" y="3962400"/>
              <a:ext cx="1258240" cy="38011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400" dirty="0">
                  <a:latin typeface="Calibri" charset="0"/>
                </a:rPr>
                <a:t>Ion-Neutral</a:t>
              </a:r>
              <a:endParaRPr lang="ja-JP" altLang="en-US" sz="2400" dirty="0">
                <a:latin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685" y="-46373"/>
            <a:ext cx="8854260" cy="1143000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Strong coupling approximation is good in </a:t>
            </a:r>
            <a:r>
              <a:rPr lang="en-US" altLang="ja-JP" sz="2800" dirty="0" err="1" smtClean="0"/>
              <a:t>chromosphere</a:t>
            </a:r>
            <a:endParaRPr lang="ja-JP" altLang="en-US" sz="2800" dirty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447800" y="2185988"/>
          <a:ext cx="67262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数式" r:id="rId3" imgW="3746500" imgH="444500" progId="Equation.3">
                  <p:embed/>
                </p:oleObj>
              </mc:Choice>
              <mc:Fallback>
                <p:oleObj name="数式" r:id="rId3" imgW="37465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85988"/>
                        <a:ext cx="6726238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57200" y="1208283"/>
            <a:ext cx="6671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Balancing the </a:t>
            </a:r>
            <a:r>
              <a:rPr kumimoji="1" lang="en-US" altLang="ja-JP" sz="2400" dirty="0" err="1" smtClean="0"/>
              <a:t>JxB</a:t>
            </a:r>
            <a:r>
              <a:rPr kumimoji="1" lang="en-US" altLang="ja-JP" sz="2400" dirty="0" smtClean="0"/>
              <a:t> force </a:t>
            </a:r>
            <a:r>
              <a:rPr lang="en-US" altLang="ja-JP" sz="2400" dirty="0" smtClean="0"/>
              <a:t>and drag force on ion flow: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425" y="3545006"/>
            <a:ext cx="8557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Typical flow velocity in </a:t>
            </a:r>
            <a:r>
              <a:rPr lang="en-US" altLang="ja-JP" sz="2400" dirty="0" smtClean="0"/>
              <a:t>photosphere-</a:t>
            </a:r>
            <a:r>
              <a:rPr lang="en-US" altLang="ja-JP" sz="2400" dirty="0" err="1" smtClean="0"/>
              <a:t>chromosphere</a:t>
            </a:r>
            <a:r>
              <a:rPr lang="en-US" altLang="ja-JP" sz="2400" dirty="0" smtClean="0"/>
              <a:t> = 1~10 km/</a:t>
            </a:r>
            <a:r>
              <a:rPr lang="en-US" altLang="ja-JP" sz="2400" dirty="0" err="1" smtClean="0"/>
              <a:t>s</a:t>
            </a:r>
            <a:endParaRPr lang="en-US" altLang="ja-JP" sz="2400" dirty="0" smtClean="0"/>
          </a:p>
          <a:p>
            <a:r>
              <a:rPr lang="en-US" altLang="ja-JP" sz="2400" dirty="0" smtClean="0"/>
              <a:t>=&gt; 1-fluid MHD OK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122272" y="4927728"/>
          <a:ext cx="5344633" cy="93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数式" r:id="rId5" imgW="2679700" imgH="406400" progId="Equation.3">
                  <p:embed/>
                </p:oleObj>
              </mc:Choice>
              <mc:Fallback>
                <p:oleObj name="数式" r:id="rId5" imgW="26797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272" y="4927728"/>
                        <a:ext cx="5344633" cy="9319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354899" y="5886447"/>
            <a:ext cx="1274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FF0000"/>
                </a:solidFill>
              </a:rPr>
              <a:t>Ambipolar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diffusion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76362" y="5957787"/>
            <a:ext cx="585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Hall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044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How </a:t>
            </a:r>
            <a:r>
              <a:rPr lang="en-US" altLang="ja-JP" sz="4000" dirty="0" err="1" smtClean="0"/>
              <a:t>ambipolar</a:t>
            </a:r>
            <a:r>
              <a:rPr lang="en-US" altLang="ja-JP" sz="4000" dirty="0" smtClean="0"/>
              <a:t> and Hall terms work</a:t>
            </a:r>
            <a:endParaRPr lang="ja-JP" altLang="en-US" sz="40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230438" y="1404938"/>
          <a:ext cx="467995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数式" r:id="rId3" imgW="2540000" imgH="406400" progId="Equation.3">
                  <p:embed/>
                </p:oleObj>
              </mc:Choice>
              <mc:Fallback>
                <p:oleObj name="数式" r:id="rId3" imgW="2540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1404938"/>
                        <a:ext cx="4679950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D9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327275" y="2243138"/>
          <a:ext cx="47164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数式" r:id="rId5" imgW="2247900" imgH="368300" progId="Equation.3">
                  <p:embed/>
                </p:oleObj>
              </mc:Choice>
              <mc:Fallback>
                <p:oleObj name="数式" r:id="rId5" imgW="22479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2243138"/>
                        <a:ext cx="4716463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724870" y="3225800"/>
          <a:ext cx="1429134" cy="846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数式" r:id="rId7" imgW="685800" imgH="406400" progId="Equation.3">
                  <p:embed/>
                </p:oleObj>
              </mc:Choice>
              <mc:Fallback>
                <p:oleObj name="数式" r:id="rId7" imgW="685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870" y="3225800"/>
                        <a:ext cx="1429134" cy="8468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110163" y="3211689"/>
          <a:ext cx="177165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数式" r:id="rId9" imgW="850900" imgH="406400" progId="Equation.3">
                  <p:embed/>
                </p:oleObj>
              </mc:Choice>
              <mc:Fallback>
                <p:oleObj name="数式" r:id="rId9" imgW="850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3211689"/>
                        <a:ext cx="177165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520415" y="3366037"/>
            <a:ext cx="975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where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17271" y="3366037"/>
            <a:ext cx="65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and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9821" y="4741298"/>
            <a:ext cx="83924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 Hall effect bends </a:t>
            </a:r>
            <a:r>
              <a:rPr lang="en-US" altLang="ja-JP" sz="2000" dirty="0" smtClean="0"/>
              <a:t>magnetic</a:t>
            </a:r>
            <a:r>
              <a:rPr kumimoji="1" lang="en-US" altLang="ja-JP" sz="2000" dirty="0" smtClean="0"/>
              <a:t> field lines in the direction of –J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Ambipolar</a:t>
            </a:r>
            <a:r>
              <a:rPr lang="en-US" altLang="ja-JP" sz="2000" dirty="0" smtClean="0"/>
              <a:t> diffusion transports the magnetic flux in the direction of </a:t>
            </a:r>
            <a:r>
              <a:rPr lang="en-US" altLang="ja-JP" sz="2000" dirty="0" err="1" smtClean="0"/>
              <a:t>JxB</a:t>
            </a:r>
            <a:r>
              <a:rPr lang="en-US" altLang="ja-JP" sz="2000" dirty="0" smtClean="0"/>
              <a:t> </a:t>
            </a:r>
            <a:r>
              <a:rPr lang="en-US" altLang="ja-JP" sz="2000" dirty="0" smtClean="0"/>
              <a:t>force</a:t>
            </a:r>
          </a:p>
          <a:p>
            <a:r>
              <a:rPr lang="en-US" altLang="ja-JP" sz="2000" dirty="0" smtClean="0"/>
              <a:t>  (similar to magneto-friction, but no reconnection)</a:t>
            </a:r>
            <a:endParaRPr lang="en-US" altLang="ja-JP" sz="2000" dirty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Ambipolar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duffusion</a:t>
            </a:r>
            <a:r>
              <a:rPr lang="en-US" altLang="ja-JP" sz="2000" dirty="0" smtClean="0"/>
              <a:t> dissipates magnetic energy, while Hall effect does not.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704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1108</Words>
  <Application>Microsoft Macintosh PowerPoint</Application>
  <PresentationFormat>画面に合わせる (4:3)</PresentationFormat>
  <Paragraphs>195</Paragraphs>
  <Slides>26</Slides>
  <Notes>1</Notes>
  <HiddenSlides>0</HiddenSlides>
  <MMClips>9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Office テーマ</vt:lpstr>
      <vt:lpstr>数式</vt:lpstr>
      <vt:lpstr>Microsoft 数式</vt:lpstr>
      <vt:lpstr>Magnetic reconnection and jets in the lower atmosphere</vt:lpstr>
      <vt:lpstr>Reconnection + plasma jets at various heights</vt:lpstr>
      <vt:lpstr>PowerPoint プレゼンテーション</vt:lpstr>
      <vt:lpstr>Can chromo-reconnection produces high jets?</vt:lpstr>
      <vt:lpstr>PowerPoint プレゼンテーション</vt:lpstr>
      <vt:lpstr>Mean free path and ionization fraction</vt:lpstr>
      <vt:lpstr>Collision frequency</vt:lpstr>
      <vt:lpstr>Strong coupling approximation is good in chromosphere</vt:lpstr>
      <vt:lpstr>How ambipolar and Hall terms work</vt:lpstr>
      <vt:lpstr>Diffusivities </vt:lpstr>
      <vt:lpstr>Similar astrophysical plasmas:  molecular clouds and protoplanetary disk</vt:lpstr>
      <vt:lpstr>Reconnection plays key role in MRI</vt:lpstr>
      <vt:lpstr>Flux emergence and partial ionization</vt:lpstr>
      <vt:lpstr>Current sheet thinning by ambipolar diffusion (Brandenburg &amp; Zweibel 1994)</vt:lpstr>
      <vt:lpstr>Numerical simulation</vt:lpstr>
      <vt:lpstr>Effect of non-uniform ambipolar diffusion</vt:lpstr>
      <vt:lpstr>PowerPoint プレゼンテーション</vt:lpstr>
      <vt:lpstr>Effect of non-uniform ambipolar diffusion</vt:lpstr>
      <vt:lpstr>PowerPoint プレゼンテーション</vt:lpstr>
      <vt:lpstr>Petschek-like regime</vt:lpstr>
      <vt:lpstr>S-P like reconnection</vt:lpstr>
      <vt:lpstr>PowerPoint プレゼンテーション</vt:lpstr>
      <vt:lpstr>Effect of guide field</vt:lpstr>
      <vt:lpstr>Penumbra jets</vt:lpstr>
      <vt:lpstr>Summary</vt:lpstr>
      <vt:lpstr>Magnetic reconnection in the chromosphere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reconnection in weakly ionized solar chromosphere</dc:title>
  <dc:creator>磯部 洋明</dc:creator>
  <cp:lastModifiedBy>磯部 洋明</cp:lastModifiedBy>
  <cp:revision>52</cp:revision>
  <dcterms:created xsi:type="dcterms:W3CDTF">2010-12-17T07:03:10Z</dcterms:created>
  <dcterms:modified xsi:type="dcterms:W3CDTF">2011-08-25T17:15:57Z</dcterms:modified>
</cp:coreProperties>
</file>