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1"/>
  </p:sldMasterIdLst>
  <p:notesMasterIdLst>
    <p:notesMasterId r:id="rId28"/>
  </p:notesMasterIdLst>
  <p:handoutMasterIdLst>
    <p:handoutMasterId r:id="rId29"/>
  </p:handoutMasterIdLst>
  <p:sldIdLst>
    <p:sldId id="457" r:id="rId2"/>
    <p:sldId id="462" r:id="rId3"/>
    <p:sldId id="469" r:id="rId4"/>
    <p:sldId id="465" r:id="rId5"/>
    <p:sldId id="466" r:id="rId6"/>
    <p:sldId id="467" r:id="rId7"/>
    <p:sldId id="468" r:id="rId8"/>
    <p:sldId id="480" r:id="rId9"/>
    <p:sldId id="479" r:id="rId10"/>
    <p:sldId id="475" r:id="rId11"/>
    <p:sldId id="476" r:id="rId12"/>
    <p:sldId id="477" r:id="rId13"/>
    <p:sldId id="478" r:id="rId14"/>
    <p:sldId id="481" r:id="rId15"/>
    <p:sldId id="493" r:id="rId16"/>
    <p:sldId id="482" r:id="rId17"/>
    <p:sldId id="485" r:id="rId18"/>
    <p:sldId id="486" r:id="rId19"/>
    <p:sldId id="495" r:id="rId20"/>
    <p:sldId id="487" r:id="rId21"/>
    <p:sldId id="490" r:id="rId22"/>
    <p:sldId id="488" r:id="rId23"/>
    <p:sldId id="491" r:id="rId24"/>
    <p:sldId id="492" r:id="rId25"/>
    <p:sldId id="496" r:id="rId26"/>
    <p:sldId id="494" r:id="rId27"/>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817" autoAdjust="0"/>
  </p:normalViewPr>
  <p:slideViewPr>
    <p:cSldViewPr snapToGrid="0" snapToObjects="1" showGuides="1">
      <p:cViewPr>
        <p:scale>
          <a:sx n="75" d="100"/>
          <a:sy n="75" d="100"/>
        </p:scale>
        <p:origin x="-1160" y="-4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C4199B-84F9-874F-A2A6-B1ED319132B4}" type="datetimeFigureOut">
              <a:rPr lang="ja-JP" altLang="en-US" smtClean="0"/>
              <a:pPr/>
              <a:t>2014/04/09</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94A284-0706-FB4E-9C39-430D9EAFAD7B}" type="slidenum">
              <a:rPr lang="ja-JP" altLang="en-US" smtClean="0"/>
              <a:pPr/>
              <a:t>‹#›</a:t>
            </a:fld>
            <a:endParaRPr lang="ja-JP" altLang="en-US"/>
          </a:p>
        </p:txBody>
      </p:sp>
    </p:spTree>
    <p:extLst>
      <p:ext uri="{BB962C8B-B14F-4D97-AF65-F5344CB8AC3E}">
        <p14:creationId xmlns:p14="http://schemas.microsoft.com/office/powerpoint/2010/main" val="3224349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5DEF8C-BB8F-A846-9A7D-681F067E1830}" type="datetimeFigureOut">
              <a:rPr lang="ja-JP" altLang="en-US" smtClean="0"/>
              <a:pPr/>
              <a:t>2014/04/09</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9DC836-D3F1-644A-AF02-3FE95D6F6A22}" type="slidenum">
              <a:rPr lang="ja-JP" altLang="en-US" smtClean="0"/>
              <a:pPr/>
              <a:t>‹#›</a:t>
            </a:fld>
            <a:endParaRPr lang="ja-JP" altLang="en-US"/>
          </a:p>
        </p:txBody>
      </p:sp>
    </p:spTree>
    <p:extLst>
      <p:ext uri="{BB962C8B-B14F-4D97-AF65-F5344CB8AC3E}">
        <p14:creationId xmlns:p14="http://schemas.microsoft.com/office/powerpoint/2010/main" val="2514181245"/>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16</a:t>
            </a:fld>
            <a:endParaRPr lang="ja-JP" altLang="en-US"/>
          </a:p>
        </p:txBody>
      </p:sp>
    </p:spTree>
    <p:extLst>
      <p:ext uri="{BB962C8B-B14F-4D97-AF65-F5344CB8AC3E}">
        <p14:creationId xmlns:p14="http://schemas.microsoft.com/office/powerpoint/2010/main" val="1471963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実は地球は今、氷河期。恐竜がいた数千万年前は、今よりずっと暖かかった。氷河期にも寒い時とあまり寒くない時があり、今はあまり寒くない時。</a:t>
            </a:r>
            <a:endParaRPr lang="en-US" altLang="ja-JP" dirty="0" smtClean="0"/>
          </a:p>
          <a:p>
            <a:r>
              <a:rPr lang="ja-JP" altLang="en-US" dirty="0" smtClean="0"/>
              <a:t>恐竜が生きていた数千万年前には、逆にいまよりずっと暖かい時期もありました。</a:t>
            </a:r>
            <a:endParaRPr lang="en-US" altLang="ja-JP" dirty="0" smtClean="0"/>
          </a:p>
          <a:p>
            <a:r>
              <a:rPr lang="ja-JP" altLang="en-US" dirty="0" smtClean="0"/>
              <a:t>人間が石油や石炭を燃やして出す二酸化炭素によって、地球が温暖化していると言われていますが、地球の歴史ではごく最近のこと。</a:t>
            </a:r>
            <a:endParaRPr lang="en-US" altLang="ja-JP" dirty="0" smtClean="0"/>
          </a:p>
          <a:p>
            <a:r>
              <a:rPr lang="ja-JP" altLang="en-US" dirty="0" smtClean="0"/>
              <a:t>長い目で見ると、今の温暖化より激しい気温の変化は何回も起きています。いずれまた氷期もくるでしょう。</a:t>
            </a:r>
            <a:endParaRPr lang="en-US" altLang="ja-JP" dirty="0" smtClean="0"/>
          </a:p>
          <a:p>
            <a:r>
              <a:rPr lang="ja-JP" altLang="en-US" dirty="0" smtClean="0"/>
              <a:t>二酸化炭素をださないようにして、人間のせいで起こる温暖化をなるべく防ぐことはとても大切です。</a:t>
            </a:r>
            <a:endParaRPr lang="en-US" altLang="ja-JP" dirty="0" smtClean="0"/>
          </a:p>
          <a:p>
            <a:r>
              <a:rPr lang="ja-JP" altLang="en-US" dirty="0" smtClean="0"/>
              <a:t>ですが、同時に、地球の環境はもともと変化するものだということも知っておいて欲しい。</a:t>
            </a:r>
            <a:endParaRPr lang="en-US" altLang="ja-JP" dirty="0" smtClean="0"/>
          </a:p>
          <a:p>
            <a:endParaRPr lang="en-US" altLang="ja-JP" dirty="0" smtClean="0"/>
          </a:p>
        </p:txBody>
      </p:sp>
      <p:sp>
        <p:nvSpPr>
          <p:cNvPr id="4" name="スライド番号プレースホルダ 3"/>
          <p:cNvSpPr>
            <a:spLocks noGrp="1"/>
          </p:cNvSpPr>
          <p:nvPr>
            <p:ph type="sldNum" sz="quarter" idx="10"/>
          </p:nvPr>
        </p:nvSpPr>
        <p:spPr/>
        <p:txBody>
          <a:bodyPr/>
          <a:lstStyle/>
          <a:p>
            <a:fld id="{1F9DC836-D3F1-644A-AF02-3FE95D6F6A22}" type="slidenum">
              <a:rPr lang="ja-JP" altLang="en-US" smtClean="0"/>
              <a:pPr/>
              <a:t>17</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なので、あと</a:t>
            </a:r>
            <a:r>
              <a:rPr lang="en-US" altLang="ja-JP" dirty="0" smtClean="0"/>
              <a:t>1</a:t>
            </a:r>
            <a:r>
              <a:rPr lang="ja-JP" altLang="en-US" dirty="0" smtClean="0"/>
              <a:t>億年もすれば日本は日本でなくなります。</a:t>
            </a:r>
            <a:endParaRPr lang="ja-JP" altLang="en-US" dirty="0"/>
          </a:p>
        </p:txBody>
      </p:sp>
      <p:sp>
        <p:nvSpPr>
          <p:cNvPr id="4" name="スライド番号プレースホルダ 3"/>
          <p:cNvSpPr>
            <a:spLocks noGrp="1"/>
          </p:cNvSpPr>
          <p:nvPr>
            <p:ph type="sldNum" sz="quarter" idx="10"/>
          </p:nvPr>
        </p:nvSpPr>
        <p:spPr/>
        <p:txBody>
          <a:bodyPr/>
          <a:lstStyle/>
          <a:p>
            <a:fld id="{1F9DC836-D3F1-644A-AF02-3FE95D6F6A22}" type="slidenum">
              <a:rPr lang="ja-JP" altLang="en-US" smtClean="0"/>
              <a:pPr/>
              <a:t>18</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89B68021-2BA9-1F44-BF4C-6FEF809B5828}" type="datetimeFigureOut">
              <a:rPr lang="ja-JP" altLang="en-US" smtClean="0"/>
              <a:pPr/>
              <a:t>2014/04/09</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89B68021-2BA9-1F44-BF4C-6FEF809B5828}" type="datetimeFigureOut">
              <a:rPr lang="ja-JP" altLang="en-US" smtClean="0"/>
              <a:pPr/>
              <a:t>2014/04/09</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9B68021-2BA9-1F44-BF4C-6FEF809B5828}" type="datetimeFigureOut">
              <a:rPr lang="ja-JP" altLang="en-US" smtClean="0"/>
              <a:pPr/>
              <a:t>2014/04/09</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9B68021-2BA9-1F44-BF4C-6FEF809B5828}" type="datetimeFigureOut">
              <a:rPr lang="ja-JP" altLang="en-US" smtClean="0"/>
              <a:pPr/>
              <a:t>2014/04/09</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89B68021-2BA9-1F44-BF4C-6FEF809B5828}" type="datetimeFigureOut">
              <a:rPr lang="ja-JP" altLang="en-US" smtClean="0"/>
              <a:pPr/>
              <a:t>2014/04/09</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Date Placeholder 4"/>
          <p:cNvSpPr>
            <a:spLocks noGrp="1"/>
          </p:cNvSpPr>
          <p:nvPr>
            <p:ph type="dt" sz="half" idx="10"/>
          </p:nvPr>
        </p:nvSpPr>
        <p:spPr/>
        <p:txBody>
          <a:bodyPr/>
          <a:lstStyle/>
          <a:p>
            <a:fld id="{89B68021-2BA9-1F44-BF4C-6FEF809B5828}" type="datetimeFigureOut">
              <a:rPr lang="ja-JP" altLang="en-US" smtClean="0"/>
              <a:pPr/>
              <a:t>2014/04/09</a:t>
            </a:fld>
            <a:endParaRPr lang="ja-JP" alt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Date Placeholder 6"/>
          <p:cNvSpPr>
            <a:spLocks noGrp="1"/>
          </p:cNvSpPr>
          <p:nvPr>
            <p:ph type="dt" sz="half" idx="10"/>
          </p:nvPr>
        </p:nvSpPr>
        <p:spPr/>
        <p:txBody>
          <a:bodyPr/>
          <a:lstStyle/>
          <a:p>
            <a:fld id="{89B68021-2BA9-1F44-BF4C-6FEF809B5828}" type="datetimeFigureOut">
              <a:rPr lang="ja-JP" altLang="en-US" smtClean="0"/>
              <a:pPr/>
              <a:t>2014/04/09</a:t>
            </a:fld>
            <a:endParaRPr lang="ja-JP" altLang="en-US"/>
          </a:p>
        </p:txBody>
      </p:sp>
      <p:sp>
        <p:nvSpPr>
          <p:cNvPr id="8" name="Footer Placeholder 7"/>
          <p:cNvSpPr>
            <a:spLocks noGrp="1"/>
          </p:cNvSpPr>
          <p:nvPr>
            <p:ph type="ftr" sz="quarter" idx="11"/>
          </p:nvPr>
        </p:nvSpPr>
        <p:spPr/>
        <p:txBody>
          <a:bodyPr/>
          <a:lstStyle/>
          <a:p>
            <a:endParaRPr lang="ja-JP" altLang="en-US"/>
          </a:p>
        </p:txBody>
      </p:sp>
      <p:sp>
        <p:nvSpPr>
          <p:cNvPr id="9" name="Slide Number Placeholder 8"/>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Date Placeholder 2"/>
          <p:cNvSpPr>
            <a:spLocks noGrp="1"/>
          </p:cNvSpPr>
          <p:nvPr>
            <p:ph type="dt" sz="half" idx="10"/>
          </p:nvPr>
        </p:nvSpPr>
        <p:spPr/>
        <p:txBody>
          <a:bodyPr/>
          <a:lstStyle/>
          <a:p>
            <a:fld id="{89B68021-2BA9-1F44-BF4C-6FEF809B5828}" type="datetimeFigureOut">
              <a:rPr lang="ja-JP" altLang="en-US" smtClean="0"/>
              <a:pPr/>
              <a:t>2014/04/09</a:t>
            </a:fld>
            <a:endParaRPr lang="ja-JP" altLang="en-US"/>
          </a:p>
        </p:txBody>
      </p:sp>
      <p:sp>
        <p:nvSpPr>
          <p:cNvPr id="4" name="Footer Placeholder 3"/>
          <p:cNvSpPr>
            <a:spLocks noGrp="1"/>
          </p:cNvSpPr>
          <p:nvPr>
            <p:ph type="ftr" sz="quarter" idx="11"/>
          </p:nvPr>
        </p:nvSpPr>
        <p:spPr/>
        <p:txBody>
          <a:bodyPr/>
          <a:lstStyle/>
          <a:p>
            <a:endParaRPr lang="ja-JP" altLang="en-US"/>
          </a:p>
        </p:txBody>
      </p:sp>
      <p:sp>
        <p:nvSpPr>
          <p:cNvPr id="5" name="Slide Number Placeholder 4"/>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68021-2BA9-1F44-BF4C-6FEF809B5828}" type="datetimeFigureOut">
              <a:rPr lang="ja-JP" altLang="en-US" smtClean="0"/>
              <a:pPr/>
              <a:t>2014/04/09</a:t>
            </a:fld>
            <a:endParaRPr lang="ja-JP" altLang="en-US"/>
          </a:p>
        </p:txBody>
      </p:sp>
      <p:sp>
        <p:nvSpPr>
          <p:cNvPr id="3" name="Footer Placeholder 2"/>
          <p:cNvSpPr>
            <a:spLocks noGrp="1"/>
          </p:cNvSpPr>
          <p:nvPr>
            <p:ph type="ftr" sz="quarter" idx="11"/>
          </p:nvPr>
        </p:nvSpPr>
        <p:spPr/>
        <p:txBody>
          <a:bodyPr/>
          <a:lstStyle/>
          <a:p>
            <a:endParaRPr lang="ja-JP" altLang="en-US"/>
          </a:p>
        </p:txBody>
      </p:sp>
      <p:sp>
        <p:nvSpPr>
          <p:cNvPr id="4" name="Slide Number Placeholder 3"/>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9B68021-2BA9-1F44-BF4C-6FEF809B5828}" type="datetimeFigureOut">
              <a:rPr lang="ja-JP" altLang="en-US" smtClean="0"/>
              <a:pPr/>
              <a:t>2014/04/09</a:t>
            </a:fld>
            <a:endParaRPr lang="ja-JP" alt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プレースホルダーまでドラッグするかアイコンをクリックして図を追加</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9B68021-2BA9-1F44-BF4C-6FEF809B5828}" type="datetimeFigureOut">
              <a:rPr lang="ja-JP" altLang="en-US" smtClean="0"/>
              <a:pPr/>
              <a:t>2014/04/09</a:t>
            </a:fld>
            <a:endParaRPr lang="ja-JP" alt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68021-2BA9-1F44-BF4C-6FEF809B5828}" type="datetimeFigureOut">
              <a:rPr lang="ja-JP" altLang="en-US" smtClean="0"/>
              <a:pPr/>
              <a:t>2014/04/09</a:t>
            </a:fld>
            <a:endParaRPr lang="ja-JP"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FA00C8-6294-9B4B-9756-987CD49B1DC0}" type="slidenum">
              <a:rPr lang="ja-JP" altLang="en-US" smtClean="0"/>
              <a:pPr/>
              <a:t>‹#›</a:t>
            </a:fld>
            <a:endParaRPr lang="ja-JP" altLang="en-US"/>
          </a:p>
        </p:txBody>
      </p:sp>
    </p:spTree>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kumimoji="1" sz="5000" kern="1200">
          <a:solidFill>
            <a:schemeClr val="tx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21.png"/><Relationship Id="rId1" Type="http://schemas.microsoft.com/office/2007/relationships/media" Target="file://localhost/Users/isobehiroaki/Movies/sun/UnsharpNov91Red.mpg" TargetMode="External"/><Relationship Id="rId2" Type="http://schemas.openxmlformats.org/officeDocument/2006/relationships/video" Target="file://localhost/Users/isobehiroaki/Movies/sun/UnsharpNov91Red.m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24.png"/><Relationship Id="rId1" Type="http://schemas.microsoft.com/office/2007/relationships/media" Target="../media/media1.gif"/><Relationship Id="rId2" Type="http://schemas.openxmlformats.org/officeDocument/2006/relationships/video" Target="../media/media1.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eg"/><Relationship Id="rId5"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1216249" y="0"/>
            <a:ext cx="11329223" cy="6858000"/>
          </a:xfrm>
          <a:prstGeom prst="rect">
            <a:avLst/>
          </a:prstGeom>
        </p:spPr>
      </p:pic>
      <p:sp>
        <p:nvSpPr>
          <p:cNvPr id="2" name="タイトル 1"/>
          <p:cNvSpPr>
            <a:spLocks noGrp="1"/>
          </p:cNvSpPr>
          <p:nvPr>
            <p:ph type="ctrTitle"/>
          </p:nvPr>
        </p:nvSpPr>
        <p:spPr>
          <a:xfrm>
            <a:off x="201854" y="389693"/>
            <a:ext cx="7772400" cy="1470025"/>
          </a:xfrm>
        </p:spPr>
        <p:txBody>
          <a:bodyPr>
            <a:normAutofit/>
          </a:bodyPr>
          <a:lstStyle/>
          <a:p>
            <a:pPr algn="l"/>
            <a:r>
              <a:rPr kumimoji="1" lang="ja-JP" altLang="en-US" sz="2800" dirty="0" smtClean="0"/>
              <a:t>宇宙</a:t>
            </a:r>
            <a:r>
              <a:rPr lang="ja-JP" altLang="en-US" sz="2800" dirty="0" smtClean="0"/>
              <a:t>はなぜ</a:t>
            </a:r>
            <a:r>
              <a:rPr lang="en-US" altLang="ja-JP" sz="2800" dirty="0" smtClean="0"/>
              <a:t/>
            </a:r>
            <a:br>
              <a:rPr lang="en-US" altLang="ja-JP" sz="2800" dirty="0" smtClean="0"/>
            </a:br>
            <a:r>
              <a:rPr lang="ja-JP" altLang="en-US" sz="2800" dirty="0" smtClean="0"/>
              <a:t>和菓子を</a:t>
            </a:r>
            <a:r>
              <a:rPr lang="en-US" altLang="ja-JP" sz="2800" dirty="0" smtClean="0"/>
              <a:t/>
            </a:r>
            <a:br>
              <a:rPr lang="en-US" altLang="ja-JP" sz="2800" dirty="0" smtClean="0"/>
            </a:br>
            <a:r>
              <a:rPr lang="ja-JP" altLang="en-US" sz="2800" dirty="0" smtClean="0"/>
              <a:t>生んだか</a:t>
            </a:r>
            <a:endParaRPr kumimoji="1" lang="ja-JP" altLang="en-US" sz="2800" dirty="0"/>
          </a:p>
        </p:txBody>
      </p:sp>
      <p:sp>
        <p:nvSpPr>
          <p:cNvPr id="3" name="サブタイトル 2"/>
          <p:cNvSpPr>
            <a:spLocks noGrp="1"/>
          </p:cNvSpPr>
          <p:nvPr>
            <p:ph type="subTitle" idx="1"/>
          </p:nvPr>
        </p:nvSpPr>
        <p:spPr>
          <a:xfrm>
            <a:off x="201854" y="5981700"/>
            <a:ext cx="6400800" cy="1752600"/>
          </a:xfrm>
        </p:spPr>
        <p:txBody>
          <a:bodyPr>
            <a:normAutofit/>
          </a:bodyPr>
          <a:lstStyle/>
          <a:p>
            <a:pPr algn="l"/>
            <a:r>
              <a:rPr lang="ja-JP" altLang="en-US" sz="2000" dirty="0"/>
              <a:t>磯部</a:t>
            </a:r>
            <a:r>
              <a:rPr lang="ja-JP" altLang="en-US" sz="2000" dirty="0" smtClean="0"/>
              <a:t>洋明</a:t>
            </a:r>
            <a:r>
              <a:rPr lang="ja-JP" altLang="en-US" sz="2000" dirty="0" smtClean="0"/>
              <a:t>（</a:t>
            </a:r>
            <a:r>
              <a:rPr kumimoji="1" lang="ja-JP" altLang="en-US" sz="2000" dirty="0" smtClean="0"/>
              <a:t>京都</a:t>
            </a:r>
            <a:r>
              <a:rPr kumimoji="1" lang="ja-JP" altLang="en-US" sz="2000" dirty="0" smtClean="0"/>
              <a:t>大学</a:t>
            </a:r>
            <a:r>
              <a:rPr kumimoji="1" lang="en-US" altLang="ja-JP" sz="2000" dirty="0" smtClean="0"/>
              <a:t> </a:t>
            </a:r>
            <a:r>
              <a:rPr lang="ja-JP" altLang="en-US" sz="2000" dirty="0" smtClean="0"/>
              <a:t>宇宙</a:t>
            </a:r>
            <a:r>
              <a:rPr lang="ja-JP" altLang="en-US" sz="2000" dirty="0" smtClean="0"/>
              <a:t>総合学研究</a:t>
            </a:r>
            <a:r>
              <a:rPr lang="ja-JP" altLang="en-US" sz="2000" dirty="0" smtClean="0"/>
              <a:t>ユニット</a:t>
            </a:r>
            <a:r>
              <a:rPr lang="ja-JP" altLang="en-US" sz="2000" dirty="0" smtClean="0"/>
              <a:t>）</a:t>
            </a:r>
            <a:endParaRPr kumimoji="1" lang="ja-JP" altLang="en-US" sz="2000" dirty="0"/>
          </a:p>
        </p:txBody>
      </p:sp>
      <p:sp>
        <p:nvSpPr>
          <p:cNvPr id="7" name="テキスト ボックス 6"/>
          <p:cNvSpPr txBox="1"/>
          <p:nvPr/>
        </p:nvSpPr>
        <p:spPr>
          <a:xfrm>
            <a:off x="8092804" y="6522341"/>
            <a:ext cx="710451" cy="338554"/>
          </a:xfrm>
          <a:prstGeom prst="rect">
            <a:avLst/>
          </a:prstGeom>
          <a:noFill/>
        </p:spPr>
        <p:txBody>
          <a:bodyPr wrap="none" rtlCol="0">
            <a:spAutoFit/>
          </a:bodyPr>
          <a:lstStyle/>
          <a:p>
            <a:r>
              <a:rPr kumimoji="1" lang="en-US" altLang="ja-JP" sz="1600" dirty="0" smtClean="0"/>
              <a:t>NASA</a:t>
            </a:r>
            <a:endParaRPr kumimoji="1" lang="ja-JP" altLang="en-US" sz="1600" dirty="0"/>
          </a:p>
        </p:txBody>
      </p:sp>
    </p:spTree>
    <p:extLst>
      <p:ext uri="{BB962C8B-B14F-4D97-AF65-F5344CB8AC3E}">
        <p14:creationId xmlns:p14="http://schemas.microsoft.com/office/powerpoint/2010/main" val="26503248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smtClean="0"/>
              <a:t>人類はこの先宇宙へ出てゆくだろうか？</a:t>
            </a:r>
            <a:endParaRPr kumimoji="1" lang="ja-JP" altLang="en-US" sz="3200" dirty="0"/>
          </a:p>
        </p:txBody>
      </p:sp>
      <p:pic>
        <p:nvPicPr>
          <p:cNvPr id="4" name="図 3" descr="Earth_GPN-2000-0011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747" y="1915489"/>
            <a:ext cx="3135116" cy="3135116"/>
          </a:xfrm>
          <a:prstGeom prst="rect">
            <a:avLst/>
          </a:prstGeom>
        </p:spPr>
      </p:pic>
    </p:spTree>
    <p:extLst>
      <p:ext uri="{BB962C8B-B14F-4D97-AF65-F5344CB8AC3E}">
        <p14:creationId xmlns:p14="http://schemas.microsoft.com/office/powerpoint/2010/main" val="37542985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smtClean="0"/>
              <a:t>宇宙を開拓するのは誰？</a:t>
            </a:r>
            <a:endParaRPr lang="ja-JP" altLang="en-US" sz="2800" dirty="0"/>
          </a:p>
        </p:txBody>
      </p:sp>
      <p:graphicFrame>
        <p:nvGraphicFramePr>
          <p:cNvPr id="9" name="表 8"/>
          <p:cNvGraphicFramePr>
            <a:graphicFrameLocks noGrp="1"/>
          </p:cNvGraphicFramePr>
          <p:nvPr>
            <p:extLst>
              <p:ext uri="{D42A27DB-BD31-4B8C-83A1-F6EECF244321}">
                <p14:modId xmlns:p14="http://schemas.microsoft.com/office/powerpoint/2010/main" val="2657387254"/>
              </p:ext>
            </p:extLst>
          </p:nvPr>
        </p:nvGraphicFramePr>
        <p:xfrm>
          <a:off x="280060" y="1763901"/>
          <a:ext cx="8578380" cy="4837839"/>
        </p:xfrm>
        <a:graphic>
          <a:graphicData uri="http://schemas.openxmlformats.org/drawingml/2006/table">
            <a:tbl>
              <a:tblPr firstRow="1" bandRow="1">
                <a:tableStyleId>{5C22544A-7EE6-4342-B048-85BDC9FD1C3A}</a:tableStyleId>
              </a:tblPr>
              <a:tblGrid>
                <a:gridCol w="1715676"/>
                <a:gridCol w="1715676"/>
                <a:gridCol w="1715676"/>
                <a:gridCol w="1715676"/>
                <a:gridCol w="1715676"/>
              </a:tblGrid>
              <a:tr h="680439">
                <a:tc>
                  <a:txBody>
                    <a:bodyPr/>
                    <a:lstStyle/>
                    <a:p>
                      <a:endParaRPr kumimoji="1" lang="ja-JP" altLang="en-US" dirty="0"/>
                    </a:p>
                  </a:txBody>
                  <a:tcPr>
                    <a:solidFill>
                      <a:schemeClr val="accent3">
                        <a:lumMod val="75000"/>
                      </a:schemeClr>
                    </a:solidFill>
                  </a:tcPr>
                </a:tc>
                <a:tc>
                  <a:txBody>
                    <a:bodyPr/>
                    <a:lstStyle/>
                    <a:p>
                      <a:r>
                        <a:rPr kumimoji="1" lang="ja-JP" altLang="en-US" sz="2000" dirty="0" smtClean="0"/>
                        <a:t>メイフラワー号</a:t>
                      </a:r>
                      <a:endParaRPr kumimoji="1" lang="ja-JP" altLang="en-US" sz="2000" dirty="0"/>
                    </a:p>
                  </a:txBody>
                  <a:tcPr>
                    <a:solidFill>
                      <a:schemeClr val="accent3">
                        <a:lumMod val="75000"/>
                      </a:schemeClr>
                    </a:solidFill>
                  </a:tcPr>
                </a:tc>
                <a:tc>
                  <a:txBody>
                    <a:bodyPr/>
                    <a:lstStyle/>
                    <a:p>
                      <a:r>
                        <a:rPr kumimoji="1" lang="ja-JP" altLang="en-US" sz="2000" dirty="0" smtClean="0"/>
                        <a:t>モルモン教徒</a:t>
                      </a:r>
                      <a:endParaRPr kumimoji="1" lang="ja-JP" altLang="en-US" sz="2000" dirty="0"/>
                    </a:p>
                  </a:txBody>
                  <a:tcPr>
                    <a:solidFill>
                      <a:schemeClr val="accent3">
                        <a:lumMod val="75000"/>
                      </a:schemeClr>
                    </a:solidFill>
                  </a:tcPr>
                </a:tc>
                <a:tc>
                  <a:txBody>
                    <a:bodyPr/>
                    <a:lstStyle/>
                    <a:p>
                      <a:r>
                        <a:rPr kumimoji="1" lang="ja-JP" altLang="en-US" sz="2000" dirty="0" smtClean="0"/>
                        <a:t>巨大宇宙コロニー</a:t>
                      </a:r>
                      <a:endParaRPr kumimoji="1" lang="ja-JP" altLang="en-US" sz="2000" dirty="0"/>
                    </a:p>
                  </a:txBody>
                  <a:tcPr>
                    <a:solidFill>
                      <a:schemeClr val="accent3">
                        <a:lumMod val="75000"/>
                      </a:schemeClr>
                    </a:solidFill>
                  </a:tcPr>
                </a:tc>
                <a:tc>
                  <a:txBody>
                    <a:bodyPr/>
                    <a:lstStyle/>
                    <a:p>
                      <a:r>
                        <a:rPr kumimoji="1" lang="ja-JP" altLang="en-US" sz="2000" dirty="0" smtClean="0"/>
                        <a:t>小惑星への移住</a:t>
                      </a:r>
                      <a:endParaRPr kumimoji="1" lang="ja-JP" altLang="en-US" sz="2000" dirty="0"/>
                    </a:p>
                  </a:txBody>
                  <a:tcPr>
                    <a:solidFill>
                      <a:schemeClr val="accent3">
                        <a:lumMod val="75000"/>
                      </a:schemeClr>
                    </a:solidFill>
                  </a:tcPr>
                </a:tc>
              </a:tr>
              <a:tr h="576293">
                <a:tc>
                  <a:txBody>
                    <a:bodyPr/>
                    <a:lstStyle/>
                    <a:p>
                      <a:r>
                        <a:rPr kumimoji="1" lang="ja-JP" altLang="en-US" sz="2000" dirty="0" smtClean="0"/>
                        <a:t>年</a:t>
                      </a:r>
                      <a:endParaRPr kumimoji="1" lang="ja-JP" altLang="en-US" sz="2000" dirty="0"/>
                    </a:p>
                  </a:txBody>
                  <a:tcPr/>
                </a:tc>
                <a:tc>
                  <a:txBody>
                    <a:bodyPr/>
                    <a:lstStyle/>
                    <a:p>
                      <a:r>
                        <a:rPr kumimoji="1" lang="en-US" altLang="ja-JP" sz="2000" dirty="0" smtClean="0"/>
                        <a:t>1620</a:t>
                      </a:r>
                      <a:endParaRPr kumimoji="1" lang="ja-JP" altLang="en-US" sz="2000" dirty="0"/>
                    </a:p>
                  </a:txBody>
                  <a:tcPr/>
                </a:tc>
                <a:tc>
                  <a:txBody>
                    <a:bodyPr/>
                    <a:lstStyle/>
                    <a:p>
                      <a:r>
                        <a:rPr kumimoji="1" lang="en-US" altLang="ja-JP" sz="2000" dirty="0" smtClean="0"/>
                        <a:t>1847</a:t>
                      </a:r>
                      <a:endParaRPr kumimoji="1" lang="ja-JP" altLang="en-US" sz="2000" dirty="0"/>
                    </a:p>
                  </a:txBody>
                  <a:tcPr/>
                </a:tc>
                <a:tc>
                  <a:txBody>
                    <a:bodyPr/>
                    <a:lstStyle/>
                    <a:p>
                      <a:r>
                        <a:rPr kumimoji="1" lang="en-US" altLang="ja-JP" sz="2000" dirty="0" smtClean="0"/>
                        <a:t>2???</a:t>
                      </a:r>
                      <a:endParaRPr kumimoji="1" lang="ja-JP" altLang="en-US" sz="2000" dirty="0"/>
                    </a:p>
                  </a:txBody>
                  <a:tcPr/>
                </a:tc>
                <a:tc>
                  <a:txBody>
                    <a:bodyPr/>
                    <a:lstStyle/>
                    <a:p>
                      <a:r>
                        <a:rPr kumimoji="1" lang="en-US" altLang="ja-JP" sz="2000" dirty="0" smtClean="0"/>
                        <a:t>2???</a:t>
                      </a:r>
                      <a:endParaRPr kumimoji="1" lang="ja-JP" altLang="en-US" sz="2000" dirty="0"/>
                    </a:p>
                  </a:txBody>
                  <a:tcPr/>
                </a:tc>
              </a:tr>
              <a:tr h="576293">
                <a:tc>
                  <a:txBody>
                    <a:bodyPr/>
                    <a:lstStyle/>
                    <a:p>
                      <a:r>
                        <a:rPr kumimoji="1" lang="ja-JP" altLang="en-US" sz="2000" dirty="0" smtClean="0"/>
                        <a:t>人数</a:t>
                      </a:r>
                      <a:endParaRPr kumimoji="1" lang="ja-JP" altLang="en-US" sz="2000" dirty="0"/>
                    </a:p>
                  </a:txBody>
                  <a:tcPr/>
                </a:tc>
                <a:tc>
                  <a:txBody>
                    <a:bodyPr/>
                    <a:lstStyle/>
                    <a:p>
                      <a:r>
                        <a:rPr kumimoji="1" lang="en-US" altLang="ja-JP" sz="2000" dirty="0" smtClean="0"/>
                        <a:t>103</a:t>
                      </a:r>
                      <a:endParaRPr kumimoji="1" lang="ja-JP" altLang="en-US" sz="2000" dirty="0"/>
                    </a:p>
                  </a:txBody>
                  <a:tcPr/>
                </a:tc>
                <a:tc>
                  <a:txBody>
                    <a:bodyPr/>
                    <a:lstStyle/>
                    <a:p>
                      <a:r>
                        <a:rPr kumimoji="1" lang="en-US" altLang="ja-JP" sz="2000" dirty="0" smtClean="0"/>
                        <a:t>1,891</a:t>
                      </a:r>
                      <a:endParaRPr kumimoji="1" lang="ja-JP" altLang="en-US" sz="2000" dirty="0"/>
                    </a:p>
                  </a:txBody>
                  <a:tcPr/>
                </a:tc>
                <a:tc>
                  <a:txBody>
                    <a:bodyPr/>
                    <a:lstStyle/>
                    <a:p>
                      <a:r>
                        <a:rPr kumimoji="1" lang="en-US" altLang="ja-JP" sz="2000" dirty="0" smtClean="0"/>
                        <a:t>10,000</a:t>
                      </a:r>
                      <a:endParaRPr kumimoji="1" lang="ja-JP" altLang="en-US" sz="2000" dirty="0"/>
                    </a:p>
                  </a:txBody>
                  <a:tcPr/>
                </a:tc>
                <a:tc>
                  <a:txBody>
                    <a:bodyPr/>
                    <a:lstStyle/>
                    <a:p>
                      <a:r>
                        <a:rPr kumimoji="1" lang="en-US" altLang="ja-JP" sz="2000" dirty="0" smtClean="0"/>
                        <a:t>23</a:t>
                      </a:r>
                      <a:endParaRPr kumimoji="1" lang="ja-JP" altLang="en-US" sz="2000" dirty="0"/>
                    </a:p>
                  </a:txBody>
                  <a:tcPr/>
                </a:tc>
              </a:tr>
              <a:tr h="576293">
                <a:tc>
                  <a:txBody>
                    <a:bodyPr/>
                    <a:lstStyle/>
                    <a:p>
                      <a:r>
                        <a:rPr kumimoji="1" lang="ja-JP" altLang="en-US" sz="2000" dirty="0" smtClean="0"/>
                        <a:t>積荷（トン）</a:t>
                      </a:r>
                      <a:endParaRPr kumimoji="1" lang="ja-JP" altLang="en-US" sz="2000" dirty="0"/>
                    </a:p>
                  </a:txBody>
                  <a:tcPr/>
                </a:tc>
                <a:tc>
                  <a:txBody>
                    <a:bodyPr/>
                    <a:lstStyle/>
                    <a:p>
                      <a:r>
                        <a:rPr kumimoji="1" lang="en-US" altLang="ja-JP" sz="2000" dirty="0" smtClean="0"/>
                        <a:t>180</a:t>
                      </a:r>
                      <a:endParaRPr kumimoji="1" lang="ja-JP" altLang="en-US" sz="2000" dirty="0"/>
                    </a:p>
                  </a:txBody>
                  <a:tcPr/>
                </a:tc>
                <a:tc>
                  <a:txBody>
                    <a:bodyPr/>
                    <a:lstStyle/>
                    <a:p>
                      <a:r>
                        <a:rPr kumimoji="1" lang="en-US" altLang="ja-JP" sz="2000" dirty="0" smtClean="0"/>
                        <a:t>3,500</a:t>
                      </a:r>
                      <a:endParaRPr kumimoji="1" lang="ja-JP" altLang="en-US" sz="2000" dirty="0"/>
                    </a:p>
                  </a:txBody>
                  <a:tcPr/>
                </a:tc>
                <a:tc>
                  <a:txBody>
                    <a:bodyPr/>
                    <a:lstStyle/>
                    <a:p>
                      <a:r>
                        <a:rPr kumimoji="1" lang="en-US" altLang="ja-JP" sz="2000" dirty="0" smtClean="0"/>
                        <a:t>3.6 million</a:t>
                      </a:r>
                      <a:endParaRPr kumimoji="1" lang="ja-JP" altLang="en-US" sz="2000" dirty="0"/>
                    </a:p>
                  </a:txBody>
                  <a:tcPr/>
                </a:tc>
                <a:tc>
                  <a:txBody>
                    <a:bodyPr/>
                    <a:lstStyle/>
                    <a:p>
                      <a:r>
                        <a:rPr kumimoji="1" lang="en-US" altLang="ja-JP" sz="2000" dirty="0" smtClean="0"/>
                        <a:t>50</a:t>
                      </a:r>
                      <a:endParaRPr kumimoji="1" lang="ja-JP" altLang="en-US" sz="2000" dirty="0"/>
                    </a:p>
                  </a:txBody>
                  <a:tcPr/>
                </a:tc>
              </a:tr>
              <a:tr h="576293">
                <a:tc>
                  <a:txBody>
                    <a:bodyPr/>
                    <a:lstStyle/>
                    <a:p>
                      <a:r>
                        <a:rPr kumimoji="1" lang="ja-JP" altLang="en-US" sz="2000" dirty="0" smtClean="0"/>
                        <a:t>費用</a:t>
                      </a:r>
                      <a:r>
                        <a:rPr kumimoji="1" lang="en-US" altLang="ja-JP" sz="2000" dirty="0" smtClean="0"/>
                        <a:t>(1975</a:t>
                      </a:r>
                      <a:r>
                        <a:rPr kumimoji="1" lang="ja-JP" altLang="en-US" sz="2000" dirty="0" smtClean="0"/>
                        <a:t>の米ドルで</a:t>
                      </a:r>
                      <a:r>
                        <a:rPr kumimoji="1" lang="en-US" altLang="ja-JP" sz="2000" dirty="0" smtClean="0"/>
                        <a:t>)</a:t>
                      </a:r>
                      <a:endParaRPr kumimoji="1" lang="ja-JP" altLang="en-US" sz="2000" dirty="0"/>
                    </a:p>
                  </a:txBody>
                  <a:tcPr/>
                </a:tc>
                <a:tc>
                  <a:txBody>
                    <a:bodyPr/>
                    <a:lstStyle/>
                    <a:p>
                      <a:r>
                        <a:rPr kumimoji="1" lang="en-US" altLang="ja-JP" sz="2000" dirty="0" smtClean="0"/>
                        <a:t>600</a:t>
                      </a:r>
                      <a:r>
                        <a:rPr kumimoji="1" lang="ja-JP" altLang="en-US" sz="2000" dirty="0" smtClean="0"/>
                        <a:t>万ドル</a:t>
                      </a:r>
                      <a:endParaRPr kumimoji="1" lang="ja-JP" altLang="en-US" sz="2000" dirty="0"/>
                    </a:p>
                  </a:txBody>
                  <a:tcPr/>
                </a:tc>
                <a:tc>
                  <a:txBody>
                    <a:bodyPr/>
                    <a:lstStyle/>
                    <a:p>
                      <a:r>
                        <a:rPr kumimoji="1" lang="en-US" altLang="ja-JP" sz="2000" dirty="0" smtClean="0"/>
                        <a:t>1500</a:t>
                      </a:r>
                      <a:r>
                        <a:rPr kumimoji="1" lang="ja-JP" altLang="en-US" sz="2000" dirty="0" smtClean="0"/>
                        <a:t>万ドル</a:t>
                      </a:r>
                      <a:endParaRPr kumimoji="1" lang="ja-JP" altLang="en-US" sz="2000" dirty="0"/>
                    </a:p>
                  </a:txBody>
                  <a:tcPr/>
                </a:tc>
                <a:tc>
                  <a:txBody>
                    <a:bodyPr/>
                    <a:lstStyle/>
                    <a:p>
                      <a:r>
                        <a:rPr kumimoji="1" lang="en-US" altLang="ja-JP" sz="2000" dirty="0" smtClean="0"/>
                        <a:t>1000</a:t>
                      </a:r>
                      <a:r>
                        <a:rPr kumimoji="1" lang="ja-JP" altLang="en-US" sz="2000" dirty="0" smtClean="0"/>
                        <a:t>億ドル</a:t>
                      </a:r>
                      <a:endParaRPr kumimoji="1" lang="ja-JP" altLang="en-US" sz="2000" dirty="0"/>
                    </a:p>
                  </a:txBody>
                  <a:tcPr/>
                </a:tc>
                <a:tc>
                  <a:txBody>
                    <a:bodyPr/>
                    <a:lstStyle/>
                    <a:p>
                      <a:r>
                        <a:rPr kumimoji="1" lang="en-US" altLang="ja-JP" sz="2000" dirty="0" smtClean="0"/>
                        <a:t>100</a:t>
                      </a:r>
                      <a:r>
                        <a:rPr kumimoji="1" lang="ja-JP" altLang="en-US" sz="2000" dirty="0" smtClean="0"/>
                        <a:t>万ドル</a:t>
                      </a:r>
                      <a:endParaRPr kumimoji="1" lang="ja-JP" altLang="en-US" sz="2000" dirty="0"/>
                    </a:p>
                  </a:txBody>
                  <a:tcPr/>
                </a:tc>
              </a:tr>
              <a:tr h="576293">
                <a:tc>
                  <a:txBody>
                    <a:bodyPr/>
                    <a:lstStyle/>
                    <a:p>
                      <a:r>
                        <a:rPr kumimoji="1" lang="ja-JP" altLang="en-US" sz="2000" dirty="0" smtClean="0"/>
                        <a:t>積荷</a:t>
                      </a:r>
                      <a:r>
                        <a:rPr kumimoji="1" lang="en-US" altLang="ja-JP" sz="2000" dirty="0" smtClean="0"/>
                        <a:t>1</a:t>
                      </a:r>
                      <a:r>
                        <a:rPr kumimoji="1" lang="ja-JP" altLang="en-US" sz="2000" dirty="0" smtClean="0"/>
                        <a:t>ポンドあたりの費用</a:t>
                      </a:r>
                      <a:endParaRPr kumimoji="1" lang="ja-JP" altLang="en-US" sz="2000" dirty="0"/>
                    </a:p>
                  </a:txBody>
                  <a:tcPr/>
                </a:tc>
                <a:tc>
                  <a:txBody>
                    <a:bodyPr/>
                    <a:lstStyle/>
                    <a:p>
                      <a:r>
                        <a:rPr kumimoji="1" lang="en-US" altLang="ja-JP" sz="2000" dirty="0" smtClean="0"/>
                        <a:t>$15</a:t>
                      </a:r>
                      <a:endParaRPr kumimoji="1" lang="ja-JP" altLang="en-US" sz="2000" dirty="0"/>
                    </a:p>
                  </a:txBody>
                  <a:tcPr/>
                </a:tc>
                <a:tc>
                  <a:txBody>
                    <a:bodyPr/>
                    <a:lstStyle/>
                    <a:p>
                      <a:r>
                        <a:rPr kumimoji="1" lang="en-US" altLang="ja-JP" sz="2000" dirty="0" smtClean="0"/>
                        <a:t>$2</a:t>
                      </a:r>
                      <a:endParaRPr kumimoji="1" lang="ja-JP" altLang="en-US" sz="2000" dirty="0"/>
                    </a:p>
                  </a:txBody>
                  <a:tcPr/>
                </a:tc>
                <a:tc>
                  <a:txBody>
                    <a:bodyPr/>
                    <a:lstStyle/>
                    <a:p>
                      <a:r>
                        <a:rPr kumimoji="1" lang="en-US" altLang="ja-JP" sz="2000" dirty="0" smtClean="0"/>
                        <a:t>$13</a:t>
                      </a:r>
                      <a:endParaRPr kumimoji="1" lang="ja-JP" altLang="en-US" sz="2000" dirty="0"/>
                    </a:p>
                  </a:txBody>
                  <a:tcPr/>
                </a:tc>
                <a:tc>
                  <a:txBody>
                    <a:bodyPr/>
                    <a:lstStyle/>
                    <a:p>
                      <a:r>
                        <a:rPr kumimoji="1" lang="en-US" altLang="ja-JP" sz="2000" dirty="0" smtClean="0"/>
                        <a:t>$10</a:t>
                      </a:r>
                      <a:endParaRPr kumimoji="1" lang="ja-JP" altLang="en-US" sz="2000" dirty="0"/>
                    </a:p>
                  </a:txBody>
                  <a:tcPr/>
                </a:tc>
              </a:tr>
              <a:tr h="576293">
                <a:tc>
                  <a:txBody>
                    <a:bodyPr/>
                    <a:lstStyle/>
                    <a:p>
                      <a:r>
                        <a:rPr kumimoji="1" lang="en-US" altLang="ja-JP" sz="2000" dirty="0" smtClean="0"/>
                        <a:t>1</a:t>
                      </a:r>
                      <a:r>
                        <a:rPr kumimoji="1" lang="ja-JP" altLang="en-US" sz="2000" dirty="0" smtClean="0"/>
                        <a:t>家族当たりの費用を年収で割った値</a:t>
                      </a:r>
                      <a:endParaRPr kumimoji="1" lang="ja-JP" altLang="en-US" sz="2000" dirty="0"/>
                    </a:p>
                  </a:txBody>
                  <a:tcPr/>
                </a:tc>
                <a:tc>
                  <a:txBody>
                    <a:bodyPr/>
                    <a:lstStyle/>
                    <a:p>
                      <a:r>
                        <a:rPr kumimoji="1" lang="en-US" altLang="ja-JP" sz="3200" dirty="0" smtClean="0">
                          <a:solidFill>
                            <a:srgbClr val="FF0000"/>
                          </a:solidFill>
                        </a:rPr>
                        <a:t>7.5</a:t>
                      </a:r>
                      <a:endParaRPr kumimoji="1" lang="ja-JP" altLang="en-US" sz="3200" dirty="0">
                        <a:solidFill>
                          <a:srgbClr val="FF0000"/>
                        </a:solidFill>
                      </a:endParaRPr>
                    </a:p>
                  </a:txBody>
                  <a:tcPr/>
                </a:tc>
                <a:tc>
                  <a:txBody>
                    <a:bodyPr/>
                    <a:lstStyle/>
                    <a:p>
                      <a:r>
                        <a:rPr kumimoji="1" lang="en-US" altLang="ja-JP" sz="3200" dirty="0" smtClean="0">
                          <a:solidFill>
                            <a:srgbClr val="FF0000"/>
                          </a:solidFill>
                        </a:rPr>
                        <a:t>2.5</a:t>
                      </a:r>
                      <a:endParaRPr kumimoji="1" lang="ja-JP" altLang="en-US" sz="3200" dirty="0">
                        <a:solidFill>
                          <a:srgbClr val="FF0000"/>
                        </a:solidFill>
                      </a:endParaRPr>
                    </a:p>
                  </a:txBody>
                  <a:tcPr/>
                </a:tc>
                <a:tc>
                  <a:txBody>
                    <a:bodyPr/>
                    <a:lstStyle/>
                    <a:p>
                      <a:r>
                        <a:rPr kumimoji="1" lang="en-US" altLang="ja-JP" sz="3200" dirty="0" smtClean="0">
                          <a:solidFill>
                            <a:srgbClr val="FF0000"/>
                          </a:solidFill>
                        </a:rPr>
                        <a:t>1,500</a:t>
                      </a:r>
                      <a:endParaRPr kumimoji="1" lang="ja-JP" altLang="en-US" sz="3200" dirty="0">
                        <a:solidFill>
                          <a:srgbClr val="FF0000"/>
                        </a:solidFill>
                      </a:endParaRPr>
                    </a:p>
                  </a:txBody>
                  <a:tcPr/>
                </a:tc>
                <a:tc>
                  <a:txBody>
                    <a:bodyPr/>
                    <a:lstStyle/>
                    <a:p>
                      <a:r>
                        <a:rPr kumimoji="1" lang="en-US" altLang="ja-JP" sz="3200" dirty="0" smtClean="0">
                          <a:solidFill>
                            <a:srgbClr val="FF0000"/>
                          </a:solidFill>
                        </a:rPr>
                        <a:t>6</a:t>
                      </a:r>
                      <a:endParaRPr kumimoji="1" lang="ja-JP" altLang="en-US" sz="3200" dirty="0">
                        <a:solidFill>
                          <a:srgbClr val="FF0000"/>
                        </a:solidFill>
                      </a:endParaRPr>
                    </a:p>
                  </a:txBody>
                  <a:tcPr/>
                </a:tc>
              </a:tr>
            </a:tbl>
          </a:graphicData>
        </a:graphic>
      </p:graphicFrame>
      <p:sp>
        <p:nvSpPr>
          <p:cNvPr id="10" name="テキスト ボックス 9"/>
          <p:cNvSpPr txBox="1"/>
          <p:nvPr/>
        </p:nvSpPr>
        <p:spPr>
          <a:xfrm>
            <a:off x="280060" y="1286780"/>
            <a:ext cx="3991485" cy="369332"/>
          </a:xfrm>
          <a:prstGeom prst="rect">
            <a:avLst/>
          </a:prstGeom>
          <a:noFill/>
        </p:spPr>
        <p:txBody>
          <a:bodyPr wrap="none" rtlCol="0">
            <a:spAutoFit/>
          </a:bodyPr>
          <a:lstStyle/>
          <a:p>
            <a:r>
              <a:rPr lang="en-US" altLang="ja-JP" dirty="0" smtClean="0"/>
              <a:t>F..</a:t>
            </a:r>
            <a:r>
              <a:rPr kumimoji="1" lang="ja-JP" altLang="en-US" dirty="0" smtClean="0"/>
              <a:t>ダイソン「宇宙をかき乱すべきか」より</a:t>
            </a:r>
            <a:endParaRPr kumimoji="1" lang="ja-JP" altLang="en-US" dirty="0"/>
          </a:p>
        </p:txBody>
      </p:sp>
    </p:spTree>
    <p:extLst>
      <p:ext uri="{BB962C8B-B14F-4D97-AF65-F5344CB8AC3E}">
        <p14:creationId xmlns:p14="http://schemas.microsoft.com/office/powerpoint/2010/main" val="28390552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0" y="508000"/>
            <a:ext cx="9144000" cy="5817274"/>
          </a:xfrm>
          <a:prstGeom prst="rect">
            <a:avLst/>
          </a:prstGeom>
        </p:spPr>
      </p:pic>
    </p:spTree>
    <p:extLst>
      <p:ext uri="{BB962C8B-B14F-4D97-AF65-F5344CB8AC3E}">
        <p14:creationId xmlns:p14="http://schemas.microsoft.com/office/powerpoint/2010/main" val="224520774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9832" y="755487"/>
            <a:ext cx="6885737" cy="2775732"/>
          </a:xfrm>
        </p:spPr>
        <p:txBody>
          <a:bodyPr>
            <a:normAutofit/>
          </a:bodyPr>
          <a:lstStyle/>
          <a:p>
            <a:pPr marL="0" indent="0">
              <a:buNone/>
            </a:pPr>
            <a:endParaRPr kumimoji="1" lang="en-US" altLang="ja-JP" sz="1800" dirty="0" smtClean="0"/>
          </a:p>
          <a:p>
            <a:r>
              <a:rPr lang="ja-JP" altLang="en-US" sz="1800" dirty="0" smtClean="0"/>
              <a:t>創造に満ちた偉大な時代とは、遠く離れたパートナーと刺激を与え合える程度に情報交換ができ、しかもその頻度と速度は、集団・個人間に不可欠の壁を小さくしすぎて交換が容易になり、画一化が進み多様性が見失われない程度に留まっていた時代</a:t>
            </a:r>
            <a:r>
              <a:rPr lang="en-US" altLang="ja-JP" sz="1800" dirty="0"/>
              <a:t> </a:t>
            </a:r>
          </a:p>
        </p:txBody>
      </p:sp>
      <p:pic>
        <p:nvPicPr>
          <p:cNvPr id="4" name="図 3"/>
          <p:cNvPicPr>
            <a:picLocks noChangeAspect="1"/>
          </p:cNvPicPr>
          <p:nvPr/>
        </p:nvPicPr>
        <p:blipFill>
          <a:blip r:embed="rId2"/>
          <a:stretch>
            <a:fillRect/>
          </a:stretch>
        </p:blipFill>
        <p:spPr>
          <a:xfrm>
            <a:off x="7065569" y="1508352"/>
            <a:ext cx="1909776" cy="1270001"/>
          </a:xfrm>
          <a:prstGeom prst="rect">
            <a:avLst/>
          </a:prstGeom>
        </p:spPr>
      </p:pic>
      <p:sp>
        <p:nvSpPr>
          <p:cNvPr id="5" name="テキスト ボックス 4"/>
          <p:cNvSpPr txBox="1"/>
          <p:nvPr/>
        </p:nvSpPr>
        <p:spPr>
          <a:xfrm>
            <a:off x="1774711" y="3168642"/>
            <a:ext cx="2052259" cy="276999"/>
          </a:xfrm>
          <a:prstGeom prst="rect">
            <a:avLst/>
          </a:prstGeom>
          <a:noFill/>
        </p:spPr>
        <p:txBody>
          <a:bodyPr wrap="square" rtlCol="0">
            <a:spAutoFit/>
          </a:bodyPr>
          <a:lstStyle/>
          <a:p>
            <a:r>
              <a:rPr lang="ja-JP" altLang="en-US" sz="1200" dirty="0" smtClean="0"/>
              <a:t>レヴィ</a:t>
            </a:r>
            <a:r>
              <a:rPr lang="en-US" altLang="ja-JP" sz="1200" dirty="0" smtClean="0"/>
              <a:t>=</a:t>
            </a:r>
            <a:r>
              <a:rPr lang="ja-JP" altLang="en-US" sz="1200" dirty="0" smtClean="0"/>
              <a:t>ストロース</a:t>
            </a:r>
            <a:endParaRPr kumimoji="1" lang="ja-JP" altLang="en-US" sz="1200" dirty="0"/>
          </a:p>
        </p:txBody>
      </p:sp>
      <p:pic>
        <p:nvPicPr>
          <p:cNvPr id="2" name="図 1"/>
          <p:cNvPicPr>
            <a:picLocks noChangeAspect="1"/>
          </p:cNvPicPr>
          <p:nvPr/>
        </p:nvPicPr>
        <p:blipFill>
          <a:blip r:embed="rId3"/>
          <a:stretch>
            <a:fillRect/>
          </a:stretch>
        </p:blipFill>
        <p:spPr>
          <a:xfrm>
            <a:off x="1194152" y="4058592"/>
            <a:ext cx="1857226" cy="2655929"/>
          </a:xfrm>
          <a:prstGeom prst="rect">
            <a:avLst/>
          </a:prstGeom>
        </p:spPr>
      </p:pic>
      <p:sp>
        <p:nvSpPr>
          <p:cNvPr id="6" name="テキスト ボックス 5"/>
          <p:cNvSpPr txBox="1"/>
          <p:nvPr/>
        </p:nvSpPr>
        <p:spPr>
          <a:xfrm>
            <a:off x="3547385" y="3950323"/>
            <a:ext cx="5369568" cy="2862323"/>
          </a:xfrm>
          <a:prstGeom prst="rect">
            <a:avLst/>
          </a:prstGeom>
          <a:noFill/>
        </p:spPr>
        <p:txBody>
          <a:bodyPr wrap="square" rtlCol="0">
            <a:spAutoFit/>
          </a:bodyPr>
          <a:lstStyle/>
          <a:p>
            <a:r>
              <a:rPr lang="ja-JP" altLang="en-US" dirty="0">
                <a:latin typeface="+mn-ea"/>
                <a:cs typeface="ヒラギノ丸ゴ Pro W4"/>
              </a:rPr>
              <a:t>今西錦司</a:t>
            </a:r>
            <a:r>
              <a:rPr lang="en-US" altLang="ja-JP" dirty="0">
                <a:latin typeface="+mn-ea"/>
                <a:cs typeface="ヒラギノ丸ゴ Pro W4"/>
              </a:rPr>
              <a:t>『</a:t>
            </a:r>
            <a:r>
              <a:rPr lang="ja-JP" altLang="en-US" dirty="0">
                <a:latin typeface="+mn-ea"/>
                <a:cs typeface="ヒラギノ丸ゴ Pro W4"/>
              </a:rPr>
              <a:t>民族文化などは、人間が意識的につくりあげようとしてできたものではなくて、自然にそうなってきたものでしょう</a:t>
            </a:r>
            <a:r>
              <a:rPr lang="ja-JP" altLang="en-US" dirty="0" smtClean="0">
                <a:latin typeface="+mn-ea"/>
                <a:cs typeface="ヒラギノ丸ゴ Pro W4"/>
              </a:rPr>
              <a:t>。こう</a:t>
            </a:r>
            <a:r>
              <a:rPr lang="ja-JP" altLang="en-US" dirty="0">
                <a:latin typeface="+mn-ea"/>
                <a:cs typeface="ヒラギノ丸ゴ Pro W4"/>
              </a:rPr>
              <a:t>いう文化と</a:t>
            </a:r>
            <a:r>
              <a:rPr lang="ja-JP" altLang="en-US" dirty="0" smtClean="0">
                <a:latin typeface="+mn-ea"/>
                <a:cs typeface="ヒラギノ丸ゴ Pro W4"/>
              </a:rPr>
              <a:t>、</a:t>
            </a:r>
            <a:r>
              <a:rPr lang="ja-JP" altLang="en-US" dirty="0" smtClean="0">
                <a:solidFill>
                  <a:srgbClr val="FFFF00"/>
                </a:solidFill>
                <a:latin typeface="+mn-ea"/>
                <a:cs typeface="ヒラギノ丸ゴ Pro W4"/>
              </a:rPr>
              <a:t>サピエンス</a:t>
            </a:r>
            <a:r>
              <a:rPr lang="ja-JP" altLang="en-US" dirty="0">
                <a:solidFill>
                  <a:srgbClr val="FFFF00"/>
                </a:solidFill>
                <a:latin typeface="+mn-ea"/>
                <a:cs typeface="ヒラギノ丸ゴ Pro W4"/>
              </a:rPr>
              <a:t>として人間が意識的に努力して</a:t>
            </a:r>
            <a:r>
              <a:rPr lang="ja-JP" altLang="en-US" dirty="0" smtClean="0">
                <a:solidFill>
                  <a:srgbClr val="FFFF00"/>
                </a:solidFill>
                <a:latin typeface="+mn-ea"/>
                <a:cs typeface="ヒラギノ丸ゴ Pro W4"/>
              </a:rPr>
              <a:t>作り出した文化</a:t>
            </a:r>
            <a:r>
              <a:rPr lang="ja-JP" altLang="en-US" dirty="0" smtClean="0">
                <a:latin typeface="+mn-ea"/>
                <a:cs typeface="ヒラギノ丸ゴ Pro W4"/>
              </a:rPr>
              <a:t>と</a:t>
            </a:r>
            <a:r>
              <a:rPr lang="ja-JP" altLang="en-US" dirty="0">
                <a:latin typeface="+mn-ea"/>
                <a:cs typeface="ヒラギノ丸ゴ Pro W4"/>
              </a:rPr>
              <a:t>は、はっきり分ける必要がある</a:t>
            </a:r>
            <a:r>
              <a:rPr lang="en-US" altLang="ja-JP" dirty="0">
                <a:latin typeface="+mn-ea"/>
                <a:cs typeface="ヒラギノ丸ゴ Pro W4"/>
              </a:rPr>
              <a:t>』</a:t>
            </a:r>
            <a:endParaRPr lang="en-US" altLang="ja-JP" dirty="0" smtClean="0">
              <a:latin typeface="+mn-ea"/>
              <a:cs typeface="ヒラギノ丸ゴ Pro W4"/>
            </a:endParaRPr>
          </a:p>
          <a:p>
            <a:endParaRPr lang="en-US" altLang="ja-JP" dirty="0">
              <a:latin typeface="+mn-ea"/>
              <a:cs typeface="ヒラギノ丸ゴ Pro W4"/>
            </a:endParaRPr>
          </a:p>
          <a:p>
            <a:r>
              <a:rPr lang="en-US" altLang="ja-JP" dirty="0" smtClean="0">
                <a:latin typeface="+mn-ea"/>
                <a:cs typeface="ヒラギノ丸ゴ Pro W4"/>
              </a:rPr>
              <a:t>『</a:t>
            </a:r>
            <a:r>
              <a:rPr lang="ja-JP" altLang="en-US" dirty="0" smtClean="0">
                <a:latin typeface="+mn-ea"/>
                <a:cs typeface="ヒラギノ丸ゴ Pro W4"/>
              </a:rPr>
              <a:t>私なんかは、自分の一生を考えたら自然が破壊されるのを悲しんだりしている。でも人類の一生を考えたら、サイボーグでも何でもいいからどんどん発展して欲しいと思うね。</a:t>
            </a:r>
            <a:r>
              <a:rPr lang="en-US" altLang="ja-JP" dirty="0" smtClean="0">
                <a:latin typeface="+mn-ea"/>
                <a:cs typeface="ヒラギノ丸ゴ Pro W4"/>
              </a:rPr>
              <a:t>』</a:t>
            </a:r>
            <a:endParaRPr kumimoji="1" lang="ja-JP" altLang="en-US" dirty="0">
              <a:latin typeface="+mn-ea"/>
              <a:cs typeface="ヒラギノ丸ゴ Pro W4"/>
            </a:endParaRPr>
          </a:p>
        </p:txBody>
      </p:sp>
      <p:sp>
        <p:nvSpPr>
          <p:cNvPr id="7" name="テキスト ボックス 6"/>
          <p:cNvSpPr txBox="1"/>
          <p:nvPr/>
        </p:nvSpPr>
        <p:spPr>
          <a:xfrm>
            <a:off x="474086" y="293822"/>
            <a:ext cx="3262432" cy="461665"/>
          </a:xfrm>
          <a:prstGeom prst="rect">
            <a:avLst/>
          </a:prstGeom>
          <a:noFill/>
        </p:spPr>
        <p:txBody>
          <a:bodyPr wrap="none" rtlCol="0">
            <a:spAutoFit/>
          </a:bodyPr>
          <a:lstStyle/>
          <a:p>
            <a:r>
              <a:rPr kumimoji="1" lang="ja-JP" altLang="en-US" sz="2400" dirty="0" smtClean="0"/>
              <a:t>宇宙と、人類の</a:t>
            </a:r>
            <a:r>
              <a:rPr kumimoji="1" lang="ja-JP" altLang="en-US" sz="2400" dirty="0" smtClean="0"/>
              <a:t>多様性</a:t>
            </a:r>
            <a:endParaRPr kumimoji="1" lang="ja-JP" altLang="en-US" sz="2400" dirty="0"/>
          </a:p>
        </p:txBody>
      </p:sp>
    </p:spTree>
    <p:extLst>
      <p:ext uri="{BB962C8B-B14F-4D97-AF65-F5344CB8AC3E}">
        <p14:creationId xmlns:p14="http://schemas.microsoft.com/office/powerpoint/2010/main" val="123354671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660549" y="508037"/>
            <a:ext cx="3799939" cy="1802256"/>
          </a:xfrm>
          <a:prstGeom prst="rect">
            <a:avLst/>
          </a:prstGeom>
        </p:spPr>
      </p:pic>
      <p:pic>
        <p:nvPicPr>
          <p:cNvPr id="5" name="図 4"/>
          <p:cNvPicPr>
            <a:picLocks noChangeAspect="1"/>
          </p:cNvPicPr>
          <p:nvPr/>
        </p:nvPicPr>
        <p:blipFill>
          <a:blip r:embed="rId3"/>
          <a:stretch>
            <a:fillRect/>
          </a:stretch>
        </p:blipFill>
        <p:spPr>
          <a:xfrm>
            <a:off x="776749" y="2811988"/>
            <a:ext cx="7910051" cy="3216755"/>
          </a:xfrm>
          <a:prstGeom prst="rect">
            <a:avLst/>
          </a:prstGeom>
        </p:spPr>
      </p:pic>
      <p:sp>
        <p:nvSpPr>
          <p:cNvPr id="6" name="テキスト ボックス 5"/>
          <p:cNvSpPr txBox="1"/>
          <p:nvPr/>
        </p:nvSpPr>
        <p:spPr>
          <a:xfrm>
            <a:off x="5186263" y="997802"/>
            <a:ext cx="3173946" cy="369332"/>
          </a:xfrm>
          <a:prstGeom prst="rect">
            <a:avLst/>
          </a:prstGeom>
          <a:noFill/>
        </p:spPr>
        <p:txBody>
          <a:bodyPr wrap="none" rtlCol="0">
            <a:spAutoFit/>
          </a:bodyPr>
          <a:lstStyle/>
          <a:p>
            <a:r>
              <a:rPr kumimoji="1" lang="ja-JP" altLang="en-US" dirty="0" smtClean="0"/>
              <a:t>グロテスクな多様性への希望</a:t>
            </a:r>
            <a:endParaRPr kumimoji="1" lang="ja-JP" altLang="en-US" dirty="0"/>
          </a:p>
        </p:txBody>
      </p:sp>
    </p:spTree>
    <p:extLst>
      <p:ext uri="{BB962C8B-B14F-4D97-AF65-F5344CB8AC3E}">
        <p14:creationId xmlns:p14="http://schemas.microsoft.com/office/powerpoint/2010/main" val="44738155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s-2004-27-a-1024_wallpa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テキスト ボックス 4"/>
          <p:cNvSpPr txBox="1"/>
          <p:nvPr/>
        </p:nvSpPr>
        <p:spPr>
          <a:xfrm>
            <a:off x="457200" y="221733"/>
            <a:ext cx="3630994" cy="369332"/>
          </a:xfrm>
          <a:prstGeom prst="rect">
            <a:avLst/>
          </a:prstGeom>
          <a:noFill/>
        </p:spPr>
        <p:txBody>
          <a:bodyPr wrap="none" rtlCol="0">
            <a:spAutoFit/>
          </a:bodyPr>
          <a:lstStyle/>
          <a:p>
            <a:r>
              <a:rPr kumimoji="1" lang="ja-JP" altLang="en-US" dirty="0" smtClean="0"/>
              <a:t>そのずっと先はどうなるのだろう</a:t>
            </a:r>
            <a:endParaRPr kumimoji="1" lang="ja-JP" altLang="en-US" dirty="0"/>
          </a:p>
        </p:txBody>
      </p:sp>
    </p:spTree>
    <p:extLst>
      <p:ext uri="{BB962C8B-B14F-4D97-AF65-F5344CB8AC3E}">
        <p14:creationId xmlns:p14="http://schemas.microsoft.com/office/powerpoint/2010/main" val="68831239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1655"/>
            <a:ext cx="8229600" cy="1143000"/>
          </a:xfrm>
        </p:spPr>
        <p:txBody>
          <a:bodyPr>
            <a:normAutofit/>
          </a:bodyPr>
          <a:lstStyle/>
          <a:p>
            <a:r>
              <a:rPr lang="ja-JP" altLang="en-US" sz="3200" dirty="0" smtClean="0"/>
              <a:t>太陽</a:t>
            </a:r>
            <a:r>
              <a:rPr lang="ja-JP" altLang="en-US" sz="3200" dirty="0" smtClean="0"/>
              <a:t>は変動している</a:t>
            </a:r>
            <a:endParaRPr lang="ja-JP" altLang="en-US" sz="2000" dirty="0"/>
          </a:p>
        </p:txBody>
      </p:sp>
      <p:pic>
        <p:nvPicPr>
          <p:cNvPr id="4" name="UnsharpNov91Red.mpg">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803205" y="1156320"/>
            <a:ext cx="7482718" cy="5404985"/>
          </a:xfrm>
          <a:prstGeom prst="rect">
            <a:avLst/>
          </a:prstGeom>
        </p:spPr>
      </p:pic>
    </p:spTree>
    <p:extLst>
      <p:ext uri="{BB962C8B-B14F-4D97-AF65-F5344CB8AC3E}">
        <p14:creationId xmlns:p14="http://schemas.microsoft.com/office/powerpoint/2010/main" val="7092636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8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temperature.jpg"/>
          <p:cNvPicPr>
            <a:picLocks noChangeAspect="1"/>
          </p:cNvPicPr>
          <p:nvPr/>
        </p:nvPicPr>
        <p:blipFill>
          <a:blip r:embed="rId3"/>
          <a:stretch>
            <a:fillRect/>
          </a:stretch>
        </p:blipFill>
        <p:spPr>
          <a:xfrm>
            <a:off x="125879" y="1083600"/>
            <a:ext cx="9030531" cy="2395131"/>
          </a:xfrm>
          <a:prstGeom prst="rect">
            <a:avLst/>
          </a:prstGeom>
        </p:spPr>
      </p:pic>
      <p:sp>
        <p:nvSpPr>
          <p:cNvPr id="2" name="タイトル 1"/>
          <p:cNvSpPr>
            <a:spLocks noGrp="1"/>
          </p:cNvSpPr>
          <p:nvPr>
            <p:ph type="title"/>
          </p:nvPr>
        </p:nvSpPr>
        <p:spPr>
          <a:xfrm>
            <a:off x="499065" y="174888"/>
            <a:ext cx="8229600" cy="1143000"/>
          </a:xfrm>
        </p:spPr>
        <p:txBody>
          <a:bodyPr>
            <a:normAutofit/>
          </a:bodyPr>
          <a:lstStyle/>
          <a:p>
            <a:r>
              <a:rPr lang="ja-JP" altLang="en-US" sz="3600" dirty="0" smtClean="0">
                <a:latin typeface="ヒラギノ丸ゴ Pro W4"/>
                <a:ea typeface="ヒラギノ丸ゴ Pro W4"/>
                <a:cs typeface="ヒラギノ丸ゴ Pro W4"/>
              </a:rPr>
              <a:t>気候</a:t>
            </a:r>
            <a:r>
              <a:rPr lang="ja-JP" altLang="en-US" sz="3600" dirty="0" smtClean="0">
                <a:latin typeface="ヒラギノ丸ゴ Pro W4"/>
                <a:ea typeface="ヒラギノ丸ゴ Pro W4"/>
                <a:cs typeface="ヒラギノ丸ゴ Pro W4"/>
              </a:rPr>
              <a:t>も</a:t>
            </a:r>
            <a:r>
              <a:rPr lang="ja-JP" altLang="en-US" sz="3600" dirty="0" smtClean="0">
                <a:latin typeface="ヒラギノ丸ゴ Pro W4"/>
                <a:ea typeface="ヒラギノ丸ゴ Pro W4"/>
                <a:cs typeface="ヒラギノ丸ゴ Pro W4"/>
              </a:rPr>
              <a:t>変動</a:t>
            </a:r>
            <a:r>
              <a:rPr lang="ja-JP" altLang="en-US" sz="3600" dirty="0" smtClean="0">
                <a:latin typeface="ヒラギノ丸ゴ Pro W4"/>
                <a:ea typeface="ヒラギノ丸ゴ Pro W4"/>
                <a:cs typeface="ヒラギノ丸ゴ Pro W4"/>
              </a:rPr>
              <a:t>する</a:t>
            </a:r>
            <a:endParaRPr lang="ja-JP" altLang="en-US" sz="3600" dirty="0">
              <a:latin typeface="ヒラギノ丸ゴ Pro W4"/>
              <a:ea typeface="ヒラギノ丸ゴ Pro W4"/>
              <a:cs typeface="ヒラギノ丸ゴ Pro W4"/>
            </a:endParaRPr>
          </a:p>
        </p:txBody>
      </p:sp>
      <p:sp>
        <p:nvSpPr>
          <p:cNvPr id="6" name="テキスト ボックス 5"/>
          <p:cNvSpPr txBox="1"/>
          <p:nvPr/>
        </p:nvSpPr>
        <p:spPr>
          <a:xfrm>
            <a:off x="1671046" y="1273543"/>
            <a:ext cx="466794" cy="400110"/>
          </a:xfrm>
          <a:prstGeom prst="rect">
            <a:avLst/>
          </a:prstGeom>
          <a:solidFill>
            <a:schemeClr val="tx1"/>
          </a:solidFill>
          <a:ln>
            <a:solidFill>
              <a:srgbClr val="FFFFFF"/>
            </a:solidFill>
          </a:ln>
        </p:spPr>
        <p:txBody>
          <a:bodyPr wrap="none" rtlCol="0">
            <a:spAutoFit/>
          </a:bodyPr>
          <a:lstStyle/>
          <a:p>
            <a:r>
              <a:rPr lang="ja-JP" altLang="en-US" sz="2000" dirty="0" smtClean="0">
                <a:solidFill>
                  <a:srgbClr val="0000FF"/>
                </a:solidFill>
              </a:rPr>
              <a:t>寒</a:t>
            </a:r>
            <a:endParaRPr kumimoji="1" lang="ja-JP" altLang="en-US" sz="2000" dirty="0">
              <a:solidFill>
                <a:srgbClr val="0000FF"/>
              </a:solidFill>
            </a:endParaRPr>
          </a:p>
        </p:txBody>
      </p:sp>
      <p:sp>
        <p:nvSpPr>
          <p:cNvPr id="7" name="テキスト ボックス 6"/>
          <p:cNvSpPr txBox="1"/>
          <p:nvPr/>
        </p:nvSpPr>
        <p:spPr>
          <a:xfrm>
            <a:off x="2548028" y="1069434"/>
            <a:ext cx="441146" cy="400110"/>
          </a:xfrm>
          <a:prstGeom prst="rect">
            <a:avLst/>
          </a:prstGeom>
          <a:solidFill>
            <a:srgbClr val="FFFFFF"/>
          </a:solidFill>
          <a:ln>
            <a:solidFill>
              <a:srgbClr val="FFFFFF"/>
            </a:solidFill>
          </a:ln>
        </p:spPr>
        <p:txBody>
          <a:bodyPr wrap="none" rtlCol="0">
            <a:spAutoFit/>
          </a:bodyPr>
          <a:lstStyle/>
          <a:p>
            <a:r>
              <a:rPr lang="ja-JP" altLang="en-US" sz="2000" dirty="0" smtClean="0">
                <a:solidFill>
                  <a:srgbClr val="FF0000"/>
                </a:solidFill>
              </a:rPr>
              <a:t>暖</a:t>
            </a:r>
            <a:endParaRPr kumimoji="1" lang="ja-JP" altLang="en-US" sz="2000" dirty="0">
              <a:solidFill>
                <a:srgbClr val="FF0000"/>
              </a:solidFill>
            </a:endParaRPr>
          </a:p>
        </p:txBody>
      </p:sp>
      <p:grpSp>
        <p:nvGrpSpPr>
          <p:cNvPr id="3" name="図形グループ 26"/>
          <p:cNvGrpSpPr/>
          <p:nvPr/>
        </p:nvGrpSpPr>
        <p:grpSpPr>
          <a:xfrm>
            <a:off x="3281369" y="2076833"/>
            <a:ext cx="5862631" cy="5060713"/>
            <a:chOff x="2841415" y="2015637"/>
            <a:chExt cx="6355402" cy="5060713"/>
          </a:xfrm>
        </p:grpSpPr>
        <p:pic>
          <p:nvPicPr>
            <p:cNvPr id="16" name="図 15"/>
            <p:cNvPicPr>
              <a:picLocks noChangeAspect="1"/>
            </p:cNvPicPr>
            <p:nvPr/>
          </p:nvPicPr>
          <p:blipFill>
            <a:blip r:embed="rId4"/>
            <a:stretch>
              <a:fillRect/>
            </a:stretch>
          </p:blipFill>
          <p:spPr>
            <a:xfrm>
              <a:off x="2841415" y="3846551"/>
              <a:ext cx="5493998" cy="2611080"/>
            </a:xfrm>
            <a:prstGeom prst="rect">
              <a:avLst/>
            </a:prstGeom>
          </p:spPr>
        </p:pic>
        <p:sp>
          <p:nvSpPr>
            <p:cNvPr id="17" name="テキスト ボックス 16"/>
            <p:cNvSpPr txBox="1"/>
            <p:nvPr/>
          </p:nvSpPr>
          <p:spPr>
            <a:xfrm>
              <a:off x="8086249" y="6430019"/>
              <a:ext cx="415498" cy="646331"/>
            </a:xfrm>
            <a:prstGeom prst="rect">
              <a:avLst/>
            </a:prstGeom>
            <a:noFill/>
          </p:spPr>
          <p:txBody>
            <a:bodyPr wrap="square" rtlCol="0">
              <a:spAutoFit/>
            </a:bodyPr>
            <a:lstStyle/>
            <a:p>
              <a:r>
                <a:rPr kumimoji="1" lang="ja-JP" altLang="en-US" dirty="0" smtClean="0"/>
                <a:t>今</a:t>
              </a:r>
              <a:endParaRPr kumimoji="1" lang="ja-JP" altLang="en-US" dirty="0"/>
            </a:p>
          </p:txBody>
        </p:sp>
        <p:sp>
          <p:nvSpPr>
            <p:cNvPr id="18" name="テキスト ボックス 17"/>
            <p:cNvSpPr txBox="1"/>
            <p:nvPr/>
          </p:nvSpPr>
          <p:spPr>
            <a:xfrm>
              <a:off x="3943042" y="6355801"/>
              <a:ext cx="1893141" cy="369332"/>
            </a:xfrm>
            <a:prstGeom prst="rect">
              <a:avLst/>
            </a:prstGeom>
            <a:noFill/>
          </p:spPr>
          <p:txBody>
            <a:bodyPr wrap="square" rtlCol="0">
              <a:spAutoFit/>
            </a:bodyPr>
            <a:lstStyle/>
            <a:p>
              <a:r>
                <a:rPr lang="en-US" altLang="ja-JP" dirty="0" smtClean="0"/>
                <a:t>1000</a:t>
              </a:r>
              <a:r>
                <a:rPr lang="ja-JP" altLang="en-US" dirty="0" smtClean="0"/>
                <a:t>年前</a:t>
              </a:r>
              <a:endParaRPr kumimoji="1" lang="ja-JP" altLang="en-US" dirty="0"/>
            </a:p>
          </p:txBody>
        </p:sp>
        <p:sp>
          <p:nvSpPr>
            <p:cNvPr id="20" name="テキスト ボックス 19"/>
            <p:cNvSpPr txBox="1"/>
            <p:nvPr/>
          </p:nvSpPr>
          <p:spPr>
            <a:xfrm>
              <a:off x="8087597" y="3909558"/>
              <a:ext cx="1109220" cy="2031325"/>
            </a:xfrm>
            <a:prstGeom prst="rect">
              <a:avLst/>
            </a:prstGeom>
            <a:solidFill>
              <a:srgbClr val="FFFFFF"/>
            </a:solidFill>
          </p:spPr>
          <p:txBody>
            <a:bodyPr wrap="square" rtlCol="0">
              <a:spAutoFit/>
            </a:bodyPr>
            <a:lstStyle/>
            <a:p>
              <a:r>
                <a:rPr kumimoji="1" lang="en-US" altLang="ja-JP" dirty="0" smtClean="0"/>
                <a:t>+0.5℃</a:t>
              </a:r>
            </a:p>
            <a:p>
              <a:endParaRPr kumimoji="1" lang="en-US" altLang="ja-JP" dirty="0" smtClean="0"/>
            </a:p>
            <a:p>
              <a:r>
                <a:rPr kumimoji="1" lang="en-US" altLang="ja-JP" dirty="0" smtClean="0"/>
                <a:t>±</a:t>
              </a:r>
              <a:r>
                <a:rPr lang="en-US" altLang="ja-JP" dirty="0" smtClean="0"/>
                <a:t>0</a:t>
              </a:r>
              <a:r>
                <a:rPr kumimoji="1" lang="en-US" altLang="ja-JP" dirty="0" smtClean="0"/>
                <a:t>℃</a:t>
              </a:r>
            </a:p>
            <a:p>
              <a:endParaRPr lang="en-US" altLang="ja-JP" dirty="0" smtClean="0"/>
            </a:p>
            <a:p>
              <a:endParaRPr kumimoji="1" lang="en-US" altLang="ja-JP" dirty="0" smtClean="0"/>
            </a:p>
            <a:p>
              <a:endParaRPr lang="en-US" altLang="ja-JP" dirty="0" smtClean="0"/>
            </a:p>
            <a:p>
              <a:r>
                <a:rPr kumimoji="1" lang="en-US" altLang="ja-JP" dirty="0" smtClean="0"/>
                <a:t>-1℃</a:t>
              </a:r>
              <a:endParaRPr kumimoji="1" lang="ja-JP" altLang="en-US" dirty="0"/>
            </a:p>
          </p:txBody>
        </p:sp>
        <p:sp>
          <p:nvSpPr>
            <p:cNvPr id="21" name="正方形/長方形 20"/>
            <p:cNvSpPr/>
            <p:nvPr/>
          </p:nvSpPr>
          <p:spPr>
            <a:xfrm>
              <a:off x="8501747" y="3189125"/>
              <a:ext cx="408574" cy="28960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3" name="直線コネクタ 22"/>
            <p:cNvCxnSpPr/>
            <p:nvPr/>
          </p:nvCxnSpPr>
          <p:spPr>
            <a:xfrm rot="10800000" flipV="1">
              <a:off x="3311972" y="2015637"/>
              <a:ext cx="5374829" cy="1830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rot="5400000">
              <a:off x="7475669" y="2635419"/>
              <a:ext cx="1830914" cy="591349"/>
            </a:xfrm>
            <a:prstGeom prst="line">
              <a:avLst/>
            </a:prstGeom>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6880910" y="4114110"/>
              <a:ext cx="1164534" cy="646331"/>
            </a:xfrm>
            <a:prstGeom prst="rect">
              <a:avLst/>
            </a:prstGeom>
            <a:noFill/>
          </p:spPr>
          <p:txBody>
            <a:bodyPr wrap="square" rtlCol="0">
              <a:spAutoFit/>
            </a:bodyPr>
            <a:lstStyle/>
            <a:p>
              <a:r>
                <a:rPr kumimoji="1" lang="ja-JP" altLang="en-US" dirty="0" smtClean="0">
                  <a:solidFill>
                    <a:srgbClr val="FF0000"/>
                  </a:solidFill>
                </a:rPr>
                <a:t>最近の温暖化</a:t>
              </a:r>
              <a:endParaRPr kumimoji="1" lang="ja-JP" altLang="en-US" dirty="0">
                <a:solidFill>
                  <a:srgbClr val="FF0000"/>
                </a:solidFill>
              </a:endParaRPr>
            </a:p>
          </p:txBody>
        </p:sp>
      </p:grpSp>
      <p:sp>
        <p:nvSpPr>
          <p:cNvPr id="22" name="テキスト ボックス 21"/>
          <p:cNvSpPr txBox="1"/>
          <p:nvPr/>
        </p:nvSpPr>
        <p:spPr>
          <a:xfrm>
            <a:off x="61204" y="3984330"/>
            <a:ext cx="3220165" cy="1477328"/>
          </a:xfrm>
          <a:prstGeom prst="rect">
            <a:avLst/>
          </a:prstGeom>
          <a:noFill/>
        </p:spPr>
        <p:txBody>
          <a:bodyPr wrap="square" rtlCol="0">
            <a:spAutoFit/>
          </a:bodyPr>
          <a:lstStyle/>
          <a:p>
            <a:r>
              <a:rPr kumimoji="1" lang="ja-JP" altLang="en-US" dirty="0" smtClean="0"/>
              <a:t>今</a:t>
            </a:r>
            <a:r>
              <a:rPr lang="ja-JP" altLang="en-US" dirty="0" smtClean="0"/>
              <a:t>の地球氷河期の中で比較的暖かい「間氷期」</a:t>
            </a:r>
            <a:endParaRPr kumimoji="1" lang="en-US" altLang="ja-JP" dirty="0" smtClean="0"/>
          </a:p>
          <a:p>
            <a:endParaRPr kumimoji="1" lang="en-US" altLang="ja-JP" dirty="0" smtClean="0"/>
          </a:p>
          <a:p>
            <a:r>
              <a:rPr lang="ja-JP" altLang="en-US" dirty="0" smtClean="0"/>
              <a:t>恐竜がいたころは今よりずっとあたたかかった</a:t>
            </a:r>
            <a:endParaRPr lang="en-US" altLang="ja-JP" dirty="0" smtClean="0"/>
          </a:p>
        </p:txBody>
      </p:sp>
    </p:spTree>
    <p:extLst>
      <p:ext uri="{BB962C8B-B14F-4D97-AF65-F5344CB8AC3E}">
        <p14:creationId xmlns:p14="http://schemas.microsoft.com/office/powerpoint/2010/main" val="1572829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18942"/>
            <a:ext cx="8229600" cy="1143000"/>
          </a:xfrm>
        </p:spPr>
        <p:txBody>
          <a:bodyPr>
            <a:normAutofit/>
          </a:bodyPr>
          <a:lstStyle/>
          <a:p>
            <a:r>
              <a:rPr lang="ja-JP" altLang="en-US" sz="3200" dirty="0" smtClean="0">
                <a:latin typeface="ヒラギノ丸ゴ Pro W4"/>
                <a:ea typeface="ヒラギノ丸ゴ Pro W4"/>
                <a:cs typeface="ヒラギノ丸ゴ Pro W4"/>
              </a:rPr>
              <a:t>地形</a:t>
            </a:r>
            <a:r>
              <a:rPr lang="ja-JP" altLang="en-US" sz="3200" dirty="0" smtClean="0">
                <a:latin typeface="ヒラギノ丸ゴ Pro W4"/>
                <a:ea typeface="ヒラギノ丸ゴ Pro W4"/>
                <a:cs typeface="ヒラギノ丸ゴ Pro W4"/>
              </a:rPr>
              <a:t>も</a:t>
            </a:r>
            <a:r>
              <a:rPr lang="ja-JP" altLang="en-US" sz="3200" dirty="0" smtClean="0">
                <a:latin typeface="ヒラギノ丸ゴ Pro W4"/>
                <a:ea typeface="ヒラギノ丸ゴ Pro W4"/>
                <a:cs typeface="ヒラギノ丸ゴ Pro W4"/>
              </a:rPr>
              <a:t>変動</a:t>
            </a:r>
            <a:r>
              <a:rPr lang="ja-JP" altLang="en-US" sz="3200" dirty="0" smtClean="0">
                <a:latin typeface="ヒラギノ丸ゴ Pro W4"/>
                <a:ea typeface="ヒラギノ丸ゴ Pro W4"/>
                <a:cs typeface="ヒラギノ丸ゴ Pro W4"/>
              </a:rPr>
              <a:t>する</a:t>
            </a:r>
            <a:endParaRPr lang="ja-JP" altLang="en-US" sz="3200" dirty="0">
              <a:latin typeface="ヒラギノ丸ゴ Pro W4"/>
              <a:ea typeface="ヒラギノ丸ゴ Pro W4"/>
              <a:cs typeface="ヒラギノ丸ゴ Pro W4"/>
            </a:endParaRPr>
          </a:p>
        </p:txBody>
      </p:sp>
      <p:sp>
        <p:nvSpPr>
          <p:cNvPr id="5" name="テキスト ボックス 4"/>
          <p:cNvSpPr txBox="1"/>
          <p:nvPr/>
        </p:nvSpPr>
        <p:spPr>
          <a:xfrm>
            <a:off x="654933" y="5687625"/>
            <a:ext cx="8302785" cy="1015663"/>
          </a:xfrm>
          <a:prstGeom prst="rect">
            <a:avLst/>
          </a:prstGeom>
          <a:noFill/>
        </p:spPr>
        <p:txBody>
          <a:bodyPr wrap="none" rtlCol="0">
            <a:spAutoFit/>
          </a:bodyPr>
          <a:lstStyle/>
          <a:p>
            <a:r>
              <a:rPr kumimoji="1" lang="en-US" altLang="ja-JP" sz="2000" dirty="0" smtClean="0">
                <a:latin typeface="ヒラギノ丸ゴ Pro W4"/>
                <a:ea typeface="ヒラギノ丸ゴ Pro W4"/>
                <a:cs typeface="ヒラギノ丸ゴ Pro W4"/>
              </a:rPr>
              <a:t>2</a:t>
            </a:r>
            <a:r>
              <a:rPr kumimoji="1" lang="ja-JP" altLang="en-US" sz="2000" dirty="0" smtClean="0">
                <a:latin typeface="ヒラギノ丸ゴ Pro W4"/>
                <a:ea typeface="ヒラギノ丸ゴ Pro W4"/>
                <a:cs typeface="ヒラギノ丸ゴ Pro W4"/>
              </a:rPr>
              <a:t>億年前、地球の大陸は「パンゲア」というひとつの巨大大陸だった。</a:t>
            </a:r>
            <a:endParaRPr kumimoji="1" lang="en-US" altLang="ja-JP" sz="2000" dirty="0" smtClean="0">
              <a:latin typeface="ヒラギノ丸ゴ Pro W4"/>
              <a:ea typeface="ヒラギノ丸ゴ Pro W4"/>
              <a:cs typeface="ヒラギノ丸ゴ Pro W4"/>
            </a:endParaRPr>
          </a:p>
          <a:p>
            <a:endParaRPr lang="en-US" altLang="ja-JP" sz="2000" dirty="0" smtClean="0">
              <a:latin typeface="ヒラギノ丸ゴ Pro W4"/>
              <a:ea typeface="ヒラギノ丸ゴ Pro W4"/>
              <a:cs typeface="ヒラギノ丸ゴ Pro W4"/>
            </a:endParaRPr>
          </a:p>
          <a:p>
            <a:r>
              <a:rPr kumimoji="1" lang="ja-JP" altLang="en-US" sz="2000" dirty="0" smtClean="0">
                <a:latin typeface="ヒラギノ丸ゴ Pro W4"/>
                <a:ea typeface="ヒラギノ丸ゴ Pro W4"/>
                <a:cs typeface="ヒラギノ丸ゴ Pro W4"/>
              </a:rPr>
              <a:t>これから</a:t>
            </a:r>
            <a:r>
              <a:rPr lang="ja-JP" altLang="en-US" sz="2000" dirty="0" smtClean="0">
                <a:latin typeface="ヒラギノ丸ゴ Pro W4"/>
                <a:ea typeface="ヒラギノ丸ゴ Pro W4"/>
                <a:cs typeface="ヒラギノ丸ゴ Pro W4"/>
              </a:rPr>
              <a:t>も</a:t>
            </a:r>
            <a:r>
              <a:rPr lang="en-US" altLang="ja-JP" sz="2000" dirty="0" smtClean="0">
                <a:latin typeface="ヒラギノ丸ゴ Pro W4"/>
                <a:ea typeface="ヒラギノ丸ゴ Pro W4"/>
                <a:cs typeface="ヒラギノ丸ゴ Pro W4"/>
              </a:rPr>
              <a:t>2</a:t>
            </a:r>
            <a:r>
              <a:rPr lang="ja-JP" altLang="en-US" sz="2000" dirty="0" smtClean="0">
                <a:latin typeface="ヒラギノ丸ゴ Pro W4"/>
                <a:ea typeface="ヒラギノ丸ゴ Pro W4"/>
                <a:cs typeface="ヒラギノ丸ゴ Pro W4"/>
              </a:rPr>
              <a:t>億年ごとに、地球の大陸はくっついたりはなれたりする。</a:t>
            </a:r>
            <a:endParaRPr kumimoji="1" lang="en-US" altLang="ja-JP" sz="2000" dirty="0" smtClean="0">
              <a:latin typeface="ヒラギノ丸ゴ Pro W4"/>
              <a:ea typeface="ヒラギノ丸ゴ Pro W4"/>
              <a:cs typeface="ヒラギノ丸ゴ Pro W4"/>
            </a:endParaRPr>
          </a:p>
        </p:txBody>
      </p:sp>
      <p:pic>
        <p:nvPicPr>
          <p:cNvPr id="6" name="Pangea2.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2999"/>
            <a:ext cx="5746044" cy="4309533"/>
          </a:xfrm>
          <a:prstGeom prst="rect">
            <a:avLst/>
          </a:prstGeom>
        </p:spPr>
      </p:pic>
    </p:spTree>
    <p:extLst>
      <p:ext uri="{BB962C8B-B14F-4D97-AF65-F5344CB8AC3E}">
        <p14:creationId xmlns:p14="http://schemas.microsoft.com/office/powerpoint/2010/main" val="18607188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6518" y="266700"/>
            <a:ext cx="8229600" cy="1143000"/>
          </a:xfrm>
        </p:spPr>
        <p:txBody>
          <a:bodyPr>
            <a:normAutofit/>
          </a:bodyPr>
          <a:lstStyle/>
          <a:p>
            <a:r>
              <a:rPr lang="ja-JP" altLang="en-US" sz="3200" dirty="0" smtClean="0"/>
              <a:t>星も動いている</a:t>
            </a:r>
            <a:endParaRPr lang="ja-JP" altLang="en-US" sz="3200" dirty="0"/>
          </a:p>
        </p:txBody>
      </p:sp>
      <p:pic>
        <p:nvPicPr>
          <p:cNvPr id="5" name="図 4"/>
          <p:cNvPicPr>
            <a:picLocks noChangeAspect="1"/>
          </p:cNvPicPr>
          <p:nvPr/>
        </p:nvPicPr>
        <p:blipFill>
          <a:blip r:embed="rId2"/>
          <a:stretch>
            <a:fillRect/>
          </a:stretch>
        </p:blipFill>
        <p:spPr>
          <a:xfrm>
            <a:off x="890278" y="2330270"/>
            <a:ext cx="3106000" cy="2053411"/>
          </a:xfrm>
          <a:prstGeom prst="rect">
            <a:avLst/>
          </a:prstGeom>
        </p:spPr>
      </p:pic>
      <p:pic>
        <p:nvPicPr>
          <p:cNvPr id="6" name="図 5"/>
          <p:cNvPicPr>
            <a:picLocks noChangeAspect="1"/>
          </p:cNvPicPr>
          <p:nvPr/>
        </p:nvPicPr>
        <p:blipFill>
          <a:blip r:embed="rId3"/>
          <a:stretch>
            <a:fillRect/>
          </a:stretch>
        </p:blipFill>
        <p:spPr>
          <a:xfrm>
            <a:off x="5107484" y="2303571"/>
            <a:ext cx="3219347" cy="2152260"/>
          </a:xfrm>
          <a:prstGeom prst="rect">
            <a:avLst/>
          </a:prstGeom>
        </p:spPr>
      </p:pic>
      <p:sp>
        <p:nvSpPr>
          <p:cNvPr id="7" name="テキスト ボックス 6"/>
          <p:cNvSpPr txBox="1"/>
          <p:nvPr/>
        </p:nvSpPr>
        <p:spPr>
          <a:xfrm>
            <a:off x="4892560" y="6211669"/>
            <a:ext cx="3393177" cy="584776"/>
          </a:xfrm>
          <a:prstGeom prst="rect">
            <a:avLst/>
          </a:prstGeom>
          <a:noFill/>
        </p:spPr>
        <p:txBody>
          <a:bodyPr wrap="none" rtlCol="0">
            <a:spAutoFit/>
          </a:bodyPr>
          <a:lstStyle/>
          <a:p>
            <a:r>
              <a:rPr lang="ja-JP" altLang="en-US" sz="1600" dirty="0" smtClean="0"/>
              <a:t>京都情報大学院大学・作花一志</a:t>
            </a:r>
            <a:endParaRPr lang="en-US" altLang="ja-JP" sz="1600" dirty="0" smtClean="0"/>
          </a:p>
          <a:p>
            <a:r>
              <a:rPr lang="en-US" altLang="ja-JP" sz="1600" dirty="0" smtClean="0"/>
              <a:t>http://www.kcg.ac.jp/acm/a1014.html</a:t>
            </a:r>
            <a:endParaRPr kumimoji="1" lang="ja-JP" altLang="en-US" sz="1600" dirty="0"/>
          </a:p>
        </p:txBody>
      </p:sp>
      <p:sp>
        <p:nvSpPr>
          <p:cNvPr id="8" name="テキスト ボックス 7"/>
          <p:cNvSpPr txBox="1"/>
          <p:nvPr/>
        </p:nvSpPr>
        <p:spPr>
          <a:xfrm>
            <a:off x="890278" y="1893828"/>
            <a:ext cx="1569660" cy="369332"/>
          </a:xfrm>
          <a:prstGeom prst="rect">
            <a:avLst/>
          </a:prstGeom>
          <a:noFill/>
        </p:spPr>
        <p:txBody>
          <a:bodyPr wrap="none" rtlCol="0">
            <a:spAutoFit/>
          </a:bodyPr>
          <a:lstStyle/>
          <a:p>
            <a:r>
              <a:rPr kumimoji="1" lang="ja-JP" altLang="en-US" dirty="0" smtClean="0"/>
              <a:t>今の北斗七星</a:t>
            </a:r>
            <a:endParaRPr kumimoji="1" lang="ja-JP" altLang="en-US" dirty="0"/>
          </a:p>
        </p:txBody>
      </p:sp>
      <p:sp>
        <p:nvSpPr>
          <p:cNvPr id="9" name="テキスト ボックス 8"/>
          <p:cNvSpPr txBox="1"/>
          <p:nvPr/>
        </p:nvSpPr>
        <p:spPr>
          <a:xfrm>
            <a:off x="5747265" y="1934239"/>
            <a:ext cx="2148320" cy="369332"/>
          </a:xfrm>
          <a:prstGeom prst="rect">
            <a:avLst/>
          </a:prstGeom>
          <a:noFill/>
        </p:spPr>
        <p:txBody>
          <a:bodyPr wrap="none" rtlCol="0">
            <a:spAutoFit/>
          </a:bodyPr>
          <a:lstStyle/>
          <a:p>
            <a:r>
              <a:rPr lang="en-US" altLang="ja-JP" dirty="0" smtClean="0"/>
              <a:t>5</a:t>
            </a:r>
            <a:r>
              <a:rPr lang="ja-JP" altLang="en-US" dirty="0" smtClean="0"/>
              <a:t>万年後の</a:t>
            </a:r>
            <a:r>
              <a:rPr kumimoji="1" lang="ja-JP" altLang="en-US" dirty="0" smtClean="0"/>
              <a:t>北斗七星</a:t>
            </a:r>
            <a:endParaRPr kumimoji="1" lang="ja-JP" altLang="en-US" dirty="0"/>
          </a:p>
        </p:txBody>
      </p:sp>
      <p:sp>
        <p:nvSpPr>
          <p:cNvPr id="12" name="テキスト ボックス 11"/>
          <p:cNvSpPr txBox="1"/>
          <p:nvPr/>
        </p:nvSpPr>
        <p:spPr>
          <a:xfrm>
            <a:off x="286518" y="5140113"/>
            <a:ext cx="8374881" cy="707886"/>
          </a:xfrm>
          <a:prstGeom prst="rect">
            <a:avLst/>
          </a:prstGeom>
          <a:noFill/>
        </p:spPr>
        <p:txBody>
          <a:bodyPr wrap="square" rtlCol="0">
            <a:spAutoFit/>
          </a:bodyPr>
          <a:lstStyle/>
          <a:p>
            <a:r>
              <a:rPr lang="ja-JP" altLang="en-US" sz="2000" dirty="0" smtClean="0"/>
              <a:t>ベガ（織女星）とアルタイル（彦星）の間の距離は、今１５．３光年。</a:t>
            </a:r>
            <a:endParaRPr lang="en-US" altLang="ja-JP" sz="2000" dirty="0" smtClean="0"/>
          </a:p>
          <a:p>
            <a:r>
              <a:rPr lang="ja-JP" altLang="en-US" sz="2000" dirty="0" smtClean="0"/>
              <a:t>７万年後に１５．０光年まで近づき、その後はずーっとにはなれてゆく。</a:t>
            </a:r>
            <a:endParaRPr lang="en-US" altLang="ja-JP" sz="2000" dirty="0" smtClean="0"/>
          </a:p>
        </p:txBody>
      </p:sp>
    </p:spTree>
    <p:extLst>
      <p:ext uri="{BB962C8B-B14F-4D97-AF65-F5344CB8AC3E}">
        <p14:creationId xmlns:p14="http://schemas.microsoft.com/office/powerpoint/2010/main" val="262237645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Woher_kommen_wir_Wer_sind_wir_Wohin_gehen_wi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3" y="1600200"/>
            <a:ext cx="9078117" cy="3404294"/>
          </a:xfrm>
          <a:prstGeom prst="rect">
            <a:avLst/>
          </a:prstGeom>
        </p:spPr>
      </p:pic>
      <p:sp>
        <p:nvSpPr>
          <p:cNvPr id="8" name="テキスト ボックス 7"/>
          <p:cNvSpPr txBox="1"/>
          <p:nvPr/>
        </p:nvSpPr>
        <p:spPr>
          <a:xfrm>
            <a:off x="395745" y="5551391"/>
            <a:ext cx="8453083" cy="646331"/>
          </a:xfrm>
          <a:prstGeom prst="rect">
            <a:avLst/>
          </a:prstGeom>
          <a:noFill/>
        </p:spPr>
        <p:txBody>
          <a:bodyPr wrap="none" rtlCol="0">
            <a:spAutoFit/>
          </a:bodyPr>
          <a:lstStyle/>
          <a:p>
            <a:pPr algn="r"/>
            <a:r>
              <a:rPr kumimoji="1" lang="ja-JP" altLang="en-US" dirty="0" smtClean="0"/>
              <a:t>われわれはどこから来たのか？われわれは何者か？われわれはどこへ行くのか？</a:t>
            </a:r>
            <a:endParaRPr kumimoji="1" lang="en-US" altLang="ja-JP" dirty="0" smtClean="0"/>
          </a:p>
          <a:p>
            <a:pPr algn="r"/>
            <a:r>
              <a:rPr lang="ja-JP" altLang="en-US" dirty="0" smtClean="0"/>
              <a:t>（ポール・ゴーギャン）</a:t>
            </a:r>
            <a:endParaRPr kumimoji="1" lang="ja-JP" altLang="en-US" dirty="0"/>
          </a:p>
        </p:txBody>
      </p:sp>
    </p:spTree>
    <p:extLst>
      <p:ext uri="{BB962C8B-B14F-4D97-AF65-F5344CB8AC3E}">
        <p14:creationId xmlns:p14="http://schemas.microsoft.com/office/powerpoint/2010/main" val="24381842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a:p>
        </p:txBody>
      </p:sp>
      <p:pic>
        <p:nvPicPr>
          <p:cNvPr id="4" name="図 3" descr="スナップショット 2010-07-23 17-37-53.tiff"/>
          <p:cNvPicPr>
            <a:picLocks noChangeAspect="1"/>
          </p:cNvPicPr>
          <p:nvPr/>
        </p:nvPicPr>
        <p:blipFill>
          <a:blip r:embed="rId2"/>
          <a:stretch>
            <a:fillRect/>
          </a:stretch>
        </p:blipFill>
        <p:spPr>
          <a:xfrm>
            <a:off x="12700" y="0"/>
            <a:ext cx="9814530" cy="6894802"/>
          </a:xfrm>
          <a:prstGeom prst="rect">
            <a:avLst/>
          </a:prstGeom>
        </p:spPr>
      </p:pic>
      <p:sp>
        <p:nvSpPr>
          <p:cNvPr id="5" name="テキスト ボックス 4"/>
          <p:cNvSpPr txBox="1"/>
          <p:nvPr/>
        </p:nvSpPr>
        <p:spPr>
          <a:xfrm>
            <a:off x="457200" y="274733"/>
            <a:ext cx="3467616" cy="584776"/>
          </a:xfrm>
          <a:prstGeom prst="rect">
            <a:avLst/>
          </a:prstGeom>
          <a:solidFill>
            <a:srgbClr val="000000"/>
          </a:solidFill>
        </p:spPr>
        <p:txBody>
          <a:bodyPr wrap="none" rtlCol="0">
            <a:spAutoFit/>
          </a:bodyPr>
          <a:lstStyle/>
          <a:p>
            <a:r>
              <a:rPr lang="ja-JP" altLang="en-US" sz="3200" dirty="0" smtClean="0">
                <a:solidFill>
                  <a:srgbClr val="FFFFFF"/>
                </a:solidFill>
                <a:latin typeface="ヒラギノ丸ゴ Pro W4"/>
                <a:ea typeface="ヒラギノ丸ゴ Pro W4"/>
                <a:cs typeface="ヒラギノ丸ゴ Pro W4"/>
              </a:rPr>
              <a:t>隣りの銀河の</a:t>
            </a:r>
            <a:r>
              <a:rPr lang="ja-JP" altLang="en-US" sz="3200" dirty="0" smtClean="0">
                <a:solidFill>
                  <a:srgbClr val="FFFFFF"/>
                </a:solidFill>
                <a:latin typeface="ヒラギノ丸ゴ Pro W4"/>
                <a:ea typeface="ヒラギノ丸ゴ Pro W4"/>
                <a:cs typeface="ヒラギノ丸ゴ Pro W4"/>
              </a:rPr>
              <a:t>影響</a:t>
            </a:r>
            <a:endParaRPr kumimoji="1" lang="ja-JP" altLang="en-US" sz="3200" dirty="0">
              <a:solidFill>
                <a:srgbClr val="FFFFFF"/>
              </a:solidFill>
              <a:latin typeface="ヒラギノ丸ゴ Pro W4"/>
              <a:ea typeface="ヒラギノ丸ゴ Pro W4"/>
              <a:cs typeface="ヒラギノ丸ゴ Pro W4"/>
            </a:endParaRPr>
          </a:p>
        </p:txBody>
      </p:sp>
      <p:sp>
        <p:nvSpPr>
          <p:cNvPr id="6" name="テキスト ボックス 5"/>
          <p:cNvSpPr txBox="1"/>
          <p:nvPr/>
        </p:nvSpPr>
        <p:spPr>
          <a:xfrm>
            <a:off x="1151765" y="5656230"/>
            <a:ext cx="6959056" cy="923330"/>
          </a:xfrm>
          <a:prstGeom prst="rect">
            <a:avLst/>
          </a:prstGeom>
          <a:solidFill>
            <a:srgbClr val="000000"/>
          </a:solidFill>
        </p:spPr>
        <p:txBody>
          <a:bodyPr wrap="none" rtlCol="0">
            <a:spAutoFit/>
          </a:bodyPr>
          <a:lstStyle/>
          <a:p>
            <a:r>
              <a:rPr kumimoji="1" lang="ja-JP" altLang="en-US" dirty="0" smtClean="0">
                <a:solidFill>
                  <a:srgbClr val="FFFFFF"/>
                </a:solidFill>
              </a:rPr>
              <a:t>銀河系のおとなりにある大マゼラン雲と小マゼラン雲は、</a:t>
            </a:r>
            <a:endParaRPr kumimoji="1" lang="en-US" altLang="ja-JP" dirty="0" smtClean="0">
              <a:solidFill>
                <a:srgbClr val="FFFFFF"/>
              </a:solidFill>
            </a:endParaRPr>
          </a:p>
          <a:p>
            <a:r>
              <a:rPr lang="en-US" altLang="ja-JP" dirty="0" smtClean="0">
                <a:solidFill>
                  <a:srgbClr val="FFFFFF"/>
                </a:solidFill>
              </a:rPr>
              <a:t>20</a:t>
            </a:r>
            <a:r>
              <a:rPr lang="ja-JP" altLang="en-US" dirty="0" smtClean="0">
                <a:solidFill>
                  <a:srgbClr val="FFFFFF"/>
                </a:solidFill>
              </a:rPr>
              <a:t>億年に一回銀河系に近づく。</a:t>
            </a:r>
            <a:endParaRPr lang="en-US" altLang="ja-JP" dirty="0" smtClean="0">
              <a:solidFill>
                <a:srgbClr val="FFFFFF"/>
              </a:solidFill>
            </a:endParaRPr>
          </a:p>
          <a:p>
            <a:r>
              <a:rPr kumimoji="1" lang="ja-JP" altLang="en-US" dirty="0" smtClean="0">
                <a:solidFill>
                  <a:srgbClr val="FFFFFF"/>
                </a:solidFill>
              </a:rPr>
              <a:t>そのとき、銀河系では星がたくさん生まれたり、</a:t>
            </a:r>
            <a:r>
              <a:rPr lang="ja-JP" altLang="en-US" dirty="0" smtClean="0">
                <a:solidFill>
                  <a:srgbClr val="FFFFFF"/>
                </a:solidFill>
              </a:rPr>
              <a:t>隕石</a:t>
            </a:r>
            <a:r>
              <a:rPr kumimoji="1" lang="ja-JP" altLang="en-US" dirty="0" smtClean="0">
                <a:solidFill>
                  <a:srgbClr val="FFFFFF"/>
                </a:solidFill>
              </a:rPr>
              <a:t>が多くなったりする</a:t>
            </a:r>
            <a:endParaRPr kumimoji="1" lang="en-US" altLang="ja-JP" dirty="0" smtClean="0">
              <a:solidFill>
                <a:srgbClr val="FFFFFF"/>
              </a:solidFill>
            </a:endParaRPr>
          </a:p>
        </p:txBody>
      </p:sp>
    </p:spTree>
    <p:extLst>
      <p:ext uri="{BB962C8B-B14F-4D97-AF65-F5344CB8AC3E}">
        <p14:creationId xmlns:p14="http://schemas.microsoft.com/office/powerpoint/2010/main" val="40748758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551926"/>
            <a:ext cx="8229600" cy="1143000"/>
          </a:xfrm>
        </p:spPr>
        <p:txBody>
          <a:bodyPr>
            <a:noAutofit/>
          </a:bodyPr>
          <a:lstStyle/>
          <a:p>
            <a:r>
              <a:rPr lang="en-US" altLang="ja-JP" sz="3200" dirty="0" smtClean="0">
                <a:latin typeface="ヒラギノ丸ゴ Pro W4"/>
                <a:ea typeface="ヒラギノ丸ゴ Pro W4"/>
                <a:cs typeface="ヒラギノ丸ゴ Pro W4"/>
              </a:rPr>
              <a:t>37</a:t>
            </a:r>
            <a:r>
              <a:rPr lang="ja-JP" altLang="en-US" sz="3200" dirty="0" smtClean="0">
                <a:latin typeface="ヒラギノ丸ゴ Pro W4"/>
                <a:ea typeface="ヒラギノ丸ゴ Pro W4"/>
                <a:cs typeface="ヒラギノ丸ゴ Pro W4"/>
              </a:rPr>
              <a:t>億五千万年後に天の川を見上げたら</a:t>
            </a:r>
            <a:endParaRPr kumimoji="1" lang="ja-JP" altLang="en-US" sz="3200" dirty="0">
              <a:latin typeface="ヒラギノ丸ゴ Pro W4"/>
              <a:ea typeface="ヒラギノ丸ゴ Pro W4"/>
              <a:cs typeface="ヒラギノ丸ゴ Pro W4"/>
            </a:endParaRPr>
          </a:p>
        </p:txBody>
      </p:sp>
      <p:pic>
        <p:nvPicPr>
          <p:cNvPr id="4" name="図 3" descr="654242main_p1220b3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335" y="-99908"/>
            <a:ext cx="12327422" cy="6934175"/>
          </a:xfrm>
          <a:prstGeom prst="rect">
            <a:avLst/>
          </a:prstGeom>
        </p:spPr>
      </p:pic>
      <p:sp>
        <p:nvSpPr>
          <p:cNvPr id="3" name="テキスト ボックス 2"/>
          <p:cNvSpPr txBox="1"/>
          <p:nvPr/>
        </p:nvSpPr>
        <p:spPr>
          <a:xfrm>
            <a:off x="203200" y="279400"/>
            <a:ext cx="184666" cy="369332"/>
          </a:xfrm>
          <a:prstGeom prst="rect">
            <a:avLst/>
          </a:prstGeom>
          <a:noFill/>
        </p:spPr>
        <p:txBody>
          <a:bodyPr wrap="none" rtlCol="0">
            <a:spAutoFit/>
          </a:bodyPr>
          <a:lstStyle/>
          <a:p>
            <a:endParaRPr kumimoji="1" lang="ja-JP" altLang="en-US" dirty="0"/>
          </a:p>
        </p:txBody>
      </p:sp>
    </p:spTree>
    <p:extLst>
      <p:ext uri="{BB962C8B-B14F-4D97-AF65-F5344CB8AC3E}">
        <p14:creationId xmlns:p14="http://schemas.microsoft.com/office/powerpoint/2010/main" val="15196482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3428"/>
            <a:ext cx="8229600" cy="1143000"/>
          </a:xfrm>
        </p:spPr>
        <p:txBody>
          <a:bodyPr>
            <a:normAutofit/>
          </a:bodyPr>
          <a:lstStyle/>
          <a:p>
            <a:r>
              <a:rPr lang="ja-JP" altLang="en-US" sz="3600" dirty="0" smtClean="0">
                <a:latin typeface="ヒラギノ丸ゴ Pro W4"/>
                <a:ea typeface="ヒラギノ丸ゴ Pro W4"/>
                <a:cs typeface="ヒラギノ丸ゴ Pro W4"/>
              </a:rPr>
              <a:t>太陽系の終わり</a:t>
            </a:r>
            <a:endParaRPr lang="ja-JP" altLang="en-US" sz="3600" dirty="0">
              <a:latin typeface="ヒラギノ丸ゴ Pro W4"/>
              <a:ea typeface="ヒラギノ丸ゴ Pro W4"/>
              <a:cs typeface="ヒラギノ丸ゴ Pro W4"/>
            </a:endParaRPr>
          </a:p>
        </p:txBody>
      </p:sp>
      <p:pic>
        <p:nvPicPr>
          <p:cNvPr id="4" name="図 3"/>
          <p:cNvPicPr>
            <a:picLocks noChangeAspect="1"/>
          </p:cNvPicPr>
          <p:nvPr/>
        </p:nvPicPr>
        <p:blipFill>
          <a:blip r:embed="rId2"/>
          <a:stretch>
            <a:fillRect/>
          </a:stretch>
        </p:blipFill>
        <p:spPr>
          <a:xfrm>
            <a:off x="3914142" y="1026842"/>
            <a:ext cx="4557633" cy="5747416"/>
          </a:xfrm>
          <a:prstGeom prst="rect">
            <a:avLst/>
          </a:prstGeom>
        </p:spPr>
      </p:pic>
      <p:sp>
        <p:nvSpPr>
          <p:cNvPr id="5" name="テキスト ボックス 4"/>
          <p:cNvSpPr txBox="1"/>
          <p:nvPr/>
        </p:nvSpPr>
        <p:spPr>
          <a:xfrm>
            <a:off x="5777362" y="1256107"/>
            <a:ext cx="1712804" cy="369332"/>
          </a:xfrm>
          <a:prstGeom prst="rect">
            <a:avLst/>
          </a:prstGeom>
          <a:noFill/>
        </p:spPr>
        <p:txBody>
          <a:bodyPr wrap="none" rtlCol="0">
            <a:spAutoFit/>
          </a:bodyPr>
          <a:lstStyle/>
          <a:p>
            <a:r>
              <a:rPr kumimoji="1" lang="ja-JP" altLang="en-US" dirty="0" smtClean="0">
                <a:solidFill>
                  <a:srgbClr val="CCFFCC"/>
                </a:solidFill>
              </a:rPr>
              <a:t>誕生</a:t>
            </a:r>
            <a:r>
              <a:rPr kumimoji="1" lang="en-US" altLang="ja-JP" dirty="0" smtClean="0">
                <a:solidFill>
                  <a:srgbClr val="CCFFCC"/>
                </a:solidFill>
              </a:rPr>
              <a:t>(45</a:t>
            </a:r>
            <a:r>
              <a:rPr kumimoji="1" lang="ja-JP" altLang="en-US" dirty="0" smtClean="0">
                <a:solidFill>
                  <a:srgbClr val="CCFFCC"/>
                </a:solidFill>
              </a:rPr>
              <a:t>億年前</a:t>
            </a:r>
            <a:r>
              <a:rPr kumimoji="1" lang="en-US" altLang="ja-JP" dirty="0" smtClean="0">
                <a:solidFill>
                  <a:srgbClr val="CCFFCC"/>
                </a:solidFill>
              </a:rPr>
              <a:t>)</a:t>
            </a:r>
            <a:endParaRPr kumimoji="1" lang="ja-JP" altLang="en-US" dirty="0">
              <a:solidFill>
                <a:srgbClr val="CCFFCC"/>
              </a:solidFill>
            </a:endParaRPr>
          </a:p>
        </p:txBody>
      </p:sp>
      <p:sp>
        <p:nvSpPr>
          <p:cNvPr id="6" name="テキスト ボックス 5"/>
          <p:cNvSpPr txBox="1"/>
          <p:nvPr/>
        </p:nvSpPr>
        <p:spPr>
          <a:xfrm>
            <a:off x="4162243" y="3935809"/>
            <a:ext cx="646331" cy="369332"/>
          </a:xfrm>
          <a:prstGeom prst="rect">
            <a:avLst/>
          </a:prstGeom>
          <a:noFill/>
        </p:spPr>
        <p:txBody>
          <a:bodyPr wrap="none" rtlCol="0">
            <a:spAutoFit/>
          </a:bodyPr>
          <a:lstStyle/>
          <a:p>
            <a:r>
              <a:rPr lang="ja-JP" altLang="en-US" dirty="0" smtClean="0">
                <a:solidFill>
                  <a:srgbClr val="CCFFCC"/>
                </a:solidFill>
              </a:rPr>
              <a:t>現在</a:t>
            </a:r>
            <a:endParaRPr kumimoji="1" lang="ja-JP" altLang="en-US" dirty="0">
              <a:solidFill>
                <a:srgbClr val="CCFFCC"/>
              </a:solidFill>
            </a:endParaRPr>
          </a:p>
        </p:txBody>
      </p:sp>
      <p:sp>
        <p:nvSpPr>
          <p:cNvPr id="7" name="テキスト ボックス 6"/>
          <p:cNvSpPr txBox="1"/>
          <p:nvPr/>
        </p:nvSpPr>
        <p:spPr>
          <a:xfrm>
            <a:off x="5967224" y="4074252"/>
            <a:ext cx="1111152" cy="369332"/>
          </a:xfrm>
          <a:prstGeom prst="rect">
            <a:avLst/>
          </a:prstGeom>
          <a:noFill/>
        </p:spPr>
        <p:txBody>
          <a:bodyPr wrap="none" rtlCol="0">
            <a:spAutoFit/>
          </a:bodyPr>
          <a:lstStyle/>
          <a:p>
            <a:r>
              <a:rPr lang="en-US" altLang="ja-JP" dirty="0" smtClean="0">
                <a:solidFill>
                  <a:srgbClr val="CCFFCC"/>
                </a:solidFill>
              </a:rPr>
              <a:t>50</a:t>
            </a:r>
            <a:r>
              <a:rPr lang="ja-JP" altLang="en-US" dirty="0" smtClean="0">
                <a:solidFill>
                  <a:srgbClr val="CCFFCC"/>
                </a:solidFill>
              </a:rPr>
              <a:t>億年後</a:t>
            </a:r>
            <a:endParaRPr kumimoji="1" lang="ja-JP" altLang="en-US" dirty="0">
              <a:solidFill>
                <a:srgbClr val="CCFFCC"/>
              </a:solidFill>
            </a:endParaRPr>
          </a:p>
        </p:txBody>
      </p:sp>
      <p:sp>
        <p:nvSpPr>
          <p:cNvPr id="8" name="テキスト ボックス 7"/>
          <p:cNvSpPr txBox="1"/>
          <p:nvPr/>
        </p:nvSpPr>
        <p:spPr>
          <a:xfrm>
            <a:off x="457200" y="1625439"/>
            <a:ext cx="3456942" cy="3139321"/>
          </a:xfrm>
          <a:prstGeom prst="rect">
            <a:avLst/>
          </a:prstGeom>
          <a:noFill/>
        </p:spPr>
        <p:txBody>
          <a:bodyPr wrap="square" rtlCol="0">
            <a:spAutoFit/>
          </a:bodyPr>
          <a:lstStyle/>
          <a:p>
            <a:r>
              <a:rPr kumimoji="1" lang="ja-JP" altLang="en-US" dirty="0" smtClean="0"/>
              <a:t>太陽</a:t>
            </a:r>
            <a:r>
              <a:rPr lang="ja-JP" altLang="en-US" dirty="0" smtClean="0"/>
              <a:t>の年齢は</a:t>
            </a:r>
            <a:r>
              <a:rPr kumimoji="1" lang="en-US" altLang="ja-JP" dirty="0" smtClean="0"/>
              <a:t>45</a:t>
            </a:r>
            <a:r>
              <a:rPr kumimoji="1" lang="ja-JP" altLang="en-US" dirty="0" smtClean="0"/>
              <a:t>億才</a:t>
            </a:r>
            <a:endParaRPr kumimoji="1" lang="en-US" altLang="ja-JP" dirty="0" smtClean="0"/>
          </a:p>
          <a:p>
            <a:endParaRPr lang="en-US" altLang="ja-JP" dirty="0" smtClean="0"/>
          </a:p>
          <a:p>
            <a:r>
              <a:rPr lang="ja-JP" altLang="en-US" dirty="0" smtClean="0"/>
              <a:t>生まれたときは今よりちょっと暗かった。</a:t>
            </a:r>
            <a:endParaRPr lang="en-US" altLang="ja-JP" dirty="0" smtClean="0"/>
          </a:p>
          <a:p>
            <a:endParaRPr lang="en-US" altLang="ja-JP" dirty="0" smtClean="0"/>
          </a:p>
          <a:p>
            <a:r>
              <a:rPr lang="en-US" altLang="ja-JP" dirty="0" smtClean="0"/>
              <a:t>60</a:t>
            </a:r>
            <a:r>
              <a:rPr lang="ja-JP" altLang="en-US" dirty="0" smtClean="0"/>
              <a:t>億年すると今の</a:t>
            </a:r>
            <a:r>
              <a:rPr lang="en-US" altLang="ja-JP" dirty="0" smtClean="0"/>
              <a:t>2</a:t>
            </a:r>
            <a:r>
              <a:rPr lang="ja-JP" altLang="en-US" dirty="0" smtClean="0"/>
              <a:t>倍明るくなる</a:t>
            </a:r>
            <a:endParaRPr lang="en-US" altLang="ja-JP" dirty="0" smtClean="0"/>
          </a:p>
          <a:p>
            <a:endParaRPr kumimoji="1" lang="en-US" altLang="ja-JP" dirty="0" smtClean="0"/>
          </a:p>
          <a:p>
            <a:r>
              <a:rPr lang="ja-JP" altLang="en-US" dirty="0" smtClean="0"/>
              <a:t>その後、急にふくれあがって赤くなる（赤色巨星）</a:t>
            </a:r>
            <a:endParaRPr lang="en-US" altLang="ja-JP" dirty="0" smtClean="0"/>
          </a:p>
          <a:p>
            <a:endParaRPr kumimoji="1" lang="en-US" altLang="ja-JP" dirty="0" smtClean="0"/>
          </a:p>
          <a:p>
            <a:r>
              <a:rPr kumimoji="1" lang="ja-JP" altLang="en-US" dirty="0" smtClean="0"/>
              <a:t>この時地球を飲み込む。</a:t>
            </a:r>
            <a:endParaRPr kumimoji="1" lang="ja-JP" altLang="en-US" dirty="0"/>
          </a:p>
        </p:txBody>
      </p:sp>
    </p:spTree>
    <p:extLst>
      <p:ext uri="{BB962C8B-B14F-4D97-AF65-F5344CB8AC3E}">
        <p14:creationId xmlns:p14="http://schemas.microsoft.com/office/powerpoint/2010/main" val="49242832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s-2004-46-a-full_jp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120" y="-237066"/>
            <a:ext cx="9710483" cy="12136049"/>
          </a:xfrm>
          <a:prstGeom prst="rect">
            <a:avLst/>
          </a:prstGeom>
        </p:spPr>
      </p:pic>
      <p:sp>
        <p:nvSpPr>
          <p:cNvPr id="5" name="テキスト ボックス 4"/>
          <p:cNvSpPr txBox="1"/>
          <p:nvPr/>
        </p:nvSpPr>
        <p:spPr>
          <a:xfrm>
            <a:off x="1574800" y="711200"/>
            <a:ext cx="1582484" cy="369332"/>
          </a:xfrm>
          <a:prstGeom prst="rect">
            <a:avLst/>
          </a:prstGeom>
          <a:noFill/>
        </p:spPr>
        <p:txBody>
          <a:bodyPr wrap="none" rtlCol="0">
            <a:spAutoFit/>
          </a:bodyPr>
          <a:lstStyle/>
          <a:p>
            <a:r>
              <a:rPr kumimoji="1" lang="ja-JP" altLang="en-US" dirty="0" smtClean="0"/>
              <a:t>太陽系の終焉</a:t>
            </a:r>
            <a:endParaRPr kumimoji="1" lang="ja-JP" altLang="en-US" dirty="0"/>
          </a:p>
        </p:txBody>
      </p:sp>
    </p:spTree>
    <p:extLst>
      <p:ext uri="{BB962C8B-B14F-4D97-AF65-F5344CB8AC3E}">
        <p14:creationId xmlns:p14="http://schemas.microsoft.com/office/powerpoint/2010/main" val="178579017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81200"/>
            <a:ext cx="8229600" cy="1143000"/>
          </a:xfrm>
        </p:spPr>
        <p:txBody>
          <a:bodyPr>
            <a:normAutofit/>
          </a:bodyPr>
          <a:lstStyle/>
          <a:p>
            <a:r>
              <a:rPr kumimoji="1" lang="ja-JP" altLang="en-US" sz="3600" dirty="0" smtClean="0"/>
              <a:t>宇宙の遠未来</a:t>
            </a:r>
            <a:endParaRPr kumimoji="1" lang="ja-JP" altLang="en-US" sz="3600" dirty="0"/>
          </a:p>
        </p:txBody>
      </p:sp>
    </p:spTree>
    <p:extLst>
      <p:ext uri="{BB962C8B-B14F-4D97-AF65-F5344CB8AC3E}">
        <p14:creationId xmlns:p14="http://schemas.microsoft.com/office/powerpoint/2010/main" val="405878831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6163978" y="0"/>
            <a:ext cx="2725033" cy="6858000"/>
          </a:xfrm>
          <a:prstGeom prst="rect">
            <a:avLst/>
          </a:prstGeom>
        </p:spPr>
      </p:pic>
      <p:sp>
        <p:nvSpPr>
          <p:cNvPr id="5" name="テキスト ボックス 4"/>
          <p:cNvSpPr txBox="1"/>
          <p:nvPr/>
        </p:nvSpPr>
        <p:spPr>
          <a:xfrm>
            <a:off x="1811867" y="2489200"/>
            <a:ext cx="2031325" cy="369332"/>
          </a:xfrm>
          <a:prstGeom prst="rect">
            <a:avLst/>
          </a:prstGeom>
          <a:noFill/>
        </p:spPr>
        <p:txBody>
          <a:bodyPr wrap="none" rtlCol="0">
            <a:spAutoFit/>
          </a:bodyPr>
          <a:lstStyle/>
          <a:p>
            <a:r>
              <a:rPr kumimoji="1" lang="ja-JP" altLang="en-US" dirty="0" smtClean="0"/>
              <a:t>ちょっとした希望</a:t>
            </a:r>
            <a:endParaRPr kumimoji="1" lang="ja-JP" altLang="en-US" dirty="0"/>
          </a:p>
        </p:txBody>
      </p:sp>
    </p:spTree>
    <p:extLst>
      <p:ext uri="{BB962C8B-B14F-4D97-AF65-F5344CB8AC3E}">
        <p14:creationId xmlns:p14="http://schemas.microsoft.com/office/powerpoint/2010/main" val="179005461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s-2009-25-x-1280x800_wallpa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266" y="-118533"/>
            <a:ext cx="11352106" cy="7095066"/>
          </a:xfrm>
          <a:prstGeom prst="rect">
            <a:avLst/>
          </a:prstGeom>
        </p:spPr>
      </p:pic>
    </p:spTree>
    <p:extLst>
      <p:ext uri="{BB962C8B-B14F-4D97-AF65-F5344CB8AC3E}">
        <p14:creationId xmlns:p14="http://schemas.microsoft.com/office/powerpoint/2010/main" val="2163173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092200"/>
            <a:ext cx="8229600" cy="4525963"/>
          </a:xfrm>
        </p:spPr>
        <p:txBody>
          <a:bodyPr/>
          <a:lstStyle/>
          <a:p>
            <a:pPr marL="0" indent="0" algn="ctr">
              <a:buNone/>
            </a:pPr>
            <a:r>
              <a:rPr kumimoji="1" lang="ja-JP" altLang="en-US" dirty="0" smtClean="0"/>
              <a:t>わたしたちはどこからきたのか？</a:t>
            </a:r>
            <a:endParaRPr kumimoji="1" lang="ja-JP" altLang="en-US" dirty="0"/>
          </a:p>
        </p:txBody>
      </p:sp>
    </p:spTree>
    <p:extLst>
      <p:ext uri="{BB962C8B-B14F-4D97-AF65-F5344CB8AC3E}">
        <p14:creationId xmlns:p14="http://schemas.microsoft.com/office/powerpoint/2010/main" val="176382116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4" name="正方形/長方形 3"/>
          <p:cNvSpPr/>
          <p:nvPr/>
        </p:nvSpPr>
        <p:spPr>
          <a:xfrm>
            <a:off x="0" y="0"/>
            <a:ext cx="9144000" cy="6858000"/>
          </a:xfrm>
          <a:prstGeom prst="rect">
            <a:avLst/>
          </a:prstGeom>
          <a:gradFill flip="none" rotWithShape="1">
            <a:gsLst>
              <a:gs pos="0">
                <a:schemeClr val="accent6">
                  <a:tint val="50000"/>
                  <a:satMod val="300000"/>
                </a:schemeClr>
              </a:gs>
              <a:gs pos="35000">
                <a:schemeClr val="accent6">
                  <a:tint val="37000"/>
                  <a:satMod val="300000"/>
                </a:schemeClr>
              </a:gs>
              <a:gs pos="100000">
                <a:schemeClr val="accent6">
                  <a:tint val="15000"/>
                  <a:satMod val="350000"/>
                </a:schemeClr>
              </a:gs>
            </a:gsLst>
            <a:path path="circle">
              <a:fillToRect l="50000" t="50000" r="50000" b="50000"/>
            </a:path>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000" dirty="0" smtClean="0">
                <a:solidFill>
                  <a:srgbClr val="D3365E"/>
                </a:solidFill>
              </a:rPr>
              <a:t>できたばかりの宇宙は、水素とヘリウムくらいしかない、のっぺりとした世界</a:t>
            </a:r>
            <a:endParaRPr kumimoji="1" lang="ja-JP" altLang="en-US" sz="2000" dirty="0">
              <a:solidFill>
                <a:srgbClr val="D3365E"/>
              </a:solidFill>
            </a:endParaRPr>
          </a:p>
        </p:txBody>
      </p:sp>
      <p:sp>
        <p:nvSpPr>
          <p:cNvPr id="3" name="テキスト ボックス 2"/>
          <p:cNvSpPr txBox="1"/>
          <p:nvPr/>
        </p:nvSpPr>
        <p:spPr>
          <a:xfrm>
            <a:off x="3019862" y="699896"/>
            <a:ext cx="2646878" cy="461665"/>
          </a:xfrm>
          <a:prstGeom prst="rect">
            <a:avLst/>
          </a:prstGeom>
          <a:noFill/>
        </p:spPr>
        <p:txBody>
          <a:bodyPr wrap="none" rtlCol="0">
            <a:spAutoFit/>
          </a:bodyPr>
          <a:lstStyle/>
          <a:p>
            <a:r>
              <a:rPr lang="ja-JP" altLang="en-US" sz="2400" dirty="0" smtClean="0">
                <a:solidFill>
                  <a:srgbClr val="D3365E"/>
                </a:solidFill>
                <a:latin typeface="ヒラギノ丸ゴ Pro W4"/>
                <a:ea typeface="ヒラギノ丸ゴ Pro W4"/>
                <a:cs typeface="ヒラギノ丸ゴ Pro W4"/>
              </a:rPr>
              <a:t>宇宙ができました</a:t>
            </a:r>
            <a:endParaRPr lang="en-US" altLang="ja-JP" sz="2400" dirty="0" smtClean="0">
              <a:solidFill>
                <a:srgbClr val="D3365E"/>
              </a:solidFill>
              <a:latin typeface="ヒラギノ丸ゴ Pro W4"/>
              <a:ea typeface="ヒラギノ丸ゴ Pro W4"/>
              <a:cs typeface="ヒラギノ丸ゴ Pro W4"/>
            </a:endParaRPr>
          </a:p>
        </p:txBody>
      </p:sp>
    </p:spTree>
    <p:extLst>
      <p:ext uri="{BB962C8B-B14F-4D97-AF65-F5344CB8AC3E}">
        <p14:creationId xmlns:p14="http://schemas.microsoft.com/office/powerpoint/2010/main" val="34667396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図 4" descr="hs-2006-23-a-1280x800_wallpa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063" y="-530820"/>
            <a:ext cx="12034440" cy="7521525"/>
          </a:xfrm>
          <a:prstGeom prst="rect">
            <a:avLst/>
          </a:prstGeom>
        </p:spPr>
      </p:pic>
      <p:sp>
        <p:nvSpPr>
          <p:cNvPr id="6" name="テキスト ボックス 5"/>
          <p:cNvSpPr txBox="1"/>
          <p:nvPr/>
        </p:nvSpPr>
        <p:spPr>
          <a:xfrm>
            <a:off x="1137373" y="796228"/>
            <a:ext cx="2754480" cy="400110"/>
          </a:xfrm>
          <a:prstGeom prst="rect">
            <a:avLst/>
          </a:prstGeom>
          <a:noFill/>
        </p:spPr>
        <p:txBody>
          <a:bodyPr wrap="none" rtlCol="0">
            <a:spAutoFit/>
          </a:bodyPr>
          <a:lstStyle/>
          <a:p>
            <a:r>
              <a:rPr kumimoji="1" lang="ja-JP" altLang="en-US" sz="2000" dirty="0" smtClean="0">
                <a:solidFill>
                  <a:schemeClr val="bg1"/>
                </a:solidFill>
              </a:rPr>
              <a:t>銀河ができ、星ができる</a:t>
            </a:r>
            <a:endParaRPr kumimoji="1" lang="ja-JP" altLang="en-US" sz="2000" dirty="0">
              <a:solidFill>
                <a:schemeClr val="bg1"/>
              </a:solidFill>
            </a:endParaRPr>
          </a:p>
        </p:txBody>
      </p:sp>
    </p:spTree>
    <p:extLst>
      <p:ext uri="{BB962C8B-B14F-4D97-AF65-F5344CB8AC3E}">
        <p14:creationId xmlns:p14="http://schemas.microsoft.com/office/powerpoint/2010/main" val="329862380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550px-Evolved_star_fusion_shells.svg.png"/>
          <p:cNvPicPr>
            <a:picLocks noChangeAspect="1"/>
          </p:cNvPicPr>
          <p:nvPr/>
        </p:nvPicPr>
        <p:blipFill>
          <a:blip r:embed="rId2"/>
          <a:stretch>
            <a:fillRect/>
          </a:stretch>
        </p:blipFill>
        <p:spPr>
          <a:xfrm>
            <a:off x="1" y="1"/>
            <a:ext cx="3450030" cy="3450030"/>
          </a:xfrm>
          <a:prstGeom prst="rect">
            <a:avLst/>
          </a:prstGeom>
        </p:spPr>
      </p:pic>
      <p:pic>
        <p:nvPicPr>
          <p:cNvPr id="5" name="図 4" descr="ps14_8x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18" y="1042711"/>
            <a:ext cx="3724895" cy="2979916"/>
          </a:xfrm>
          <a:prstGeom prst="rect">
            <a:avLst/>
          </a:prstGeom>
        </p:spPr>
      </p:pic>
      <p:pic>
        <p:nvPicPr>
          <p:cNvPr id="6" name="図 5" descr="M42proplyds.jpg"/>
          <p:cNvPicPr>
            <a:picLocks noChangeAspect="1"/>
          </p:cNvPicPr>
          <p:nvPr/>
        </p:nvPicPr>
        <p:blipFill>
          <a:blip r:embed="rId4"/>
          <a:stretch>
            <a:fillRect/>
          </a:stretch>
        </p:blipFill>
        <p:spPr>
          <a:xfrm>
            <a:off x="5226943" y="3102056"/>
            <a:ext cx="3823617" cy="2856467"/>
          </a:xfrm>
          <a:prstGeom prst="rect">
            <a:avLst/>
          </a:prstGeom>
        </p:spPr>
      </p:pic>
      <p:pic>
        <p:nvPicPr>
          <p:cNvPr id="7" name="図 6" descr="Earth_GPN-2000-00113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2181" y="4383238"/>
            <a:ext cx="2474762" cy="2474762"/>
          </a:xfrm>
          <a:prstGeom prst="rect">
            <a:avLst/>
          </a:prstGeom>
        </p:spPr>
      </p:pic>
      <p:sp>
        <p:nvSpPr>
          <p:cNvPr id="8" name="テキスト ボックス 7"/>
          <p:cNvSpPr txBox="1"/>
          <p:nvPr/>
        </p:nvSpPr>
        <p:spPr>
          <a:xfrm>
            <a:off x="3467926" y="92096"/>
            <a:ext cx="4121641" cy="369332"/>
          </a:xfrm>
          <a:prstGeom prst="rect">
            <a:avLst/>
          </a:prstGeom>
          <a:noFill/>
        </p:spPr>
        <p:txBody>
          <a:bodyPr wrap="none" rtlCol="0">
            <a:spAutoFit/>
          </a:bodyPr>
          <a:lstStyle/>
          <a:p>
            <a:r>
              <a:rPr kumimoji="1" lang="ja-JP" altLang="en-US" dirty="0" smtClean="0">
                <a:latin typeface="ヒラギノ丸ゴ Pro W4"/>
                <a:ea typeface="ヒラギノ丸ゴ Pro W4"/>
                <a:cs typeface="ヒラギノ丸ゴ Pro W4"/>
              </a:rPr>
              <a:t>星の中で様々な元素（原子）が作られ</a:t>
            </a:r>
            <a:endParaRPr kumimoji="1" lang="ja-JP" altLang="en-US" dirty="0">
              <a:latin typeface="ヒラギノ丸ゴ Pro W4"/>
              <a:ea typeface="ヒラギノ丸ゴ Pro W4"/>
              <a:cs typeface="ヒラギノ丸ゴ Pro W4"/>
            </a:endParaRPr>
          </a:p>
        </p:txBody>
      </p:sp>
      <p:sp>
        <p:nvSpPr>
          <p:cNvPr id="9" name="テキスト ボックス 8"/>
          <p:cNvSpPr txBox="1"/>
          <p:nvPr/>
        </p:nvSpPr>
        <p:spPr>
          <a:xfrm>
            <a:off x="5498278" y="673379"/>
            <a:ext cx="3659976" cy="369332"/>
          </a:xfrm>
          <a:prstGeom prst="rect">
            <a:avLst/>
          </a:prstGeom>
          <a:noFill/>
        </p:spPr>
        <p:txBody>
          <a:bodyPr wrap="none" rtlCol="0">
            <a:spAutoFit/>
          </a:bodyPr>
          <a:lstStyle/>
          <a:p>
            <a:r>
              <a:rPr kumimoji="1" lang="ja-JP" altLang="en-US" dirty="0" smtClean="0">
                <a:latin typeface="ヒラギノ丸ゴ Pro W4"/>
                <a:ea typeface="ヒラギノ丸ゴ Pro W4"/>
                <a:cs typeface="ヒラギノ丸ゴ Pro W4"/>
              </a:rPr>
              <a:t>星の死とともに宇宙にばらまかれ</a:t>
            </a:r>
            <a:endParaRPr kumimoji="1" lang="ja-JP" altLang="en-US" dirty="0">
              <a:latin typeface="ヒラギノ丸ゴ Pro W4"/>
              <a:ea typeface="ヒラギノ丸ゴ Pro W4"/>
              <a:cs typeface="ヒラギノ丸ゴ Pro W4"/>
            </a:endParaRPr>
          </a:p>
        </p:txBody>
      </p:sp>
      <p:sp>
        <p:nvSpPr>
          <p:cNvPr id="10" name="テキスト ボックス 9"/>
          <p:cNvSpPr txBox="1"/>
          <p:nvPr/>
        </p:nvSpPr>
        <p:spPr>
          <a:xfrm>
            <a:off x="28358" y="4924018"/>
            <a:ext cx="2723823" cy="646331"/>
          </a:xfrm>
          <a:prstGeom prst="rect">
            <a:avLst/>
          </a:prstGeom>
          <a:noFill/>
        </p:spPr>
        <p:txBody>
          <a:bodyPr wrap="none" rtlCol="0">
            <a:spAutoFit/>
          </a:bodyPr>
          <a:lstStyle/>
          <a:p>
            <a:r>
              <a:rPr lang="ja-JP" altLang="en-US" dirty="0" smtClean="0">
                <a:latin typeface="ヒラギノ丸ゴ Pro W4"/>
                <a:ea typeface="ヒラギノ丸ゴ Pro W4"/>
                <a:cs typeface="ヒラギノ丸ゴ Pro W4"/>
              </a:rPr>
              <a:t>その中から地球のような</a:t>
            </a:r>
            <a:endParaRPr lang="en-US" altLang="ja-JP" dirty="0" smtClean="0">
              <a:latin typeface="ヒラギノ丸ゴ Pro W4"/>
              <a:ea typeface="ヒラギノ丸ゴ Pro W4"/>
              <a:cs typeface="ヒラギノ丸ゴ Pro W4"/>
            </a:endParaRPr>
          </a:p>
          <a:p>
            <a:r>
              <a:rPr lang="ja-JP" altLang="en-US" dirty="0" smtClean="0">
                <a:latin typeface="ヒラギノ丸ゴ Pro W4"/>
                <a:ea typeface="ヒラギノ丸ゴ Pro W4"/>
                <a:cs typeface="ヒラギノ丸ゴ Pro W4"/>
              </a:rPr>
              <a:t>惑星が生まれる</a:t>
            </a:r>
            <a:endParaRPr kumimoji="1" lang="ja-JP" altLang="en-US" dirty="0">
              <a:latin typeface="ヒラギノ丸ゴ Pro W4"/>
              <a:ea typeface="ヒラギノ丸ゴ Pro W4"/>
              <a:cs typeface="ヒラギノ丸ゴ Pro W4"/>
            </a:endParaRPr>
          </a:p>
        </p:txBody>
      </p:sp>
      <p:sp>
        <p:nvSpPr>
          <p:cNvPr id="11" name="テキスト ボックス 10"/>
          <p:cNvSpPr txBox="1"/>
          <p:nvPr/>
        </p:nvSpPr>
        <p:spPr>
          <a:xfrm>
            <a:off x="5679220" y="3265365"/>
            <a:ext cx="3185487" cy="369332"/>
          </a:xfrm>
          <a:prstGeom prst="rect">
            <a:avLst/>
          </a:prstGeom>
          <a:noFill/>
        </p:spPr>
        <p:txBody>
          <a:bodyPr wrap="none" rtlCol="0">
            <a:spAutoFit/>
          </a:bodyPr>
          <a:lstStyle/>
          <a:p>
            <a:r>
              <a:rPr kumimoji="1" lang="ja-JP" altLang="en-US" dirty="0" smtClean="0">
                <a:latin typeface="ヒラギノ丸ゴ Pro W4"/>
                <a:ea typeface="ヒラギノ丸ゴ Pro W4"/>
                <a:cs typeface="ヒラギノ丸ゴ Pro W4"/>
              </a:rPr>
              <a:t>宇宙</a:t>
            </a:r>
            <a:r>
              <a:rPr lang="ja-JP" altLang="en-US" dirty="0" smtClean="0">
                <a:latin typeface="ヒラギノ丸ゴ Pro W4"/>
                <a:ea typeface="ヒラギノ丸ゴ Pro W4"/>
                <a:cs typeface="ヒラギノ丸ゴ Pro W4"/>
              </a:rPr>
              <a:t>の中に様々な物質ができ</a:t>
            </a:r>
            <a:endParaRPr kumimoji="1" lang="ja-JP" altLang="en-US" dirty="0">
              <a:latin typeface="ヒラギノ丸ゴ Pro W4"/>
              <a:ea typeface="ヒラギノ丸ゴ Pro W4"/>
              <a:cs typeface="ヒラギノ丸ゴ Pro W4"/>
            </a:endParaRPr>
          </a:p>
        </p:txBody>
      </p:sp>
    </p:spTree>
    <p:extLst>
      <p:ext uri="{BB962C8B-B14F-4D97-AF65-F5344CB8AC3E}">
        <p14:creationId xmlns:p14="http://schemas.microsoft.com/office/powerpoint/2010/main" val="61010420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図形グループ 1"/>
          <p:cNvGrpSpPr/>
          <p:nvPr/>
        </p:nvGrpSpPr>
        <p:grpSpPr>
          <a:xfrm>
            <a:off x="280250" y="211642"/>
            <a:ext cx="3634667" cy="2817487"/>
            <a:chOff x="259765" y="211642"/>
            <a:chExt cx="3634667" cy="2817487"/>
          </a:xfrm>
        </p:grpSpPr>
        <p:pic>
          <p:nvPicPr>
            <p:cNvPr id="7" name="図 6"/>
            <p:cNvPicPr>
              <a:picLocks noChangeAspect="1"/>
            </p:cNvPicPr>
            <p:nvPr/>
          </p:nvPicPr>
          <p:blipFill>
            <a:blip r:embed="rId2"/>
            <a:stretch>
              <a:fillRect/>
            </a:stretch>
          </p:blipFill>
          <p:spPr>
            <a:xfrm>
              <a:off x="259765" y="211642"/>
              <a:ext cx="1834642" cy="2817487"/>
            </a:xfrm>
            <a:prstGeom prst="rect">
              <a:avLst/>
            </a:prstGeom>
          </p:spPr>
        </p:pic>
        <p:sp>
          <p:nvSpPr>
            <p:cNvPr id="5" name="テキスト ボックス 4"/>
            <p:cNvSpPr txBox="1"/>
            <p:nvPr/>
          </p:nvSpPr>
          <p:spPr>
            <a:xfrm>
              <a:off x="2311948" y="374443"/>
              <a:ext cx="1582484" cy="369332"/>
            </a:xfrm>
            <a:prstGeom prst="rect">
              <a:avLst/>
            </a:prstGeom>
            <a:noFill/>
          </p:spPr>
          <p:txBody>
            <a:bodyPr wrap="none" rtlCol="0">
              <a:spAutoFit/>
            </a:bodyPr>
            <a:lstStyle/>
            <a:p>
              <a:r>
                <a:rPr kumimoji="1" lang="ja-JP" altLang="en-US" dirty="0" smtClean="0">
                  <a:latin typeface="ヒラギノ丸ゴ Pro W4"/>
                  <a:ea typeface="ヒラギノ丸ゴ Pro W4"/>
                  <a:cs typeface="ヒラギノ丸ゴ Pro W4"/>
                </a:rPr>
                <a:t>生命が生まれ</a:t>
              </a:r>
              <a:endParaRPr kumimoji="1" lang="ja-JP" altLang="en-US" dirty="0">
                <a:latin typeface="ヒラギノ丸ゴ Pro W4"/>
                <a:ea typeface="ヒラギノ丸ゴ Pro W4"/>
                <a:cs typeface="ヒラギノ丸ゴ Pro W4"/>
              </a:endParaRPr>
            </a:p>
          </p:txBody>
        </p:sp>
      </p:grpSp>
      <p:grpSp>
        <p:nvGrpSpPr>
          <p:cNvPr id="3" name="図形グループ 2"/>
          <p:cNvGrpSpPr/>
          <p:nvPr/>
        </p:nvGrpSpPr>
        <p:grpSpPr>
          <a:xfrm>
            <a:off x="2094407" y="896943"/>
            <a:ext cx="3836932" cy="2457788"/>
            <a:chOff x="2094407" y="896943"/>
            <a:chExt cx="3836932" cy="2457788"/>
          </a:xfrm>
        </p:grpSpPr>
        <p:pic>
          <p:nvPicPr>
            <p:cNvPr id="8" name="図 7"/>
            <p:cNvPicPr>
              <a:picLocks noChangeAspect="1"/>
            </p:cNvPicPr>
            <p:nvPr/>
          </p:nvPicPr>
          <p:blipFill>
            <a:blip r:embed="rId3"/>
            <a:stretch>
              <a:fillRect/>
            </a:stretch>
          </p:blipFill>
          <p:spPr>
            <a:xfrm>
              <a:off x="2094407" y="1285686"/>
              <a:ext cx="3405836" cy="2069045"/>
            </a:xfrm>
            <a:prstGeom prst="rect">
              <a:avLst/>
            </a:prstGeom>
          </p:spPr>
        </p:pic>
        <p:sp>
          <p:nvSpPr>
            <p:cNvPr id="10" name="テキスト ボックス 9"/>
            <p:cNvSpPr txBox="1"/>
            <p:nvPr/>
          </p:nvSpPr>
          <p:spPr>
            <a:xfrm>
              <a:off x="3669181" y="896943"/>
              <a:ext cx="2262158" cy="369332"/>
            </a:xfrm>
            <a:prstGeom prst="rect">
              <a:avLst/>
            </a:prstGeom>
            <a:noFill/>
          </p:spPr>
          <p:txBody>
            <a:bodyPr wrap="none" rtlCol="0">
              <a:spAutoFit/>
            </a:bodyPr>
            <a:lstStyle/>
            <a:p>
              <a:r>
                <a:rPr lang="ja-JP" altLang="en-US" dirty="0" smtClean="0">
                  <a:latin typeface="ヒラギノ丸ゴ Pro W4"/>
                  <a:ea typeface="ヒラギノ丸ゴ Pro W4"/>
                  <a:cs typeface="ヒラギノ丸ゴ Pro W4"/>
                </a:rPr>
                <a:t>複雑な細胞に進化し</a:t>
              </a:r>
              <a:endParaRPr kumimoji="1" lang="ja-JP" altLang="en-US" dirty="0">
                <a:latin typeface="ヒラギノ丸ゴ Pro W4"/>
                <a:ea typeface="ヒラギノ丸ゴ Pro W4"/>
                <a:cs typeface="ヒラギノ丸ゴ Pro W4"/>
              </a:endParaRPr>
            </a:p>
          </p:txBody>
        </p:sp>
      </p:grpSp>
      <p:grpSp>
        <p:nvGrpSpPr>
          <p:cNvPr id="4" name="図形グループ 3"/>
          <p:cNvGrpSpPr/>
          <p:nvPr/>
        </p:nvGrpSpPr>
        <p:grpSpPr>
          <a:xfrm>
            <a:off x="5356848" y="1928470"/>
            <a:ext cx="3814295" cy="3669841"/>
            <a:chOff x="5500243" y="1928470"/>
            <a:chExt cx="3814295" cy="3669841"/>
          </a:xfrm>
        </p:grpSpPr>
        <p:pic>
          <p:nvPicPr>
            <p:cNvPr id="9" name="図 8"/>
            <p:cNvPicPr>
              <a:picLocks noChangeAspect="1"/>
            </p:cNvPicPr>
            <p:nvPr/>
          </p:nvPicPr>
          <p:blipFill>
            <a:blip r:embed="rId4"/>
            <a:stretch>
              <a:fillRect/>
            </a:stretch>
          </p:blipFill>
          <p:spPr>
            <a:xfrm>
              <a:off x="5500243" y="2475605"/>
              <a:ext cx="3024951" cy="3122706"/>
            </a:xfrm>
            <a:prstGeom prst="rect">
              <a:avLst/>
            </a:prstGeom>
          </p:spPr>
        </p:pic>
        <p:sp>
          <p:nvSpPr>
            <p:cNvPr id="11" name="テキスト ボックス 10"/>
            <p:cNvSpPr txBox="1"/>
            <p:nvPr/>
          </p:nvSpPr>
          <p:spPr>
            <a:xfrm>
              <a:off x="5667386" y="1928470"/>
              <a:ext cx="3647152" cy="369332"/>
            </a:xfrm>
            <a:prstGeom prst="rect">
              <a:avLst/>
            </a:prstGeom>
            <a:noFill/>
          </p:spPr>
          <p:txBody>
            <a:bodyPr wrap="none" rtlCol="0">
              <a:spAutoFit/>
            </a:bodyPr>
            <a:lstStyle/>
            <a:p>
              <a:r>
                <a:rPr lang="ja-JP" altLang="en-US" dirty="0" smtClean="0">
                  <a:latin typeface="ヒラギノ丸ゴ Pro W4"/>
                  <a:ea typeface="ヒラギノ丸ゴ Pro W4"/>
                  <a:cs typeface="ヒラギノ丸ゴ Pro W4"/>
                </a:rPr>
                <a:t>さらに複雑な多細胞生物が誕生し</a:t>
              </a:r>
              <a:endParaRPr kumimoji="1" lang="ja-JP" altLang="en-US" dirty="0">
                <a:latin typeface="ヒラギノ丸ゴ Pro W4"/>
                <a:ea typeface="ヒラギノ丸ゴ Pro W4"/>
                <a:cs typeface="ヒラギノ丸ゴ Pro W4"/>
              </a:endParaRPr>
            </a:p>
          </p:txBody>
        </p:sp>
      </p:grpSp>
      <p:grpSp>
        <p:nvGrpSpPr>
          <p:cNvPr id="17" name="図形グループ 16"/>
          <p:cNvGrpSpPr/>
          <p:nvPr/>
        </p:nvGrpSpPr>
        <p:grpSpPr>
          <a:xfrm>
            <a:off x="3006529" y="3502451"/>
            <a:ext cx="2693287" cy="2768615"/>
            <a:chOff x="3006529" y="3502451"/>
            <a:chExt cx="2693287" cy="2768615"/>
          </a:xfrm>
        </p:grpSpPr>
        <p:pic>
          <p:nvPicPr>
            <p:cNvPr id="12" name="図 11"/>
            <p:cNvPicPr>
              <a:picLocks noChangeAspect="1"/>
            </p:cNvPicPr>
            <p:nvPr/>
          </p:nvPicPr>
          <p:blipFill>
            <a:blip r:embed="rId5"/>
            <a:stretch>
              <a:fillRect/>
            </a:stretch>
          </p:blipFill>
          <p:spPr>
            <a:xfrm>
              <a:off x="3185474" y="3874668"/>
              <a:ext cx="2514342" cy="2396398"/>
            </a:xfrm>
            <a:prstGeom prst="rect">
              <a:avLst/>
            </a:prstGeom>
          </p:spPr>
        </p:pic>
        <p:sp>
          <p:nvSpPr>
            <p:cNvPr id="14" name="テキスト ボックス 13"/>
            <p:cNvSpPr txBox="1"/>
            <p:nvPr/>
          </p:nvSpPr>
          <p:spPr>
            <a:xfrm>
              <a:off x="3006529" y="3502451"/>
              <a:ext cx="1569660" cy="369332"/>
            </a:xfrm>
            <a:prstGeom prst="rect">
              <a:avLst/>
            </a:prstGeom>
            <a:noFill/>
          </p:spPr>
          <p:txBody>
            <a:bodyPr wrap="none" rtlCol="0">
              <a:spAutoFit/>
            </a:bodyPr>
            <a:lstStyle/>
            <a:p>
              <a:r>
                <a:rPr lang="ja-JP" altLang="en-US" dirty="0" smtClean="0">
                  <a:latin typeface="ヒラギノ丸ゴ Pro W4"/>
                  <a:ea typeface="ヒラギノ丸ゴ Pro W4"/>
                  <a:cs typeface="ヒラギノ丸ゴ Pro W4"/>
                </a:rPr>
                <a:t>知的に進化し</a:t>
              </a:r>
              <a:endParaRPr kumimoji="1" lang="ja-JP" altLang="en-US" dirty="0">
                <a:latin typeface="ヒラギノ丸ゴ Pro W4"/>
                <a:ea typeface="ヒラギノ丸ゴ Pro W4"/>
                <a:cs typeface="ヒラギノ丸ゴ Pro W4"/>
              </a:endParaRPr>
            </a:p>
          </p:txBody>
        </p:sp>
      </p:grpSp>
      <p:grpSp>
        <p:nvGrpSpPr>
          <p:cNvPr id="19" name="図形グループ 18"/>
          <p:cNvGrpSpPr/>
          <p:nvPr/>
        </p:nvGrpSpPr>
        <p:grpSpPr>
          <a:xfrm>
            <a:off x="143644" y="3871783"/>
            <a:ext cx="3492500" cy="2722046"/>
            <a:chOff x="29196" y="4075080"/>
            <a:chExt cx="3492500" cy="2722046"/>
          </a:xfrm>
        </p:grpSpPr>
        <p:pic>
          <p:nvPicPr>
            <p:cNvPr id="15" name="図 14"/>
            <p:cNvPicPr>
              <a:picLocks noChangeAspect="1"/>
            </p:cNvPicPr>
            <p:nvPr/>
          </p:nvPicPr>
          <p:blipFill>
            <a:blip r:embed="rId6"/>
            <a:stretch>
              <a:fillRect/>
            </a:stretch>
          </p:blipFill>
          <p:spPr>
            <a:xfrm>
              <a:off x="29196" y="4473026"/>
              <a:ext cx="3492500" cy="2324100"/>
            </a:xfrm>
            <a:prstGeom prst="rect">
              <a:avLst/>
            </a:prstGeom>
          </p:spPr>
        </p:pic>
        <p:sp>
          <p:nvSpPr>
            <p:cNvPr id="13" name="テキスト ボックス 12"/>
            <p:cNvSpPr txBox="1"/>
            <p:nvPr/>
          </p:nvSpPr>
          <p:spPr>
            <a:xfrm>
              <a:off x="117929" y="4075080"/>
              <a:ext cx="1569660" cy="369332"/>
            </a:xfrm>
            <a:prstGeom prst="rect">
              <a:avLst/>
            </a:prstGeom>
            <a:noFill/>
          </p:spPr>
          <p:txBody>
            <a:bodyPr wrap="none" rtlCol="0">
              <a:spAutoFit/>
            </a:bodyPr>
            <a:lstStyle/>
            <a:p>
              <a:r>
                <a:rPr lang="en-US" altLang="ja-JP" dirty="0" smtClean="0">
                  <a:latin typeface="ヒラギノ丸ゴ Pro W4"/>
                  <a:ea typeface="ヒラギノ丸ゴ Pro W4"/>
                  <a:cs typeface="ヒラギノ丸ゴ Pro W4"/>
                </a:rPr>
                <a:t>↓</a:t>
              </a:r>
              <a:r>
                <a:rPr lang="ja-JP" altLang="en-US" dirty="0" smtClean="0">
                  <a:latin typeface="ヒラギノ丸ゴ Pro W4"/>
                  <a:ea typeface="ヒラギノ丸ゴ Pro W4"/>
                  <a:cs typeface="ヒラギノ丸ゴ Pro W4"/>
                </a:rPr>
                <a:t>イマココ！</a:t>
              </a:r>
              <a:endParaRPr kumimoji="1" lang="ja-JP" altLang="en-US" dirty="0">
                <a:latin typeface="ヒラギノ丸ゴ Pro W4"/>
                <a:ea typeface="ヒラギノ丸ゴ Pro W4"/>
                <a:cs typeface="ヒラギノ丸ゴ Pro W4"/>
              </a:endParaRPr>
            </a:p>
          </p:txBody>
        </p:sp>
      </p:grpSp>
    </p:spTree>
    <p:extLst>
      <p:ext uri="{BB962C8B-B14F-4D97-AF65-F5344CB8AC3E}">
        <p14:creationId xmlns:p14="http://schemas.microsoft.com/office/powerpoint/2010/main" val="34856570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4" name="図 3" descr="060915_CMB_Timeline75.jpg"/>
          <p:cNvPicPr>
            <a:picLocks noChangeAspect="1"/>
          </p:cNvPicPr>
          <p:nvPr/>
        </p:nvPicPr>
        <p:blipFill>
          <a:blip r:embed="rId2"/>
          <a:stretch>
            <a:fillRect/>
          </a:stretch>
        </p:blipFill>
        <p:spPr>
          <a:xfrm>
            <a:off x="-184394" y="0"/>
            <a:ext cx="9525001" cy="6858000"/>
          </a:xfrm>
          <a:prstGeom prst="rect">
            <a:avLst/>
          </a:prstGeom>
        </p:spPr>
      </p:pic>
      <p:sp>
        <p:nvSpPr>
          <p:cNvPr id="5" name="テキスト ボックス 4"/>
          <p:cNvSpPr txBox="1"/>
          <p:nvPr/>
        </p:nvSpPr>
        <p:spPr>
          <a:xfrm>
            <a:off x="1466669" y="604729"/>
            <a:ext cx="5955476" cy="369332"/>
          </a:xfrm>
          <a:prstGeom prst="rect">
            <a:avLst/>
          </a:prstGeom>
          <a:noFill/>
        </p:spPr>
        <p:txBody>
          <a:bodyPr wrap="none" rtlCol="0">
            <a:spAutoFit/>
          </a:bodyPr>
          <a:lstStyle/>
          <a:p>
            <a:r>
              <a:rPr lang="ja-JP" altLang="en-US" dirty="0" smtClean="0"/>
              <a:t>宇宙視点：和菓子は、宇宙の歴史の中で勝手に生まれた</a:t>
            </a:r>
            <a:endParaRPr kumimoji="1" lang="ja-JP" altLang="en-US" dirty="0"/>
          </a:p>
        </p:txBody>
      </p:sp>
      <p:sp>
        <p:nvSpPr>
          <p:cNvPr id="7" name="テキスト ボックス 6"/>
          <p:cNvSpPr txBox="1"/>
          <p:nvPr/>
        </p:nvSpPr>
        <p:spPr>
          <a:xfrm>
            <a:off x="804136" y="6137993"/>
            <a:ext cx="7091172" cy="369332"/>
          </a:xfrm>
          <a:prstGeom prst="rect">
            <a:avLst/>
          </a:prstGeom>
          <a:noFill/>
        </p:spPr>
        <p:txBody>
          <a:bodyPr wrap="none" rtlCol="0">
            <a:spAutoFit/>
          </a:bodyPr>
          <a:lstStyle/>
          <a:p>
            <a:r>
              <a:rPr kumimoji="1" lang="ja-JP" altLang="en-US" dirty="0" smtClean="0"/>
              <a:t>人間視点：人間は、和菓子を作ることで、宇宙の歴史を変えられる</a:t>
            </a:r>
            <a:endParaRPr kumimoji="1" lang="ja-JP" altLang="en-US" dirty="0"/>
          </a:p>
        </p:txBody>
      </p:sp>
    </p:spTree>
    <p:extLst>
      <p:ext uri="{BB962C8B-B14F-4D97-AF65-F5344CB8AC3E}">
        <p14:creationId xmlns:p14="http://schemas.microsoft.com/office/powerpoint/2010/main" val="292335048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4" name="図 3" descr="hs-2005-12-b-1280x800_wallpa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834" y="-118146"/>
            <a:ext cx="11161834" cy="6976146"/>
          </a:xfrm>
          <a:prstGeom prst="rect">
            <a:avLst/>
          </a:prstGeom>
        </p:spPr>
      </p:pic>
      <p:sp>
        <p:nvSpPr>
          <p:cNvPr id="5" name="テキスト ボックス 4"/>
          <p:cNvSpPr txBox="1"/>
          <p:nvPr/>
        </p:nvSpPr>
        <p:spPr>
          <a:xfrm>
            <a:off x="5732145" y="257822"/>
            <a:ext cx="2954655" cy="369332"/>
          </a:xfrm>
          <a:prstGeom prst="rect">
            <a:avLst/>
          </a:prstGeom>
          <a:noFill/>
        </p:spPr>
        <p:txBody>
          <a:bodyPr wrap="none" rtlCol="0">
            <a:spAutoFit/>
          </a:bodyPr>
          <a:lstStyle/>
          <a:p>
            <a:r>
              <a:rPr kumimoji="1" lang="ja-JP" altLang="en-US" dirty="0" smtClean="0">
                <a:solidFill>
                  <a:srgbClr val="000000"/>
                </a:solidFill>
              </a:rPr>
              <a:t>さてこの先はどうしよう。</a:t>
            </a:r>
            <a:endParaRPr kumimoji="1" lang="ja-JP" altLang="en-US" dirty="0">
              <a:solidFill>
                <a:srgbClr val="000000"/>
              </a:solidFill>
            </a:endParaRPr>
          </a:p>
        </p:txBody>
      </p:sp>
    </p:spTree>
    <p:extLst>
      <p:ext uri="{BB962C8B-B14F-4D97-AF65-F5344CB8AC3E}">
        <p14:creationId xmlns:p14="http://schemas.microsoft.com/office/powerpoint/2010/main" val="2425047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トワイライト">
  <a:themeElements>
    <a:clrScheme name="トワイライト">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トワイライト">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トワイライト">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トワイライト.thmx</Template>
  <TotalTime>8153</TotalTime>
  <Words>914</Words>
  <Application>Microsoft Macintosh PowerPoint</Application>
  <PresentationFormat>画面に合わせる (4:3)</PresentationFormat>
  <Paragraphs>128</Paragraphs>
  <Slides>26</Slides>
  <Notes>3</Notes>
  <HiddenSlides>0</HiddenSlides>
  <MMClips>2</MMClips>
  <ScaleCrop>false</ScaleCrop>
  <HeadingPairs>
    <vt:vector size="4" baseType="variant">
      <vt:variant>
        <vt:lpstr>テーマ</vt:lpstr>
      </vt:variant>
      <vt:variant>
        <vt:i4>1</vt:i4>
      </vt:variant>
      <vt:variant>
        <vt:lpstr>スライド タイトル</vt:lpstr>
      </vt:variant>
      <vt:variant>
        <vt:i4>26</vt:i4>
      </vt:variant>
    </vt:vector>
  </HeadingPairs>
  <TitlesOfParts>
    <vt:vector size="27" baseType="lpstr">
      <vt:lpstr>トワイライト</vt:lpstr>
      <vt:lpstr>宇宙はなぜ 和菓子を 生んだか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人類はこの先宇宙へ出てゆくだろうか？</vt:lpstr>
      <vt:lpstr>宇宙を開拓するのは誰？</vt:lpstr>
      <vt:lpstr>PowerPoint プレゼンテーション</vt:lpstr>
      <vt:lpstr>PowerPoint プレゼンテーション</vt:lpstr>
      <vt:lpstr>PowerPoint プレゼンテーション</vt:lpstr>
      <vt:lpstr>PowerPoint プレゼンテーション</vt:lpstr>
      <vt:lpstr>太陽は変動している</vt:lpstr>
      <vt:lpstr>気候も変動する</vt:lpstr>
      <vt:lpstr>地形も変動する</vt:lpstr>
      <vt:lpstr>星も動いている</vt:lpstr>
      <vt:lpstr>PowerPoint プレゼンテーション</vt:lpstr>
      <vt:lpstr>37億五千万年後に天の川を見上げたら</vt:lpstr>
      <vt:lpstr>太陽系の終わり</vt:lpstr>
      <vt:lpstr>PowerPoint プレゼンテーション</vt:lpstr>
      <vt:lpstr>宇宙の遠未来</vt:lpstr>
      <vt:lpstr>PowerPoint プレゼンテーション</vt:lpstr>
      <vt:lpstr>PowerPoint プレゼンテーション</vt:lpstr>
    </vt:vector>
  </TitlesOfParts>
  <Company>京都大学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最新の太陽像と宇宙天気予報 </dc:title>
  <dc:creator>磯部 洋明</dc:creator>
  <cp:lastModifiedBy>isobe</cp:lastModifiedBy>
  <cp:revision>193</cp:revision>
  <cp:lastPrinted>2013-07-24T17:50:30Z</cp:lastPrinted>
  <dcterms:created xsi:type="dcterms:W3CDTF">2010-11-09T02:30:56Z</dcterms:created>
  <dcterms:modified xsi:type="dcterms:W3CDTF">2014-04-09T09:38:05Z</dcterms:modified>
</cp:coreProperties>
</file>